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ls" ContentType="application/vnd.ms-exce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commentAuthors.xml" ContentType="application/vnd.openxmlformats-officedocument.presentationml.commentAuthor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Default Extension="emf" ContentType="image/x-emf"/>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11.xml" ContentType="application/vnd.openxmlformats-officedocument.presentationml.notesSlide+xml"/>
  <Default Extension="vml" ContentType="application/vnd.openxmlformats-officedocument.vmlDrawing"/>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8"/>
  </p:notesMasterIdLst>
  <p:sldIdLst>
    <p:sldId id="257" r:id="rId2"/>
    <p:sldId id="258" r:id="rId3"/>
    <p:sldId id="259" r:id="rId4"/>
    <p:sldId id="260" r:id="rId5"/>
    <p:sldId id="262" r:id="rId6"/>
    <p:sldId id="261" r:id="rId7"/>
    <p:sldId id="263" r:id="rId8"/>
    <p:sldId id="264" r:id="rId9"/>
    <p:sldId id="286" r:id="rId10"/>
    <p:sldId id="265" r:id="rId11"/>
    <p:sldId id="268" r:id="rId12"/>
    <p:sldId id="269" r:id="rId13"/>
    <p:sldId id="270" r:id="rId14"/>
    <p:sldId id="282" r:id="rId15"/>
    <p:sldId id="271" r:id="rId16"/>
    <p:sldId id="272" r:id="rId17"/>
    <p:sldId id="274" r:id="rId18"/>
    <p:sldId id="275" r:id="rId19"/>
    <p:sldId id="283" r:id="rId20"/>
    <p:sldId id="276" r:id="rId21"/>
    <p:sldId id="278" r:id="rId22"/>
    <p:sldId id="284" r:id="rId23"/>
    <p:sldId id="285" r:id="rId24"/>
    <p:sldId id="287" r:id="rId25"/>
    <p:sldId id="288" r:id="rId26"/>
    <p:sldId id="281" r:id="rId2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ona  Kerce"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02" autoAdjust="0"/>
    <p:restoredTop sz="81054" autoAdjust="0"/>
  </p:normalViewPr>
  <p:slideViewPr>
    <p:cSldViewPr snapToObjects="1">
      <p:cViewPr>
        <p:scale>
          <a:sx n="66" d="100"/>
          <a:sy n="66" d="100"/>
        </p:scale>
        <p:origin x="-147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37E906A-7EC6-4E0B-837C-FF05E160A82F}" type="datetimeFigureOut">
              <a:rPr lang="en-US" smtClean="0"/>
              <a:pPr/>
              <a:t>8/26/2015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5534F40-EBB8-46BA-842D-F6577BECFF6E}" type="slidenum">
              <a:rPr lang="en-US" smtClean="0"/>
              <a:pPr/>
              <a:t>‹#›</a:t>
            </a:fld>
            <a:endParaRPr lang="en-US"/>
          </a:p>
        </p:txBody>
      </p:sp>
    </p:spTree>
    <p:extLst>
      <p:ext uri="{BB962C8B-B14F-4D97-AF65-F5344CB8AC3E}">
        <p14:creationId xmlns:p14="http://schemas.microsoft.com/office/powerpoint/2010/main" xmlns="" val="16545759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slide" Target="../slides/slide22.xml"/><Relationship Id="rId1" Type="http://schemas.openxmlformats.org/officeDocument/2006/relationships/notesMaster" Target="../notesMasters/notesMaster1.xml"/><Relationship Id="rId4" Type="http://schemas.openxmlformats.org/officeDocument/2006/relationships/hyperlink" Target="http://www.keyclub.org/service/fund/yof/yofgrant.aspx" TargetMode="External"/></Relationships>
</file>

<file path=ppt/notesSlides/_rels/note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5534F40-EBB8-46BA-842D-F6577BECFF6E}" type="slidenum">
              <a:rPr lang="en-US" smtClean="0"/>
              <a:pPr/>
              <a:t>1</a:t>
            </a:fld>
            <a:endParaRPr lang="en-US" dirty="0"/>
          </a:p>
        </p:txBody>
      </p:sp>
    </p:spTree>
    <p:extLst>
      <p:ext uri="{BB962C8B-B14F-4D97-AF65-F5344CB8AC3E}">
        <p14:creationId xmlns:p14="http://schemas.microsoft.com/office/powerpoint/2010/main" xmlns="" val="22924592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marL="342900" lvl="0" indent="-342900" defTabSz="914400" fontAlgn="base">
              <a:spcBef>
                <a:spcPct val="20000"/>
              </a:spcBef>
              <a:spcAft>
                <a:spcPct val="0"/>
              </a:spcAft>
              <a:buSzPct val="100000"/>
              <a:buNone/>
            </a:pPr>
            <a:r>
              <a:rPr lang="en-US" dirty="0" smtClean="0"/>
              <a:t>-The Membership Update Center (MUC) is</a:t>
            </a:r>
            <a:r>
              <a:rPr lang="en-US" baseline="0" dirty="0" smtClean="0"/>
              <a:t> where you and your secretary will go to update your clubs roster and register them through Key Club International</a:t>
            </a:r>
          </a:p>
          <a:p>
            <a:pPr marL="342900" lvl="0" indent="-342900" defTabSz="914400" fontAlgn="base">
              <a:spcBef>
                <a:spcPct val="20000"/>
              </a:spcBef>
              <a:spcAft>
                <a:spcPct val="0"/>
              </a:spcAft>
              <a:buSzPct val="100000"/>
              <a:buNone/>
            </a:pPr>
            <a:r>
              <a:rPr lang="en-US" baseline="0" dirty="0" smtClean="0"/>
              <a:t>-It opens on</a:t>
            </a:r>
          </a:p>
          <a:p>
            <a:pPr marL="342900" lvl="0" indent="-342900" defTabSz="914400" fontAlgn="base">
              <a:spcBef>
                <a:spcPct val="20000"/>
              </a:spcBef>
              <a:spcAft>
                <a:spcPct val="0"/>
              </a:spcAft>
              <a:buSzPct val="100000"/>
              <a:buNone/>
            </a:pPr>
            <a:r>
              <a:rPr lang="en-US" baseline="0" dirty="0" smtClean="0"/>
              <a:t>-Go onto this link to access the MUC and ask your advisor for the information to log on</a:t>
            </a:r>
          </a:p>
          <a:p>
            <a:pPr marL="342900" lvl="0" indent="-342900" defTabSz="914400" fontAlgn="base">
              <a:spcBef>
                <a:spcPct val="20000"/>
              </a:spcBef>
              <a:spcAft>
                <a:spcPct val="0"/>
              </a:spcAft>
              <a:buSzPct val="100000"/>
              <a:buFontTx/>
              <a:buChar char="-"/>
            </a:pPr>
            <a:r>
              <a:rPr lang="en-US" baseline="0" dirty="0" smtClean="0"/>
              <a:t>Update the membership list with the new members who have </a:t>
            </a:r>
            <a:r>
              <a:rPr lang="en-US" baseline="0" dirty="0" err="1" smtClean="0"/>
              <a:t>payed</a:t>
            </a:r>
            <a:r>
              <a:rPr lang="en-US" baseline="0" dirty="0" smtClean="0"/>
              <a:t> their dues</a:t>
            </a:r>
          </a:p>
          <a:p>
            <a:pPr marL="342900" lvl="0" indent="-342900" defTabSz="914400" fontAlgn="base">
              <a:spcBef>
                <a:spcPct val="20000"/>
              </a:spcBef>
              <a:spcAft>
                <a:spcPct val="0"/>
              </a:spcAft>
              <a:buSzPct val="100000"/>
              <a:buFontTx/>
              <a:buChar char="-"/>
            </a:pPr>
            <a:r>
              <a:rPr lang="en-US" baseline="0" dirty="0" smtClean="0"/>
              <a:t>Print out the invoice and give it to your bookkeeper or pay with a credit card</a:t>
            </a:r>
            <a:endParaRPr lang="en-US" dirty="0"/>
          </a:p>
        </p:txBody>
      </p:sp>
      <p:sp>
        <p:nvSpPr>
          <p:cNvPr id="4" name="Slide Number Placeholder 3"/>
          <p:cNvSpPr>
            <a:spLocks noGrp="1"/>
          </p:cNvSpPr>
          <p:nvPr>
            <p:ph type="sldNum" sz="quarter" idx="10"/>
          </p:nvPr>
        </p:nvSpPr>
        <p:spPr/>
        <p:txBody>
          <a:bodyPr/>
          <a:lstStyle/>
          <a:p>
            <a:fld id="{75534F40-EBB8-46BA-842D-F6577BECFF6E}"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DISCUSSION SLIDE. Ask the audience to answer these questions</a:t>
            </a:r>
          </a:p>
          <a:p>
            <a:r>
              <a:rPr lang="en-US" dirty="0" smtClean="0"/>
              <a:t>What is a budget? A: A plan for income</a:t>
            </a:r>
            <a:r>
              <a:rPr lang="en-US" baseline="0" dirty="0" smtClean="0"/>
              <a:t> and expenses.</a:t>
            </a:r>
          </a:p>
          <a:p>
            <a:r>
              <a:rPr lang="en-US" baseline="0" dirty="0" smtClean="0"/>
              <a:t>Why plan for income and expense? A: Know where you are going and how to get there, required for successful meeting objectives, check your progress</a:t>
            </a:r>
          </a:p>
          <a:p>
            <a:r>
              <a:rPr lang="en-US" baseline="0" dirty="0" smtClean="0"/>
              <a:t>What are the components of a budget? A: List sources of income, list of your expenses, net (total) of income and expense</a:t>
            </a:r>
          </a:p>
        </p:txBody>
      </p:sp>
      <p:sp>
        <p:nvSpPr>
          <p:cNvPr id="4" name="Slide Number Placeholder 3"/>
          <p:cNvSpPr>
            <a:spLocks noGrp="1"/>
          </p:cNvSpPr>
          <p:nvPr>
            <p:ph type="sldNum" sz="quarter" idx="10"/>
          </p:nvPr>
        </p:nvSpPr>
        <p:spPr/>
        <p:txBody>
          <a:bodyPr/>
          <a:lstStyle/>
          <a:p>
            <a:fld id="{75534F40-EBB8-46BA-842D-F6577BECFF6E}" type="slidenum">
              <a:rPr lang="en-US" smtClean="0"/>
              <a:pPr/>
              <a:t>12</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dirty="0" smtClean="0"/>
              <a:t>Describe the budget.</a:t>
            </a:r>
          </a:p>
          <a:p>
            <a:r>
              <a:rPr lang="en-US" dirty="0" smtClean="0"/>
              <a:t>First column in the source</a:t>
            </a:r>
            <a:r>
              <a:rPr lang="en-US" baseline="0" dirty="0" smtClean="0"/>
              <a:t> of income.  Second is the description or comments.  Third is how much you ACTUALLY made.  Fourth is how much your projected you would make.</a:t>
            </a:r>
          </a:p>
          <a:p>
            <a:r>
              <a:rPr lang="en-US" baseline="0" dirty="0" smtClean="0"/>
              <a:t>Starting Balance is how much money you have in your Key Club account at the beginning of the year.</a:t>
            </a:r>
          </a:p>
          <a:p>
            <a:endParaRPr lang="en-US" baseline="0" dirty="0" smtClean="0"/>
          </a:p>
          <a:p>
            <a:r>
              <a:rPr lang="en-US" baseline="0" dirty="0" smtClean="0"/>
              <a:t>Dues:</a:t>
            </a:r>
          </a:p>
          <a:p>
            <a:r>
              <a:rPr lang="en-US" baseline="0" dirty="0" smtClean="0"/>
              <a:t>In this case for this sample club, the club charges $20 per member.</a:t>
            </a:r>
          </a:p>
          <a:p>
            <a:r>
              <a:rPr lang="en-US" baseline="0" dirty="0" smtClean="0"/>
              <a:t>The club makes $9 per member and they estimate they will have 50 members.  50*9=450</a:t>
            </a:r>
          </a:p>
          <a:p>
            <a:r>
              <a:rPr lang="en-US" baseline="0" dirty="0" smtClean="0"/>
              <a:t>District charges $4.50, so $4.50*50=225</a:t>
            </a:r>
          </a:p>
          <a:p>
            <a:r>
              <a:rPr lang="en-US" baseline="0" dirty="0" smtClean="0"/>
              <a:t>International charges $6.50, so $6.50*50=325.</a:t>
            </a:r>
          </a:p>
          <a:p>
            <a:r>
              <a:rPr lang="en-US" baseline="0" dirty="0" smtClean="0"/>
              <a:t>ASK IF ANYONE HAS QUESTIONS ABOUT DUES SECTION</a:t>
            </a:r>
          </a:p>
          <a:p>
            <a:endParaRPr lang="en-US" baseline="0" dirty="0" smtClean="0"/>
          </a:p>
          <a:p>
            <a:r>
              <a:rPr lang="en-US" baseline="0" dirty="0" smtClean="0"/>
              <a:t>*if they seem to understand ask someone to come up and explain how this sample budgeted for fundraising* </a:t>
            </a:r>
          </a:p>
          <a:p>
            <a:r>
              <a:rPr lang="en-US" baseline="0" dirty="0" smtClean="0"/>
              <a:t>Fundraising</a:t>
            </a:r>
          </a:p>
          <a:p>
            <a:r>
              <a:rPr lang="en-US" baseline="0" dirty="0" smtClean="0"/>
              <a:t>This section is for any type of fundraising activities that benefit the club, such as going to District Conference or their induction ceremony.</a:t>
            </a:r>
          </a:p>
          <a:p>
            <a:r>
              <a:rPr lang="en-US" baseline="0" dirty="0" smtClean="0"/>
              <a:t>Car Washes: this club will have 8 car washes throughout the year and estimate that they will make $200 at each car wash.  8 car washes*$200 made at each car wash=1600</a:t>
            </a:r>
          </a:p>
          <a:p>
            <a:r>
              <a:rPr lang="en-US" baseline="0" dirty="0" smtClean="0"/>
              <a:t>Bake Sales: this club will have 4 bake sales and estimate they will make $250 at each.  4*250=1000</a:t>
            </a:r>
          </a:p>
          <a:p>
            <a:r>
              <a:rPr lang="en-US" baseline="0" dirty="0" smtClean="0"/>
              <a:t>Candy Sale: this club estimates they will have 100 orders that cost $6 for each order. 6*100=600</a:t>
            </a:r>
          </a:p>
          <a:p>
            <a:r>
              <a:rPr lang="en-US" baseline="0" dirty="0" smtClean="0"/>
              <a:t>ASK FOR ONE FUNDRAISER FROM CLUB IN WORKSHOP AND HAVE THEM TELL YOU HOW THEY WOULD PUT IT IN A BUDGET</a:t>
            </a:r>
          </a:p>
          <a:p>
            <a:r>
              <a:rPr lang="en-US" baseline="0" dirty="0" smtClean="0"/>
              <a:t>Questions about fundraising for club portion?</a:t>
            </a:r>
          </a:p>
          <a:p>
            <a:endParaRPr lang="en-US" baseline="0" dirty="0" smtClean="0"/>
          </a:p>
          <a:p>
            <a:r>
              <a:rPr lang="en-US" baseline="0" dirty="0" smtClean="0"/>
              <a:t>*if everyone seems to understand then move on, so you have enough time*</a:t>
            </a:r>
          </a:p>
          <a:p>
            <a:endParaRPr lang="en-US" baseline="0" dirty="0" smtClean="0"/>
          </a:p>
          <a:p>
            <a:r>
              <a:rPr lang="en-US" baseline="0" dirty="0" smtClean="0"/>
              <a:t>Kiwanis Subsidies are donations from their sponsoring Kiwanis club</a:t>
            </a:r>
          </a:p>
          <a:p>
            <a:r>
              <a:rPr lang="en-US" baseline="0" dirty="0" smtClean="0"/>
              <a:t>District Conference: how much did your Kiwanis club give to pay for members/officers/faculty advisors to attend DCON.  For this club, their Kiwanis Club will hopefully give them $1000 to benefit their members and $365 for their faculty advisor.  </a:t>
            </a:r>
          </a:p>
          <a:p>
            <a:r>
              <a:rPr lang="en-US" baseline="0" dirty="0" smtClean="0"/>
              <a:t>International Convention: the club estimates their Kiwanis Club will give them 1000 for whomever to attend ICON.</a:t>
            </a:r>
          </a:p>
          <a:p>
            <a:endParaRPr lang="en-US" baseline="0" dirty="0" smtClean="0"/>
          </a:p>
          <a:p>
            <a:r>
              <a:rPr lang="en-US" baseline="0" dirty="0" smtClean="0"/>
              <a:t>Members’ Contributions (such as paying for DCON, ICON, or any other activities that require members to pay)</a:t>
            </a:r>
          </a:p>
          <a:p>
            <a:r>
              <a:rPr lang="en-US" baseline="0" dirty="0" smtClean="0"/>
              <a:t>DCON: the club estimates that they will have 10 members attend and each member will need to pay $150.  A quad room costs $250 but each member received $100 from their Kiwanis subsidy.</a:t>
            </a:r>
          </a:p>
          <a:p>
            <a:r>
              <a:rPr lang="en-US" baseline="0" dirty="0" smtClean="0"/>
              <a:t>ICON: the club estimates that 2 members will attend and each pay $500 for a total of 1000</a:t>
            </a:r>
          </a:p>
          <a:p>
            <a:r>
              <a:rPr lang="en-US" baseline="0" dirty="0" smtClean="0"/>
              <a:t>ANY QUESTIONS?</a:t>
            </a:r>
          </a:p>
          <a:p>
            <a:endParaRPr lang="en-US" baseline="0" dirty="0" smtClean="0"/>
          </a:p>
          <a:p>
            <a:r>
              <a:rPr lang="en-US" baseline="0" dirty="0" smtClean="0"/>
              <a:t>Fundraising for the community</a:t>
            </a:r>
          </a:p>
          <a:p>
            <a:r>
              <a:rPr lang="en-US" baseline="0" dirty="0" smtClean="0"/>
              <a:t>Trick or Treat for UNICEF: Net income is the income minus the expenses, so basically what you have left to donate.  The club budgets $800.</a:t>
            </a:r>
          </a:p>
          <a:p>
            <a:r>
              <a:rPr lang="en-US" baseline="0" dirty="0" smtClean="0"/>
              <a:t>Rock for The Eliminate Project: Budget $1200</a:t>
            </a:r>
          </a:p>
          <a:p>
            <a:r>
              <a:rPr lang="en-US" baseline="0" dirty="0" err="1" smtClean="0"/>
              <a:t>Arroz</a:t>
            </a:r>
            <a:r>
              <a:rPr lang="en-US" baseline="0" dirty="0" smtClean="0"/>
              <a:t> con </a:t>
            </a:r>
            <a:r>
              <a:rPr lang="en-US" baseline="0" dirty="0" err="1" smtClean="0"/>
              <a:t>Pollo</a:t>
            </a:r>
            <a:r>
              <a:rPr lang="en-US" baseline="0" dirty="0" smtClean="0"/>
              <a:t> Dinner for ACS: Budget $2500</a:t>
            </a:r>
          </a:p>
          <a:p>
            <a:r>
              <a:rPr lang="en-US" baseline="0" dirty="0" smtClean="0"/>
              <a:t>All fundraising activities may fluctuate each time.</a:t>
            </a:r>
          </a:p>
          <a:p>
            <a:endParaRPr lang="en-US" baseline="0" dirty="0" smtClean="0"/>
          </a:p>
          <a:p>
            <a:r>
              <a:rPr lang="en-US" baseline="0" dirty="0" smtClean="0"/>
              <a:t>As your club goes through the year and through the activities, have your club treasurer fill in the actual column.</a:t>
            </a:r>
          </a:p>
          <a:p>
            <a:endParaRPr lang="en-US" baseline="0" dirty="0" smtClean="0"/>
          </a:p>
          <a:p>
            <a:r>
              <a:rPr lang="en-US" baseline="0" dirty="0" smtClean="0"/>
              <a:t>Total income: this club hasn’t started their year yet so their actual is $0, but their budgeted column is $12,675 which is the total of all incomes.</a:t>
            </a:r>
          </a:p>
        </p:txBody>
      </p:sp>
      <p:sp>
        <p:nvSpPr>
          <p:cNvPr id="4" name="Slide Number Placeholder 3"/>
          <p:cNvSpPr>
            <a:spLocks noGrp="1"/>
          </p:cNvSpPr>
          <p:nvPr>
            <p:ph type="sldNum" sz="quarter" idx="10"/>
          </p:nvPr>
        </p:nvSpPr>
        <p:spPr/>
        <p:txBody>
          <a:bodyPr/>
          <a:lstStyle/>
          <a:p>
            <a:fld id="{75534F40-EBB8-46BA-842D-F6577BECFF6E}" type="slidenum">
              <a:rPr lang="en-US" smtClean="0"/>
              <a:pPr/>
              <a:t>13</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First column is the source</a:t>
            </a:r>
            <a:r>
              <a:rPr lang="en-US" baseline="0" dirty="0" smtClean="0"/>
              <a:t> of expense.  Second is the description or comments.  Third is how much you actually spent.  Fourth is how much your projected you would spend.</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*generalize the information go through the first topic (fundraising) then ask if they have questions*</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Fundraising for your club</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Your club budgeted it would cost $2 for each candy to create them.  The club budgeted for 100 orders, so 100*$2=200</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*if everyone seems to understand ask someone to come up and explain the next topic* </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Dues:</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The club has to send both district and international dues to International but breaking it down: $4.50 to the district*50 members=225 and $6.50 to international*50=325</a:t>
            </a:r>
          </a:p>
          <a:p>
            <a:r>
              <a:rPr lang="en-US" dirty="0" smtClean="0"/>
              <a:t>The club made </a:t>
            </a:r>
            <a:r>
              <a:rPr lang="en-US" dirty="0" err="1" smtClean="0"/>
              <a:t>tshirts</a:t>
            </a:r>
            <a:r>
              <a:rPr lang="en-US" dirty="0" smtClean="0"/>
              <a:t> that</a:t>
            </a:r>
            <a:r>
              <a:rPr lang="en-US" baseline="0" dirty="0" smtClean="0"/>
              <a:t> cost $6 each to make.  The club already charged their members with their dues for the </a:t>
            </a:r>
            <a:r>
              <a:rPr lang="en-US" baseline="0" dirty="0" err="1" smtClean="0"/>
              <a:t>tshirt</a:t>
            </a:r>
            <a:r>
              <a:rPr lang="en-US" baseline="0" dirty="0" smtClean="0"/>
              <a:t>.  $6 per </a:t>
            </a:r>
            <a:r>
              <a:rPr lang="en-US" baseline="0" dirty="0" err="1" smtClean="0"/>
              <a:t>tshirt</a:t>
            </a:r>
            <a:r>
              <a:rPr lang="en-US" baseline="0" dirty="0" smtClean="0"/>
              <a:t>*50 members=300</a:t>
            </a:r>
          </a:p>
          <a:p>
            <a:endParaRPr lang="en-US" baseline="0" dirty="0" smtClean="0"/>
          </a:p>
          <a:p>
            <a:r>
              <a:rPr lang="en-US" baseline="0" dirty="0" smtClean="0"/>
              <a:t>Officer Expenses could include paper, ink, traveling, food, or any little things that your officers paid for.  Each officer has a budget: president $50, Vice President $25, Secretary $50, Treasurer $25, Editor $50, Class Directors $100 (there are 4 class directors so 100/4=25.  Each class director is budgeted for $25)</a:t>
            </a:r>
          </a:p>
          <a:p>
            <a:endParaRPr lang="en-US" baseline="0" dirty="0" smtClean="0"/>
          </a:p>
          <a:p>
            <a:r>
              <a:rPr lang="en-US" baseline="0" dirty="0" smtClean="0"/>
              <a:t>*if they understand stop here, so you have enough time)</a:t>
            </a:r>
          </a:p>
          <a:p>
            <a:r>
              <a:rPr lang="en-US" baseline="0" dirty="0" smtClean="0"/>
              <a:t>Officer Pins: 5 executive officers (president, VP, secretary, treasurer, and editor) plus 4 directors.  Each pin costs $6 so 9 pins*$6=54</a:t>
            </a:r>
          </a:p>
          <a:p>
            <a:endParaRPr lang="en-US" baseline="0" dirty="0" smtClean="0"/>
          </a:p>
          <a:p>
            <a:r>
              <a:rPr lang="en-US" baseline="0" dirty="0" smtClean="0"/>
              <a:t>Club Supplies</a:t>
            </a:r>
          </a:p>
          <a:p>
            <a:r>
              <a:rPr lang="en-US" baseline="0" dirty="0" smtClean="0"/>
              <a:t>Food: some clubs provide food during their meetings.  This club budgets that they will have food at 9 of their meetings and it will cost $50 each time.  $50*9 meetings=450</a:t>
            </a:r>
          </a:p>
          <a:p>
            <a:r>
              <a:rPr lang="en-US" baseline="0" dirty="0" smtClean="0"/>
              <a:t>Membership Drive Supplies could  be brochures, posters, or anything creative to recruit new members.  Budgeted $100</a:t>
            </a:r>
          </a:p>
          <a:p>
            <a:r>
              <a:rPr lang="en-US" baseline="0" dirty="0" smtClean="0"/>
              <a:t>Scrapbook for the award at DCON is budgeted for $200 (which is the maximum that a club can spend on a scrapbook to be judged at DCON).</a:t>
            </a:r>
          </a:p>
          <a:p>
            <a:endParaRPr lang="en-US" baseline="0" dirty="0" smtClean="0"/>
          </a:p>
          <a:p>
            <a:r>
              <a:rPr lang="en-US" baseline="0" dirty="0" smtClean="0"/>
              <a:t>Convention and Conferences</a:t>
            </a:r>
          </a:p>
          <a:p>
            <a:r>
              <a:rPr lang="en-US" baseline="0" dirty="0" smtClean="0"/>
              <a:t>Trainings such as KCKC and SZR: all 9 officers will attend and the club budgets that KCKC will charge $5 and SZR will charge $5 for each officer.  The total for both KCKC and SZR for each officer is $10.  9 officers*$10 each for both KCKC and SZR=90</a:t>
            </a:r>
          </a:p>
          <a:p>
            <a:r>
              <a:rPr lang="en-US" baseline="0" dirty="0" smtClean="0"/>
              <a:t>District Conference: It is budgeted to cost $300 per member to attend DCON ($250 for registration and $50 for a bus).  $300*10=3000</a:t>
            </a:r>
          </a:p>
          <a:p>
            <a:r>
              <a:rPr lang="en-US" baseline="0" dirty="0" smtClean="0"/>
              <a:t>International Convention: $1000 each*2 members=$2000</a:t>
            </a:r>
          </a:p>
          <a:p>
            <a:endParaRPr lang="en-US" baseline="0" dirty="0" smtClean="0"/>
          </a:p>
          <a:p>
            <a:r>
              <a:rPr lang="en-US" baseline="0" dirty="0" smtClean="0"/>
              <a:t>End of Year Installations and Social: budgeted to cost $600.  This can include food and other supplies.</a:t>
            </a:r>
          </a:p>
          <a:p>
            <a:endParaRPr lang="en-US" baseline="0" dirty="0" smtClean="0"/>
          </a:p>
          <a:p>
            <a:r>
              <a:rPr lang="en-US" baseline="0" dirty="0" smtClean="0"/>
              <a:t>Miscellaneous is any type of expense that suddenly comes up during the year.</a:t>
            </a:r>
          </a:p>
          <a:p>
            <a:endParaRPr lang="en-US" baseline="0" dirty="0" smtClean="0"/>
          </a:p>
          <a:p>
            <a:r>
              <a:rPr lang="en-US" baseline="0" dirty="0" smtClean="0"/>
              <a:t>Donations:</a:t>
            </a:r>
          </a:p>
          <a:p>
            <a:r>
              <a:rPr lang="en-US" baseline="0" dirty="0" smtClean="0"/>
              <a:t>Trick of Treat for UNICEF will go to the Kiwanis International Foundation and is budgeted to net $800.  $800 is how much your check will be.</a:t>
            </a:r>
          </a:p>
          <a:p>
            <a:r>
              <a:rPr lang="en-US" baseline="0" dirty="0" smtClean="0"/>
              <a:t>Rock for The Eliminate Project will go to the Kiwanis International Foundation and is budgeted to net $1200.  $1200 is how much your check will be.</a:t>
            </a:r>
          </a:p>
          <a:p>
            <a:r>
              <a:rPr lang="en-US" baseline="0" dirty="0" err="1" smtClean="0"/>
              <a:t>Arroz</a:t>
            </a:r>
            <a:r>
              <a:rPr lang="en-US" baseline="0" dirty="0" smtClean="0"/>
              <a:t> con </a:t>
            </a:r>
            <a:r>
              <a:rPr lang="en-US" baseline="0" dirty="0" err="1" smtClean="0"/>
              <a:t>Pollo</a:t>
            </a:r>
            <a:r>
              <a:rPr lang="en-US" baseline="0" dirty="0" smtClean="0"/>
              <a:t> Dinner for ACS will benefit the American Cancer Society and is budgeted to net $2500.  $2500 is how much your check will be.</a:t>
            </a:r>
          </a:p>
          <a:p>
            <a:endParaRPr lang="en-US" dirty="0" smtClean="0"/>
          </a:p>
          <a:p>
            <a:r>
              <a:rPr lang="en-US" dirty="0" smtClean="0"/>
              <a:t>The club budgeted to spend $12,544 this coming year.</a:t>
            </a:r>
          </a:p>
          <a:p>
            <a:endParaRPr lang="en-US" dirty="0" smtClean="0"/>
          </a:p>
          <a:p>
            <a:r>
              <a:rPr lang="en-US" dirty="0" smtClean="0"/>
              <a:t>Their net (income minus</a:t>
            </a:r>
            <a:r>
              <a:rPr lang="en-US" baseline="0" dirty="0" smtClean="0"/>
              <a:t> expense) will be $631.</a:t>
            </a:r>
          </a:p>
          <a:p>
            <a:endParaRPr lang="en-US" baseline="0" dirty="0" smtClean="0"/>
          </a:p>
          <a:p>
            <a:r>
              <a:rPr lang="en-US" baseline="0" dirty="0" smtClean="0"/>
              <a:t>ANY QUESTIONS?</a:t>
            </a:r>
            <a:endParaRPr lang="en-US" dirty="0"/>
          </a:p>
        </p:txBody>
      </p:sp>
      <p:sp>
        <p:nvSpPr>
          <p:cNvPr id="4" name="Slide Number Placeholder 3"/>
          <p:cNvSpPr>
            <a:spLocks noGrp="1"/>
          </p:cNvSpPr>
          <p:nvPr>
            <p:ph type="sldNum" sz="quarter" idx="10"/>
          </p:nvPr>
        </p:nvSpPr>
        <p:spPr/>
        <p:txBody>
          <a:bodyPr/>
          <a:lstStyle/>
          <a:p>
            <a:fld id="{75534F40-EBB8-46BA-842D-F6577BECFF6E}" type="slidenum">
              <a:rPr lang="en-US" smtClean="0"/>
              <a:pPr/>
              <a:t>14</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It is important to fundraise because</a:t>
            </a:r>
            <a:r>
              <a:rPr lang="en-US" baseline="0" dirty="0" smtClean="0"/>
              <a:t> it will raise money for Key Club activities and nonprofit organizations, raises money for trips to District and International Convention, and the Eliminate Project</a:t>
            </a:r>
            <a:endParaRPr lang="en-US" dirty="0" smtClean="0"/>
          </a:p>
          <a:p>
            <a:r>
              <a:rPr lang="en-US" dirty="0" smtClean="0"/>
              <a:t>Hold</a:t>
            </a:r>
            <a:r>
              <a:rPr lang="en-US" baseline="0" dirty="0" smtClean="0"/>
              <a:t> a discussion with the last question.</a:t>
            </a:r>
            <a:endParaRPr lang="en-US" dirty="0"/>
          </a:p>
        </p:txBody>
      </p:sp>
      <p:sp>
        <p:nvSpPr>
          <p:cNvPr id="4" name="Slide Number Placeholder 3"/>
          <p:cNvSpPr>
            <a:spLocks noGrp="1"/>
          </p:cNvSpPr>
          <p:nvPr>
            <p:ph type="sldNum" sz="quarter" idx="10"/>
          </p:nvPr>
        </p:nvSpPr>
        <p:spPr/>
        <p:txBody>
          <a:bodyPr/>
          <a:lstStyle/>
          <a:p>
            <a:fld id="{75534F40-EBB8-46BA-842D-F6577BECFF6E}" type="slidenum">
              <a:rPr lang="en-US" smtClean="0"/>
              <a:pPr/>
              <a:t>16</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rgbClr val="1F497D"/>
                </a:solidFill>
                <a:latin typeface="Century Gothic"/>
                <a:ea typeface="Arial" charset="0"/>
                <a:cs typeface="Century Gothic"/>
              </a:rPr>
              <a:t>Also, you can seek corporate sponsors by selling advertisements or by telling them they can make a tax-deductible donation.</a:t>
            </a:r>
          </a:p>
          <a:p>
            <a:endParaRPr lang="en-US" dirty="0"/>
          </a:p>
        </p:txBody>
      </p:sp>
      <p:sp>
        <p:nvSpPr>
          <p:cNvPr id="4" name="Slide Number Placeholder 3"/>
          <p:cNvSpPr>
            <a:spLocks noGrp="1"/>
          </p:cNvSpPr>
          <p:nvPr>
            <p:ph type="sldNum" sz="quarter" idx="10"/>
          </p:nvPr>
        </p:nvSpPr>
        <p:spPr/>
        <p:txBody>
          <a:bodyPr/>
          <a:lstStyle/>
          <a:p>
            <a:fld id="{75534F40-EBB8-46BA-842D-F6577BECFF6E}" type="slidenum">
              <a:rPr lang="en-US" smtClean="0"/>
              <a:pPr/>
              <a:t>17</a:t>
            </a:fld>
            <a:endParaRPr lang="en-US"/>
          </a:p>
        </p:txBody>
      </p:sp>
    </p:spTree>
    <p:extLst>
      <p:ext uri="{BB962C8B-B14F-4D97-AF65-F5344CB8AC3E}">
        <p14:creationId xmlns:p14="http://schemas.microsoft.com/office/powerpoint/2010/main" xmlns="" val="11614280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5534F40-EBB8-46BA-842D-F6577BECFF6E}" type="slidenum">
              <a:rPr lang="en-US" smtClean="0"/>
              <a:pPr/>
              <a:t>18</a:t>
            </a:fld>
            <a:endParaRPr lang="en-US"/>
          </a:p>
        </p:txBody>
      </p:sp>
    </p:spTree>
    <p:extLst>
      <p:ext uri="{BB962C8B-B14F-4D97-AF65-F5344CB8AC3E}">
        <p14:creationId xmlns:p14="http://schemas.microsoft.com/office/powerpoint/2010/main" xmlns="" val="224819429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lvl="0" indent="0" defTabSz="914400" fontAlgn="base">
              <a:spcBef>
                <a:spcPct val="20000"/>
              </a:spcBef>
              <a:spcAft>
                <a:spcPct val="0"/>
              </a:spcAft>
              <a:buSzPct val="100000"/>
              <a:buNone/>
            </a:pPr>
            <a:r>
              <a:rPr lang="en-US" dirty="0" smtClean="0"/>
              <a:t>Going to DCMs, KCKCs, and</a:t>
            </a:r>
            <a:r>
              <a:rPr lang="en-US" baseline="0" dirty="0" smtClean="0"/>
              <a:t> SZRs are a great way to get ideas from other clubs about how they fundraise. </a:t>
            </a:r>
          </a:p>
          <a:p>
            <a:pPr marL="0" lvl="0" indent="0" defTabSz="914400" fontAlgn="base">
              <a:spcBef>
                <a:spcPct val="20000"/>
              </a:spcBef>
              <a:spcAft>
                <a:spcPct val="0"/>
              </a:spcAft>
              <a:buSzPct val="100000"/>
              <a:buNone/>
            </a:pPr>
            <a:endParaRPr lang="en-US" baseline="0" dirty="0" smtClean="0"/>
          </a:p>
        </p:txBody>
      </p:sp>
      <p:sp>
        <p:nvSpPr>
          <p:cNvPr id="4" name="Slide Number Placeholder 3"/>
          <p:cNvSpPr>
            <a:spLocks noGrp="1"/>
          </p:cNvSpPr>
          <p:nvPr>
            <p:ph type="sldNum" sz="quarter" idx="10"/>
          </p:nvPr>
        </p:nvSpPr>
        <p:spPr/>
        <p:txBody>
          <a:bodyPr/>
          <a:lstStyle/>
          <a:p>
            <a:fld id="{75534F40-EBB8-46BA-842D-F6577BECFF6E}" type="slidenum">
              <a:rPr lang="en-US" smtClean="0"/>
              <a:pPr/>
              <a:t>19</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lvl="0" indent="-342900" defTabSz="914400" fontAlgn="base">
              <a:spcBef>
                <a:spcPct val="20000"/>
              </a:spcBef>
              <a:spcAft>
                <a:spcPct val="0"/>
              </a:spcAft>
              <a:buSzPct val="100000"/>
              <a:buBlip>
                <a:blip r:embed="rId3"/>
              </a:buBlip>
            </a:pPr>
            <a:r>
              <a:rPr lang="en-US" sz="1200" dirty="0" smtClean="0">
                <a:latin typeface="Century Gothic"/>
                <a:ea typeface="Arial" charset="0"/>
                <a:cs typeface="Century Gothic"/>
              </a:rPr>
              <a:t>Applications must be received by</a:t>
            </a:r>
            <a:r>
              <a:rPr lang="en-US" sz="1200" baseline="0" dirty="0" smtClean="0">
                <a:latin typeface="Century Gothic"/>
                <a:ea typeface="Arial" charset="0"/>
                <a:cs typeface="Century Gothic"/>
              </a:rPr>
              <a:t> April 30th, 2015</a:t>
            </a:r>
            <a:r>
              <a:rPr lang="en-US" sz="1200" dirty="0" smtClean="0">
                <a:latin typeface="Century Gothic"/>
                <a:ea typeface="Arial" charset="0"/>
                <a:cs typeface="Century Gothic"/>
              </a:rPr>
              <a:t> for all projects.  Grants will become available again on October 1.  </a:t>
            </a:r>
          </a:p>
          <a:p>
            <a:pPr marL="342900" lvl="0" indent="-342900" defTabSz="914400" fontAlgn="base">
              <a:spcBef>
                <a:spcPct val="20000"/>
              </a:spcBef>
              <a:spcAft>
                <a:spcPct val="0"/>
              </a:spcAft>
              <a:buSzPct val="100000"/>
              <a:buBlip>
                <a:blip r:embed="rId3"/>
              </a:buBlip>
            </a:pPr>
            <a:r>
              <a:rPr lang="en-US" sz="1200" dirty="0" smtClean="0">
                <a:latin typeface="Century Gothic"/>
                <a:ea typeface="Arial" charset="0"/>
                <a:cs typeface="Century Gothic"/>
              </a:rPr>
              <a:t>You may submit an application before October 1; however, you will not receive your grant until after October 1.</a:t>
            </a:r>
          </a:p>
          <a:p>
            <a:pPr marL="342900" lvl="0" indent="-342900" defTabSz="914400" fontAlgn="base">
              <a:spcBef>
                <a:spcPct val="20000"/>
              </a:spcBef>
              <a:spcAft>
                <a:spcPct val="0"/>
              </a:spcAft>
              <a:buSzPct val="100000"/>
              <a:buBlip>
                <a:blip r:embed="rId3"/>
              </a:buBlip>
            </a:pPr>
            <a:r>
              <a:rPr lang="en-US" sz="1200" dirty="0" smtClean="0">
                <a:latin typeface="Century Gothic"/>
                <a:ea typeface="Arial" charset="0"/>
                <a:cs typeface="Century Gothic"/>
              </a:rPr>
              <a:t>For projects before March 1, clubs must submit their Part III “Follow-Up” report by the earlier of within three weeks after project completion or the beginning of an ongoing project or by March 5.</a:t>
            </a:r>
          </a:p>
          <a:p>
            <a:pPr marL="342900" lvl="0" indent="-342900" defTabSz="914400" fontAlgn="base">
              <a:spcBef>
                <a:spcPct val="20000"/>
              </a:spcBef>
              <a:spcAft>
                <a:spcPct val="0"/>
              </a:spcAft>
              <a:buSzPct val="100000"/>
              <a:buBlip>
                <a:blip r:embed="rId3"/>
              </a:buBlip>
            </a:pPr>
            <a:r>
              <a:rPr lang="en-US" sz="1200" dirty="0" smtClean="0">
                <a:latin typeface="Century Gothic"/>
                <a:ea typeface="Arial" charset="0"/>
                <a:cs typeface="Century Gothic"/>
              </a:rPr>
              <a:t>If clubs do not submit their Follow-Up Report or do not account for the money spent, they will need to return all FLOF funds to the District, will be ineligible to receive awards at the upcoming District Conference, and will be ineligible to receive a FLOF grant of the current and next year.</a:t>
            </a:r>
          </a:p>
          <a:p>
            <a:pPr marL="342900" lvl="0" indent="-342900" defTabSz="914400" fontAlgn="base">
              <a:spcBef>
                <a:spcPct val="20000"/>
              </a:spcBef>
              <a:spcAft>
                <a:spcPct val="0"/>
              </a:spcAft>
              <a:buSzPct val="100000"/>
              <a:buBlip>
                <a:blip r:embed="rId3"/>
              </a:buBlip>
            </a:pPr>
            <a:endParaRPr lang="en-US" sz="1200" dirty="0" smtClean="0">
              <a:latin typeface="Century Gothic"/>
              <a:ea typeface="Arial" charset="0"/>
              <a:cs typeface="Century Gothic"/>
            </a:endParaRPr>
          </a:p>
        </p:txBody>
      </p:sp>
      <p:sp>
        <p:nvSpPr>
          <p:cNvPr id="4" name="Slide Number Placeholder 3"/>
          <p:cNvSpPr>
            <a:spLocks noGrp="1"/>
          </p:cNvSpPr>
          <p:nvPr>
            <p:ph type="sldNum" sz="quarter" idx="10"/>
          </p:nvPr>
        </p:nvSpPr>
        <p:spPr/>
        <p:txBody>
          <a:bodyPr/>
          <a:lstStyle/>
          <a:p>
            <a:fld id="{75534F40-EBB8-46BA-842D-F6577BECFF6E}" type="slidenum">
              <a:rPr lang="en-US" smtClean="0"/>
              <a:pPr/>
              <a:t>21</a:t>
            </a:fld>
            <a:endParaRPr lang="en-US"/>
          </a:p>
        </p:txBody>
      </p:sp>
    </p:spTree>
    <p:extLst>
      <p:ext uri="{BB962C8B-B14F-4D97-AF65-F5344CB8AC3E}">
        <p14:creationId xmlns:p14="http://schemas.microsoft.com/office/powerpoint/2010/main" xmlns="" val="8035668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lvl="0" indent="-342900" defTabSz="914400" fontAlgn="base">
              <a:spcBef>
                <a:spcPct val="20000"/>
              </a:spcBef>
              <a:spcAft>
                <a:spcPct val="0"/>
              </a:spcAft>
              <a:buSzPct val="100000"/>
              <a:buBlip>
                <a:blip r:embed="rId3"/>
              </a:buBlip>
            </a:pPr>
            <a:r>
              <a:rPr lang="en-US" sz="1200" dirty="0" smtClean="0">
                <a:latin typeface="Century Gothic"/>
                <a:ea typeface="Arial" charset="0"/>
                <a:cs typeface="Century Gothic"/>
              </a:rPr>
              <a:t>This is a paper application that you need to print, fill out, and mail to Kiwanis International Foundation.</a:t>
            </a:r>
          </a:p>
          <a:p>
            <a:pPr marL="342900" lvl="0" indent="-342900" defTabSz="914400" fontAlgn="base">
              <a:spcBef>
                <a:spcPct val="20000"/>
              </a:spcBef>
              <a:spcAft>
                <a:spcPct val="0"/>
              </a:spcAft>
              <a:buSzPct val="100000"/>
              <a:buBlip>
                <a:blip r:embed="rId3"/>
              </a:buBlip>
            </a:pPr>
            <a:r>
              <a:rPr lang="en-US" sz="1200" dirty="0" smtClean="0">
                <a:latin typeface="Century Gothic"/>
                <a:ea typeface="Arial" charset="0"/>
                <a:cs typeface="Century Gothic"/>
              </a:rPr>
              <a:t>Applications can be found at </a:t>
            </a:r>
            <a:r>
              <a:rPr lang="en-US" sz="1200" dirty="0" smtClean="0">
                <a:latin typeface="Century Gothic"/>
                <a:ea typeface="Arial" charset="0"/>
                <a:cs typeface="Century Gothic"/>
                <a:hlinkClick r:id="rId4"/>
              </a:rPr>
              <a:t>http://www.keyclub.org/service/fund/yof/yofgrant.aspx</a:t>
            </a:r>
            <a:endParaRPr lang="en-US" sz="1200" dirty="0" smtClean="0">
              <a:latin typeface="Century Gothic"/>
              <a:ea typeface="Arial" charset="0"/>
              <a:cs typeface="Century Gothic"/>
            </a:endParaRPr>
          </a:p>
          <a:p>
            <a:pPr marL="342900" lvl="0" indent="-342900" defTabSz="914400" fontAlgn="base">
              <a:spcBef>
                <a:spcPct val="20000"/>
              </a:spcBef>
              <a:spcAft>
                <a:spcPct val="0"/>
              </a:spcAft>
              <a:buSzPct val="100000"/>
              <a:buBlip>
                <a:blip r:embed="rId3"/>
              </a:buBlip>
            </a:pPr>
            <a:r>
              <a:rPr lang="en-US" sz="1200" dirty="0" smtClean="0">
                <a:latin typeface="Century Gothic"/>
                <a:ea typeface="Arial" charset="0"/>
                <a:cs typeface="Century Gothic"/>
              </a:rPr>
              <a:t>Applications must be postmarked by October 15.</a:t>
            </a:r>
          </a:p>
          <a:p>
            <a:pPr marL="342900" lvl="0" indent="-342900" defTabSz="914400" fontAlgn="base">
              <a:spcBef>
                <a:spcPct val="20000"/>
              </a:spcBef>
              <a:spcAft>
                <a:spcPct val="0"/>
              </a:spcAft>
              <a:buSzPct val="100000"/>
              <a:buBlip>
                <a:blip r:embed="rId3"/>
              </a:buBlip>
            </a:pPr>
            <a:r>
              <a:rPr lang="en-US" sz="1200" dirty="0" smtClean="0">
                <a:latin typeface="Century Gothic"/>
                <a:ea typeface="Arial" charset="0"/>
                <a:cs typeface="Century Gothic"/>
              </a:rPr>
              <a:t>You must have an adult advisor to apply (Faculty/Kiwanis advisor or a school administrator).</a:t>
            </a:r>
          </a:p>
          <a:p>
            <a:pPr marL="342900" lvl="0" indent="-342900" defTabSz="914400" fontAlgn="base">
              <a:spcBef>
                <a:spcPct val="20000"/>
              </a:spcBef>
              <a:spcAft>
                <a:spcPct val="0"/>
              </a:spcAft>
              <a:buSzPct val="100000"/>
              <a:buBlip>
                <a:blip r:embed="rId3"/>
              </a:buBlip>
            </a:pPr>
            <a:r>
              <a:rPr lang="en-US" sz="1200" dirty="0" smtClean="0">
                <a:latin typeface="Century Gothic"/>
                <a:ea typeface="Arial" charset="0"/>
                <a:cs typeface="Century Gothic"/>
              </a:rPr>
              <a:t>Submit a final written report within 2 weeks of the completion of the project.</a:t>
            </a:r>
          </a:p>
          <a:p>
            <a:pPr marL="342900" lvl="0" indent="-342900" defTabSz="914400" fontAlgn="base">
              <a:spcBef>
                <a:spcPct val="20000"/>
              </a:spcBef>
              <a:spcAft>
                <a:spcPct val="0"/>
              </a:spcAft>
              <a:buSzPct val="100000"/>
              <a:buBlip>
                <a:blip r:embed="rId3"/>
              </a:buBlip>
            </a:pPr>
            <a:r>
              <a:rPr lang="en-US" sz="1200" dirty="0" smtClean="0">
                <a:latin typeface="Century Gothic"/>
                <a:ea typeface="Arial" charset="0"/>
                <a:cs typeface="Century Gothic"/>
              </a:rPr>
              <a:t>Use all grant money for the purposes detailed in your application.</a:t>
            </a:r>
          </a:p>
          <a:p>
            <a:pPr marL="342900" lvl="0" indent="-342900" defTabSz="914400" fontAlgn="base">
              <a:spcBef>
                <a:spcPct val="20000"/>
              </a:spcBef>
              <a:spcAft>
                <a:spcPct val="0"/>
              </a:spcAft>
              <a:buSzPct val="100000"/>
              <a:buBlip>
                <a:blip r:embed="rId3"/>
              </a:buBlip>
            </a:pPr>
            <a:r>
              <a:rPr lang="en-US" sz="1200" dirty="0" smtClean="0">
                <a:latin typeface="Century Gothic"/>
                <a:ea typeface="Arial" charset="0"/>
                <a:cs typeface="Century Gothic"/>
              </a:rPr>
              <a:t>Keep accurate financial records and include the records in your final report.</a:t>
            </a:r>
          </a:p>
          <a:p>
            <a:pPr marL="342900" lvl="0" indent="-342900" defTabSz="914400" fontAlgn="base">
              <a:spcBef>
                <a:spcPct val="20000"/>
              </a:spcBef>
              <a:spcAft>
                <a:spcPct val="0"/>
              </a:spcAft>
              <a:buSzPct val="100000"/>
              <a:buBlip>
                <a:blip r:embed="rId3"/>
              </a:buBlip>
            </a:pPr>
            <a:r>
              <a:rPr lang="en-US" sz="1200" dirty="0" smtClean="0">
                <a:latin typeface="Century Gothic"/>
                <a:ea typeface="Arial" charset="0"/>
                <a:cs typeface="Century Gothic"/>
              </a:rPr>
              <a:t>KEEP ALL RECEIPTS.</a:t>
            </a:r>
          </a:p>
          <a:p>
            <a:endParaRPr lang="en-US" dirty="0"/>
          </a:p>
        </p:txBody>
      </p:sp>
      <p:sp>
        <p:nvSpPr>
          <p:cNvPr id="4" name="Slide Number Placeholder 3"/>
          <p:cNvSpPr>
            <a:spLocks noGrp="1"/>
          </p:cNvSpPr>
          <p:nvPr>
            <p:ph type="sldNum" sz="quarter" idx="10"/>
          </p:nvPr>
        </p:nvSpPr>
        <p:spPr/>
        <p:txBody>
          <a:bodyPr/>
          <a:lstStyle/>
          <a:p>
            <a:fld id="{75534F40-EBB8-46BA-842D-F6577BECFF6E}" type="slidenum">
              <a:rPr lang="en-US" smtClean="0"/>
              <a:pPr/>
              <a:t>22</a:t>
            </a:fld>
            <a:endParaRPr lang="en-US"/>
          </a:p>
        </p:txBody>
      </p:sp>
    </p:spTree>
    <p:extLst>
      <p:ext uri="{BB962C8B-B14F-4D97-AF65-F5344CB8AC3E}">
        <p14:creationId xmlns:p14="http://schemas.microsoft.com/office/powerpoint/2010/main" xmlns="" val="9164405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342900" marR="0" lvl="0" indent="-342900" algn="l" defTabSz="914400" rtl="0" eaLnBrk="1" fontAlgn="base" latinLnBrk="0" hangingPunct="1">
              <a:lnSpc>
                <a:spcPct val="100000"/>
              </a:lnSpc>
              <a:spcBef>
                <a:spcPct val="20000"/>
              </a:spcBef>
              <a:spcAft>
                <a:spcPct val="0"/>
              </a:spcAft>
              <a:buClrTx/>
              <a:buSzPct val="100000"/>
              <a:buBlip>
                <a:blip r:embed="rId3"/>
              </a:buBlip>
              <a:tabLst/>
              <a:defRPr/>
            </a:pPr>
            <a:r>
              <a:rPr kumimoji="0" lang="en-US" sz="1200" b="0" i="0" u="none" strike="noStrike" kern="1200" cap="none" spc="0" normalizeH="0" baseline="0" noProof="0" dirty="0" smtClean="0">
                <a:ln>
                  <a:noFill/>
                </a:ln>
                <a:solidFill>
                  <a:schemeClr val="tx1"/>
                </a:solidFill>
                <a:effectLst/>
                <a:uLnTx/>
                <a:uFillTx/>
                <a:latin typeface="Century Gothic"/>
                <a:ea typeface="Arial" charset="0"/>
                <a:cs typeface="Century Gothic"/>
              </a:rPr>
              <a:t>Go to meetings -  Attend all meetings </a:t>
            </a:r>
          </a:p>
          <a:p>
            <a:pPr marL="342900" marR="0" lvl="0" indent="-342900" algn="l" defTabSz="914400" rtl="0" eaLnBrk="1" fontAlgn="base" latinLnBrk="0" hangingPunct="1">
              <a:lnSpc>
                <a:spcPct val="100000"/>
              </a:lnSpc>
              <a:spcBef>
                <a:spcPct val="20000"/>
              </a:spcBef>
              <a:spcAft>
                <a:spcPct val="0"/>
              </a:spcAft>
              <a:buClrTx/>
              <a:buSzPct val="100000"/>
              <a:buFontTx/>
              <a:buBlip>
                <a:blip r:embed="rId3"/>
              </a:buBlip>
              <a:tabLst/>
              <a:defRPr/>
            </a:pPr>
            <a:endParaRPr kumimoji="0" lang="en-US" sz="1200" b="0" i="0" u="none" strike="noStrike" kern="1200" cap="none" spc="0" normalizeH="0" baseline="0" noProof="0" dirty="0" smtClean="0">
              <a:ln>
                <a:noFill/>
              </a:ln>
              <a:solidFill>
                <a:schemeClr val="tx1"/>
              </a:solidFill>
              <a:effectLst/>
              <a:uLnTx/>
              <a:uFillTx/>
              <a:latin typeface="Century Gothic"/>
              <a:ea typeface="Arial" charset="0"/>
              <a:cs typeface="Century Gothic"/>
            </a:endParaRPr>
          </a:p>
          <a:p>
            <a:pPr marL="342900" marR="0" lvl="0" indent="-342900" algn="l" defTabSz="914400" rtl="0" eaLnBrk="1" fontAlgn="base" latinLnBrk="0" hangingPunct="1">
              <a:lnSpc>
                <a:spcPct val="100000"/>
              </a:lnSpc>
              <a:spcBef>
                <a:spcPct val="20000"/>
              </a:spcBef>
              <a:spcAft>
                <a:spcPct val="0"/>
              </a:spcAft>
              <a:buClrTx/>
              <a:buSzPct val="100000"/>
              <a:buFontTx/>
              <a:buBlip>
                <a:blip r:embed="rId3"/>
              </a:buBlip>
              <a:tabLst/>
              <a:defRPr/>
            </a:pPr>
            <a:r>
              <a:rPr kumimoji="0" lang="en-US" sz="1200" b="0" i="0" u="none" strike="noStrike" kern="1200" cap="none" spc="0" normalizeH="0" baseline="0" noProof="0" dirty="0" smtClean="0">
                <a:ln>
                  <a:noFill/>
                </a:ln>
                <a:solidFill>
                  <a:schemeClr val="tx1"/>
                </a:solidFill>
                <a:effectLst/>
                <a:uLnTx/>
                <a:uFillTx/>
                <a:latin typeface="Century Gothic"/>
                <a:ea typeface="Arial" charset="0"/>
                <a:cs typeface="Century Gothic"/>
              </a:rPr>
              <a:t>Financial Reports - give financial updates as requested by officers and Kiwanis. A report should include a comparison of what is budgeted with the actual income and expenses.</a:t>
            </a:r>
          </a:p>
          <a:p>
            <a:pPr marL="0" marR="0" lvl="0" indent="0" algn="l" defTabSz="914400" rtl="0" eaLnBrk="1" fontAlgn="base" latinLnBrk="0" hangingPunct="1">
              <a:lnSpc>
                <a:spcPct val="100000"/>
              </a:lnSpc>
              <a:spcBef>
                <a:spcPct val="20000"/>
              </a:spcBef>
              <a:spcAft>
                <a:spcPct val="0"/>
              </a:spcAft>
              <a:buClrTx/>
              <a:buSzPct val="100000"/>
              <a:buNone/>
              <a:tabLst/>
              <a:defRPr/>
            </a:pPr>
            <a:endParaRPr kumimoji="0" lang="en-US" sz="1200" b="0" i="0" u="none" strike="noStrike" kern="1200" cap="none" spc="0" normalizeH="0" baseline="0" noProof="0" dirty="0" smtClean="0">
              <a:ln>
                <a:noFill/>
              </a:ln>
              <a:solidFill>
                <a:schemeClr val="tx1"/>
              </a:solidFill>
              <a:effectLst/>
              <a:uLnTx/>
              <a:uFillTx/>
              <a:latin typeface="Century Gothic"/>
              <a:ea typeface="Arial" charset="0"/>
              <a:cs typeface="Century Gothic"/>
            </a:endParaRPr>
          </a:p>
          <a:p>
            <a:pPr marL="342900" marR="0" lvl="0" indent="-342900" algn="l" defTabSz="914400" rtl="0" eaLnBrk="1" fontAlgn="base" latinLnBrk="0" hangingPunct="1">
              <a:lnSpc>
                <a:spcPct val="100000"/>
              </a:lnSpc>
              <a:spcBef>
                <a:spcPct val="20000"/>
              </a:spcBef>
              <a:spcAft>
                <a:spcPct val="0"/>
              </a:spcAft>
              <a:buClrTx/>
              <a:buSzPct val="100000"/>
              <a:buFontTx/>
              <a:buBlip>
                <a:blip r:embed="rId3"/>
              </a:buBlip>
              <a:tabLst/>
              <a:defRPr/>
            </a:pPr>
            <a:r>
              <a:rPr kumimoji="0" lang="en-US" sz="1200" b="0" i="0" u="none" strike="noStrike" kern="1200" cap="none" spc="0" normalizeH="0" baseline="0" noProof="0" dirty="0" smtClean="0">
                <a:ln>
                  <a:noFill/>
                </a:ln>
                <a:solidFill>
                  <a:schemeClr val="tx1"/>
                </a:solidFill>
                <a:effectLst/>
                <a:uLnTx/>
                <a:uFillTx/>
                <a:latin typeface="Century Gothic"/>
                <a:ea typeface="Arial" charset="0"/>
                <a:cs typeface="Century Gothic"/>
              </a:rPr>
              <a:t>Manage the club’s bank account – crediting and depositing money, Collect all leftover monies from club projects.</a:t>
            </a:r>
          </a:p>
          <a:p>
            <a:pPr marL="0" marR="0" lvl="0" indent="0" algn="l" defTabSz="914400" rtl="0" eaLnBrk="1" fontAlgn="base" latinLnBrk="0" hangingPunct="1">
              <a:lnSpc>
                <a:spcPct val="100000"/>
              </a:lnSpc>
              <a:spcBef>
                <a:spcPct val="20000"/>
              </a:spcBef>
              <a:spcAft>
                <a:spcPct val="0"/>
              </a:spcAft>
              <a:buClrTx/>
              <a:buSzPct val="100000"/>
              <a:buNone/>
              <a:tabLst/>
              <a:defRPr/>
            </a:pPr>
            <a:endParaRPr kumimoji="0" lang="en-US" sz="1200" b="0" i="0" u="none" strike="noStrike" kern="1200" cap="none" spc="0" normalizeH="0" baseline="0" noProof="0" dirty="0" smtClean="0">
              <a:ln>
                <a:noFill/>
              </a:ln>
              <a:solidFill>
                <a:schemeClr val="tx1"/>
              </a:solidFill>
              <a:effectLst/>
              <a:uLnTx/>
              <a:uFillTx/>
              <a:latin typeface="Century Gothic"/>
              <a:ea typeface="Arial" charset="0"/>
              <a:cs typeface="Century Gothic"/>
            </a:endParaRPr>
          </a:p>
          <a:p>
            <a:pPr marL="342900" marR="0" lvl="0" indent="-342900" algn="l" defTabSz="914400" rtl="0" eaLnBrk="1" fontAlgn="base" latinLnBrk="0" hangingPunct="1">
              <a:lnSpc>
                <a:spcPct val="100000"/>
              </a:lnSpc>
              <a:spcBef>
                <a:spcPct val="20000"/>
              </a:spcBef>
              <a:spcAft>
                <a:spcPct val="0"/>
              </a:spcAft>
              <a:buClrTx/>
              <a:buSzPct val="100000"/>
              <a:buBlip>
                <a:blip r:embed="rId3"/>
              </a:buBlip>
              <a:tabLst/>
              <a:defRPr/>
            </a:pPr>
            <a:r>
              <a:rPr kumimoji="0" lang="en-US" sz="1200" b="0" i="0" u="none" strike="noStrike" kern="1200" cap="none" spc="0" normalizeH="0" baseline="0" noProof="0" dirty="0" smtClean="0">
                <a:ln>
                  <a:noFill/>
                </a:ln>
                <a:solidFill>
                  <a:schemeClr val="tx1"/>
                </a:solidFill>
                <a:effectLst/>
                <a:uLnTx/>
                <a:uFillTx/>
                <a:latin typeface="Century Gothic"/>
                <a:ea typeface="Arial" charset="0"/>
                <a:cs typeface="Century Gothic"/>
              </a:rPr>
              <a:t>Update Budget-      Record the club’s income and expenditures on a weekly basis.</a:t>
            </a:r>
          </a:p>
          <a:p>
            <a:pPr marL="0" marR="0" lvl="0" indent="0" algn="l" defTabSz="914400" rtl="0" eaLnBrk="1" fontAlgn="base" latinLnBrk="0" hangingPunct="1">
              <a:lnSpc>
                <a:spcPct val="100000"/>
              </a:lnSpc>
              <a:spcBef>
                <a:spcPct val="20000"/>
              </a:spcBef>
              <a:spcAft>
                <a:spcPct val="0"/>
              </a:spcAft>
              <a:buClrTx/>
              <a:buSzPct val="100000"/>
              <a:buNone/>
              <a:tabLst/>
              <a:defRPr/>
            </a:pPr>
            <a:endParaRPr kumimoji="0" lang="en-US" sz="1200" b="0" i="0" u="none" strike="noStrike" kern="1200" cap="none" spc="0" normalizeH="0" baseline="0" noProof="0" dirty="0" smtClean="0">
              <a:ln>
                <a:noFill/>
              </a:ln>
              <a:solidFill>
                <a:schemeClr val="tx1"/>
              </a:solidFill>
              <a:effectLst/>
              <a:uLnTx/>
              <a:uFillTx/>
              <a:latin typeface="Century Gothic"/>
              <a:ea typeface="Arial" charset="0"/>
              <a:cs typeface="Century Gothic"/>
            </a:endParaRPr>
          </a:p>
          <a:p>
            <a:pPr marL="342900" marR="0" lvl="0" indent="-342900" algn="l" defTabSz="914400" rtl="0" eaLnBrk="1" fontAlgn="base" latinLnBrk="0" hangingPunct="1">
              <a:lnSpc>
                <a:spcPct val="100000"/>
              </a:lnSpc>
              <a:spcBef>
                <a:spcPct val="20000"/>
              </a:spcBef>
              <a:spcAft>
                <a:spcPct val="0"/>
              </a:spcAft>
              <a:buClrTx/>
              <a:buSzPct val="100000"/>
              <a:buBlip>
                <a:blip r:embed="rId3"/>
              </a:buBlip>
              <a:tabLst/>
              <a:defRPr/>
            </a:pPr>
            <a:r>
              <a:rPr kumimoji="0" lang="en-US" sz="1200" b="0" i="0" u="none" strike="noStrike" kern="1200" cap="none" spc="0" normalizeH="0" baseline="0" noProof="0" dirty="0" smtClean="0">
                <a:ln>
                  <a:noFill/>
                </a:ln>
                <a:solidFill>
                  <a:schemeClr val="tx1"/>
                </a:solidFill>
                <a:effectLst/>
                <a:uLnTx/>
                <a:uFillTx/>
                <a:latin typeface="Century Gothic"/>
                <a:ea typeface="Arial" charset="0"/>
                <a:cs typeface="Century Gothic"/>
              </a:rPr>
              <a:t>Collect dues from new members, update them through the Membership Update Center, and submit the dues to International.</a:t>
            </a:r>
          </a:p>
          <a:p>
            <a:pPr marL="342900" marR="0" lvl="0" indent="-342900" algn="l" defTabSz="914400" rtl="0" eaLnBrk="1" fontAlgn="base" latinLnBrk="0" hangingPunct="1">
              <a:lnSpc>
                <a:spcPct val="100000"/>
              </a:lnSpc>
              <a:spcBef>
                <a:spcPct val="20000"/>
              </a:spcBef>
              <a:spcAft>
                <a:spcPct val="0"/>
              </a:spcAft>
              <a:buClrTx/>
              <a:buSzPct val="100000"/>
              <a:buBlip>
                <a:blip r:embed="rId3"/>
              </a:buBlip>
              <a:tabLst/>
              <a:defRPr/>
            </a:pPr>
            <a:endParaRPr kumimoji="0" lang="en-US" sz="1200" b="0" i="0" u="none" strike="noStrike" kern="1200" cap="none" spc="0" normalizeH="0" baseline="0" noProof="0" dirty="0" smtClean="0">
              <a:ln>
                <a:noFill/>
              </a:ln>
              <a:solidFill>
                <a:schemeClr val="tx1"/>
              </a:solidFill>
              <a:effectLst/>
              <a:uLnTx/>
              <a:uFillTx/>
              <a:latin typeface="Century Gothic"/>
              <a:ea typeface="Arial" charset="0"/>
              <a:cs typeface="Century Gothic"/>
            </a:endParaRPr>
          </a:p>
          <a:p>
            <a:pPr marL="342900" marR="0" lvl="0" indent="-342900" algn="l" defTabSz="914400" rtl="0" eaLnBrk="1" fontAlgn="base" latinLnBrk="0" hangingPunct="1">
              <a:lnSpc>
                <a:spcPct val="100000"/>
              </a:lnSpc>
              <a:spcBef>
                <a:spcPct val="20000"/>
              </a:spcBef>
              <a:spcAft>
                <a:spcPct val="0"/>
              </a:spcAft>
              <a:buClrTx/>
              <a:buSzPct val="100000"/>
              <a:buBlip>
                <a:blip r:embed="rId3"/>
              </a:buBlip>
              <a:tabLst/>
              <a:defRPr/>
            </a:pPr>
            <a:r>
              <a:rPr kumimoji="0" lang="en-US" sz="1200" b="0" i="0" u="none" strike="noStrike" kern="1200" cap="none" spc="0" normalizeH="0" baseline="0" noProof="0" dirty="0" smtClean="0">
                <a:ln>
                  <a:noFill/>
                </a:ln>
                <a:solidFill>
                  <a:schemeClr val="tx1"/>
                </a:solidFill>
                <a:effectLst/>
                <a:uLnTx/>
                <a:uFillTx/>
                <a:latin typeface="Century Gothic"/>
                <a:ea typeface="Arial" charset="0"/>
                <a:cs typeface="Century Gothic"/>
              </a:rPr>
              <a:t>Develop an in-depth financial report for Board of Directors Meetings.</a:t>
            </a:r>
          </a:p>
          <a:p>
            <a:endParaRPr lang="en-US" dirty="0"/>
          </a:p>
        </p:txBody>
      </p:sp>
      <p:sp>
        <p:nvSpPr>
          <p:cNvPr id="4" name="Slide Number Placeholder 3"/>
          <p:cNvSpPr>
            <a:spLocks noGrp="1"/>
          </p:cNvSpPr>
          <p:nvPr>
            <p:ph type="sldNum" sz="quarter" idx="10"/>
          </p:nvPr>
        </p:nvSpPr>
        <p:spPr/>
        <p:txBody>
          <a:bodyPr/>
          <a:lstStyle/>
          <a:p>
            <a:fld id="{75534F40-EBB8-46BA-842D-F6577BECFF6E}" type="slidenum">
              <a:rPr lang="en-US" smtClean="0"/>
              <a:pPr/>
              <a:t>2</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Distinguished Treasurer Award is</a:t>
            </a:r>
            <a:r>
              <a:rPr lang="en-US" baseline="0" dirty="0" smtClean="0"/>
              <a:t> a great tool to make sure you are keeping on track throughout the year</a:t>
            </a:r>
          </a:p>
          <a:p>
            <a:r>
              <a:rPr lang="en-US" baseline="0" dirty="0" smtClean="0"/>
              <a:t>- Applications will be available on the Florida Key Club website under awards and contests.</a:t>
            </a:r>
            <a:endParaRPr lang="en-US" dirty="0"/>
          </a:p>
        </p:txBody>
      </p:sp>
      <p:sp>
        <p:nvSpPr>
          <p:cNvPr id="4" name="Slide Number Placeholder 3"/>
          <p:cNvSpPr>
            <a:spLocks noGrp="1"/>
          </p:cNvSpPr>
          <p:nvPr>
            <p:ph type="sldNum" sz="quarter" idx="10"/>
          </p:nvPr>
        </p:nvSpPr>
        <p:spPr/>
        <p:txBody>
          <a:bodyPr/>
          <a:lstStyle/>
          <a:p>
            <a:fld id="{75534F40-EBB8-46BA-842D-F6577BECFF6E}" type="slidenum">
              <a:rPr lang="en-US" smtClean="0"/>
              <a:pPr/>
              <a:t>23</a:t>
            </a:fld>
            <a:endParaRPr lang="en-US"/>
          </a:p>
        </p:txBody>
      </p:sp>
    </p:spTree>
    <p:extLst>
      <p:ext uri="{BB962C8B-B14F-4D97-AF65-F5344CB8AC3E}">
        <p14:creationId xmlns:p14="http://schemas.microsoft.com/office/powerpoint/2010/main" xmlns="" val="91644058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Governor’s Project this year</a:t>
            </a:r>
            <a:r>
              <a:rPr lang="en-US" baseline="0" dirty="0" smtClean="0"/>
              <a:t> is called Key Goes Green. </a:t>
            </a:r>
          </a:p>
          <a:p>
            <a:r>
              <a:rPr lang="en-US" baseline="0" dirty="0" smtClean="0"/>
              <a:t>It was started by Governor Shane </a:t>
            </a:r>
          </a:p>
          <a:p>
            <a:r>
              <a:rPr lang="en-US" baseline="0" dirty="0" smtClean="0"/>
              <a:t>The environment is all around us, so it is easy to get involved.</a:t>
            </a:r>
          </a:p>
          <a:p>
            <a:r>
              <a:rPr lang="en-US" baseline="0" dirty="0" smtClean="0"/>
              <a:t>Does not include volunteering at animal shelters</a:t>
            </a:r>
          </a:p>
          <a:p>
            <a:r>
              <a:rPr lang="en-US" baseline="0" dirty="0" smtClean="0"/>
              <a:t>	- You can do “</a:t>
            </a:r>
            <a:r>
              <a:rPr lang="en-US" baseline="0" dirty="0" err="1" smtClean="0"/>
              <a:t>upcycling</a:t>
            </a:r>
            <a:r>
              <a:rPr lang="en-US" baseline="0" dirty="0" smtClean="0"/>
              <a:t>” by making dog toys out of old t-shirts and donating them to animal shelters</a:t>
            </a:r>
          </a:p>
          <a:p>
            <a:endParaRPr lang="en-US" baseline="0" dirty="0" smtClean="0"/>
          </a:p>
          <a:p>
            <a:r>
              <a:rPr lang="en-US" baseline="0" dirty="0" smtClean="0"/>
              <a:t>*ask audience* What are some projects you could do to get involved</a:t>
            </a:r>
            <a:endParaRPr lang="en-US" dirty="0"/>
          </a:p>
        </p:txBody>
      </p:sp>
      <p:sp>
        <p:nvSpPr>
          <p:cNvPr id="4" name="Slide Number Placeholder 3"/>
          <p:cNvSpPr>
            <a:spLocks noGrp="1"/>
          </p:cNvSpPr>
          <p:nvPr>
            <p:ph type="sldNum" sz="quarter" idx="10"/>
          </p:nvPr>
        </p:nvSpPr>
        <p:spPr/>
        <p:txBody>
          <a:bodyPr/>
          <a:lstStyle/>
          <a:p>
            <a:fld id="{75534F40-EBB8-46BA-842D-F6577BECFF6E}" type="slidenum">
              <a:rPr lang="en-US" smtClean="0"/>
              <a:pPr/>
              <a:t>24</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You can raise money or ask for supplies to be donated for any Governor’s Project your</a:t>
            </a:r>
            <a:r>
              <a:rPr lang="en-US" baseline="0" dirty="0" smtClean="0"/>
              <a:t> club </a:t>
            </a:r>
            <a:r>
              <a:rPr lang="en-US" baseline="0" smtClean="0"/>
              <a:t>is doing. </a:t>
            </a:r>
            <a:endParaRPr lang="en-US"/>
          </a:p>
        </p:txBody>
      </p:sp>
      <p:sp>
        <p:nvSpPr>
          <p:cNvPr id="4" name="Slide Number Placeholder 3"/>
          <p:cNvSpPr>
            <a:spLocks noGrp="1"/>
          </p:cNvSpPr>
          <p:nvPr>
            <p:ph type="sldNum" sz="quarter" idx="10"/>
          </p:nvPr>
        </p:nvSpPr>
        <p:spPr/>
        <p:txBody>
          <a:bodyPr/>
          <a:lstStyle/>
          <a:p>
            <a:fld id="{75534F40-EBB8-46BA-842D-F6577BECFF6E}" type="slidenum">
              <a:rPr lang="en-US" smtClean="0"/>
              <a:pPr/>
              <a:t>25</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lvl="0" indent="-342900" defTabSz="914400" fontAlgn="base">
              <a:spcBef>
                <a:spcPct val="20000"/>
              </a:spcBef>
              <a:spcAft>
                <a:spcPct val="0"/>
              </a:spcAft>
              <a:buSzPct val="100000"/>
              <a:buBlip>
                <a:blip r:embed="rId3"/>
              </a:buBlip>
            </a:pPr>
            <a:r>
              <a:rPr lang="en-US" sz="1200" dirty="0" smtClean="0">
                <a:latin typeface="Century Gothic"/>
                <a:ea typeface="Arial" charset="0"/>
                <a:cs typeface="Century Gothic"/>
              </a:rPr>
              <a:t>If you have any questions or concerns contact your Division’s Lieutenant Governor, your Zone Administrator, or District Treasurer.</a:t>
            </a:r>
          </a:p>
          <a:p>
            <a:pPr marL="342900" lvl="0" indent="-342900" defTabSz="914400" fontAlgn="base">
              <a:spcBef>
                <a:spcPct val="20000"/>
              </a:spcBef>
              <a:spcAft>
                <a:spcPct val="0"/>
              </a:spcAft>
              <a:buSzPct val="100000"/>
              <a:buBlip>
                <a:blip r:embed="rId3"/>
              </a:buBlip>
            </a:pPr>
            <a:r>
              <a:rPr lang="en-US" sz="1200" dirty="0" smtClean="0">
                <a:latin typeface="Century Gothic"/>
                <a:ea typeface="Arial" charset="0"/>
                <a:cs typeface="Century Gothic"/>
              </a:rPr>
              <a:t>More information is always available at</a:t>
            </a:r>
            <a:endParaRPr lang="en-US" dirty="0"/>
          </a:p>
        </p:txBody>
      </p:sp>
      <p:sp>
        <p:nvSpPr>
          <p:cNvPr id="4" name="Slide Number Placeholder 3"/>
          <p:cNvSpPr>
            <a:spLocks noGrp="1"/>
          </p:cNvSpPr>
          <p:nvPr>
            <p:ph type="sldNum" sz="quarter" idx="10"/>
          </p:nvPr>
        </p:nvSpPr>
        <p:spPr/>
        <p:txBody>
          <a:bodyPr/>
          <a:lstStyle/>
          <a:p>
            <a:fld id="{75534F40-EBB8-46BA-842D-F6577BECFF6E}" type="slidenum">
              <a:rPr lang="en-US" smtClean="0"/>
              <a:pPr/>
              <a:t>26</a:t>
            </a:fld>
            <a:endParaRPr lang="en-US"/>
          </a:p>
        </p:txBody>
      </p:sp>
    </p:spTree>
    <p:extLst>
      <p:ext uri="{BB962C8B-B14F-4D97-AF65-F5344CB8AC3E}">
        <p14:creationId xmlns:p14="http://schemas.microsoft.com/office/powerpoint/2010/main" xmlns="" val="6727702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Prepare</a:t>
            </a:r>
            <a:r>
              <a:rPr lang="en-US" baseline="0" dirty="0" smtClean="0"/>
              <a:t> a budget for the Key Club year- see what money will be spent and how much money you will fundraise</a:t>
            </a:r>
          </a:p>
          <a:p>
            <a:endParaRPr lang="en-US" baseline="0" dirty="0" smtClean="0"/>
          </a:p>
          <a:p>
            <a:r>
              <a:rPr lang="en-US" baseline="0" dirty="0" smtClean="0"/>
              <a:t>Coordinate dues process- dues can be a complicated process. Start early to allow for dues to be taken care of properly</a:t>
            </a:r>
          </a:p>
          <a:p>
            <a:endParaRPr lang="en-US" baseline="0" dirty="0" smtClean="0"/>
          </a:p>
          <a:p>
            <a:r>
              <a:rPr lang="en-US" baseline="0" dirty="0" smtClean="0"/>
              <a:t>Train treasurer-elect- Guide them through everything so they will have a successful year. Consider delegating some responsibilities towards them to prepare for the upcoming year.</a:t>
            </a:r>
            <a:endParaRPr lang="en-US" dirty="0"/>
          </a:p>
        </p:txBody>
      </p:sp>
      <p:sp>
        <p:nvSpPr>
          <p:cNvPr id="4" name="Slide Number Placeholder 3"/>
          <p:cNvSpPr>
            <a:spLocks noGrp="1"/>
          </p:cNvSpPr>
          <p:nvPr>
            <p:ph type="sldNum" sz="quarter" idx="10"/>
          </p:nvPr>
        </p:nvSpPr>
        <p:spPr/>
        <p:txBody>
          <a:bodyPr/>
          <a:lstStyle/>
          <a:p>
            <a:fld id="{75534F40-EBB8-46BA-842D-F6577BECFF6E}"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Before going to the</a:t>
            </a:r>
            <a:r>
              <a:rPr lang="en-US" baseline="0" dirty="0" smtClean="0"/>
              <a:t> next slide (How Much Are Dues?), ask those in the workshop.  </a:t>
            </a:r>
          </a:p>
          <a:p>
            <a:r>
              <a:rPr lang="en-US" baseline="0" dirty="0" smtClean="0"/>
              <a:t>How much is the minimum amount for dues?  A: $11.  </a:t>
            </a:r>
          </a:p>
          <a:p>
            <a:r>
              <a:rPr lang="en-US" baseline="0" dirty="0" smtClean="0"/>
              <a:t>How much goes to International? A: $6.50. </a:t>
            </a:r>
          </a:p>
          <a:p>
            <a:r>
              <a:rPr lang="en-US" baseline="0" dirty="0" smtClean="0"/>
              <a:t> How much goes to the District? A:$4.50</a:t>
            </a:r>
            <a:endParaRPr lang="en-US" dirty="0"/>
          </a:p>
        </p:txBody>
      </p:sp>
      <p:sp>
        <p:nvSpPr>
          <p:cNvPr id="4" name="Slide Number Placeholder 3"/>
          <p:cNvSpPr>
            <a:spLocks noGrp="1"/>
          </p:cNvSpPr>
          <p:nvPr>
            <p:ph type="sldNum" sz="quarter" idx="10"/>
          </p:nvPr>
        </p:nvSpPr>
        <p:spPr/>
        <p:txBody>
          <a:bodyPr/>
          <a:lstStyle/>
          <a:p>
            <a:fld id="{75534F40-EBB8-46BA-842D-F6577BECFF6E}"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Century Gothic"/>
                <a:ea typeface="Arial" charset="0"/>
                <a:cs typeface="Century Gothic"/>
              </a:rPr>
              <a:t>Your club can add additional fees, but each member must pay at least $11.50</a:t>
            </a:r>
          </a:p>
        </p:txBody>
      </p:sp>
      <p:sp>
        <p:nvSpPr>
          <p:cNvPr id="4" name="Slide Number Placeholder 3"/>
          <p:cNvSpPr>
            <a:spLocks noGrp="1"/>
          </p:cNvSpPr>
          <p:nvPr>
            <p:ph type="sldNum" sz="quarter" idx="10"/>
          </p:nvPr>
        </p:nvSpPr>
        <p:spPr/>
        <p:txBody>
          <a:bodyPr/>
          <a:lstStyle/>
          <a:p>
            <a:fld id="{75534F40-EBB8-46BA-842D-F6577BECFF6E}" type="slidenum">
              <a:rPr lang="en-US" smtClean="0"/>
              <a:pPr/>
              <a:t>5</a:t>
            </a:fld>
            <a:endParaRPr lang="en-US" dirty="0"/>
          </a:p>
        </p:txBody>
      </p:sp>
    </p:spTree>
    <p:extLst>
      <p:ext uri="{BB962C8B-B14F-4D97-AF65-F5344CB8AC3E}">
        <p14:creationId xmlns:p14="http://schemas.microsoft.com/office/powerpoint/2010/main" xmlns="" val="14060925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lvl="0" indent="0" defTabSz="914400" fontAlgn="base">
              <a:spcBef>
                <a:spcPct val="20000"/>
              </a:spcBef>
              <a:spcAft>
                <a:spcPct val="0"/>
              </a:spcAft>
              <a:buSzPct val="100000"/>
              <a:buNone/>
            </a:pPr>
            <a:r>
              <a:rPr lang="en-US" dirty="0" smtClean="0"/>
              <a:t>Internationally, dues are used to provide club</a:t>
            </a:r>
            <a:r>
              <a:rPr lang="en-US" baseline="0" dirty="0" smtClean="0"/>
              <a:t> and district resources and to print the Key Club Magazine.</a:t>
            </a:r>
          </a:p>
          <a:p>
            <a:pPr marL="0" lvl="0" indent="0" defTabSz="914400" fontAlgn="base">
              <a:spcBef>
                <a:spcPct val="20000"/>
              </a:spcBef>
              <a:spcAft>
                <a:spcPct val="0"/>
              </a:spcAft>
              <a:buSzPct val="100000"/>
              <a:buNone/>
            </a:pPr>
            <a:endParaRPr lang="en-US" baseline="0" dirty="0" smtClean="0"/>
          </a:p>
          <a:p>
            <a:pPr marL="0" lvl="0" indent="0" defTabSz="914400" fontAlgn="base">
              <a:spcBef>
                <a:spcPct val="20000"/>
              </a:spcBef>
              <a:spcAft>
                <a:spcPct val="0"/>
              </a:spcAft>
              <a:buSzPct val="100000"/>
              <a:buNone/>
            </a:pPr>
            <a:r>
              <a:rPr lang="en-US" baseline="0" dirty="0" smtClean="0"/>
              <a:t>Within the district, dues are used to help with district board expenses, general administration, and the Florida Opportunity Fund</a:t>
            </a:r>
            <a:endParaRPr lang="en-US" dirty="0"/>
          </a:p>
        </p:txBody>
      </p:sp>
      <p:sp>
        <p:nvSpPr>
          <p:cNvPr id="4" name="Slide Number Placeholder 3"/>
          <p:cNvSpPr>
            <a:spLocks noGrp="1"/>
          </p:cNvSpPr>
          <p:nvPr>
            <p:ph type="sldNum" sz="quarter" idx="10"/>
          </p:nvPr>
        </p:nvSpPr>
        <p:spPr/>
        <p:txBody>
          <a:bodyPr/>
          <a:lstStyle/>
          <a:p>
            <a:fld id="{75534F40-EBB8-46BA-842D-F6577BECFF6E}"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342900" lvl="0" indent="-342900" defTabSz="914400" fontAlgn="base">
              <a:spcBef>
                <a:spcPct val="20000"/>
              </a:spcBef>
              <a:spcAft>
                <a:spcPct val="0"/>
              </a:spcAft>
              <a:buSzPct val="100000"/>
              <a:buBlip>
                <a:blip r:embed="rId3"/>
              </a:buBlip>
            </a:pPr>
            <a:r>
              <a:rPr lang="en-US" sz="1200" dirty="0" smtClean="0">
                <a:latin typeface="Century Gothic"/>
                <a:ea typeface="Arial" charset="0"/>
                <a:cs typeface="Century Gothic"/>
              </a:rPr>
              <a:t>By doing this, you can improve your club’s chance of receiving District Awards including the Early Bird Patch and improves your club’s officer’s chances at being distinguished.</a:t>
            </a:r>
          </a:p>
          <a:p>
            <a:pPr marL="342900" lvl="0" indent="-342900" defTabSz="914400" fontAlgn="base">
              <a:spcBef>
                <a:spcPct val="20000"/>
              </a:spcBef>
              <a:spcAft>
                <a:spcPct val="0"/>
              </a:spcAft>
              <a:buSzPct val="100000"/>
              <a:buBlip>
                <a:blip r:embed="rId3"/>
              </a:buBlip>
            </a:pPr>
            <a:r>
              <a:rPr lang="en-US" sz="1200" dirty="0" smtClean="0">
                <a:latin typeface="Century Gothic"/>
                <a:ea typeface="Arial" charset="0"/>
                <a:cs typeface="Century Gothic"/>
              </a:rPr>
              <a:t>For the best chance of receiving this, send your club’s invoice on Oct. 15th. (More on this later)</a:t>
            </a:r>
          </a:p>
          <a:p>
            <a:pPr marL="342900" lvl="0" indent="-342900" defTabSz="914400" fontAlgn="base">
              <a:spcBef>
                <a:spcPct val="20000"/>
              </a:spcBef>
              <a:spcAft>
                <a:spcPct val="0"/>
              </a:spcAft>
              <a:buSzPct val="100000"/>
              <a:buBlip>
                <a:blip r:embed="rId3"/>
              </a:buBlip>
            </a:pPr>
            <a:r>
              <a:rPr lang="en-US" sz="1200" dirty="0" smtClean="0">
                <a:latin typeface="Century Gothic"/>
                <a:ea typeface="Arial" charset="0"/>
                <a:cs typeface="Century Gothic"/>
              </a:rPr>
              <a:t>The final date for dues to be received is Dec. 1st.</a:t>
            </a:r>
          </a:p>
          <a:p>
            <a:pPr marL="342900" lvl="0" indent="-342900" defTabSz="914400" fontAlgn="base">
              <a:spcBef>
                <a:spcPct val="20000"/>
              </a:spcBef>
              <a:spcAft>
                <a:spcPct val="0"/>
              </a:spcAft>
              <a:buSzPct val="100000"/>
              <a:buBlip>
                <a:blip r:embed="rId3"/>
              </a:buBlip>
            </a:pPr>
            <a:r>
              <a:rPr lang="en-US" sz="1200" dirty="0" smtClean="0">
                <a:latin typeface="Century Gothic"/>
                <a:ea typeface="Arial" charset="0"/>
                <a:cs typeface="Century Gothic"/>
              </a:rPr>
              <a:t>After this point, clubs are marked as delinquent, and the club and its members are no longer in good standing.</a:t>
            </a:r>
          </a:p>
          <a:p>
            <a:endParaRPr lang="en-US" dirty="0"/>
          </a:p>
        </p:txBody>
      </p:sp>
      <p:sp>
        <p:nvSpPr>
          <p:cNvPr id="4" name="Slide Number Placeholder 3"/>
          <p:cNvSpPr>
            <a:spLocks noGrp="1"/>
          </p:cNvSpPr>
          <p:nvPr>
            <p:ph type="sldNum" sz="quarter" idx="10"/>
          </p:nvPr>
        </p:nvSpPr>
        <p:spPr/>
        <p:txBody>
          <a:bodyPr/>
          <a:lstStyle/>
          <a:p>
            <a:fld id="{75534F40-EBB8-46BA-842D-F6577BECFF6E}" type="slidenum">
              <a:rPr lang="en-US" smtClean="0"/>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tabLst>
                <a:tab pos="1887538" algn="l"/>
                <a:tab pos="2065338" algn="l"/>
              </a:tabLst>
            </a:pPr>
            <a:r>
              <a:rPr lang="en-US" dirty="0" smtClean="0"/>
              <a:t>Early Bird Dues</a:t>
            </a:r>
            <a:r>
              <a:rPr lang="en-US" baseline="0" dirty="0" smtClean="0"/>
              <a:t> can qualify you for banner patches.</a:t>
            </a:r>
          </a:p>
          <a:p>
            <a:pPr>
              <a:tabLst>
                <a:tab pos="1887538" algn="l"/>
                <a:tab pos="2065338" algn="l"/>
              </a:tabLst>
            </a:pPr>
            <a:endParaRPr lang="en-US" baseline="0" dirty="0" smtClean="0"/>
          </a:p>
          <a:p>
            <a:pPr>
              <a:tabLst>
                <a:tab pos="1887538" algn="l"/>
                <a:tab pos="2065338" algn="l"/>
              </a:tabLst>
            </a:pPr>
            <a:r>
              <a:rPr lang="en-US" baseline="0" dirty="0" smtClean="0"/>
              <a:t>The schedule is quite easy to follow</a:t>
            </a:r>
          </a:p>
          <a:p>
            <a:pPr>
              <a:buFontTx/>
              <a:buChar char="-"/>
              <a:tabLst>
                <a:tab pos="1887538" algn="l"/>
                <a:tab pos="2065338" algn="l"/>
              </a:tabLst>
            </a:pPr>
            <a:r>
              <a:rPr lang="en-US" baseline="0" dirty="0" smtClean="0"/>
              <a:t>During the first week of September, hold your first meeting and inform members of dues and requirements</a:t>
            </a:r>
          </a:p>
          <a:p>
            <a:pPr>
              <a:buFontTx/>
              <a:buChar char="-"/>
              <a:tabLst>
                <a:tab pos="1887538" algn="l"/>
                <a:tab pos="2065338" algn="l"/>
              </a:tabLst>
            </a:pPr>
            <a:r>
              <a:rPr lang="en-US" baseline="0" dirty="0" smtClean="0"/>
              <a:t> Remind potential members about the application deadline throughout the month of September</a:t>
            </a:r>
          </a:p>
          <a:p>
            <a:pPr>
              <a:buFontTx/>
              <a:buChar char="-"/>
              <a:tabLst>
                <a:tab pos="1887538" algn="l"/>
                <a:tab pos="2065338" algn="l"/>
              </a:tabLst>
            </a:pPr>
            <a:r>
              <a:rPr lang="en-US" baseline="0" dirty="0" smtClean="0"/>
              <a:t> In the third month of September, hold a second meeting and collect application and dues</a:t>
            </a:r>
          </a:p>
          <a:p>
            <a:pPr>
              <a:buFontTx/>
              <a:buChar char="-"/>
              <a:tabLst>
                <a:tab pos="1887538" algn="l"/>
                <a:tab pos="2065338" algn="l"/>
              </a:tabLst>
            </a:pPr>
            <a:r>
              <a:rPr lang="en-US" baseline="0" dirty="0" smtClean="0"/>
              <a:t> In the fourth week of September, finalize the club roster</a:t>
            </a:r>
          </a:p>
          <a:p>
            <a:pPr>
              <a:buFontTx/>
              <a:buChar char="-"/>
              <a:tabLst>
                <a:tab pos="1887538" algn="l"/>
                <a:tab pos="2065338" algn="l"/>
              </a:tabLst>
            </a:pPr>
            <a:r>
              <a:rPr lang="en-US" baseline="0" dirty="0" smtClean="0"/>
              <a:t> On October 1</a:t>
            </a:r>
            <a:r>
              <a:rPr lang="en-US" baseline="30000" dirty="0" smtClean="0"/>
              <a:t>st</a:t>
            </a:r>
            <a:r>
              <a:rPr lang="en-US" baseline="0" dirty="0" smtClean="0"/>
              <a:t>, update the Membership Update Center with the help of the secretary</a:t>
            </a:r>
            <a:endParaRPr lang="en-US" dirty="0"/>
          </a:p>
        </p:txBody>
      </p:sp>
      <p:sp>
        <p:nvSpPr>
          <p:cNvPr id="4" name="Slide Number Placeholder 3"/>
          <p:cNvSpPr>
            <a:spLocks noGrp="1"/>
          </p:cNvSpPr>
          <p:nvPr>
            <p:ph type="sldNum" sz="quarter" idx="10"/>
          </p:nvPr>
        </p:nvSpPr>
        <p:spPr/>
        <p:txBody>
          <a:bodyPr/>
          <a:lstStyle/>
          <a:p>
            <a:fld id="{75534F40-EBB8-46BA-842D-F6577BECFF6E}" type="slidenum">
              <a:rPr lang="en-US" smtClean="0"/>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tabLst>
                <a:tab pos="1887538" algn="l"/>
                <a:tab pos="2065338" algn="l"/>
              </a:tabLst>
            </a:pPr>
            <a:r>
              <a:rPr lang="en-US" dirty="0" smtClean="0"/>
              <a:t>(continued</a:t>
            </a:r>
            <a:r>
              <a:rPr lang="en-US" baseline="0" dirty="0" smtClean="0"/>
              <a:t> from last slide),</a:t>
            </a:r>
          </a:p>
          <a:p>
            <a:pPr>
              <a:tabLst>
                <a:tab pos="1887538" algn="l"/>
                <a:tab pos="2065338" algn="l"/>
              </a:tabLst>
            </a:pPr>
            <a:r>
              <a:rPr lang="en-US" baseline="0" dirty="0" smtClean="0"/>
              <a:t>-- On October 4</a:t>
            </a:r>
            <a:r>
              <a:rPr lang="en-US" baseline="30000" dirty="0" smtClean="0"/>
              <a:t>th</a:t>
            </a:r>
            <a:r>
              <a:rPr lang="en-US" baseline="0" dirty="0" smtClean="0"/>
              <a:t>, Generate Membership Update Center Invoice</a:t>
            </a:r>
          </a:p>
          <a:p>
            <a:pPr>
              <a:buFontTx/>
              <a:buChar char="-"/>
              <a:tabLst>
                <a:tab pos="1887538" algn="l"/>
                <a:tab pos="2065338" algn="l"/>
              </a:tabLst>
            </a:pPr>
            <a:r>
              <a:rPr lang="en-US" baseline="0" dirty="0" smtClean="0"/>
              <a:t>On October 6</a:t>
            </a:r>
            <a:r>
              <a:rPr lang="en-US" baseline="30000" dirty="0" smtClean="0"/>
              <a:t>th</a:t>
            </a:r>
            <a:r>
              <a:rPr lang="en-US" baseline="0" dirty="0" smtClean="0"/>
              <a:t>, contact the bookkeeper</a:t>
            </a:r>
          </a:p>
          <a:p>
            <a:pPr>
              <a:buFontTx/>
              <a:buChar char="-"/>
              <a:tabLst>
                <a:tab pos="1887538" algn="l"/>
                <a:tab pos="2065338" algn="l"/>
              </a:tabLst>
            </a:pPr>
            <a:r>
              <a:rPr lang="en-US" baseline="0" dirty="0" smtClean="0"/>
              <a:t>October 10</a:t>
            </a:r>
            <a:r>
              <a:rPr lang="en-US" baseline="30000" dirty="0" smtClean="0"/>
              <a:t>th</a:t>
            </a:r>
            <a:r>
              <a:rPr lang="en-US" baseline="0" dirty="0" smtClean="0"/>
              <a:t>, send the check </a:t>
            </a:r>
          </a:p>
          <a:p>
            <a:pPr>
              <a:buFontTx/>
              <a:buChar char="-"/>
              <a:tabLst>
                <a:tab pos="1887538" algn="l"/>
                <a:tab pos="2065338" algn="l"/>
              </a:tabLst>
            </a:pPr>
            <a:r>
              <a:rPr lang="en-US" baseline="0" dirty="0" smtClean="0"/>
              <a:t>October 15</a:t>
            </a:r>
            <a:r>
              <a:rPr lang="en-US" baseline="30000" dirty="0" smtClean="0"/>
              <a:t>th</a:t>
            </a:r>
            <a:r>
              <a:rPr lang="en-US" baseline="0" dirty="0" smtClean="0"/>
              <a:t>, check with the bookkeeper to ensure the check cleared</a:t>
            </a:r>
          </a:p>
          <a:p>
            <a:pPr>
              <a:buFontTx/>
              <a:buChar char="-"/>
              <a:tabLst>
                <a:tab pos="1887538" algn="l"/>
                <a:tab pos="2065338" algn="l"/>
              </a:tabLst>
            </a:pPr>
            <a:r>
              <a:rPr lang="en-US" baseline="0" dirty="0" smtClean="0"/>
              <a:t>The final deadline for early bird dues is November 1</a:t>
            </a:r>
            <a:r>
              <a:rPr lang="en-US" baseline="30000" dirty="0" smtClean="0"/>
              <a:t>st</a:t>
            </a:r>
            <a:r>
              <a:rPr lang="en-US" baseline="0" dirty="0" smtClean="0"/>
              <a:t> </a:t>
            </a:r>
          </a:p>
          <a:p>
            <a:pPr>
              <a:buFontTx/>
              <a:buChar char="-"/>
              <a:tabLst>
                <a:tab pos="1887538" algn="l"/>
                <a:tab pos="2065338" algn="l"/>
              </a:tabLst>
            </a:pPr>
            <a:endParaRPr lang="en-US" baseline="0" dirty="0" smtClean="0"/>
          </a:p>
          <a:p>
            <a:pPr>
              <a:buFontTx/>
              <a:buNone/>
              <a:tabLst>
                <a:tab pos="1887538" algn="l"/>
                <a:tab pos="2065338" algn="l"/>
              </a:tabLst>
            </a:pPr>
            <a:r>
              <a:rPr lang="en-US" baseline="0" dirty="0" smtClean="0"/>
              <a:t>This gives roughly 20 days for the check to get to Key Club International. </a:t>
            </a:r>
          </a:p>
        </p:txBody>
      </p:sp>
      <p:sp>
        <p:nvSpPr>
          <p:cNvPr id="4" name="Slide Number Placeholder 3"/>
          <p:cNvSpPr>
            <a:spLocks noGrp="1"/>
          </p:cNvSpPr>
          <p:nvPr>
            <p:ph type="sldNum" sz="quarter" idx="10"/>
          </p:nvPr>
        </p:nvSpPr>
        <p:spPr/>
        <p:txBody>
          <a:bodyPr/>
          <a:lstStyle/>
          <a:p>
            <a:fld id="{75534F40-EBB8-46BA-842D-F6577BECFF6E}"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3FBEC95-B82D-8646-AD1A-DCAE686A82BE}" type="datetimeFigureOut">
              <a:rPr lang="en-US" smtClean="0"/>
              <a:pPr/>
              <a:t>8/26/2015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6922D8-A149-2142-9D71-EE37464D1E7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3FBEC95-B82D-8646-AD1A-DCAE686A82BE}" type="datetimeFigureOut">
              <a:rPr lang="en-US" smtClean="0"/>
              <a:pPr/>
              <a:t>8/26/2015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6922D8-A149-2142-9D71-EE37464D1E7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3FBEC95-B82D-8646-AD1A-DCAE686A82BE}" type="datetimeFigureOut">
              <a:rPr lang="en-US" smtClean="0"/>
              <a:pPr/>
              <a:t>8/26/2015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6922D8-A149-2142-9D71-EE37464D1E7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3FBEC95-B82D-8646-AD1A-DCAE686A82BE}" type="datetimeFigureOut">
              <a:rPr lang="en-US" smtClean="0"/>
              <a:pPr/>
              <a:t>8/26/2015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6922D8-A149-2142-9D71-EE37464D1E7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3FBEC95-B82D-8646-AD1A-DCAE686A82BE}" type="datetimeFigureOut">
              <a:rPr lang="en-US" smtClean="0"/>
              <a:pPr/>
              <a:t>8/26/2015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6922D8-A149-2142-9D71-EE37464D1E7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3FBEC95-B82D-8646-AD1A-DCAE686A82BE}" type="datetimeFigureOut">
              <a:rPr lang="en-US" smtClean="0"/>
              <a:pPr/>
              <a:t>8/26/2015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6922D8-A149-2142-9D71-EE37464D1E7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3FBEC95-B82D-8646-AD1A-DCAE686A82BE}" type="datetimeFigureOut">
              <a:rPr lang="en-US" smtClean="0"/>
              <a:pPr/>
              <a:t>8/26/2015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C6922D8-A149-2142-9D71-EE37464D1E7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3FBEC95-B82D-8646-AD1A-DCAE686A82BE}" type="datetimeFigureOut">
              <a:rPr lang="en-US" smtClean="0"/>
              <a:pPr/>
              <a:t>8/26/2015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C6922D8-A149-2142-9D71-EE37464D1E7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FBEC95-B82D-8646-AD1A-DCAE686A82BE}" type="datetimeFigureOut">
              <a:rPr lang="en-US" smtClean="0"/>
              <a:pPr/>
              <a:t>8/26/2015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C6922D8-A149-2142-9D71-EE37464D1E7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3FBEC95-B82D-8646-AD1A-DCAE686A82BE}" type="datetimeFigureOut">
              <a:rPr lang="en-US" smtClean="0"/>
              <a:pPr/>
              <a:t>8/26/2015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6922D8-A149-2142-9D71-EE37464D1E7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3FBEC95-B82D-8646-AD1A-DCAE686A82BE}" type="datetimeFigureOut">
              <a:rPr lang="en-US" smtClean="0"/>
              <a:pPr/>
              <a:t>8/26/2015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6922D8-A149-2142-9D71-EE37464D1E7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3FBEC95-B82D-8646-AD1A-DCAE686A82BE}" type="datetimeFigureOut">
              <a:rPr lang="en-US" smtClean="0"/>
              <a:pPr/>
              <a:t>8/26/2015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6922D8-A149-2142-9D71-EE37464D1E7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gif"/></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7"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image" Target="../media/image2.gif"/><Relationship Id="rId5" Type="http://schemas.openxmlformats.org/officeDocument/2006/relationships/image" Target="../media/image1.jpeg"/><Relationship Id="rId4" Type="http://schemas.openxmlformats.org/officeDocument/2006/relationships/hyperlink" Target="http://www.FloridaKeyClub.org/Dues"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7"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gif"/><Relationship Id="rId4" Type="http://schemas.openxmlformats.org/officeDocument/2006/relationships/image" Target="../media/image1.jpeg"/></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2.xml"/><Relationship Id="rId7" Type="http://schemas.openxmlformats.org/officeDocument/2006/relationships/image" Target="../media/image3.png"/><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2.gif"/><Relationship Id="rId5" Type="http://schemas.openxmlformats.org/officeDocument/2006/relationships/image" Target="../media/image1.jpeg"/><Relationship Id="rId4" Type="http://schemas.openxmlformats.org/officeDocument/2006/relationships/oleObject" Target="../embeddings/Microsoft_Office_Excel_97-2003_Worksheet1.xls"/></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3.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2.gif"/><Relationship Id="rId5" Type="http://schemas.openxmlformats.org/officeDocument/2006/relationships/image" Target="../media/image1.jpeg"/><Relationship Id="rId4" Type="http://schemas.openxmlformats.org/officeDocument/2006/relationships/oleObject" Target="../embeddings/Microsoft_Office_Excel_97-2003_Worksheet2.xls"/></Relationships>
</file>

<file path=ppt/slides/_rels/slide15.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gif"/><Relationship Id="rId4" Type="http://schemas.openxmlformats.org/officeDocument/2006/relationships/image" Target="../media/image5.jpeg"/></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gif"/><Relationship Id="rId4" Type="http://schemas.openxmlformats.org/officeDocument/2006/relationships/image" Target="../media/image5.jpeg"/></Relationships>
</file>

<file path=ppt/slides/_rels/slide18.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5.jpeg"/><Relationship Id="rId7" Type="http://schemas.openxmlformats.org/officeDocument/2006/relationships/image" Target="../media/image2.gif"/><Relationship Id="rId2" Type="http://schemas.openxmlformats.org/officeDocument/2006/relationships/notesSlide" Target="../notesSlides/notesSlide16.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hyperlink" Target="http://www.kiwanispeanutday.com" TargetMode="External"/><Relationship Id="rId4" Type="http://schemas.openxmlformats.org/officeDocument/2006/relationships/hyperlink" Target="http://www.keyprofits.com/" TargetMode="External"/><Relationship Id="rId9" Type="http://schemas.openxmlformats.org/officeDocument/2006/relationships/image" Target="../media/image4.png"/></Relationships>
</file>

<file path=ppt/slides/_rels/slide19.xml.rels><?xml version="1.0" encoding="UTF-8" standalone="yes"?>
<Relationships xmlns="http://schemas.openxmlformats.org/package/2006/relationships"><Relationship Id="rId8" Type="http://schemas.openxmlformats.org/officeDocument/2006/relationships/image" Target="../media/image2.gif"/><Relationship Id="rId3" Type="http://schemas.openxmlformats.org/officeDocument/2006/relationships/image" Target="../media/image5.jpeg"/><Relationship Id="rId7" Type="http://schemas.openxmlformats.org/officeDocument/2006/relationships/image" Target="../media/image1.jpeg"/><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hyperlink" Target="http://www.keyclub.org/" TargetMode="External"/><Relationship Id="rId5" Type="http://schemas.openxmlformats.org/officeDocument/2006/relationships/hyperlink" Target="http://www.floridakeyclub.org/" TargetMode="External"/><Relationship Id="rId4" Type="http://schemas.openxmlformats.org/officeDocument/2006/relationships/hyperlink" Target="mailto:treasurer@floridakeyclub.org" TargetMode="External"/><Relationship Id="rId9"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gif"/><Relationship Id="rId4" Type="http://schemas.openxmlformats.org/officeDocument/2006/relationships/image" Target="../media/image5.jpeg"/></Relationships>
</file>

<file path=ppt/slides/_rels/slide20.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1.xml.rels><?xml version="1.0" encoding="UTF-8" standalone="yes"?>
<Relationships xmlns="http://schemas.openxmlformats.org/package/2006/relationships"><Relationship Id="rId3" Type="http://schemas.openxmlformats.org/officeDocument/2006/relationships/image" Target="../media/image5.jpeg"/><Relationship Id="rId7" Type="http://schemas.openxmlformats.org/officeDocument/2006/relationships/image" Target="../media/image3.png"/><Relationship Id="rId2" Type="http://schemas.openxmlformats.org/officeDocument/2006/relationships/notesSlide" Target="../notesSlides/notesSlide18.xml"/><Relationship Id="rId1" Type="http://schemas.openxmlformats.org/officeDocument/2006/relationships/slideLayout" Target="../slideLayouts/slideLayout1.xml"/><Relationship Id="rId6" Type="http://schemas.openxmlformats.org/officeDocument/2006/relationships/image" Target="../media/image2.gif"/><Relationship Id="rId5" Type="http://schemas.openxmlformats.org/officeDocument/2006/relationships/image" Target="../media/image1.jpeg"/><Relationship Id="rId4" Type="http://schemas.openxmlformats.org/officeDocument/2006/relationships/hyperlink" Target="http://www.FloridaKeyClub.org/FLOF" TargetMode="External"/></Relationships>
</file>

<file path=ppt/slides/_rels/slide22.xml.rels><?xml version="1.0" encoding="UTF-8" standalone="yes"?>
<Relationships xmlns="http://schemas.openxmlformats.org/package/2006/relationships"><Relationship Id="rId3" Type="http://schemas.openxmlformats.org/officeDocument/2006/relationships/image" Target="../media/image5.jpeg"/><Relationship Id="rId7" Type="http://schemas.openxmlformats.org/officeDocument/2006/relationships/image" Target="../media/image3.png"/><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image" Target="../media/image2.gif"/><Relationship Id="rId5" Type="http://schemas.openxmlformats.org/officeDocument/2006/relationships/image" Target="../media/image1.jpeg"/><Relationship Id="rId4" Type="http://schemas.openxmlformats.org/officeDocument/2006/relationships/hyperlink" Target="http://www.keyclub.org/service/fund/yof/yofgrant.aspx" TargetMode="External"/></Relationships>
</file>

<file path=ppt/slides/_rels/slide2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2.gif"/><Relationship Id="rId4" Type="http://schemas.openxmlformats.org/officeDocument/2006/relationships/image" Target="../media/image1.jpeg"/></Relationships>
</file>

<file path=ppt/slides/_rels/slide2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1.xml"/><Relationship Id="rId1" Type="http://schemas.openxmlformats.org/officeDocument/2006/relationships/slideLayout" Target="../slideLayouts/slideLayout7.xml"/><Relationship Id="rId6" Type="http://schemas.openxmlformats.org/officeDocument/2006/relationships/image" Target="../media/image5.jpeg"/><Relationship Id="rId5" Type="http://schemas.openxmlformats.org/officeDocument/2006/relationships/image" Target="../media/image3.png"/><Relationship Id="rId4" Type="http://schemas.openxmlformats.org/officeDocument/2006/relationships/image" Target="../media/image2.gif"/></Relationships>
</file>

<file path=ppt/slides/_rels/slide2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2.xml"/><Relationship Id="rId1" Type="http://schemas.openxmlformats.org/officeDocument/2006/relationships/slideLayout" Target="../slideLayouts/slideLayout7.xml"/><Relationship Id="rId6" Type="http://schemas.openxmlformats.org/officeDocument/2006/relationships/image" Target="../media/image5.jpeg"/><Relationship Id="rId5" Type="http://schemas.openxmlformats.org/officeDocument/2006/relationships/image" Target="../media/image3.png"/><Relationship Id="rId4" Type="http://schemas.openxmlformats.org/officeDocument/2006/relationships/image" Target="../media/image2.gif"/></Relationships>
</file>

<file path=ppt/slides/_rels/slide26.xml.rels><?xml version="1.0" encoding="UTF-8" standalone="yes"?>
<Relationships xmlns="http://schemas.openxmlformats.org/package/2006/relationships"><Relationship Id="rId8" Type="http://schemas.openxmlformats.org/officeDocument/2006/relationships/image" Target="../media/image2.gif"/><Relationship Id="rId3" Type="http://schemas.openxmlformats.org/officeDocument/2006/relationships/image" Target="../media/image5.jpeg"/><Relationship Id="rId7" Type="http://schemas.openxmlformats.org/officeDocument/2006/relationships/image" Target="../media/image1.jpeg"/><Relationship Id="rId2" Type="http://schemas.openxmlformats.org/officeDocument/2006/relationships/notesSlide" Target="../notesSlides/notesSlide23.xml"/><Relationship Id="rId1" Type="http://schemas.openxmlformats.org/officeDocument/2006/relationships/slideLayout" Target="../slideLayouts/slideLayout1.xml"/><Relationship Id="rId6" Type="http://schemas.openxmlformats.org/officeDocument/2006/relationships/hyperlink" Target="http://www.floridakeyclub.org/dues" TargetMode="External"/><Relationship Id="rId5" Type="http://schemas.openxmlformats.org/officeDocument/2006/relationships/hyperlink" Target="http://www.floridakeyclub.org/district-board" TargetMode="External"/><Relationship Id="rId10" Type="http://schemas.openxmlformats.org/officeDocument/2006/relationships/image" Target="../media/image4.png"/><Relationship Id="rId4" Type="http://schemas.openxmlformats.org/officeDocument/2006/relationships/hyperlink" Target="mailto:treasurer@floridakeyclub.org" TargetMode="External"/><Relationship Id="rId9"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7"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gif"/><Relationship Id="rId4" Type="http://schemas.openxmlformats.org/officeDocument/2006/relationships/image" Target="../media/image1.jpeg"/></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gif"/></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7"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gif"/><Relationship Id="rId4" Type="http://schemas.openxmlformats.org/officeDocument/2006/relationships/image" Target="../media/image1.jpeg"/></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7"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gif"/><Relationship Id="rId4" Type="http://schemas.openxmlformats.org/officeDocument/2006/relationships/image" Target="../media/image1.jpeg"/></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7"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gif"/><Relationship Id="rId4" Type="http://schemas.openxmlformats.org/officeDocument/2006/relationships/image" Target="../media/image1.jpeg"/></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gif"/><Relationship Id="rId4" Type="http://schemas.openxmlformats.org/officeDocument/2006/relationships/image" Target="../media/image1.jpeg"/></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gif"/><Relationship Id="rId4"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Template_KeyClub_Green circles graphic -1.jpg"/>
          <p:cNvPicPr>
            <a:picLocks noChangeAspect="1"/>
          </p:cNvPicPr>
          <p:nvPr/>
        </p:nvPicPr>
        <p:blipFill>
          <a:blip r:embed="rId3"/>
          <a:stretch>
            <a:fillRect/>
          </a:stretch>
        </p:blipFill>
        <p:spPr>
          <a:xfrm>
            <a:off x="0" y="0"/>
            <a:ext cx="9144000" cy="2057400"/>
          </a:xfrm>
          <a:prstGeom prst="rect">
            <a:avLst/>
          </a:prstGeom>
        </p:spPr>
      </p:pic>
      <p:sp>
        <p:nvSpPr>
          <p:cNvPr id="3" name="Title 1"/>
          <p:cNvSpPr txBox="1">
            <a:spLocks/>
          </p:cNvSpPr>
          <p:nvPr/>
        </p:nvSpPr>
        <p:spPr bwMode="auto">
          <a:xfrm>
            <a:off x="939800" y="3112294"/>
            <a:ext cx="5080000" cy="2678906"/>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7500" b="0" i="0" u="none" strike="noStrike" kern="1200" cap="none" spc="0" normalizeH="0" baseline="0" noProof="0" dirty="0" smtClean="0">
                <a:ln>
                  <a:noFill/>
                </a:ln>
                <a:solidFill>
                  <a:schemeClr val="tx2"/>
                </a:solidFill>
                <a:effectLst/>
                <a:uLnTx/>
                <a:uFillTx/>
                <a:latin typeface="Century Gothic" charset="0"/>
                <a:ea typeface="Arial" charset="0"/>
                <a:cs typeface="Arial" charset="0"/>
              </a:rPr>
              <a:t>Club Treasurers</a:t>
            </a: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3500" b="0" i="0" u="none" strike="noStrike" kern="1200" cap="none" spc="0" normalizeH="0" baseline="0" noProof="0" dirty="0" smtClean="0">
              <a:ln>
                <a:noFill/>
              </a:ln>
              <a:solidFill>
                <a:schemeClr val="tx2"/>
              </a:solidFill>
              <a:effectLst/>
              <a:uLnTx/>
              <a:uFillTx/>
              <a:latin typeface="Century Gothic" charset="0"/>
              <a:ea typeface="Arial" charset="0"/>
              <a:cs typeface="Arial" charset="0"/>
            </a:endParaRPr>
          </a:p>
        </p:txBody>
      </p:sp>
      <p:pic>
        <p:nvPicPr>
          <p:cNvPr id="8" name="Picture 7" descr="Template_KeyClub_Light blue pencil graphic.gif"/>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0" y="1752600"/>
            <a:ext cx="9144000" cy="538389"/>
          </a:xfrm>
          <a:prstGeom prst="rect">
            <a:avLst/>
          </a:prstGeom>
        </p:spPr>
      </p:pic>
      <p:pic>
        <p:nvPicPr>
          <p:cNvPr id="17" name="Picture 16" descr="logo_KeyClub_seal_BW_PNG.png"/>
          <p:cNvPicPr>
            <a:picLocks noChangeAspect="1"/>
          </p:cNvPicPr>
          <p:nvPr/>
        </p:nvPicPr>
        <p:blipFill>
          <a:blip r:embed="rId5">
            <a:extLst>
              <a:ext uri="{28A0092B-C50C-407E-A947-70E740481C1C}">
                <a14:useLocalDpi xmlns:a14="http://schemas.microsoft.com/office/drawing/2010/main" xmlns="" val="0"/>
              </a:ext>
            </a:extLst>
          </a:blip>
          <a:stretch>
            <a:fillRect/>
          </a:stretch>
        </p:blipFill>
        <p:spPr>
          <a:xfrm>
            <a:off x="304800" y="156720"/>
            <a:ext cx="1528946" cy="1519680"/>
          </a:xfrm>
          <a:prstGeom prst="rect">
            <a:avLst/>
          </a:prstGeom>
        </p:spPr>
      </p:pic>
      <p:pic>
        <p:nvPicPr>
          <p:cNvPr id="7" name="Picture 6" descr="stamp logo no background.png"/>
          <p:cNvPicPr>
            <a:picLocks noChangeAspect="1"/>
          </p:cNvPicPr>
          <p:nvPr/>
        </p:nvPicPr>
        <p:blipFill>
          <a:blip r:embed="rId6"/>
          <a:stretch>
            <a:fillRect/>
          </a:stretch>
        </p:blipFill>
        <p:spPr>
          <a:xfrm>
            <a:off x="6019801" y="2657475"/>
            <a:ext cx="2852964" cy="1762125"/>
          </a:xfrm>
          <a:prstGeom prst="rect">
            <a:avLst/>
          </a:prstGeom>
          <a:noFill/>
          <a:ln>
            <a:noFill/>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bwMode="auto">
          <a:xfrm>
            <a:off x="304800" y="2590800"/>
            <a:ext cx="8686800" cy="36877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lvl="0" indent="-342900" defTabSz="914400" fontAlgn="base">
              <a:spcBef>
                <a:spcPct val="20000"/>
              </a:spcBef>
              <a:spcAft>
                <a:spcPct val="0"/>
              </a:spcAft>
              <a:buSzPct val="100000"/>
              <a:buBlip>
                <a:blip r:embed="rId3"/>
              </a:buBlip>
            </a:pPr>
            <a:r>
              <a:rPr lang="en-US" sz="2400" dirty="0" smtClean="0">
                <a:solidFill>
                  <a:srgbClr val="1F497D"/>
                </a:solidFill>
                <a:latin typeface="Century Gothic" pitchFamily="34" charset="0"/>
                <a:ea typeface="Arial" charset="0"/>
                <a:cs typeface="Century Gothic"/>
              </a:rPr>
              <a:t>Opens September 14</a:t>
            </a:r>
            <a:r>
              <a:rPr lang="en-US" sz="2400" baseline="30000" dirty="0" smtClean="0">
                <a:solidFill>
                  <a:srgbClr val="1F497D"/>
                </a:solidFill>
                <a:latin typeface="Century Gothic" pitchFamily="34" charset="0"/>
                <a:ea typeface="Arial" charset="0"/>
                <a:cs typeface="Century Gothic"/>
              </a:rPr>
              <a:t>th</a:t>
            </a:r>
            <a:r>
              <a:rPr lang="en-US" sz="2400" dirty="0" smtClean="0">
                <a:solidFill>
                  <a:srgbClr val="1F497D"/>
                </a:solidFill>
                <a:latin typeface="Century Gothic" pitchFamily="34" charset="0"/>
                <a:ea typeface="Arial" charset="0"/>
                <a:cs typeface="Century Gothic"/>
              </a:rPr>
              <a:t>  </a:t>
            </a:r>
          </a:p>
          <a:p>
            <a:pPr marL="342900" lvl="0" indent="-342900" defTabSz="914400" fontAlgn="base">
              <a:spcBef>
                <a:spcPct val="20000"/>
              </a:spcBef>
              <a:spcAft>
                <a:spcPct val="0"/>
              </a:spcAft>
              <a:buSzPct val="100000"/>
              <a:buBlip>
                <a:blip r:embed="rId3"/>
              </a:buBlip>
            </a:pPr>
            <a:r>
              <a:rPr lang="en-US" sz="2400" dirty="0" smtClean="0">
                <a:solidFill>
                  <a:srgbClr val="1F497D"/>
                </a:solidFill>
                <a:latin typeface="Century Gothic" pitchFamily="34" charset="0"/>
                <a:ea typeface="Arial" charset="0"/>
                <a:cs typeface="Century Gothic"/>
              </a:rPr>
              <a:t>Visit </a:t>
            </a:r>
            <a:r>
              <a:rPr lang="en-US" sz="2400" dirty="0" smtClean="0">
                <a:latin typeface="Century Gothic" pitchFamily="34" charset="0"/>
                <a:hlinkClick r:id="rId4"/>
              </a:rPr>
              <a:t>www.FloridaKeyClub.org/Dues</a:t>
            </a:r>
            <a:endParaRPr lang="en-US" sz="2400" dirty="0" smtClean="0">
              <a:latin typeface="Century Gothic" pitchFamily="34" charset="0"/>
            </a:endParaRPr>
          </a:p>
          <a:p>
            <a:pPr marL="342900" lvl="0" indent="-342900" defTabSz="914400" fontAlgn="base">
              <a:spcBef>
                <a:spcPct val="20000"/>
              </a:spcBef>
              <a:spcAft>
                <a:spcPct val="0"/>
              </a:spcAft>
              <a:buSzPct val="100000"/>
              <a:buBlip>
                <a:blip r:embed="rId3"/>
              </a:buBlip>
            </a:pPr>
            <a:r>
              <a:rPr lang="en-US" sz="2400" dirty="0" smtClean="0">
                <a:solidFill>
                  <a:schemeClr val="tx2"/>
                </a:solidFill>
                <a:latin typeface="Century Gothic" pitchFamily="34" charset="0"/>
                <a:ea typeface="Arial" charset="0"/>
                <a:cs typeface="Century Gothic"/>
              </a:rPr>
              <a:t>Access the Membership Update Center by logging on with your Advisor’s information</a:t>
            </a:r>
          </a:p>
          <a:p>
            <a:pPr marL="342900" lvl="0" indent="-342900" defTabSz="914400" fontAlgn="base">
              <a:spcBef>
                <a:spcPct val="20000"/>
              </a:spcBef>
              <a:spcAft>
                <a:spcPct val="0"/>
              </a:spcAft>
              <a:buSzPct val="100000"/>
              <a:buBlip>
                <a:blip r:embed="rId3"/>
              </a:buBlip>
            </a:pPr>
            <a:r>
              <a:rPr lang="en-US" sz="2400" dirty="0" smtClean="0">
                <a:solidFill>
                  <a:schemeClr val="tx2"/>
                </a:solidFill>
                <a:latin typeface="Century Gothic" pitchFamily="34" charset="0"/>
                <a:ea typeface="Arial" charset="0"/>
                <a:cs typeface="Century Gothic"/>
              </a:rPr>
              <a:t>Update the membership list with the new members</a:t>
            </a:r>
          </a:p>
          <a:p>
            <a:pPr marL="342900" lvl="0" indent="-342900" defTabSz="914400" fontAlgn="base">
              <a:spcBef>
                <a:spcPct val="20000"/>
              </a:spcBef>
              <a:spcAft>
                <a:spcPct val="0"/>
              </a:spcAft>
              <a:buSzPct val="100000"/>
              <a:buBlip>
                <a:blip r:embed="rId3"/>
              </a:buBlip>
            </a:pPr>
            <a:r>
              <a:rPr lang="en-US" sz="2400" dirty="0" smtClean="0">
                <a:solidFill>
                  <a:schemeClr val="tx2"/>
                </a:solidFill>
                <a:latin typeface="Century Gothic" pitchFamily="34" charset="0"/>
                <a:ea typeface="Arial" charset="0"/>
                <a:cs typeface="Century Gothic"/>
              </a:rPr>
              <a:t>Print out the invoice and give it to your bookkeeper or pay with a credit card. </a:t>
            </a:r>
            <a:endParaRPr lang="en-US" sz="1600" dirty="0">
              <a:solidFill>
                <a:schemeClr val="tx2"/>
              </a:solidFill>
              <a:latin typeface="Century Gothic"/>
              <a:ea typeface="Arial" charset="0"/>
              <a:cs typeface="Century Gothic"/>
            </a:endParaRPr>
          </a:p>
          <a:p>
            <a:pPr marL="342900" lvl="0" indent="-342900" defTabSz="914400" fontAlgn="base">
              <a:spcBef>
                <a:spcPct val="20000"/>
              </a:spcBef>
              <a:spcAft>
                <a:spcPct val="0"/>
              </a:spcAft>
              <a:buSzPct val="100000"/>
              <a:buBlip>
                <a:blip r:embed="rId3"/>
              </a:buBlip>
            </a:pPr>
            <a:endParaRPr lang="en-US" sz="2400" dirty="0" smtClean="0">
              <a:latin typeface="Century Gothic" pitchFamily="34" charset="0"/>
            </a:endParaRPr>
          </a:p>
        </p:txBody>
      </p:sp>
      <p:pic>
        <p:nvPicPr>
          <p:cNvPr id="10" name="Picture 9" descr="Template_KeyClub_Green circles graphic -1.jpg"/>
          <p:cNvPicPr>
            <a:picLocks noChangeAspect="1"/>
          </p:cNvPicPr>
          <p:nvPr/>
        </p:nvPicPr>
        <p:blipFill>
          <a:blip r:embed="rId5"/>
          <a:stretch>
            <a:fillRect/>
          </a:stretch>
        </p:blipFill>
        <p:spPr>
          <a:xfrm>
            <a:off x="0" y="0"/>
            <a:ext cx="9144000" cy="2057400"/>
          </a:xfrm>
          <a:prstGeom prst="rect">
            <a:avLst/>
          </a:prstGeom>
        </p:spPr>
      </p:pic>
      <p:pic>
        <p:nvPicPr>
          <p:cNvPr id="11" name="Picture 10" descr="Template_KeyClub_Light blue pencil graphic.gif"/>
          <p:cNvPicPr>
            <a:picLocks noChangeAspect="1"/>
          </p:cNvPicPr>
          <p:nvPr/>
        </p:nvPicPr>
        <p:blipFill>
          <a:blip r:embed="rId6">
            <a:extLst>
              <a:ext uri="{28A0092B-C50C-407E-A947-70E740481C1C}">
                <a14:useLocalDpi xmlns:a14="http://schemas.microsoft.com/office/drawing/2010/main" xmlns="" val="0"/>
              </a:ext>
            </a:extLst>
          </a:blip>
          <a:stretch>
            <a:fillRect/>
          </a:stretch>
        </p:blipFill>
        <p:spPr>
          <a:xfrm>
            <a:off x="0" y="1752600"/>
            <a:ext cx="9144000" cy="538389"/>
          </a:xfrm>
          <a:prstGeom prst="rect">
            <a:avLst/>
          </a:prstGeom>
        </p:spPr>
      </p:pic>
      <p:pic>
        <p:nvPicPr>
          <p:cNvPr id="12" name="Picture 11" descr="logo_KeyClub_seal_BW_PNG.png"/>
          <p:cNvPicPr>
            <a:picLocks noChangeAspect="1"/>
          </p:cNvPicPr>
          <p:nvPr/>
        </p:nvPicPr>
        <p:blipFill>
          <a:blip r:embed="rId7">
            <a:extLst>
              <a:ext uri="{28A0092B-C50C-407E-A947-70E740481C1C}">
                <a14:useLocalDpi xmlns:a14="http://schemas.microsoft.com/office/drawing/2010/main" xmlns="" val="0"/>
              </a:ext>
            </a:extLst>
          </a:blip>
          <a:stretch>
            <a:fillRect/>
          </a:stretch>
        </p:blipFill>
        <p:spPr>
          <a:xfrm>
            <a:off x="304800" y="156720"/>
            <a:ext cx="1528946" cy="1519680"/>
          </a:xfrm>
          <a:prstGeom prst="rect">
            <a:avLst/>
          </a:prstGeom>
        </p:spPr>
      </p:pic>
      <p:sp>
        <p:nvSpPr>
          <p:cNvPr id="5" name="Rectangle 4"/>
          <p:cNvSpPr/>
          <p:nvPr/>
        </p:nvSpPr>
        <p:spPr>
          <a:xfrm>
            <a:off x="1930400" y="228600"/>
            <a:ext cx="7061200" cy="1323439"/>
          </a:xfrm>
          <a:prstGeom prst="rect">
            <a:avLst/>
          </a:prstGeom>
        </p:spPr>
        <p:txBody>
          <a:bodyPr wrap="square">
            <a:spAutoFit/>
          </a:bodyPr>
          <a:lstStyle/>
          <a:p>
            <a:pPr algn="ctr"/>
            <a:r>
              <a:rPr lang="en-US" sz="4000" b="1" dirty="0" smtClean="0">
                <a:solidFill>
                  <a:schemeClr val="bg1"/>
                </a:solidFill>
                <a:effectLst>
                  <a:outerShdw blurRad="50800" algn="ctr">
                    <a:srgbClr val="000000">
                      <a:alpha val="43000"/>
                    </a:srgbClr>
                  </a:outerShdw>
                </a:effectLst>
                <a:latin typeface="Century Gothic" charset="0"/>
                <a:cs typeface="Arial" charset="0"/>
              </a:rPr>
              <a:t>Using the Membership Update Center</a:t>
            </a:r>
            <a:endParaRPr lang="en-US" sz="4000" b="1" dirty="0">
              <a:solidFill>
                <a:schemeClr val="bg1"/>
              </a:solidFill>
              <a:effectLst>
                <a:outerShdw blurRad="50800" algn="ctr">
                  <a:srgbClr val="000000">
                    <a:alpha val="43000"/>
                  </a:srgbClr>
                </a:outerShdw>
              </a:effectLst>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bwMode="auto">
          <a:xfrm>
            <a:off x="685800" y="3719513"/>
            <a:ext cx="5675489" cy="1309687"/>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p>
            <a:pPr lvl="0" algn="ctr" defTabSz="914400" fontAlgn="base">
              <a:spcBef>
                <a:spcPct val="0"/>
              </a:spcBef>
              <a:spcAft>
                <a:spcPct val="0"/>
              </a:spcAft>
            </a:pPr>
            <a:r>
              <a:rPr lang="en-US" sz="4800" dirty="0" smtClean="0">
                <a:solidFill>
                  <a:srgbClr val="1F497D"/>
                </a:solidFill>
                <a:latin typeface="Century Gothic" charset="0"/>
                <a:ea typeface="Arial" charset="0"/>
                <a:cs typeface="Arial" charset="0"/>
              </a:rPr>
              <a:t>Developing a Club Budget</a:t>
            </a:r>
            <a:endParaRPr kumimoji="0" lang="en-US" sz="4800" b="0" i="0" u="none" strike="noStrike" kern="1200" cap="none" spc="0" normalizeH="0" baseline="0" noProof="0" dirty="0">
              <a:ln>
                <a:noFill/>
              </a:ln>
              <a:solidFill>
                <a:srgbClr val="1F497D"/>
              </a:solidFill>
              <a:effectLst/>
              <a:uLnTx/>
              <a:uFillTx/>
              <a:latin typeface="Century Gothic" charset="0"/>
              <a:ea typeface="Arial" charset="0"/>
              <a:cs typeface="Arial" charset="0"/>
            </a:endParaRPr>
          </a:p>
        </p:txBody>
      </p:sp>
      <p:pic>
        <p:nvPicPr>
          <p:cNvPr id="10" name="Picture 9" descr="Template_KeyClub_Green circles graphic -1.jpg"/>
          <p:cNvPicPr>
            <a:picLocks noChangeAspect="1"/>
          </p:cNvPicPr>
          <p:nvPr/>
        </p:nvPicPr>
        <p:blipFill>
          <a:blip r:embed="rId2"/>
          <a:stretch>
            <a:fillRect/>
          </a:stretch>
        </p:blipFill>
        <p:spPr>
          <a:xfrm>
            <a:off x="0" y="0"/>
            <a:ext cx="9144000" cy="2057400"/>
          </a:xfrm>
          <a:prstGeom prst="rect">
            <a:avLst/>
          </a:prstGeom>
        </p:spPr>
      </p:pic>
      <p:pic>
        <p:nvPicPr>
          <p:cNvPr id="11" name="Picture 10" descr="Template_KeyClub_Light blue pencil graphic.gif"/>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0" y="1752600"/>
            <a:ext cx="9144000" cy="538389"/>
          </a:xfrm>
          <a:prstGeom prst="rect">
            <a:avLst/>
          </a:prstGeom>
        </p:spPr>
      </p:pic>
      <p:pic>
        <p:nvPicPr>
          <p:cNvPr id="12" name="Picture 11" descr="logo_KeyClub_seal_BW_PNG.png"/>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304800" y="156720"/>
            <a:ext cx="1528946" cy="1519680"/>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bwMode="auto">
          <a:xfrm>
            <a:off x="381000" y="2484437"/>
            <a:ext cx="6286500" cy="36877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lvl="0" indent="-342900" defTabSz="914400" fontAlgn="base">
              <a:spcBef>
                <a:spcPct val="20000"/>
              </a:spcBef>
              <a:spcAft>
                <a:spcPct val="0"/>
              </a:spcAft>
              <a:buSzPct val="100000"/>
              <a:buBlip>
                <a:blip r:embed="rId3"/>
              </a:buBlip>
            </a:pPr>
            <a:r>
              <a:rPr lang="en-US" sz="2400" dirty="0" smtClean="0">
                <a:solidFill>
                  <a:srgbClr val="1F497D"/>
                </a:solidFill>
                <a:latin typeface="Century Gothic"/>
                <a:ea typeface="Arial" charset="0"/>
                <a:cs typeface="Century Gothic"/>
              </a:rPr>
              <a:t>What is a budget?</a:t>
            </a:r>
          </a:p>
          <a:p>
            <a:pPr marL="342900" lvl="0" indent="-342900" defTabSz="914400" fontAlgn="base">
              <a:spcBef>
                <a:spcPct val="20000"/>
              </a:spcBef>
              <a:spcAft>
                <a:spcPct val="0"/>
              </a:spcAft>
              <a:buSzPct val="100000"/>
              <a:buBlip>
                <a:blip r:embed="rId3"/>
              </a:buBlip>
            </a:pPr>
            <a:endParaRPr lang="en-US" sz="2400" dirty="0" smtClean="0">
              <a:solidFill>
                <a:srgbClr val="1F497D"/>
              </a:solidFill>
              <a:latin typeface="Century Gothic"/>
              <a:ea typeface="Arial" charset="0"/>
              <a:cs typeface="Century Gothic"/>
            </a:endParaRPr>
          </a:p>
          <a:p>
            <a:pPr marL="342900" lvl="0" indent="-342900" defTabSz="914400" fontAlgn="base">
              <a:spcBef>
                <a:spcPct val="20000"/>
              </a:spcBef>
              <a:spcAft>
                <a:spcPct val="0"/>
              </a:spcAft>
              <a:buSzPct val="100000"/>
              <a:buBlip>
                <a:blip r:embed="rId3"/>
              </a:buBlip>
            </a:pPr>
            <a:r>
              <a:rPr lang="en-US" sz="2400" dirty="0" smtClean="0">
                <a:solidFill>
                  <a:srgbClr val="1F497D"/>
                </a:solidFill>
                <a:latin typeface="Century Gothic"/>
                <a:ea typeface="Arial" charset="0"/>
                <a:cs typeface="Century Gothic"/>
              </a:rPr>
              <a:t>Why plan?</a:t>
            </a:r>
          </a:p>
          <a:p>
            <a:pPr marL="342900" lvl="0" indent="-342900" defTabSz="914400" fontAlgn="base">
              <a:spcBef>
                <a:spcPct val="20000"/>
              </a:spcBef>
              <a:spcAft>
                <a:spcPct val="0"/>
              </a:spcAft>
              <a:buSzPct val="100000"/>
              <a:buBlip>
                <a:blip r:embed="rId3"/>
              </a:buBlip>
            </a:pPr>
            <a:endParaRPr lang="en-US" sz="2400" dirty="0" smtClean="0">
              <a:solidFill>
                <a:srgbClr val="1F497D"/>
              </a:solidFill>
              <a:latin typeface="Century Gothic"/>
              <a:ea typeface="Arial" charset="0"/>
              <a:cs typeface="Century Gothic"/>
            </a:endParaRPr>
          </a:p>
          <a:p>
            <a:pPr marL="342900" lvl="0" indent="-342900" defTabSz="914400" fontAlgn="base">
              <a:spcBef>
                <a:spcPct val="20000"/>
              </a:spcBef>
              <a:spcAft>
                <a:spcPct val="0"/>
              </a:spcAft>
              <a:buSzPct val="100000"/>
              <a:buBlip>
                <a:blip r:embed="rId3"/>
              </a:buBlip>
            </a:pPr>
            <a:r>
              <a:rPr lang="en-US" sz="2400" dirty="0" smtClean="0">
                <a:solidFill>
                  <a:srgbClr val="1F497D"/>
                </a:solidFill>
                <a:latin typeface="Century Gothic"/>
                <a:ea typeface="Arial" charset="0"/>
                <a:cs typeface="Century Gothic"/>
              </a:rPr>
              <a:t>What are the components of a budget?</a:t>
            </a:r>
          </a:p>
        </p:txBody>
      </p:sp>
      <p:pic>
        <p:nvPicPr>
          <p:cNvPr id="10" name="Picture 9" descr="Template_KeyClub_Green circles graphic -1.jpg"/>
          <p:cNvPicPr>
            <a:picLocks noChangeAspect="1"/>
          </p:cNvPicPr>
          <p:nvPr/>
        </p:nvPicPr>
        <p:blipFill>
          <a:blip r:embed="rId4"/>
          <a:stretch>
            <a:fillRect/>
          </a:stretch>
        </p:blipFill>
        <p:spPr>
          <a:xfrm>
            <a:off x="0" y="0"/>
            <a:ext cx="9144000" cy="2057400"/>
          </a:xfrm>
          <a:prstGeom prst="rect">
            <a:avLst/>
          </a:prstGeom>
        </p:spPr>
      </p:pic>
      <p:pic>
        <p:nvPicPr>
          <p:cNvPr id="11" name="Picture 10" descr="Template_KeyClub_Light blue pencil graphic.gif"/>
          <p:cNvPicPr>
            <a:picLocks noChangeAspect="1"/>
          </p:cNvPicPr>
          <p:nvPr/>
        </p:nvPicPr>
        <p:blipFill>
          <a:blip r:embed="rId5">
            <a:extLst>
              <a:ext uri="{28A0092B-C50C-407E-A947-70E740481C1C}">
                <a14:useLocalDpi xmlns:a14="http://schemas.microsoft.com/office/drawing/2010/main" xmlns="" val="0"/>
              </a:ext>
            </a:extLst>
          </a:blip>
          <a:stretch>
            <a:fillRect/>
          </a:stretch>
        </p:blipFill>
        <p:spPr>
          <a:xfrm>
            <a:off x="0" y="1752600"/>
            <a:ext cx="9144000" cy="538389"/>
          </a:xfrm>
          <a:prstGeom prst="rect">
            <a:avLst/>
          </a:prstGeom>
        </p:spPr>
      </p:pic>
      <p:pic>
        <p:nvPicPr>
          <p:cNvPr id="12" name="Picture 11" descr="logo_KeyClub_seal_BW_PNG.png"/>
          <p:cNvPicPr>
            <a:picLocks noChangeAspect="1"/>
          </p:cNvPicPr>
          <p:nvPr/>
        </p:nvPicPr>
        <p:blipFill>
          <a:blip r:embed="rId6">
            <a:extLst>
              <a:ext uri="{28A0092B-C50C-407E-A947-70E740481C1C}">
                <a14:useLocalDpi xmlns:a14="http://schemas.microsoft.com/office/drawing/2010/main" xmlns="" val="0"/>
              </a:ext>
            </a:extLst>
          </a:blip>
          <a:stretch>
            <a:fillRect/>
          </a:stretch>
        </p:blipFill>
        <p:spPr>
          <a:xfrm>
            <a:off x="304800" y="156720"/>
            <a:ext cx="1528946" cy="1519680"/>
          </a:xfrm>
          <a:prstGeom prst="rect">
            <a:avLst/>
          </a:prstGeom>
        </p:spPr>
      </p:pic>
      <p:sp>
        <p:nvSpPr>
          <p:cNvPr id="5" name="Rectangle 4"/>
          <p:cNvSpPr/>
          <p:nvPr/>
        </p:nvSpPr>
        <p:spPr>
          <a:xfrm>
            <a:off x="1930401" y="533400"/>
            <a:ext cx="7061199" cy="830997"/>
          </a:xfrm>
          <a:prstGeom prst="rect">
            <a:avLst/>
          </a:prstGeom>
        </p:spPr>
        <p:txBody>
          <a:bodyPr wrap="square">
            <a:spAutoFit/>
          </a:bodyPr>
          <a:lstStyle/>
          <a:p>
            <a:pPr algn="ctr"/>
            <a:r>
              <a:rPr lang="en-US" sz="4800" b="1" dirty="0" smtClean="0">
                <a:solidFill>
                  <a:schemeClr val="bg1"/>
                </a:solidFill>
                <a:effectLst>
                  <a:outerShdw blurRad="50800" algn="ctr">
                    <a:srgbClr val="000000">
                      <a:alpha val="43000"/>
                    </a:srgbClr>
                  </a:outerShdw>
                </a:effectLst>
                <a:latin typeface="Century Gothic" charset="0"/>
                <a:cs typeface="Arial" charset="0"/>
              </a:rPr>
              <a:t>What is a budget?</a:t>
            </a:r>
            <a:endParaRPr lang="en-US" sz="4800" b="1" dirty="0">
              <a:solidFill>
                <a:schemeClr val="bg1"/>
              </a:solidFill>
              <a:effectLst>
                <a:outerShdw blurRad="50800" algn="ctr">
                  <a:srgbClr val="000000">
                    <a:alpha val="43000"/>
                  </a:srgbClr>
                </a:outerShdw>
              </a:effectLst>
            </a:endParaRPr>
          </a:p>
        </p:txBody>
      </p:sp>
      <p:pic>
        <p:nvPicPr>
          <p:cNvPr id="8" name="Picture 7" descr="stamp logo no background.png"/>
          <p:cNvPicPr>
            <a:picLocks noChangeAspect="1"/>
          </p:cNvPicPr>
          <p:nvPr/>
        </p:nvPicPr>
        <p:blipFill>
          <a:blip r:embed="rId7">
            <a:lum bright="70000" contrast="-70000"/>
          </a:blip>
          <a:stretch>
            <a:fillRect/>
          </a:stretch>
        </p:blipFill>
        <p:spPr>
          <a:xfrm>
            <a:off x="6019801" y="2657475"/>
            <a:ext cx="2590800" cy="16002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Object 10"/>
          <p:cNvGraphicFramePr>
            <a:graphicFrameLocks noChangeAspect="1"/>
          </p:cNvGraphicFramePr>
          <p:nvPr>
            <p:extLst>
              <p:ext uri="{D42A27DB-BD31-4B8C-83A1-F6EECF244321}">
                <p14:modId xmlns:p14="http://schemas.microsoft.com/office/powerpoint/2010/main" xmlns="" val="2648543301"/>
              </p:ext>
            </p:extLst>
          </p:nvPr>
        </p:nvGraphicFramePr>
        <p:xfrm>
          <a:off x="152400" y="1752600"/>
          <a:ext cx="8857827" cy="4800599"/>
        </p:xfrm>
        <a:graphic>
          <a:graphicData uri="http://schemas.openxmlformats.org/presentationml/2006/ole">
            <p:oleObj spid="_x0000_s1086" name="Worksheet" r:id="rId4" imgW="8475120" imgH="4589640" progId="Excel.Sheet.8">
              <p:embed/>
            </p:oleObj>
          </a:graphicData>
        </a:graphic>
      </p:graphicFrame>
      <p:pic>
        <p:nvPicPr>
          <p:cNvPr id="12" name="Picture 11" descr="Template_KeyClub_Green circles graphic -1.jpg"/>
          <p:cNvPicPr>
            <a:picLocks noChangeAspect="1"/>
          </p:cNvPicPr>
          <p:nvPr/>
        </p:nvPicPr>
        <p:blipFill rotWithShape="1">
          <a:blip r:embed="rId5"/>
          <a:srcRect t="1" b="41358"/>
          <a:stretch/>
        </p:blipFill>
        <p:spPr>
          <a:xfrm>
            <a:off x="0" y="0"/>
            <a:ext cx="9144000" cy="1206500"/>
          </a:xfrm>
          <a:prstGeom prst="rect">
            <a:avLst/>
          </a:prstGeom>
        </p:spPr>
      </p:pic>
      <p:pic>
        <p:nvPicPr>
          <p:cNvPr id="13" name="Picture 12" descr="Template_KeyClub_Light blue pencil graphic.gif"/>
          <p:cNvPicPr>
            <a:picLocks noChangeAspect="1"/>
          </p:cNvPicPr>
          <p:nvPr/>
        </p:nvPicPr>
        <p:blipFill>
          <a:blip r:embed="rId6">
            <a:extLst>
              <a:ext uri="{28A0092B-C50C-407E-A947-70E740481C1C}">
                <a14:useLocalDpi xmlns:a14="http://schemas.microsoft.com/office/drawing/2010/main" xmlns="" val="0"/>
              </a:ext>
            </a:extLst>
          </a:blip>
          <a:stretch>
            <a:fillRect/>
          </a:stretch>
        </p:blipFill>
        <p:spPr>
          <a:xfrm>
            <a:off x="0" y="914237"/>
            <a:ext cx="9144000" cy="538389"/>
          </a:xfrm>
          <a:prstGeom prst="rect">
            <a:avLst/>
          </a:prstGeom>
        </p:spPr>
      </p:pic>
      <p:pic>
        <p:nvPicPr>
          <p:cNvPr id="14" name="Picture 13" descr="logo_KeyClub_seal_BW_PNG.png"/>
          <p:cNvPicPr>
            <a:picLocks noChangeAspect="1"/>
          </p:cNvPicPr>
          <p:nvPr/>
        </p:nvPicPr>
        <p:blipFill>
          <a:blip r:embed="rId7">
            <a:extLst>
              <a:ext uri="{28A0092B-C50C-407E-A947-70E740481C1C}">
                <a14:useLocalDpi xmlns:a14="http://schemas.microsoft.com/office/drawing/2010/main" xmlns="" val="0"/>
              </a:ext>
            </a:extLst>
          </a:blip>
          <a:stretch>
            <a:fillRect/>
          </a:stretch>
        </p:blipFill>
        <p:spPr>
          <a:xfrm>
            <a:off x="152400" y="76200"/>
            <a:ext cx="843146" cy="838037"/>
          </a:xfrm>
          <a:prstGeom prst="rect">
            <a:avLst/>
          </a:prstGeom>
        </p:spPr>
      </p:pic>
      <p:sp>
        <p:nvSpPr>
          <p:cNvPr id="5" name="Rectangle 4"/>
          <p:cNvSpPr/>
          <p:nvPr/>
        </p:nvSpPr>
        <p:spPr>
          <a:xfrm>
            <a:off x="1071746" y="130314"/>
            <a:ext cx="7843654" cy="707886"/>
          </a:xfrm>
          <a:prstGeom prst="rect">
            <a:avLst/>
          </a:prstGeom>
        </p:spPr>
        <p:txBody>
          <a:bodyPr wrap="square">
            <a:spAutoFit/>
          </a:bodyPr>
          <a:lstStyle/>
          <a:p>
            <a:pPr algn="ctr"/>
            <a:r>
              <a:rPr lang="en-US" sz="4000" b="1" dirty="0" smtClean="0">
                <a:solidFill>
                  <a:schemeClr val="bg1"/>
                </a:solidFill>
                <a:effectLst>
                  <a:outerShdw blurRad="50800" algn="ctr">
                    <a:srgbClr val="000000">
                      <a:alpha val="43000"/>
                    </a:srgbClr>
                  </a:outerShdw>
                </a:effectLst>
                <a:latin typeface="Century Gothic" charset="0"/>
                <a:cs typeface="Arial" charset="0"/>
              </a:rPr>
              <a:t>Income Portion of Budget</a:t>
            </a:r>
            <a:endParaRPr lang="en-US" sz="4000" b="1" dirty="0">
              <a:solidFill>
                <a:schemeClr val="bg1"/>
              </a:solidFill>
              <a:effectLst>
                <a:outerShdw blurRad="50800" algn="ctr">
                  <a:srgbClr val="000000">
                    <a:alpha val="43000"/>
                  </a:srgbClr>
                </a:outerShdw>
              </a:effectLst>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Object 7"/>
          <p:cNvGraphicFramePr>
            <a:graphicFrameLocks noChangeAspect="1"/>
          </p:cNvGraphicFramePr>
          <p:nvPr>
            <p:extLst>
              <p:ext uri="{D42A27DB-BD31-4B8C-83A1-F6EECF244321}">
                <p14:modId xmlns:p14="http://schemas.microsoft.com/office/powerpoint/2010/main" xmlns="" val="3266033411"/>
              </p:ext>
            </p:extLst>
          </p:nvPr>
        </p:nvGraphicFramePr>
        <p:xfrm>
          <a:off x="1291167" y="1488302"/>
          <a:ext cx="6557433" cy="5285004"/>
        </p:xfrm>
        <a:graphic>
          <a:graphicData uri="http://schemas.openxmlformats.org/presentationml/2006/ole">
            <p:oleObj spid="_x0000_s2109" name="Worksheet" r:id="rId4" imgW="7798680" imgH="6290280" progId="Excel.Sheet.8">
              <p:embed/>
            </p:oleObj>
          </a:graphicData>
        </a:graphic>
      </p:graphicFrame>
      <p:pic>
        <p:nvPicPr>
          <p:cNvPr id="11" name="Picture 10" descr="Template_KeyClub_Green circles graphic -1.jpg"/>
          <p:cNvPicPr>
            <a:picLocks noChangeAspect="1"/>
          </p:cNvPicPr>
          <p:nvPr/>
        </p:nvPicPr>
        <p:blipFill rotWithShape="1">
          <a:blip r:embed="rId5"/>
          <a:srcRect t="1" b="41358"/>
          <a:stretch/>
        </p:blipFill>
        <p:spPr>
          <a:xfrm>
            <a:off x="0" y="0"/>
            <a:ext cx="9144000" cy="1206500"/>
          </a:xfrm>
          <a:prstGeom prst="rect">
            <a:avLst/>
          </a:prstGeom>
        </p:spPr>
      </p:pic>
      <p:pic>
        <p:nvPicPr>
          <p:cNvPr id="12" name="Picture 11" descr="Template_KeyClub_Light blue pencil graphic.gif"/>
          <p:cNvPicPr>
            <a:picLocks noChangeAspect="1"/>
          </p:cNvPicPr>
          <p:nvPr/>
        </p:nvPicPr>
        <p:blipFill>
          <a:blip r:embed="rId6">
            <a:extLst>
              <a:ext uri="{28A0092B-C50C-407E-A947-70E740481C1C}">
                <a14:useLocalDpi xmlns:a14="http://schemas.microsoft.com/office/drawing/2010/main" xmlns="" val="0"/>
              </a:ext>
            </a:extLst>
          </a:blip>
          <a:stretch>
            <a:fillRect/>
          </a:stretch>
        </p:blipFill>
        <p:spPr>
          <a:xfrm>
            <a:off x="0" y="914237"/>
            <a:ext cx="9144000" cy="538389"/>
          </a:xfrm>
          <a:prstGeom prst="rect">
            <a:avLst/>
          </a:prstGeom>
        </p:spPr>
      </p:pic>
      <p:pic>
        <p:nvPicPr>
          <p:cNvPr id="13" name="Picture 12" descr="logo_KeyClub_seal_BW_PNG.png"/>
          <p:cNvPicPr>
            <a:picLocks noChangeAspect="1"/>
          </p:cNvPicPr>
          <p:nvPr/>
        </p:nvPicPr>
        <p:blipFill>
          <a:blip r:embed="rId7">
            <a:extLst>
              <a:ext uri="{28A0092B-C50C-407E-A947-70E740481C1C}">
                <a14:useLocalDpi xmlns:a14="http://schemas.microsoft.com/office/drawing/2010/main" xmlns="" val="0"/>
              </a:ext>
            </a:extLst>
          </a:blip>
          <a:stretch>
            <a:fillRect/>
          </a:stretch>
        </p:blipFill>
        <p:spPr>
          <a:xfrm>
            <a:off x="152400" y="76200"/>
            <a:ext cx="843146" cy="838037"/>
          </a:xfrm>
          <a:prstGeom prst="rect">
            <a:avLst/>
          </a:prstGeom>
        </p:spPr>
      </p:pic>
      <p:sp>
        <p:nvSpPr>
          <p:cNvPr id="14" name="Rectangle 13"/>
          <p:cNvSpPr/>
          <p:nvPr/>
        </p:nvSpPr>
        <p:spPr>
          <a:xfrm>
            <a:off x="1071746" y="130314"/>
            <a:ext cx="7843654" cy="707886"/>
          </a:xfrm>
          <a:prstGeom prst="rect">
            <a:avLst/>
          </a:prstGeom>
        </p:spPr>
        <p:txBody>
          <a:bodyPr wrap="square">
            <a:spAutoFit/>
          </a:bodyPr>
          <a:lstStyle/>
          <a:p>
            <a:pPr algn="ctr"/>
            <a:r>
              <a:rPr lang="en-US" sz="4000" b="1" dirty="0" smtClean="0">
                <a:solidFill>
                  <a:schemeClr val="bg1"/>
                </a:solidFill>
                <a:effectLst>
                  <a:outerShdw blurRad="50800" algn="ctr">
                    <a:srgbClr val="000000">
                      <a:alpha val="43000"/>
                    </a:srgbClr>
                  </a:outerShdw>
                </a:effectLst>
                <a:latin typeface="Century Gothic" charset="0"/>
                <a:cs typeface="Arial" charset="0"/>
              </a:rPr>
              <a:t>Expense Portion of Budget</a:t>
            </a:r>
            <a:endParaRPr lang="en-US" sz="4000" b="1" dirty="0">
              <a:solidFill>
                <a:schemeClr val="bg1"/>
              </a:solidFill>
              <a:effectLst>
                <a:outerShdw blurRad="50800" algn="ctr">
                  <a:srgbClr val="000000">
                    <a:alpha val="43000"/>
                  </a:srgbClr>
                </a:outerShdw>
              </a:effectLst>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990600" y="3962400"/>
            <a:ext cx="4419600" cy="830997"/>
          </a:xfrm>
          <a:prstGeom prst="rect">
            <a:avLst/>
          </a:prstGeom>
        </p:spPr>
        <p:txBody>
          <a:bodyPr wrap="square">
            <a:spAutoFit/>
          </a:bodyPr>
          <a:lstStyle/>
          <a:p>
            <a:pPr lvl="0" algn="ctr" defTabSz="914400" fontAlgn="base">
              <a:spcBef>
                <a:spcPct val="0"/>
              </a:spcBef>
              <a:spcAft>
                <a:spcPct val="0"/>
              </a:spcAft>
            </a:pPr>
            <a:r>
              <a:rPr lang="en-US" sz="4800" dirty="0" smtClean="0">
                <a:solidFill>
                  <a:srgbClr val="1F497D"/>
                </a:solidFill>
                <a:latin typeface="Century Gothic" charset="0"/>
                <a:ea typeface="Arial" charset="0"/>
                <a:cs typeface="Arial" charset="0"/>
              </a:rPr>
              <a:t>Fundraising</a:t>
            </a:r>
            <a:endParaRPr lang="en-US" sz="4800" dirty="0">
              <a:solidFill>
                <a:srgbClr val="1F497D"/>
              </a:solidFill>
              <a:latin typeface="Century Gothic" charset="0"/>
              <a:ea typeface="Arial" charset="0"/>
              <a:cs typeface="Arial" charset="0"/>
            </a:endParaRPr>
          </a:p>
        </p:txBody>
      </p:sp>
      <p:pic>
        <p:nvPicPr>
          <p:cNvPr id="15" name="Picture 14" descr="Template_KeyClub_Green circles graphic -1.jpg"/>
          <p:cNvPicPr>
            <a:picLocks noChangeAspect="1"/>
          </p:cNvPicPr>
          <p:nvPr/>
        </p:nvPicPr>
        <p:blipFill>
          <a:blip r:embed="rId2"/>
          <a:stretch>
            <a:fillRect/>
          </a:stretch>
        </p:blipFill>
        <p:spPr>
          <a:xfrm>
            <a:off x="0" y="0"/>
            <a:ext cx="9144000" cy="2057400"/>
          </a:xfrm>
          <a:prstGeom prst="rect">
            <a:avLst/>
          </a:prstGeom>
        </p:spPr>
      </p:pic>
      <p:pic>
        <p:nvPicPr>
          <p:cNvPr id="16" name="Picture 15" descr="Template_KeyClub_Light blue pencil graphic.gif"/>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0" y="1752600"/>
            <a:ext cx="9144000" cy="538389"/>
          </a:xfrm>
          <a:prstGeom prst="rect">
            <a:avLst/>
          </a:prstGeom>
        </p:spPr>
      </p:pic>
      <p:pic>
        <p:nvPicPr>
          <p:cNvPr id="17" name="Picture 16" descr="logo_KeyClub_seal_BW_PNG.png"/>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304800" y="156720"/>
            <a:ext cx="1528946" cy="1519680"/>
          </a:xfrm>
          <a:prstGeom prst="rect">
            <a:avLst/>
          </a:prstGeom>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descr="Template_KeyClub_Green circles graphic -1.jpg"/>
          <p:cNvPicPr>
            <a:picLocks noChangeAspect="1"/>
          </p:cNvPicPr>
          <p:nvPr/>
        </p:nvPicPr>
        <p:blipFill>
          <a:blip r:embed="rId3"/>
          <a:stretch>
            <a:fillRect/>
          </a:stretch>
        </p:blipFill>
        <p:spPr>
          <a:xfrm>
            <a:off x="0" y="0"/>
            <a:ext cx="9144000" cy="2057400"/>
          </a:xfrm>
          <a:prstGeom prst="rect">
            <a:avLst/>
          </a:prstGeom>
        </p:spPr>
      </p:pic>
      <p:sp>
        <p:nvSpPr>
          <p:cNvPr id="5" name="Rectangle 4"/>
          <p:cNvSpPr/>
          <p:nvPr/>
        </p:nvSpPr>
        <p:spPr>
          <a:xfrm>
            <a:off x="1930401" y="533400"/>
            <a:ext cx="7061199" cy="830997"/>
          </a:xfrm>
          <a:prstGeom prst="rect">
            <a:avLst/>
          </a:prstGeom>
        </p:spPr>
        <p:txBody>
          <a:bodyPr wrap="square">
            <a:spAutoFit/>
          </a:bodyPr>
          <a:lstStyle/>
          <a:p>
            <a:pPr algn="ctr"/>
            <a:r>
              <a:rPr lang="en-US" sz="4800" b="1" dirty="0" smtClean="0">
                <a:solidFill>
                  <a:schemeClr val="bg1"/>
                </a:solidFill>
                <a:effectLst>
                  <a:outerShdw blurRad="50800" algn="ctr">
                    <a:srgbClr val="000000">
                      <a:alpha val="43000"/>
                    </a:srgbClr>
                  </a:outerShdw>
                </a:effectLst>
                <a:latin typeface="Century Gothic" charset="0"/>
                <a:cs typeface="Arial" charset="0"/>
              </a:rPr>
              <a:t>Why do we Fundraise?</a:t>
            </a:r>
            <a:endParaRPr lang="en-US" sz="4800" b="1" dirty="0">
              <a:solidFill>
                <a:schemeClr val="bg1"/>
              </a:solidFill>
              <a:effectLst>
                <a:outerShdw blurRad="50800" algn="ctr">
                  <a:srgbClr val="000000">
                    <a:alpha val="43000"/>
                  </a:srgbClr>
                </a:outerShdw>
              </a:effectLst>
            </a:endParaRPr>
          </a:p>
        </p:txBody>
      </p:sp>
      <p:sp>
        <p:nvSpPr>
          <p:cNvPr id="7" name="Content Placeholder 2"/>
          <p:cNvSpPr txBox="1">
            <a:spLocks/>
          </p:cNvSpPr>
          <p:nvPr/>
        </p:nvSpPr>
        <p:spPr bwMode="auto">
          <a:xfrm>
            <a:off x="381000" y="2484437"/>
            <a:ext cx="6286500" cy="36877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lvl="0" indent="-342900" defTabSz="914400" fontAlgn="base">
              <a:spcBef>
                <a:spcPct val="20000"/>
              </a:spcBef>
              <a:spcAft>
                <a:spcPct val="0"/>
              </a:spcAft>
              <a:buSzPct val="100000"/>
              <a:buBlip>
                <a:blip r:embed="rId4"/>
              </a:buBlip>
            </a:pPr>
            <a:r>
              <a:rPr lang="en-US" sz="2400" dirty="0" smtClean="0">
                <a:solidFill>
                  <a:srgbClr val="1F497D"/>
                </a:solidFill>
                <a:latin typeface="Century Gothic"/>
                <a:ea typeface="Arial" charset="0"/>
                <a:cs typeface="Century Gothic"/>
              </a:rPr>
              <a:t>For Key Club activities and nonprofit organizations</a:t>
            </a:r>
          </a:p>
          <a:p>
            <a:pPr marL="342900" lvl="0" indent="-342900" defTabSz="914400" fontAlgn="base">
              <a:spcBef>
                <a:spcPct val="20000"/>
              </a:spcBef>
              <a:spcAft>
                <a:spcPct val="0"/>
              </a:spcAft>
              <a:buSzPct val="100000"/>
              <a:buBlip>
                <a:blip r:embed="rId4"/>
              </a:buBlip>
            </a:pPr>
            <a:r>
              <a:rPr lang="en-US" sz="2400" dirty="0" smtClean="0">
                <a:solidFill>
                  <a:srgbClr val="1F497D"/>
                </a:solidFill>
                <a:latin typeface="Century Gothic"/>
                <a:ea typeface="Arial" charset="0"/>
                <a:cs typeface="Century Gothic"/>
              </a:rPr>
              <a:t>District </a:t>
            </a:r>
            <a:r>
              <a:rPr lang="en-US" sz="2400" dirty="0">
                <a:solidFill>
                  <a:srgbClr val="1F497D"/>
                </a:solidFill>
                <a:latin typeface="Century Gothic"/>
                <a:ea typeface="Arial" charset="0"/>
                <a:cs typeface="Century Gothic"/>
              </a:rPr>
              <a:t>Conference/International </a:t>
            </a:r>
            <a:r>
              <a:rPr lang="en-US" sz="2400" dirty="0" smtClean="0">
                <a:solidFill>
                  <a:srgbClr val="1F497D"/>
                </a:solidFill>
                <a:latin typeface="Century Gothic"/>
                <a:ea typeface="Arial" charset="0"/>
                <a:cs typeface="Century Gothic"/>
              </a:rPr>
              <a:t>Convention</a:t>
            </a:r>
          </a:p>
          <a:p>
            <a:pPr marL="342900" lvl="0" indent="-342900" defTabSz="914400" fontAlgn="base">
              <a:spcBef>
                <a:spcPct val="20000"/>
              </a:spcBef>
              <a:spcAft>
                <a:spcPct val="0"/>
              </a:spcAft>
              <a:buSzPct val="100000"/>
              <a:buBlip>
                <a:blip r:embed="rId4"/>
              </a:buBlip>
            </a:pPr>
            <a:r>
              <a:rPr lang="en-US" sz="2400" dirty="0" smtClean="0">
                <a:solidFill>
                  <a:srgbClr val="1F497D"/>
                </a:solidFill>
                <a:latin typeface="Century Gothic"/>
                <a:ea typeface="Arial" charset="0"/>
                <a:cs typeface="Century Gothic"/>
              </a:rPr>
              <a:t>The </a:t>
            </a:r>
            <a:r>
              <a:rPr lang="en-US" sz="2400" dirty="0">
                <a:solidFill>
                  <a:srgbClr val="1F497D"/>
                </a:solidFill>
                <a:latin typeface="Century Gothic"/>
                <a:ea typeface="Arial" charset="0"/>
                <a:cs typeface="Century Gothic"/>
              </a:rPr>
              <a:t>Eliminate </a:t>
            </a:r>
            <a:r>
              <a:rPr lang="en-US" sz="2400" dirty="0" smtClean="0">
                <a:solidFill>
                  <a:srgbClr val="1F497D"/>
                </a:solidFill>
                <a:latin typeface="Century Gothic"/>
                <a:ea typeface="Arial" charset="0"/>
                <a:cs typeface="Century Gothic"/>
              </a:rPr>
              <a:t>Project</a:t>
            </a:r>
          </a:p>
          <a:p>
            <a:pPr marL="342900" lvl="0" indent="-342900" defTabSz="914400" fontAlgn="base">
              <a:spcBef>
                <a:spcPct val="20000"/>
              </a:spcBef>
              <a:spcAft>
                <a:spcPct val="0"/>
              </a:spcAft>
              <a:buSzPct val="100000"/>
              <a:buBlip>
                <a:blip r:embed="rId4"/>
              </a:buBlip>
            </a:pPr>
            <a:endParaRPr lang="en-US" sz="2400" dirty="0">
              <a:solidFill>
                <a:srgbClr val="1F497D"/>
              </a:solidFill>
              <a:latin typeface="Century Gothic"/>
              <a:ea typeface="Arial" charset="0"/>
              <a:cs typeface="Century Gothic"/>
            </a:endParaRPr>
          </a:p>
          <a:p>
            <a:pPr marL="342900" lvl="0" indent="-342900" defTabSz="914400" fontAlgn="base">
              <a:spcBef>
                <a:spcPct val="20000"/>
              </a:spcBef>
              <a:spcAft>
                <a:spcPct val="0"/>
              </a:spcAft>
              <a:buSzPct val="100000"/>
              <a:buBlip>
                <a:blip r:embed="rId4"/>
              </a:buBlip>
            </a:pPr>
            <a:r>
              <a:rPr lang="en-US" sz="2400" dirty="0" smtClean="0">
                <a:solidFill>
                  <a:srgbClr val="1F497D"/>
                </a:solidFill>
                <a:latin typeface="Century Gothic"/>
                <a:ea typeface="Arial" charset="0"/>
                <a:cs typeface="Century Gothic"/>
              </a:rPr>
              <a:t>What projects have you done in your clubs?</a:t>
            </a:r>
            <a:endParaRPr lang="en-US" sz="2400" dirty="0">
              <a:solidFill>
                <a:srgbClr val="1F497D"/>
              </a:solidFill>
              <a:latin typeface="Century Gothic"/>
              <a:ea typeface="Arial" charset="0"/>
              <a:cs typeface="Century Gothic"/>
            </a:endParaRPr>
          </a:p>
          <a:p>
            <a:pPr lvl="0" defTabSz="914400" fontAlgn="base">
              <a:spcBef>
                <a:spcPct val="20000"/>
              </a:spcBef>
              <a:spcAft>
                <a:spcPct val="0"/>
              </a:spcAft>
              <a:buSzPct val="100000"/>
            </a:pPr>
            <a:r>
              <a:rPr lang="en-US" sz="2400" dirty="0">
                <a:solidFill>
                  <a:srgbClr val="1F497D"/>
                </a:solidFill>
                <a:latin typeface="Century Gothic"/>
                <a:ea typeface="Arial" charset="0"/>
                <a:cs typeface="Century Gothic"/>
              </a:rPr>
              <a:t> </a:t>
            </a:r>
          </a:p>
        </p:txBody>
      </p:sp>
      <p:pic>
        <p:nvPicPr>
          <p:cNvPr id="13" name="Picture 12" descr="Template_KeyClub_Light blue pencil graphic.gif"/>
          <p:cNvPicPr>
            <a:picLocks noChangeAspect="1"/>
          </p:cNvPicPr>
          <p:nvPr/>
        </p:nvPicPr>
        <p:blipFill>
          <a:blip r:embed="rId5">
            <a:extLst>
              <a:ext uri="{28A0092B-C50C-407E-A947-70E740481C1C}">
                <a14:useLocalDpi xmlns:a14="http://schemas.microsoft.com/office/drawing/2010/main" xmlns="" val="0"/>
              </a:ext>
            </a:extLst>
          </a:blip>
          <a:stretch>
            <a:fillRect/>
          </a:stretch>
        </p:blipFill>
        <p:spPr>
          <a:xfrm>
            <a:off x="0" y="1752600"/>
            <a:ext cx="9144000" cy="538389"/>
          </a:xfrm>
          <a:prstGeom prst="rect">
            <a:avLst/>
          </a:prstGeom>
        </p:spPr>
      </p:pic>
      <p:pic>
        <p:nvPicPr>
          <p:cNvPr id="14" name="Picture 13" descr="logo_KeyClub_seal_BW_PNG.png"/>
          <p:cNvPicPr>
            <a:picLocks noChangeAspect="1"/>
          </p:cNvPicPr>
          <p:nvPr/>
        </p:nvPicPr>
        <p:blipFill>
          <a:blip r:embed="rId6">
            <a:extLst>
              <a:ext uri="{28A0092B-C50C-407E-A947-70E740481C1C}">
                <a14:useLocalDpi xmlns:a14="http://schemas.microsoft.com/office/drawing/2010/main" xmlns="" val="0"/>
              </a:ext>
            </a:extLst>
          </a:blip>
          <a:stretch>
            <a:fillRect/>
          </a:stretch>
        </p:blipFill>
        <p:spPr>
          <a:xfrm>
            <a:off x="304800" y="156720"/>
            <a:ext cx="1528946" cy="1519680"/>
          </a:xfrm>
          <a:prstGeom prst="rect">
            <a:avLst/>
          </a:prstGeom>
        </p:spPr>
      </p:pic>
      <p:pic>
        <p:nvPicPr>
          <p:cNvPr id="8" name="Picture 7" descr="stamp logo no background.png"/>
          <p:cNvPicPr>
            <a:picLocks noChangeAspect="1"/>
          </p:cNvPicPr>
          <p:nvPr/>
        </p:nvPicPr>
        <p:blipFill>
          <a:blip r:embed="rId7">
            <a:lum bright="70000" contrast="-70000"/>
          </a:blip>
          <a:stretch>
            <a:fillRect/>
          </a:stretch>
        </p:blipFill>
        <p:spPr>
          <a:xfrm>
            <a:off x="6019801" y="3457575"/>
            <a:ext cx="2590800" cy="16002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descr="Template_KeyClub_Green circles graphic -1.jpg"/>
          <p:cNvPicPr>
            <a:picLocks noChangeAspect="1"/>
          </p:cNvPicPr>
          <p:nvPr/>
        </p:nvPicPr>
        <p:blipFill>
          <a:blip r:embed="rId3"/>
          <a:stretch>
            <a:fillRect/>
          </a:stretch>
        </p:blipFill>
        <p:spPr>
          <a:xfrm>
            <a:off x="0" y="0"/>
            <a:ext cx="9144000" cy="2057400"/>
          </a:xfrm>
          <a:prstGeom prst="rect">
            <a:avLst/>
          </a:prstGeom>
        </p:spPr>
      </p:pic>
      <p:sp>
        <p:nvSpPr>
          <p:cNvPr id="5" name="Rectangle 4"/>
          <p:cNvSpPr/>
          <p:nvPr/>
        </p:nvSpPr>
        <p:spPr>
          <a:xfrm>
            <a:off x="1930401" y="533400"/>
            <a:ext cx="7061199" cy="815608"/>
          </a:xfrm>
          <a:prstGeom prst="rect">
            <a:avLst/>
          </a:prstGeom>
        </p:spPr>
        <p:txBody>
          <a:bodyPr wrap="square">
            <a:spAutoFit/>
          </a:bodyPr>
          <a:lstStyle/>
          <a:p>
            <a:pPr algn="ctr"/>
            <a:r>
              <a:rPr lang="en-US" sz="4700" b="1" dirty="0" smtClean="0">
                <a:solidFill>
                  <a:schemeClr val="bg1"/>
                </a:solidFill>
                <a:effectLst>
                  <a:outerShdw blurRad="50800" algn="ctr">
                    <a:srgbClr val="000000">
                      <a:alpha val="43000"/>
                    </a:srgbClr>
                  </a:outerShdw>
                </a:effectLst>
                <a:latin typeface="Century Gothic" charset="0"/>
                <a:cs typeface="Arial" charset="0"/>
              </a:rPr>
              <a:t>Sponsorship Fundraisers</a:t>
            </a:r>
            <a:endParaRPr lang="en-US" sz="4700" b="1" dirty="0">
              <a:solidFill>
                <a:schemeClr val="bg1"/>
              </a:solidFill>
              <a:effectLst>
                <a:outerShdw blurRad="50800" algn="ctr">
                  <a:srgbClr val="000000">
                    <a:alpha val="43000"/>
                  </a:srgbClr>
                </a:outerShdw>
              </a:effectLst>
            </a:endParaRPr>
          </a:p>
        </p:txBody>
      </p:sp>
      <p:sp>
        <p:nvSpPr>
          <p:cNvPr id="6" name="Content Placeholder 2"/>
          <p:cNvSpPr txBox="1">
            <a:spLocks/>
          </p:cNvSpPr>
          <p:nvPr/>
        </p:nvSpPr>
        <p:spPr bwMode="auto">
          <a:xfrm>
            <a:off x="457200" y="2408237"/>
            <a:ext cx="6438900" cy="36877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lvl="0" indent="-342900" defTabSz="914400" fontAlgn="base">
              <a:spcBef>
                <a:spcPct val="20000"/>
              </a:spcBef>
              <a:spcAft>
                <a:spcPct val="0"/>
              </a:spcAft>
              <a:buSzPct val="100000"/>
              <a:buBlip>
                <a:blip r:embed="rId4"/>
              </a:buBlip>
            </a:pPr>
            <a:r>
              <a:rPr lang="en-US" sz="2800" dirty="0" smtClean="0">
                <a:solidFill>
                  <a:srgbClr val="1F497D"/>
                </a:solidFill>
                <a:latin typeface="Century Gothic"/>
                <a:ea typeface="Arial" charset="0"/>
                <a:cs typeface="Century Gothic"/>
              </a:rPr>
              <a:t>Fundraisers where you seek sponsors:</a:t>
            </a:r>
          </a:p>
          <a:p>
            <a:pPr marL="342900" lvl="0" indent="-342900" defTabSz="914400" fontAlgn="base">
              <a:spcBef>
                <a:spcPct val="20000"/>
              </a:spcBef>
              <a:spcAft>
                <a:spcPct val="0"/>
              </a:spcAft>
              <a:buSzPct val="100000"/>
              <a:buFont typeface="Wingdings" panose="05000000000000000000" pitchFamily="2" charset="2"/>
              <a:buChar char="§"/>
            </a:pPr>
            <a:r>
              <a:rPr lang="en-US" sz="2800" dirty="0" smtClean="0">
                <a:solidFill>
                  <a:srgbClr val="1F497D"/>
                </a:solidFill>
                <a:latin typeface="Century Gothic"/>
                <a:ea typeface="Arial" charset="0"/>
                <a:cs typeface="Century Gothic"/>
              </a:rPr>
              <a:t>Bowl-a-thons</a:t>
            </a:r>
            <a:endParaRPr lang="en-US" sz="2800" dirty="0">
              <a:solidFill>
                <a:srgbClr val="1F497D"/>
              </a:solidFill>
              <a:latin typeface="Century Gothic"/>
              <a:ea typeface="Arial" charset="0"/>
              <a:cs typeface="Century Gothic"/>
            </a:endParaRPr>
          </a:p>
          <a:p>
            <a:pPr marL="342900" lvl="0" indent="-342900" defTabSz="914400" fontAlgn="base">
              <a:spcBef>
                <a:spcPct val="20000"/>
              </a:spcBef>
              <a:spcAft>
                <a:spcPct val="0"/>
              </a:spcAft>
              <a:buSzPct val="100000"/>
              <a:buFont typeface="Wingdings" panose="05000000000000000000" pitchFamily="2" charset="2"/>
              <a:buChar char="§"/>
            </a:pPr>
            <a:r>
              <a:rPr lang="en-US" sz="2800" dirty="0">
                <a:solidFill>
                  <a:srgbClr val="1F497D"/>
                </a:solidFill>
                <a:latin typeface="Century Gothic"/>
                <a:ea typeface="Arial" charset="0"/>
                <a:cs typeface="Century Gothic"/>
              </a:rPr>
              <a:t>Dance-a-thons</a:t>
            </a:r>
          </a:p>
          <a:p>
            <a:pPr marL="342900" lvl="0" indent="-342900" defTabSz="914400" fontAlgn="base">
              <a:spcBef>
                <a:spcPct val="20000"/>
              </a:spcBef>
              <a:spcAft>
                <a:spcPct val="0"/>
              </a:spcAft>
              <a:buSzPct val="100000"/>
              <a:buFont typeface="Wingdings" panose="05000000000000000000" pitchFamily="2" charset="2"/>
              <a:buChar char="§"/>
            </a:pPr>
            <a:r>
              <a:rPr lang="en-US" sz="2800" dirty="0" smtClean="0">
                <a:solidFill>
                  <a:srgbClr val="1F497D"/>
                </a:solidFill>
                <a:latin typeface="Century Gothic"/>
                <a:ea typeface="Arial" charset="0"/>
                <a:cs typeface="Century Gothic"/>
              </a:rPr>
              <a:t>Walk-a-thons</a:t>
            </a:r>
          </a:p>
          <a:p>
            <a:pPr lvl="0" defTabSz="914400" fontAlgn="base">
              <a:spcBef>
                <a:spcPct val="20000"/>
              </a:spcBef>
              <a:spcAft>
                <a:spcPct val="0"/>
              </a:spcAft>
              <a:buSzPct val="100000"/>
            </a:pPr>
            <a:endParaRPr lang="en-US" sz="2400" dirty="0" smtClean="0">
              <a:solidFill>
                <a:srgbClr val="1F497D"/>
              </a:solidFill>
              <a:latin typeface="Century Gothic"/>
              <a:ea typeface="Arial" charset="0"/>
              <a:cs typeface="Century Gothic"/>
            </a:endParaRPr>
          </a:p>
        </p:txBody>
      </p:sp>
      <p:pic>
        <p:nvPicPr>
          <p:cNvPr id="12" name="Picture 11" descr="Template_KeyClub_Light blue pencil graphic.gif"/>
          <p:cNvPicPr>
            <a:picLocks noChangeAspect="1"/>
          </p:cNvPicPr>
          <p:nvPr/>
        </p:nvPicPr>
        <p:blipFill>
          <a:blip r:embed="rId5">
            <a:extLst>
              <a:ext uri="{28A0092B-C50C-407E-A947-70E740481C1C}">
                <a14:useLocalDpi xmlns:a14="http://schemas.microsoft.com/office/drawing/2010/main" xmlns="" val="0"/>
              </a:ext>
            </a:extLst>
          </a:blip>
          <a:stretch>
            <a:fillRect/>
          </a:stretch>
        </p:blipFill>
        <p:spPr>
          <a:xfrm>
            <a:off x="0" y="1752600"/>
            <a:ext cx="9144000" cy="538389"/>
          </a:xfrm>
          <a:prstGeom prst="rect">
            <a:avLst/>
          </a:prstGeom>
        </p:spPr>
      </p:pic>
      <p:pic>
        <p:nvPicPr>
          <p:cNvPr id="13" name="Picture 12" descr="logo_KeyClub_seal_BW_PNG.png"/>
          <p:cNvPicPr>
            <a:picLocks noChangeAspect="1"/>
          </p:cNvPicPr>
          <p:nvPr/>
        </p:nvPicPr>
        <p:blipFill>
          <a:blip r:embed="rId6">
            <a:extLst>
              <a:ext uri="{28A0092B-C50C-407E-A947-70E740481C1C}">
                <a14:useLocalDpi xmlns:a14="http://schemas.microsoft.com/office/drawing/2010/main" xmlns="" val="0"/>
              </a:ext>
            </a:extLst>
          </a:blip>
          <a:stretch>
            <a:fillRect/>
          </a:stretch>
        </p:blipFill>
        <p:spPr>
          <a:xfrm>
            <a:off x="304800" y="156720"/>
            <a:ext cx="1528946" cy="1519680"/>
          </a:xfrm>
          <a:prstGeom prst="rect">
            <a:avLst/>
          </a:prstGeom>
        </p:spPr>
      </p:pic>
      <p:pic>
        <p:nvPicPr>
          <p:cNvPr id="8" name="Picture 7" descr="stamp logo no background.png"/>
          <p:cNvPicPr>
            <a:picLocks noChangeAspect="1"/>
          </p:cNvPicPr>
          <p:nvPr/>
        </p:nvPicPr>
        <p:blipFill>
          <a:blip r:embed="rId7">
            <a:lum bright="70000" contrast="-70000"/>
          </a:blip>
          <a:stretch>
            <a:fillRect/>
          </a:stretch>
        </p:blipFill>
        <p:spPr>
          <a:xfrm>
            <a:off x="6019801" y="3124200"/>
            <a:ext cx="2590800" cy="1600200"/>
          </a:xfrm>
          <a:prstGeom prst="rect">
            <a:avLst/>
          </a:prstGeom>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bwMode="auto">
          <a:xfrm>
            <a:off x="304800" y="2514600"/>
            <a:ext cx="6934200" cy="36877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lvl="0" indent="-342900" defTabSz="914400" fontAlgn="base">
              <a:spcBef>
                <a:spcPct val="20000"/>
              </a:spcBef>
              <a:spcAft>
                <a:spcPct val="0"/>
              </a:spcAft>
              <a:buSzPct val="100000"/>
              <a:buBlip>
                <a:blip r:embed="rId3"/>
              </a:buBlip>
            </a:pPr>
            <a:r>
              <a:rPr lang="en-US" sz="2400" dirty="0" smtClean="0">
                <a:solidFill>
                  <a:srgbClr val="1F497D"/>
                </a:solidFill>
                <a:latin typeface="Century Gothic"/>
                <a:ea typeface="Arial" charset="0"/>
                <a:cs typeface="Century Gothic"/>
              </a:rPr>
              <a:t>Fundraisers where you sell a product</a:t>
            </a:r>
          </a:p>
          <a:p>
            <a:pPr marL="342900" lvl="0" indent="-342900" defTabSz="914400" fontAlgn="base">
              <a:spcBef>
                <a:spcPct val="20000"/>
              </a:spcBef>
              <a:spcAft>
                <a:spcPct val="0"/>
              </a:spcAft>
              <a:buSzPct val="100000"/>
              <a:buBlip>
                <a:blip r:embed="rId3"/>
              </a:buBlip>
            </a:pPr>
            <a:r>
              <a:rPr lang="en-US" sz="2400" dirty="0" smtClean="0">
                <a:solidFill>
                  <a:srgbClr val="1F497D"/>
                </a:solidFill>
                <a:latin typeface="Century Gothic"/>
                <a:ea typeface="Arial" charset="0"/>
                <a:cs typeface="Century Gothic"/>
              </a:rPr>
              <a:t>Key Club International and Kiwanis both have licensed merchandise:</a:t>
            </a:r>
          </a:p>
          <a:p>
            <a:pPr marL="800100" lvl="1" indent="-342900" defTabSz="914400" fontAlgn="base">
              <a:spcBef>
                <a:spcPct val="20000"/>
              </a:spcBef>
              <a:spcAft>
                <a:spcPct val="0"/>
              </a:spcAft>
              <a:buFont typeface="Arial" charset="0"/>
              <a:buChar char="•"/>
            </a:pPr>
            <a:r>
              <a:rPr lang="en-US" sz="2400" dirty="0" smtClean="0">
                <a:solidFill>
                  <a:srgbClr val="1F497D"/>
                </a:solidFill>
                <a:latin typeface="Century Gothic"/>
                <a:ea typeface="Arial" charset="0"/>
                <a:cs typeface="Century Gothic"/>
                <a:hlinkClick r:id="rId4"/>
              </a:rPr>
              <a:t>www.keyprofits.com</a:t>
            </a:r>
            <a:endParaRPr lang="en-US" sz="2400" dirty="0" smtClean="0">
              <a:solidFill>
                <a:srgbClr val="1F497D"/>
              </a:solidFill>
              <a:latin typeface="Century Gothic"/>
              <a:ea typeface="Arial" charset="0"/>
              <a:cs typeface="Century Gothic"/>
            </a:endParaRPr>
          </a:p>
          <a:p>
            <a:pPr marL="800100" lvl="1" indent="-342900" defTabSz="914400" fontAlgn="base">
              <a:spcBef>
                <a:spcPct val="20000"/>
              </a:spcBef>
              <a:spcAft>
                <a:spcPct val="0"/>
              </a:spcAft>
              <a:buFont typeface="Arial" charset="0"/>
              <a:buChar char="•"/>
            </a:pPr>
            <a:r>
              <a:rPr lang="en-US" sz="2400" dirty="0" smtClean="0">
                <a:solidFill>
                  <a:srgbClr val="1F497D"/>
                </a:solidFill>
                <a:latin typeface="Century Gothic"/>
                <a:ea typeface="Arial" charset="0"/>
                <a:cs typeface="Century Gothic"/>
                <a:hlinkClick r:id="rId5"/>
              </a:rPr>
              <a:t>www.kiwanispeanutday.com</a:t>
            </a:r>
            <a:endParaRPr lang="en-US" sz="2400" dirty="0" smtClean="0">
              <a:solidFill>
                <a:srgbClr val="1F497D"/>
              </a:solidFill>
              <a:latin typeface="Century Gothic"/>
              <a:ea typeface="Arial" charset="0"/>
              <a:cs typeface="Century Gothic"/>
            </a:endParaRPr>
          </a:p>
        </p:txBody>
      </p:sp>
      <p:pic>
        <p:nvPicPr>
          <p:cNvPr id="12" name="Picture 11" descr="Template_KeyClub_Green circles graphic -1.jpg"/>
          <p:cNvPicPr>
            <a:picLocks noChangeAspect="1"/>
          </p:cNvPicPr>
          <p:nvPr/>
        </p:nvPicPr>
        <p:blipFill>
          <a:blip r:embed="rId6"/>
          <a:stretch>
            <a:fillRect/>
          </a:stretch>
        </p:blipFill>
        <p:spPr>
          <a:xfrm>
            <a:off x="0" y="0"/>
            <a:ext cx="9144000" cy="2057400"/>
          </a:xfrm>
          <a:prstGeom prst="rect">
            <a:avLst/>
          </a:prstGeom>
        </p:spPr>
      </p:pic>
      <p:pic>
        <p:nvPicPr>
          <p:cNvPr id="13" name="Picture 12" descr="Template_KeyClub_Light blue pencil graphic.gif"/>
          <p:cNvPicPr>
            <a:picLocks noChangeAspect="1"/>
          </p:cNvPicPr>
          <p:nvPr/>
        </p:nvPicPr>
        <p:blipFill>
          <a:blip r:embed="rId7">
            <a:extLst>
              <a:ext uri="{28A0092B-C50C-407E-A947-70E740481C1C}">
                <a14:useLocalDpi xmlns:a14="http://schemas.microsoft.com/office/drawing/2010/main" xmlns="" val="0"/>
              </a:ext>
            </a:extLst>
          </a:blip>
          <a:stretch>
            <a:fillRect/>
          </a:stretch>
        </p:blipFill>
        <p:spPr>
          <a:xfrm>
            <a:off x="0" y="1752600"/>
            <a:ext cx="9144000" cy="538389"/>
          </a:xfrm>
          <a:prstGeom prst="rect">
            <a:avLst/>
          </a:prstGeom>
        </p:spPr>
      </p:pic>
      <p:pic>
        <p:nvPicPr>
          <p:cNvPr id="14" name="Picture 13" descr="logo_KeyClub_seal_BW_PNG.png"/>
          <p:cNvPicPr>
            <a:picLocks noChangeAspect="1"/>
          </p:cNvPicPr>
          <p:nvPr/>
        </p:nvPicPr>
        <p:blipFill>
          <a:blip r:embed="rId8">
            <a:extLst>
              <a:ext uri="{28A0092B-C50C-407E-A947-70E740481C1C}">
                <a14:useLocalDpi xmlns:a14="http://schemas.microsoft.com/office/drawing/2010/main" xmlns="" val="0"/>
              </a:ext>
            </a:extLst>
          </a:blip>
          <a:stretch>
            <a:fillRect/>
          </a:stretch>
        </p:blipFill>
        <p:spPr>
          <a:xfrm>
            <a:off x="304800" y="156720"/>
            <a:ext cx="1528946" cy="1519680"/>
          </a:xfrm>
          <a:prstGeom prst="rect">
            <a:avLst/>
          </a:prstGeom>
        </p:spPr>
      </p:pic>
      <p:sp>
        <p:nvSpPr>
          <p:cNvPr id="5" name="Rectangle 4"/>
          <p:cNvSpPr/>
          <p:nvPr/>
        </p:nvSpPr>
        <p:spPr>
          <a:xfrm>
            <a:off x="1955801" y="533400"/>
            <a:ext cx="7061199" cy="830997"/>
          </a:xfrm>
          <a:prstGeom prst="rect">
            <a:avLst/>
          </a:prstGeom>
        </p:spPr>
        <p:txBody>
          <a:bodyPr wrap="square">
            <a:spAutoFit/>
          </a:bodyPr>
          <a:lstStyle/>
          <a:p>
            <a:pPr algn="ctr"/>
            <a:r>
              <a:rPr lang="en-US" sz="4800" b="1" dirty="0" smtClean="0">
                <a:solidFill>
                  <a:schemeClr val="bg1"/>
                </a:solidFill>
                <a:effectLst>
                  <a:outerShdw blurRad="50800" algn="ctr">
                    <a:srgbClr val="000000">
                      <a:alpha val="43000"/>
                    </a:srgbClr>
                  </a:outerShdw>
                </a:effectLst>
                <a:latin typeface="Century Gothic" charset="0"/>
                <a:cs typeface="Arial" charset="0"/>
              </a:rPr>
              <a:t>Sales Fundraisers</a:t>
            </a:r>
            <a:endParaRPr lang="en-US" sz="4800" b="1" dirty="0">
              <a:solidFill>
                <a:schemeClr val="bg1"/>
              </a:solidFill>
              <a:effectLst>
                <a:outerShdw blurRad="50800" algn="ctr">
                  <a:srgbClr val="000000">
                    <a:alpha val="43000"/>
                  </a:srgbClr>
                </a:outerShdw>
              </a:effectLst>
            </a:endParaRPr>
          </a:p>
        </p:txBody>
      </p:sp>
      <p:pic>
        <p:nvPicPr>
          <p:cNvPr id="8" name="Picture 7" descr="stamp logo no background.png"/>
          <p:cNvPicPr>
            <a:picLocks noChangeAspect="1"/>
          </p:cNvPicPr>
          <p:nvPr/>
        </p:nvPicPr>
        <p:blipFill>
          <a:blip r:embed="rId9">
            <a:lum bright="70000" contrast="-70000"/>
          </a:blip>
          <a:stretch>
            <a:fillRect/>
          </a:stretch>
        </p:blipFill>
        <p:spPr>
          <a:xfrm>
            <a:off x="6172200" y="4602163"/>
            <a:ext cx="2590800" cy="1600200"/>
          </a:xfrm>
          <a:prstGeom prst="rect">
            <a:avLst/>
          </a:prstGeom>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p:cNvSpPr txBox="1">
            <a:spLocks/>
          </p:cNvSpPr>
          <p:nvPr/>
        </p:nvSpPr>
        <p:spPr bwMode="auto">
          <a:xfrm>
            <a:off x="304800" y="2362200"/>
            <a:ext cx="6934200" cy="36877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lvl="0" indent="-342900" defTabSz="914400" fontAlgn="base">
              <a:spcBef>
                <a:spcPct val="20000"/>
              </a:spcBef>
              <a:spcAft>
                <a:spcPct val="0"/>
              </a:spcAft>
              <a:buSzPct val="100000"/>
              <a:buBlip>
                <a:blip r:embed="rId3"/>
              </a:buBlip>
            </a:pPr>
            <a:r>
              <a:rPr lang="en-US" sz="2400" dirty="0" smtClean="0">
                <a:solidFill>
                  <a:srgbClr val="1F497D"/>
                </a:solidFill>
                <a:latin typeface="Century Gothic"/>
                <a:ea typeface="Arial" charset="0"/>
                <a:cs typeface="Century Gothic"/>
              </a:rPr>
              <a:t>District Treasurer </a:t>
            </a:r>
            <a:r>
              <a:rPr lang="en-US" sz="2400" dirty="0" smtClean="0">
                <a:latin typeface="Century Gothic"/>
                <a:ea typeface="Arial" charset="0"/>
                <a:cs typeface="Century Gothic"/>
              </a:rPr>
              <a:t>(</a:t>
            </a:r>
            <a:r>
              <a:rPr lang="en-US" sz="2400" dirty="0" smtClean="0">
                <a:latin typeface="Century Gothic"/>
                <a:ea typeface="Arial" charset="0"/>
                <a:cs typeface="Century Gothic"/>
                <a:hlinkClick r:id="rId4"/>
              </a:rPr>
              <a:t>treasurer@floridakeyclub.org</a:t>
            </a:r>
            <a:r>
              <a:rPr lang="en-US" sz="2400" dirty="0" smtClean="0">
                <a:latin typeface="Century Gothic"/>
                <a:ea typeface="Arial" charset="0"/>
                <a:cs typeface="Century Gothic"/>
              </a:rPr>
              <a:t> )</a:t>
            </a:r>
          </a:p>
          <a:p>
            <a:pPr marL="342900" lvl="0" indent="-342900" defTabSz="914400" fontAlgn="base">
              <a:spcBef>
                <a:spcPct val="20000"/>
              </a:spcBef>
              <a:spcAft>
                <a:spcPct val="0"/>
              </a:spcAft>
              <a:buSzPct val="100000"/>
              <a:buBlip>
                <a:blip r:embed="rId3"/>
              </a:buBlip>
            </a:pPr>
            <a:r>
              <a:rPr lang="en-US" sz="2400" dirty="0" smtClean="0">
                <a:solidFill>
                  <a:srgbClr val="1F497D"/>
                </a:solidFill>
                <a:latin typeface="Century Gothic"/>
                <a:ea typeface="Arial" charset="0"/>
                <a:cs typeface="Century Gothic"/>
              </a:rPr>
              <a:t>Your sponsoring Kiwanis Club (their club treasurer)</a:t>
            </a:r>
          </a:p>
          <a:p>
            <a:pPr marL="342900" lvl="0" indent="-342900" defTabSz="914400" fontAlgn="base">
              <a:spcBef>
                <a:spcPct val="20000"/>
              </a:spcBef>
              <a:spcAft>
                <a:spcPct val="0"/>
              </a:spcAft>
              <a:buSzPct val="100000"/>
              <a:buBlip>
                <a:blip r:embed="rId3"/>
              </a:buBlip>
            </a:pPr>
            <a:r>
              <a:rPr lang="en-US" sz="2400" dirty="0" smtClean="0">
                <a:latin typeface="Century Gothic"/>
                <a:ea typeface="Arial" charset="0"/>
                <a:cs typeface="Century Gothic"/>
                <a:hlinkClick r:id="rId5"/>
              </a:rPr>
              <a:t>www.FloridaKeyClub.org</a:t>
            </a:r>
            <a:r>
              <a:rPr lang="en-US" sz="2400" dirty="0" smtClean="0">
                <a:latin typeface="Century Gothic"/>
                <a:ea typeface="Arial" charset="0"/>
                <a:cs typeface="Century Gothic"/>
              </a:rPr>
              <a:t> </a:t>
            </a:r>
            <a:r>
              <a:rPr lang="en-US" sz="2400" dirty="0" smtClean="0">
                <a:solidFill>
                  <a:srgbClr val="1F497D"/>
                </a:solidFill>
                <a:latin typeface="Century Gothic"/>
                <a:ea typeface="Arial" charset="0"/>
                <a:cs typeface="Century Gothic"/>
              </a:rPr>
              <a:t>&gt; The Eliminate Project Idea book</a:t>
            </a:r>
          </a:p>
          <a:p>
            <a:pPr marL="342900" lvl="0" indent="-342900" defTabSz="914400" fontAlgn="base">
              <a:spcBef>
                <a:spcPct val="20000"/>
              </a:spcBef>
              <a:spcAft>
                <a:spcPct val="0"/>
              </a:spcAft>
              <a:buSzPct val="100000"/>
              <a:buBlip>
                <a:blip r:embed="rId3"/>
              </a:buBlip>
            </a:pPr>
            <a:r>
              <a:rPr lang="en-US" sz="2400" dirty="0" smtClean="0">
                <a:latin typeface="Century Gothic"/>
                <a:ea typeface="Arial" charset="0"/>
                <a:cs typeface="Century Gothic"/>
                <a:hlinkClick r:id="rId6"/>
              </a:rPr>
              <a:t>www.KeyClub.org</a:t>
            </a:r>
            <a:r>
              <a:rPr lang="en-US" sz="2400" dirty="0" smtClean="0">
                <a:latin typeface="Century Gothic"/>
                <a:ea typeface="Arial" charset="0"/>
                <a:cs typeface="Century Gothic"/>
              </a:rPr>
              <a:t> </a:t>
            </a:r>
            <a:r>
              <a:rPr lang="en-US" sz="2400" dirty="0" smtClean="0">
                <a:solidFill>
                  <a:srgbClr val="1F497D"/>
                </a:solidFill>
                <a:latin typeface="Century Gothic"/>
                <a:ea typeface="Arial" charset="0"/>
                <a:cs typeface="Century Gothic"/>
              </a:rPr>
              <a:t>&gt; Fundraising Projects (search)</a:t>
            </a:r>
          </a:p>
          <a:p>
            <a:pPr marL="342900" lvl="0" indent="-342900" defTabSz="914400" fontAlgn="base">
              <a:spcBef>
                <a:spcPct val="20000"/>
              </a:spcBef>
              <a:spcAft>
                <a:spcPct val="0"/>
              </a:spcAft>
              <a:buSzPct val="100000"/>
              <a:buBlip>
                <a:blip r:embed="rId3"/>
              </a:buBlip>
            </a:pPr>
            <a:r>
              <a:rPr lang="en-US" sz="2400" dirty="0" smtClean="0">
                <a:solidFill>
                  <a:srgbClr val="1F497D"/>
                </a:solidFill>
                <a:latin typeface="Century Gothic"/>
                <a:ea typeface="Arial" charset="0"/>
                <a:cs typeface="Century Gothic"/>
              </a:rPr>
              <a:t>Advisors, Teachers, Parents</a:t>
            </a:r>
          </a:p>
        </p:txBody>
      </p:sp>
      <p:pic>
        <p:nvPicPr>
          <p:cNvPr id="12" name="Picture 11" descr="Template_KeyClub_Green circles graphic -1.jpg"/>
          <p:cNvPicPr>
            <a:picLocks noChangeAspect="1"/>
          </p:cNvPicPr>
          <p:nvPr/>
        </p:nvPicPr>
        <p:blipFill>
          <a:blip r:embed="rId7"/>
          <a:stretch>
            <a:fillRect/>
          </a:stretch>
        </p:blipFill>
        <p:spPr>
          <a:xfrm>
            <a:off x="0" y="0"/>
            <a:ext cx="9144000" cy="2057400"/>
          </a:xfrm>
          <a:prstGeom prst="rect">
            <a:avLst/>
          </a:prstGeom>
        </p:spPr>
      </p:pic>
      <p:pic>
        <p:nvPicPr>
          <p:cNvPr id="13" name="Picture 12" descr="Template_KeyClub_Light blue pencil graphic.gif"/>
          <p:cNvPicPr>
            <a:picLocks noChangeAspect="1"/>
          </p:cNvPicPr>
          <p:nvPr/>
        </p:nvPicPr>
        <p:blipFill>
          <a:blip r:embed="rId8">
            <a:extLst>
              <a:ext uri="{28A0092B-C50C-407E-A947-70E740481C1C}">
                <a14:useLocalDpi xmlns:a14="http://schemas.microsoft.com/office/drawing/2010/main" xmlns="" val="0"/>
              </a:ext>
            </a:extLst>
          </a:blip>
          <a:stretch>
            <a:fillRect/>
          </a:stretch>
        </p:blipFill>
        <p:spPr>
          <a:xfrm>
            <a:off x="0" y="1752600"/>
            <a:ext cx="9144000" cy="538389"/>
          </a:xfrm>
          <a:prstGeom prst="rect">
            <a:avLst/>
          </a:prstGeom>
        </p:spPr>
      </p:pic>
      <p:pic>
        <p:nvPicPr>
          <p:cNvPr id="14" name="Picture 13" descr="logo_KeyClub_seal_BW_PNG.png"/>
          <p:cNvPicPr>
            <a:picLocks noChangeAspect="1"/>
          </p:cNvPicPr>
          <p:nvPr/>
        </p:nvPicPr>
        <p:blipFill>
          <a:blip r:embed="rId9">
            <a:extLst>
              <a:ext uri="{28A0092B-C50C-407E-A947-70E740481C1C}">
                <a14:useLocalDpi xmlns:a14="http://schemas.microsoft.com/office/drawing/2010/main" xmlns="" val="0"/>
              </a:ext>
            </a:extLst>
          </a:blip>
          <a:stretch>
            <a:fillRect/>
          </a:stretch>
        </p:blipFill>
        <p:spPr>
          <a:xfrm>
            <a:off x="304800" y="156720"/>
            <a:ext cx="1528946" cy="1519680"/>
          </a:xfrm>
          <a:prstGeom prst="rect">
            <a:avLst/>
          </a:prstGeom>
        </p:spPr>
      </p:pic>
      <p:sp>
        <p:nvSpPr>
          <p:cNvPr id="6" name="Rectangle 5"/>
          <p:cNvSpPr/>
          <p:nvPr/>
        </p:nvSpPr>
        <p:spPr>
          <a:xfrm>
            <a:off x="1930400" y="609600"/>
            <a:ext cx="7061200" cy="646331"/>
          </a:xfrm>
          <a:prstGeom prst="rect">
            <a:avLst/>
          </a:prstGeom>
        </p:spPr>
        <p:txBody>
          <a:bodyPr wrap="square">
            <a:spAutoFit/>
          </a:bodyPr>
          <a:lstStyle/>
          <a:p>
            <a:pPr algn="ctr"/>
            <a:r>
              <a:rPr lang="en-US" sz="3600" b="1" dirty="0" smtClean="0">
                <a:solidFill>
                  <a:schemeClr val="bg1"/>
                </a:solidFill>
                <a:effectLst>
                  <a:outerShdw blurRad="50800" algn="ctr">
                    <a:srgbClr val="000000">
                      <a:alpha val="43000"/>
                    </a:srgbClr>
                  </a:outerShdw>
                </a:effectLst>
                <a:latin typeface="Century Gothic" charset="0"/>
                <a:cs typeface="Arial" charset="0"/>
              </a:rPr>
              <a:t>Project and Budget Resources</a:t>
            </a:r>
            <a:endParaRPr lang="en-US" sz="3600" b="1" dirty="0">
              <a:solidFill>
                <a:schemeClr val="bg1"/>
              </a:solidFill>
              <a:effectLst>
                <a:outerShdw blurRad="50800" algn="ctr">
                  <a:srgbClr val="000000">
                    <a:alpha val="43000"/>
                  </a:srgbClr>
                </a:outerShdw>
              </a:effectLs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Template_KeyClub_Green circles graphic -1.jpg"/>
          <p:cNvPicPr>
            <a:picLocks noChangeAspect="1"/>
          </p:cNvPicPr>
          <p:nvPr/>
        </p:nvPicPr>
        <p:blipFill>
          <a:blip r:embed="rId3"/>
          <a:stretch>
            <a:fillRect/>
          </a:stretch>
        </p:blipFill>
        <p:spPr>
          <a:xfrm>
            <a:off x="0" y="0"/>
            <a:ext cx="9144000" cy="2057400"/>
          </a:xfrm>
          <a:prstGeom prst="rect">
            <a:avLst/>
          </a:prstGeom>
        </p:spPr>
      </p:pic>
      <p:sp>
        <p:nvSpPr>
          <p:cNvPr id="5" name="Rectangle 4"/>
          <p:cNvSpPr/>
          <p:nvPr/>
        </p:nvSpPr>
        <p:spPr>
          <a:xfrm>
            <a:off x="1930400" y="457200"/>
            <a:ext cx="7061200" cy="815608"/>
          </a:xfrm>
          <a:prstGeom prst="rect">
            <a:avLst/>
          </a:prstGeom>
        </p:spPr>
        <p:txBody>
          <a:bodyPr wrap="square">
            <a:spAutoFit/>
          </a:bodyPr>
          <a:lstStyle/>
          <a:p>
            <a:pPr algn="ctr"/>
            <a:r>
              <a:rPr lang="en-US" sz="4700" b="1" dirty="0" smtClean="0">
                <a:solidFill>
                  <a:schemeClr val="bg1"/>
                </a:solidFill>
                <a:effectLst>
                  <a:outerShdw blurRad="50800" algn="ctr">
                    <a:srgbClr val="000000">
                      <a:alpha val="43000"/>
                    </a:srgbClr>
                  </a:outerShdw>
                </a:effectLst>
                <a:latin typeface="Century Gothic" charset="0"/>
                <a:cs typeface="Arial" charset="0"/>
              </a:rPr>
              <a:t>Monthly Responsibilities</a:t>
            </a:r>
            <a:endParaRPr lang="en-US" sz="4700" b="1" dirty="0">
              <a:solidFill>
                <a:schemeClr val="bg1"/>
              </a:solidFill>
              <a:effectLst>
                <a:outerShdw blurRad="50800" algn="ctr">
                  <a:srgbClr val="000000">
                    <a:alpha val="43000"/>
                  </a:srgbClr>
                </a:outerShdw>
              </a:effectLst>
            </a:endParaRPr>
          </a:p>
        </p:txBody>
      </p:sp>
      <p:sp>
        <p:nvSpPr>
          <p:cNvPr id="6" name="Content Placeholder 2"/>
          <p:cNvSpPr txBox="1">
            <a:spLocks/>
          </p:cNvSpPr>
          <p:nvPr/>
        </p:nvSpPr>
        <p:spPr bwMode="auto">
          <a:xfrm>
            <a:off x="228600" y="2514600"/>
            <a:ext cx="6934200" cy="4191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50000"/>
              </a:lnSpc>
              <a:spcBef>
                <a:spcPct val="20000"/>
              </a:spcBef>
              <a:spcAft>
                <a:spcPct val="0"/>
              </a:spcAft>
              <a:buClrTx/>
              <a:buSzPct val="100000"/>
              <a:buBlip>
                <a:blip r:embed="rId4"/>
              </a:buBlip>
              <a:tabLst/>
              <a:defRPr/>
            </a:pPr>
            <a:r>
              <a:rPr kumimoji="0" lang="en-US" sz="2000" b="0" i="0" u="none" strike="noStrike" kern="1200" cap="none" spc="0" normalizeH="0" baseline="0" noProof="0" dirty="0" smtClean="0">
                <a:ln>
                  <a:noFill/>
                </a:ln>
                <a:solidFill>
                  <a:srgbClr val="1F497D"/>
                </a:solidFill>
                <a:effectLst/>
                <a:uLnTx/>
                <a:uFillTx/>
                <a:latin typeface="Century Gothic"/>
                <a:ea typeface="Arial" charset="0"/>
                <a:cs typeface="Century Gothic"/>
              </a:rPr>
              <a:t>Go to meetings</a:t>
            </a:r>
          </a:p>
          <a:p>
            <a:pPr marL="342900" marR="0" lvl="0" indent="-342900" algn="l" defTabSz="914400" rtl="0" eaLnBrk="1" fontAlgn="base" latinLnBrk="0" hangingPunct="1">
              <a:lnSpc>
                <a:spcPct val="150000"/>
              </a:lnSpc>
              <a:spcBef>
                <a:spcPct val="20000"/>
              </a:spcBef>
              <a:spcAft>
                <a:spcPct val="0"/>
              </a:spcAft>
              <a:buClrTx/>
              <a:buSzPct val="100000"/>
              <a:buBlip>
                <a:blip r:embed="rId4"/>
              </a:buBlip>
              <a:tabLst/>
              <a:defRPr/>
            </a:pPr>
            <a:r>
              <a:rPr lang="en-US" sz="2000" dirty="0" smtClean="0">
                <a:solidFill>
                  <a:srgbClr val="1F497D"/>
                </a:solidFill>
                <a:latin typeface="Century Gothic"/>
                <a:ea typeface="Arial" charset="0"/>
                <a:cs typeface="Century Gothic"/>
              </a:rPr>
              <a:t>Financial reports</a:t>
            </a:r>
            <a:endParaRPr kumimoji="0" lang="en-US" sz="2000" b="0" i="0" u="none" strike="noStrike" kern="1200" cap="none" spc="0" normalizeH="0" baseline="0" noProof="0" dirty="0" smtClean="0">
              <a:ln>
                <a:noFill/>
              </a:ln>
              <a:solidFill>
                <a:srgbClr val="1F497D"/>
              </a:solidFill>
              <a:effectLst/>
              <a:uLnTx/>
              <a:uFillTx/>
              <a:latin typeface="Century Gothic"/>
              <a:ea typeface="Arial" charset="0"/>
              <a:cs typeface="Century Gothic"/>
            </a:endParaRPr>
          </a:p>
          <a:p>
            <a:pPr marL="342900" marR="0" lvl="0" indent="-342900" algn="l" defTabSz="914400" rtl="0" eaLnBrk="1" fontAlgn="base" latinLnBrk="0" hangingPunct="1">
              <a:lnSpc>
                <a:spcPct val="150000"/>
              </a:lnSpc>
              <a:spcBef>
                <a:spcPct val="20000"/>
              </a:spcBef>
              <a:spcAft>
                <a:spcPct val="0"/>
              </a:spcAft>
              <a:buClrTx/>
              <a:buSzPct val="100000"/>
              <a:buBlip>
                <a:blip r:embed="rId4"/>
              </a:buBlip>
              <a:tabLst/>
              <a:defRPr/>
            </a:pPr>
            <a:r>
              <a:rPr kumimoji="0" lang="en-US" sz="2000" b="0" i="0" u="none" strike="noStrike" kern="1200" cap="none" spc="0" normalizeH="0" baseline="0" noProof="0" dirty="0" smtClean="0">
                <a:ln>
                  <a:noFill/>
                </a:ln>
                <a:solidFill>
                  <a:srgbClr val="1F497D"/>
                </a:solidFill>
                <a:effectLst/>
                <a:uLnTx/>
                <a:uFillTx/>
                <a:latin typeface="Century Gothic"/>
                <a:ea typeface="Arial" charset="0"/>
                <a:cs typeface="Century Gothic"/>
              </a:rPr>
              <a:t>Manage the club’s bank account</a:t>
            </a:r>
            <a:endParaRPr lang="en-US" sz="2000" baseline="0" dirty="0" smtClean="0">
              <a:solidFill>
                <a:srgbClr val="1F497D"/>
              </a:solidFill>
              <a:latin typeface="Century Gothic"/>
              <a:ea typeface="Arial" charset="0"/>
              <a:cs typeface="Century Gothic"/>
            </a:endParaRPr>
          </a:p>
          <a:p>
            <a:pPr marL="342900" marR="0" lvl="0" indent="-342900" algn="l" defTabSz="914400" rtl="0" eaLnBrk="1" fontAlgn="base" latinLnBrk="0" hangingPunct="1">
              <a:lnSpc>
                <a:spcPct val="150000"/>
              </a:lnSpc>
              <a:spcBef>
                <a:spcPct val="20000"/>
              </a:spcBef>
              <a:spcAft>
                <a:spcPct val="0"/>
              </a:spcAft>
              <a:buClrTx/>
              <a:buSzPct val="100000"/>
              <a:buBlip>
                <a:blip r:embed="rId4"/>
              </a:buBlip>
              <a:tabLst/>
              <a:defRPr/>
            </a:pPr>
            <a:r>
              <a:rPr kumimoji="0" lang="en-US" sz="2000" b="0" i="0" u="none" strike="noStrike" kern="1200" cap="none" spc="0" normalizeH="0" noProof="0" dirty="0" smtClean="0">
                <a:ln>
                  <a:noFill/>
                </a:ln>
                <a:solidFill>
                  <a:srgbClr val="1F497D"/>
                </a:solidFill>
                <a:effectLst/>
                <a:uLnTx/>
                <a:uFillTx/>
                <a:latin typeface="Century Gothic"/>
                <a:ea typeface="Arial" charset="0"/>
                <a:cs typeface="Century Gothic"/>
              </a:rPr>
              <a:t>Update budget</a:t>
            </a:r>
          </a:p>
          <a:p>
            <a:pPr marL="342900" marR="0" lvl="0" indent="-342900" algn="l" defTabSz="914400" rtl="0" eaLnBrk="1" fontAlgn="base" latinLnBrk="0" hangingPunct="1">
              <a:lnSpc>
                <a:spcPct val="150000"/>
              </a:lnSpc>
              <a:spcBef>
                <a:spcPct val="20000"/>
              </a:spcBef>
              <a:spcAft>
                <a:spcPct val="0"/>
              </a:spcAft>
              <a:buClrTx/>
              <a:buSzPct val="100000"/>
              <a:buBlip>
                <a:blip r:embed="rId4"/>
              </a:buBlip>
              <a:tabLst/>
              <a:defRPr/>
            </a:pPr>
            <a:r>
              <a:rPr kumimoji="0" lang="en-US" sz="2000" b="0" i="0" u="none" strike="noStrike" kern="1200" cap="none" spc="0" normalizeH="0" baseline="0" noProof="0" dirty="0" smtClean="0">
                <a:ln>
                  <a:noFill/>
                </a:ln>
                <a:solidFill>
                  <a:srgbClr val="1F497D"/>
                </a:solidFill>
                <a:effectLst/>
                <a:uLnTx/>
                <a:uFillTx/>
                <a:latin typeface="Century Gothic"/>
                <a:ea typeface="Arial" charset="0"/>
                <a:cs typeface="Century Gothic"/>
              </a:rPr>
              <a:t>Collect dues</a:t>
            </a:r>
          </a:p>
          <a:p>
            <a:pPr marL="342900" lvl="0" indent="-342900" defTabSz="914400" fontAlgn="base">
              <a:lnSpc>
                <a:spcPct val="150000"/>
              </a:lnSpc>
              <a:spcBef>
                <a:spcPct val="20000"/>
              </a:spcBef>
              <a:spcAft>
                <a:spcPct val="0"/>
              </a:spcAft>
              <a:buSzPct val="100000"/>
              <a:buBlip>
                <a:blip r:embed="rId4"/>
              </a:buBlip>
              <a:defRPr/>
            </a:pPr>
            <a:r>
              <a:rPr lang="en-US" sz="2000" dirty="0" smtClean="0">
                <a:solidFill>
                  <a:srgbClr val="1F497D"/>
                </a:solidFill>
                <a:latin typeface="Century Gothic"/>
                <a:ea typeface="Arial" charset="0"/>
                <a:cs typeface="Century Gothic"/>
              </a:rPr>
              <a:t>Communicate </a:t>
            </a:r>
            <a:r>
              <a:rPr lang="en-US" sz="2000" dirty="0">
                <a:solidFill>
                  <a:srgbClr val="1F497D"/>
                </a:solidFill>
                <a:latin typeface="Century Gothic"/>
                <a:ea typeface="Arial" charset="0"/>
                <a:cs typeface="Century Gothic"/>
              </a:rPr>
              <a:t>with the school bookkeeper or financial </a:t>
            </a:r>
            <a:r>
              <a:rPr lang="en-US" sz="2000" dirty="0" smtClean="0">
                <a:solidFill>
                  <a:srgbClr val="1F497D"/>
                </a:solidFill>
                <a:latin typeface="Century Gothic"/>
                <a:ea typeface="Arial" charset="0"/>
                <a:cs typeface="Century Gothic"/>
              </a:rPr>
              <a:t>administrator</a:t>
            </a:r>
            <a:endParaRPr lang="en-US" sz="2000" dirty="0">
              <a:solidFill>
                <a:srgbClr val="1F497D"/>
              </a:solidFill>
              <a:latin typeface="Century Gothic"/>
              <a:ea typeface="Arial" charset="0"/>
              <a:cs typeface="Century Gothic"/>
            </a:endParaRPr>
          </a:p>
        </p:txBody>
      </p:sp>
      <p:pic>
        <p:nvPicPr>
          <p:cNvPr id="11" name="Picture 10" descr="Template_KeyClub_Light blue pencil graphic.gif"/>
          <p:cNvPicPr>
            <a:picLocks noChangeAspect="1"/>
          </p:cNvPicPr>
          <p:nvPr/>
        </p:nvPicPr>
        <p:blipFill>
          <a:blip r:embed="rId5">
            <a:extLst>
              <a:ext uri="{28A0092B-C50C-407E-A947-70E740481C1C}">
                <a14:useLocalDpi xmlns:a14="http://schemas.microsoft.com/office/drawing/2010/main" xmlns="" val="0"/>
              </a:ext>
            </a:extLst>
          </a:blip>
          <a:stretch>
            <a:fillRect/>
          </a:stretch>
        </p:blipFill>
        <p:spPr>
          <a:xfrm>
            <a:off x="0" y="1752600"/>
            <a:ext cx="9144000" cy="538389"/>
          </a:xfrm>
          <a:prstGeom prst="rect">
            <a:avLst/>
          </a:prstGeom>
        </p:spPr>
      </p:pic>
      <p:pic>
        <p:nvPicPr>
          <p:cNvPr id="12" name="Picture 11" descr="logo_KeyClub_seal_BW_PNG.png"/>
          <p:cNvPicPr>
            <a:picLocks noChangeAspect="1"/>
          </p:cNvPicPr>
          <p:nvPr/>
        </p:nvPicPr>
        <p:blipFill>
          <a:blip r:embed="rId6">
            <a:extLst>
              <a:ext uri="{28A0092B-C50C-407E-A947-70E740481C1C}">
                <a14:useLocalDpi xmlns:a14="http://schemas.microsoft.com/office/drawing/2010/main" xmlns="" val="0"/>
              </a:ext>
            </a:extLst>
          </a:blip>
          <a:stretch>
            <a:fillRect/>
          </a:stretch>
        </p:blipFill>
        <p:spPr>
          <a:xfrm>
            <a:off x="304800" y="156720"/>
            <a:ext cx="1528946" cy="1519680"/>
          </a:xfrm>
          <a:prstGeom prst="rect">
            <a:avLst/>
          </a:prstGeom>
        </p:spPr>
      </p:pic>
      <p:pic>
        <p:nvPicPr>
          <p:cNvPr id="8" name="Picture 7" descr="stamp logo no background.png"/>
          <p:cNvPicPr>
            <a:picLocks noChangeAspect="1"/>
          </p:cNvPicPr>
          <p:nvPr/>
        </p:nvPicPr>
        <p:blipFill>
          <a:blip r:embed="rId7">
            <a:lum bright="70000" contrast="-70000"/>
          </a:blip>
          <a:stretch>
            <a:fillRect/>
          </a:stretch>
        </p:blipFill>
        <p:spPr>
          <a:xfrm>
            <a:off x="6019801" y="2657475"/>
            <a:ext cx="2590800" cy="16002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bwMode="auto">
          <a:xfrm>
            <a:off x="457200" y="3200400"/>
            <a:ext cx="6510168" cy="2438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p>
            <a:pPr lvl="0" algn="ctr" defTabSz="914400" fontAlgn="base">
              <a:spcBef>
                <a:spcPct val="0"/>
              </a:spcBef>
              <a:spcAft>
                <a:spcPct val="0"/>
              </a:spcAft>
            </a:pPr>
            <a:r>
              <a:rPr kumimoji="0" lang="en-US" sz="4800" b="0" i="0" u="none" strike="noStrike" kern="1200" cap="none" spc="0" normalizeH="0" baseline="0" noProof="0" dirty="0" smtClean="0">
                <a:ln>
                  <a:noFill/>
                </a:ln>
                <a:solidFill>
                  <a:srgbClr val="1F497D"/>
                </a:solidFill>
                <a:effectLst/>
                <a:uLnTx/>
                <a:uFillTx/>
                <a:latin typeface="Century Gothic" charset="0"/>
                <a:ea typeface="Arial" charset="0"/>
                <a:cs typeface="Arial" charset="0"/>
              </a:rPr>
              <a:t>The</a:t>
            </a:r>
            <a:r>
              <a:rPr kumimoji="0" lang="en-US" sz="4800" b="0" i="0" u="none" strike="noStrike" kern="1200" cap="none" spc="0" normalizeH="0" noProof="0" dirty="0" smtClean="0">
                <a:ln>
                  <a:noFill/>
                </a:ln>
                <a:solidFill>
                  <a:srgbClr val="1F497D"/>
                </a:solidFill>
                <a:effectLst/>
                <a:uLnTx/>
                <a:uFillTx/>
                <a:latin typeface="Century Gothic" charset="0"/>
                <a:ea typeface="Arial" charset="0"/>
                <a:cs typeface="Arial" charset="0"/>
              </a:rPr>
              <a:t> Florida Opportunity Fund </a:t>
            </a:r>
          </a:p>
          <a:p>
            <a:pPr lvl="0" algn="ctr" defTabSz="914400" fontAlgn="base">
              <a:spcBef>
                <a:spcPct val="0"/>
              </a:spcBef>
              <a:spcAft>
                <a:spcPct val="0"/>
              </a:spcAft>
            </a:pPr>
            <a:r>
              <a:rPr kumimoji="0" lang="en-US" sz="4800" b="0" i="0" u="none" strike="noStrike" kern="1200" cap="none" spc="0" normalizeH="0" noProof="0" dirty="0" smtClean="0">
                <a:ln>
                  <a:noFill/>
                </a:ln>
                <a:solidFill>
                  <a:srgbClr val="1F497D"/>
                </a:solidFill>
                <a:effectLst/>
                <a:uLnTx/>
                <a:uFillTx/>
                <a:latin typeface="Century Gothic" charset="0"/>
                <a:ea typeface="Arial" charset="0"/>
                <a:cs typeface="Arial" charset="0"/>
              </a:rPr>
              <a:t>(FLOF)</a:t>
            </a:r>
            <a:endParaRPr kumimoji="0" lang="en-US" sz="4800" b="0" i="0" u="none" strike="noStrike" kern="1200" cap="none" spc="0" normalizeH="0" baseline="0" noProof="0" dirty="0">
              <a:ln>
                <a:noFill/>
              </a:ln>
              <a:solidFill>
                <a:srgbClr val="1F497D"/>
              </a:solidFill>
              <a:effectLst/>
              <a:uLnTx/>
              <a:uFillTx/>
              <a:latin typeface="Century Gothic" charset="0"/>
              <a:ea typeface="Arial" charset="0"/>
              <a:cs typeface="Arial" charset="0"/>
            </a:endParaRPr>
          </a:p>
        </p:txBody>
      </p:sp>
      <p:pic>
        <p:nvPicPr>
          <p:cNvPr id="11" name="Picture 10" descr="Template_KeyClub_Green circles graphic -1.jpg"/>
          <p:cNvPicPr>
            <a:picLocks noChangeAspect="1"/>
          </p:cNvPicPr>
          <p:nvPr/>
        </p:nvPicPr>
        <p:blipFill>
          <a:blip r:embed="rId2"/>
          <a:stretch>
            <a:fillRect/>
          </a:stretch>
        </p:blipFill>
        <p:spPr>
          <a:xfrm>
            <a:off x="0" y="0"/>
            <a:ext cx="9144000" cy="2057400"/>
          </a:xfrm>
          <a:prstGeom prst="rect">
            <a:avLst/>
          </a:prstGeom>
        </p:spPr>
      </p:pic>
      <p:pic>
        <p:nvPicPr>
          <p:cNvPr id="12" name="Picture 11" descr="Template_KeyClub_Light blue pencil graphic.gif"/>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0" y="1752600"/>
            <a:ext cx="9144000" cy="538389"/>
          </a:xfrm>
          <a:prstGeom prst="rect">
            <a:avLst/>
          </a:prstGeom>
        </p:spPr>
      </p:pic>
      <p:pic>
        <p:nvPicPr>
          <p:cNvPr id="13" name="Picture 12" descr="logo_KeyClub_seal_BW_PNG.png"/>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304800" y="156720"/>
            <a:ext cx="1528946" cy="1519680"/>
          </a:xfrm>
          <a:prstGeom prst="rect">
            <a:avLst/>
          </a:prstGeom>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bwMode="auto">
          <a:xfrm>
            <a:off x="304800" y="2133600"/>
            <a:ext cx="6553200" cy="41084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lvl="0" indent="-342900" defTabSz="914400" fontAlgn="base">
              <a:spcBef>
                <a:spcPct val="20000"/>
              </a:spcBef>
              <a:spcAft>
                <a:spcPct val="0"/>
              </a:spcAft>
              <a:buSzPct val="100000"/>
              <a:buBlip>
                <a:blip r:embed="rId3"/>
              </a:buBlip>
            </a:pPr>
            <a:endParaRPr lang="en-US" sz="1400" dirty="0" smtClean="0">
              <a:latin typeface="Century Gothic"/>
              <a:ea typeface="Arial" charset="0"/>
              <a:cs typeface="Century Gothic"/>
            </a:endParaRPr>
          </a:p>
        </p:txBody>
      </p:sp>
      <p:sp>
        <p:nvSpPr>
          <p:cNvPr id="8" name="Content Placeholder 2"/>
          <p:cNvSpPr txBox="1">
            <a:spLocks/>
          </p:cNvSpPr>
          <p:nvPr/>
        </p:nvSpPr>
        <p:spPr bwMode="auto">
          <a:xfrm>
            <a:off x="304800" y="2554287"/>
            <a:ext cx="6934200" cy="36877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lvl="0" indent="-342900" defTabSz="914400" fontAlgn="base">
              <a:spcBef>
                <a:spcPct val="20000"/>
              </a:spcBef>
              <a:spcAft>
                <a:spcPct val="0"/>
              </a:spcAft>
              <a:buSzPct val="100000"/>
              <a:buBlip>
                <a:blip r:embed="rId3"/>
              </a:buBlip>
            </a:pPr>
            <a:r>
              <a:rPr lang="en-US" sz="2500" dirty="0">
                <a:solidFill>
                  <a:srgbClr val="1F497D"/>
                </a:solidFill>
                <a:latin typeface="Century Gothic"/>
                <a:ea typeface="Arial" charset="0"/>
                <a:cs typeface="Century Gothic"/>
              </a:rPr>
              <a:t>Florida Opportunity Fund (FLOF</a:t>
            </a:r>
            <a:r>
              <a:rPr lang="en-US" sz="2500" dirty="0" smtClean="0">
                <a:solidFill>
                  <a:srgbClr val="1F497D"/>
                </a:solidFill>
                <a:latin typeface="Century Gothic"/>
                <a:ea typeface="Arial" charset="0"/>
                <a:cs typeface="Century Gothic"/>
              </a:rPr>
              <a:t>) is a </a:t>
            </a:r>
            <a:r>
              <a:rPr lang="en-US" sz="2500" dirty="0">
                <a:solidFill>
                  <a:srgbClr val="1F497D"/>
                </a:solidFill>
                <a:latin typeface="Century Gothic"/>
                <a:ea typeface="Arial" charset="0"/>
                <a:cs typeface="Century Gothic"/>
              </a:rPr>
              <a:t>grant for service projects </a:t>
            </a:r>
            <a:r>
              <a:rPr lang="en-US" sz="2500" dirty="0" smtClean="0">
                <a:solidFill>
                  <a:srgbClr val="1F497D"/>
                </a:solidFill>
                <a:latin typeface="Century Gothic"/>
                <a:ea typeface="Arial" charset="0"/>
                <a:cs typeface="Century Gothic"/>
              </a:rPr>
              <a:t>in </a:t>
            </a:r>
            <a:r>
              <a:rPr lang="en-US" sz="2500" dirty="0">
                <a:solidFill>
                  <a:srgbClr val="1F497D"/>
                </a:solidFill>
                <a:latin typeface="Century Gothic"/>
                <a:ea typeface="Arial" charset="0"/>
                <a:cs typeface="Century Gothic"/>
              </a:rPr>
              <a:t>the Florida District. </a:t>
            </a:r>
            <a:endParaRPr lang="en-US" sz="2500" dirty="0" smtClean="0">
              <a:solidFill>
                <a:srgbClr val="1F497D"/>
              </a:solidFill>
              <a:latin typeface="Century Gothic"/>
              <a:ea typeface="Arial" charset="0"/>
              <a:cs typeface="Century Gothic"/>
            </a:endParaRPr>
          </a:p>
          <a:p>
            <a:pPr marL="342900" lvl="0" indent="-342900" defTabSz="914400" fontAlgn="base">
              <a:spcBef>
                <a:spcPct val="20000"/>
              </a:spcBef>
              <a:spcAft>
                <a:spcPct val="0"/>
              </a:spcAft>
              <a:buSzPct val="100000"/>
              <a:buBlip>
                <a:blip r:embed="rId3"/>
              </a:buBlip>
            </a:pPr>
            <a:r>
              <a:rPr lang="en-US" sz="2500" dirty="0" smtClean="0">
                <a:solidFill>
                  <a:srgbClr val="1F497D"/>
                </a:solidFill>
                <a:latin typeface="Century Gothic"/>
                <a:ea typeface="Arial" charset="0"/>
                <a:cs typeface="Century Gothic"/>
              </a:rPr>
              <a:t>Go to </a:t>
            </a:r>
            <a:r>
              <a:rPr lang="en-US" sz="2500" dirty="0" smtClean="0">
                <a:latin typeface="Century Gothic"/>
                <a:ea typeface="Arial" charset="0"/>
                <a:cs typeface="Century Gothic"/>
                <a:hlinkClick r:id="rId4"/>
              </a:rPr>
              <a:t>www.FloridaKeyClub.org/FLOF</a:t>
            </a:r>
            <a:endParaRPr lang="en-US" sz="2500" dirty="0" smtClean="0">
              <a:latin typeface="Century Gothic"/>
              <a:ea typeface="Arial" charset="0"/>
              <a:cs typeface="Century Gothic"/>
            </a:endParaRPr>
          </a:p>
          <a:p>
            <a:pPr marL="342900" lvl="0" indent="-342900" defTabSz="914400" fontAlgn="base">
              <a:spcBef>
                <a:spcPct val="20000"/>
              </a:spcBef>
              <a:spcAft>
                <a:spcPct val="0"/>
              </a:spcAft>
              <a:buSzPct val="100000"/>
              <a:buBlip>
                <a:blip r:embed="rId3"/>
              </a:buBlip>
            </a:pPr>
            <a:r>
              <a:rPr lang="en-US" sz="2500" dirty="0" smtClean="0">
                <a:solidFill>
                  <a:srgbClr val="1F497D"/>
                </a:solidFill>
                <a:latin typeface="Century Gothic"/>
                <a:ea typeface="Arial" charset="0"/>
                <a:cs typeface="Century Gothic"/>
              </a:rPr>
              <a:t>Download and complete the application</a:t>
            </a:r>
          </a:p>
          <a:p>
            <a:pPr marL="342900" lvl="0" indent="-342900" defTabSz="914400" fontAlgn="base">
              <a:spcBef>
                <a:spcPct val="20000"/>
              </a:spcBef>
              <a:spcAft>
                <a:spcPct val="0"/>
              </a:spcAft>
              <a:buSzPct val="100000"/>
              <a:buBlip>
                <a:blip r:embed="rId3"/>
              </a:buBlip>
            </a:pPr>
            <a:r>
              <a:rPr lang="en-US" sz="2500" dirty="0" smtClean="0">
                <a:solidFill>
                  <a:srgbClr val="1F497D"/>
                </a:solidFill>
                <a:latin typeface="Century Gothic"/>
                <a:ea typeface="Arial" charset="0"/>
                <a:cs typeface="Century Gothic"/>
              </a:rPr>
              <a:t>Follow instructions and fill out application</a:t>
            </a:r>
          </a:p>
          <a:p>
            <a:pPr marL="342900" lvl="0" indent="-342900" defTabSz="914400" fontAlgn="base">
              <a:spcBef>
                <a:spcPct val="20000"/>
              </a:spcBef>
              <a:spcAft>
                <a:spcPct val="0"/>
              </a:spcAft>
              <a:buSzPct val="100000"/>
              <a:buBlip>
                <a:blip r:embed="rId3"/>
              </a:buBlip>
            </a:pPr>
            <a:r>
              <a:rPr lang="en-US" sz="2500" dirty="0" smtClean="0">
                <a:solidFill>
                  <a:srgbClr val="1F497D"/>
                </a:solidFill>
                <a:latin typeface="Century Gothic"/>
                <a:ea typeface="Arial" charset="0"/>
                <a:cs typeface="Century Gothic"/>
              </a:rPr>
              <a:t>Applications need to be received by April 30, 2015.</a:t>
            </a:r>
          </a:p>
        </p:txBody>
      </p:sp>
      <p:pic>
        <p:nvPicPr>
          <p:cNvPr id="13" name="Picture 12" descr="Template_KeyClub_Green circles graphic -1.jpg"/>
          <p:cNvPicPr>
            <a:picLocks noChangeAspect="1"/>
          </p:cNvPicPr>
          <p:nvPr/>
        </p:nvPicPr>
        <p:blipFill>
          <a:blip r:embed="rId5"/>
          <a:stretch>
            <a:fillRect/>
          </a:stretch>
        </p:blipFill>
        <p:spPr>
          <a:xfrm>
            <a:off x="0" y="0"/>
            <a:ext cx="9144000" cy="2057400"/>
          </a:xfrm>
          <a:prstGeom prst="rect">
            <a:avLst/>
          </a:prstGeom>
        </p:spPr>
      </p:pic>
      <p:pic>
        <p:nvPicPr>
          <p:cNvPr id="14" name="Picture 13" descr="Template_KeyClub_Light blue pencil graphic.gif"/>
          <p:cNvPicPr>
            <a:picLocks noChangeAspect="1"/>
          </p:cNvPicPr>
          <p:nvPr/>
        </p:nvPicPr>
        <p:blipFill>
          <a:blip r:embed="rId6">
            <a:extLst>
              <a:ext uri="{28A0092B-C50C-407E-A947-70E740481C1C}">
                <a14:useLocalDpi xmlns:a14="http://schemas.microsoft.com/office/drawing/2010/main" xmlns="" val="0"/>
              </a:ext>
            </a:extLst>
          </a:blip>
          <a:stretch>
            <a:fillRect/>
          </a:stretch>
        </p:blipFill>
        <p:spPr>
          <a:xfrm>
            <a:off x="0" y="1752600"/>
            <a:ext cx="9144000" cy="538389"/>
          </a:xfrm>
          <a:prstGeom prst="rect">
            <a:avLst/>
          </a:prstGeom>
        </p:spPr>
      </p:pic>
      <p:pic>
        <p:nvPicPr>
          <p:cNvPr id="15" name="Picture 14" descr="logo_KeyClub_seal_BW_PNG.png"/>
          <p:cNvPicPr>
            <a:picLocks noChangeAspect="1"/>
          </p:cNvPicPr>
          <p:nvPr/>
        </p:nvPicPr>
        <p:blipFill>
          <a:blip r:embed="rId7">
            <a:extLst>
              <a:ext uri="{28A0092B-C50C-407E-A947-70E740481C1C}">
                <a14:useLocalDpi xmlns:a14="http://schemas.microsoft.com/office/drawing/2010/main" xmlns="" val="0"/>
              </a:ext>
            </a:extLst>
          </a:blip>
          <a:stretch>
            <a:fillRect/>
          </a:stretch>
        </p:blipFill>
        <p:spPr>
          <a:xfrm>
            <a:off x="304800" y="156720"/>
            <a:ext cx="1528946" cy="1519680"/>
          </a:xfrm>
          <a:prstGeom prst="rect">
            <a:avLst/>
          </a:prstGeom>
        </p:spPr>
      </p:pic>
      <p:sp>
        <p:nvSpPr>
          <p:cNvPr id="5" name="Rectangle 4"/>
          <p:cNvSpPr/>
          <p:nvPr/>
        </p:nvSpPr>
        <p:spPr>
          <a:xfrm>
            <a:off x="1930401" y="533400"/>
            <a:ext cx="7061199" cy="830997"/>
          </a:xfrm>
          <a:prstGeom prst="rect">
            <a:avLst/>
          </a:prstGeom>
        </p:spPr>
        <p:txBody>
          <a:bodyPr wrap="square">
            <a:spAutoFit/>
          </a:bodyPr>
          <a:lstStyle/>
          <a:p>
            <a:pPr algn="ctr"/>
            <a:r>
              <a:rPr lang="en-US" sz="4800" b="1" dirty="0" smtClean="0">
                <a:solidFill>
                  <a:schemeClr val="bg1"/>
                </a:solidFill>
                <a:effectLst>
                  <a:outerShdw blurRad="50800" algn="ctr">
                    <a:srgbClr val="000000">
                      <a:alpha val="43000"/>
                    </a:srgbClr>
                  </a:outerShdw>
                </a:effectLst>
                <a:latin typeface="Century Gothic" charset="0"/>
                <a:cs typeface="Arial" charset="0"/>
              </a:rPr>
              <a:t>How to Apply for FLOF</a:t>
            </a:r>
            <a:endParaRPr lang="en-US" sz="4800" b="1" dirty="0">
              <a:solidFill>
                <a:schemeClr val="bg1"/>
              </a:solidFill>
              <a:effectLst>
                <a:outerShdw blurRad="50800" algn="ctr">
                  <a:srgbClr val="000000">
                    <a:alpha val="43000"/>
                  </a:srgbClr>
                </a:outerShdw>
              </a:effectLst>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bwMode="auto">
          <a:xfrm>
            <a:off x="304800" y="2476431"/>
            <a:ext cx="8534400" cy="354336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indent="-342900" defTabSz="914400" fontAlgn="base">
              <a:spcBef>
                <a:spcPct val="20000"/>
              </a:spcBef>
              <a:spcAft>
                <a:spcPct val="0"/>
              </a:spcAft>
              <a:buSzPct val="100000"/>
              <a:buBlip>
                <a:blip r:embed="rId3"/>
              </a:buBlip>
            </a:pPr>
            <a:r>
              <a:rPr lang="en-US" sz="2600" dirty="0">
                <a:solidFill>
                  <a:srgbClr val="1F497D"/>
                </a:solidFill>
                <a:latin typeface="Century Gothic"/>
                <a:ea typeface="Arial" charset="0"/>
                <a:cs typeface="Century Gothic"/>
              </a:rPr>
              <a:t>The Youth Opportunities Fund (YOF) is International’s grant program</a:t>
            </a:r>
            <a:r>
              <a:rPr lang="en-US" sz="2600" dirty="0" smtClean="0">
                <a:solidFill>
                  <a:srgbClr val="1F497D"/>
                </a:solidFill>
                <a:latin typeface="Century Gothic"/>
                <a:ea typeface="Arial" charset="0"/>
                <a:cs typeface="Century Gothic"/>
              </a:rPr>
              <a:t>.</a:t>
            </a:r>
          </a:p>
          <a:p>
            <a:pPr marL="342900" lvl="0" indent="-342900" defTabSz="914400" fontAlgn="base">
              <a:spcBef>
                <a:spcPct val="20000"/>
              </a:spcBef>
              <a:spcAft>
                <a:spcPct val="0"/>
              </a:spcAft>
              <a:buSzPct val="100000"/>
              <a:buBlip>
                <a:blip r:embed="rId3"/>
              </a:buBlip>
            </a:pPr>
            <a:r>
              <a:rPr lang="en-US" sz="2600" dirty="0" smtClean="0">
                <a:solidFill>
                  <a:srgbClr val="1F497D"/>
                </a:solidFill>
                <a:latin typeface="Century Gothic"/>
                <a:ea typeface="Arial" charset="0"/>
                <a:cs typeface="Century Gothic"/>
              </a:rPr>
              <a:t>It has another application that can either be completed electronically or on paper</a:t>
            </a:r>
          </a:p>
          <a:p>
            <a:pPr marL="342900" lvl="0" indent="-342900" defTabSz="914400" fontAlgn="base">
              <a:spcBef>
                <a:spcPct val="20000"/>
              </a:spcBef>
              <a:spcAft>
                <a:spcPct val="0"/>
              </a:spcAft>
              <a:buSzPct val="100000"/>
              <a:buBlip>
                <a:blip r:embed="rId3"/>
              </a:buBlip>
            </a:pPr>
            <a:r>
              <a:rPr lang="en-US" sz="2600" dirty="0" smtClean="0">
                <a:latin typeface="Century Gothic"/>
                <a:ea typeface="Arial" charset="0"/>
                <a:cs typeface="Century Gothic"/>
                <a:hlinkClick r:id="rId4"/>
              </a:rPr>
              <a:t>http://www.keyclub.org/service/fund/yof/yofgrant.aspx</a:t>
            </a:r>
            <a:endParaRPr lang="en-US" sz="2600" dirty="0" smtClean="0">
              <a:latin typeface="Century Gothic"/>
              <a:ea typeface="Arial" charset="0"/>
              <a:cs typeface="Century Gothic"/>
            </a:endParaRPr>
          </a:p>
          <a:p>
            <a:pPr marL="342900" lvl="0" indent="-342900" defTabSz="914400" fontAlgn="base">
              <a:spcBef>
                <a:spcPct val="20000"/>
              </a:spcBef>
              <a:spcAft>
                <a:spcPct val="0"/>
              </a:spcAft>
              <a:buSzPct val="100000"/>
              <a:buBlip>
                <a:blip r:embed="rId3"/>
              </a:buBlip>
            </a:pPr>
            <a:r>
              <a:rPr lang="en-US" sz="2600" dirty="0" smtClean="0">
                <a:solidFill>
                  <a:srgbClr val="1F497D"/>
                </a:solidFill>
                <a:latin typeface="Century Gothic"/>
                <a:ea typeface="Arial" charset="0"/>
                <a:cs typeface="Century Gothic"/>
              </a:rPr>
              <a:t>Applications must be postmarked by October 15.</a:t>
            </a:r>
          </a:p>
        </p:txBody>
      </p:sp>
      <p:pic>
        <p:nvPicPr>
          <p:cNvPr id="10" name="Picture 9" descr="Template_KeyClub_Green circles graphic -1.jpg"/>
          <p:cNvPicPr>
            <a:picLocks noChangeAspect="1"/>
          </p:cNvPicPr>
          <p:nvPr/>
        </p:nvPicPr>
        <p:blipFill>
          <a:blip r:embed="rId5"/>
          <a:stretch>
            <a:fillRect/>
          </a:stretch>
        </p:blipFill>
        <p:spPr>
          <a:xfrm>
            <a:off x="0" y="0"/>
            <a:ext cx="9144000" cy="2057400"/>
          </a:xfrm>
          <a:prstGeom prst="rect">
            <a:avLst/>
          </a:prstGeom>
        </p:spPr>
      </p:pic>
      <p:pic>
        <p:nvPicPr>
          <p:cNvPr id="11" name="Picture 10" descr="Template_KeyClub_Light blue pencil graphic.gif"/>
          <p:cNvPicPr>
            <a:picLocks noChangeAspect="1"/>
          </p:cNvPicPr>
          <p:nvPr/>
        </p:nvPicPr>
        <p:blipFill>
          <a:blip r:embed="rId6">
            <a:extLst>
              <a:ext uri="{28A0092B-C50C-407E-A947-70E740481C1C}">
                <a14:useLocalDpi xmlns:a14="http://schemas.microsoft.com/office/drawing/2010/main" xmlns="" val="0"/>
              </a:ext>
            </a:extLst>
          </a:blip>
          <a:stretch>
            <a:fillRect/>
          </a:stretch>
        </p:blipFill>
        <p:spPr>
          <a:xfrm>
            <a:off x="0" y="1752600"/>
            <a:ext cx="9144000" cy="538389"/>
          </a:xfrm>
          <a:prstGeom prst="rect">
            <a:avLst/>
          </a:prstGeom>
        </p:spPr>
      </p:pic>
      <p:pic>
        <p:nvPicPr>
          <p:cNvPr id="12" name="Picture 11" descr="logo_KeyClub_seal_BW_PNG.png"/>
          <p:cNvPicPr>
            <a:picLocks noChangeAspect="1"/>
          </p:cNvPicPr>
          <p:nvPr/>
        </p:nvPicPr>
        <p:blipFill>
          <a:blip r:embed="rId7">
            <a:extLst>
              <a:ext uri="{28A0092B-C50C-407E-A947-70E740481C1C}">
                <a14:useLocalDpi xmlns:a14="http://schemas.microsoft.com/office/drawing/2010/main" xmlns="" val="0"/>
              </a:ext>
            </a:extLst>
          </a:blip>
          <a:stretch>
            <a:fillRect/>
          </a:stretch>
        </p:blipFill>
        <p:spPr>
          <a:xfrm>
            <a:off x="304800" y="156720"/>
            <a:ext cx="1528946" cy="1519680"/>
          </a:xfrm>
          <a:prstGeom prst="rect">
            <a:avLst/>
          </a:prstGeom>
        </p:spPr>
      </p:pic>
      <p:sp>
        <p:nvSpPr>
          <p:cNvPr id="15" name="Rectangle 14"/>
          <p:cNvSpPr/>
          <p:nvPr/>
        </p:nvSpPr>
        <p:spPr>
          <a:xfrm>
            <a:off x="1930401" y="533400"/>
            <a:ext cx="7061199" cy="830997"/>
          </a:xfrm>
          <a:prstGeom prst="rect">
            <a:avLst/>
          </a:prstGeom>
        </p:spPr>
        <p:txBody>
          <a:bodyPr wrap="square">
            <a:spAutoFit/>
          </a:bodyPr>
          <a:lstStyle/>
          <a:p>
            <a:pPr algn="ctr"/>
            <a:r>
              <a:rPr lang="en-US" sz="4800" b="1" dirty="0" smtClean="0">
                <a:solidFill>
                  <a:schemeClr val="bg1"/>
                </a:solidFill>
                <a:effectLst>
                  <a:outerShdw blurRad="50800" algn="ctr">
                    <a:srgbClr val="000000">
                      <a:alpha val="43000"/>
                    </a:srgbClr>
                  </a:outerShdw>
                </a:effectLst>
                <a:latin typeface="Century Gothic" charset="0"/>
                <a:cs typeface="Arial" charset="0"/>
              </a:rPr>
              <a:t>How to Apply for YOF</a:t>
            </a:r>
            <a:endParaRPr lang="en-US" sz="4800" b="1" dirty="0">
              <a:solidFill>
                <a:schemeClr val="bg1"/>
              </a:solidFill>
              <a:effectLst>
                <a:outerShdw blurRad="50800" algn="ctr">
                  <a:srgbClr val="000000">
                    <a:alpha val="43000"/>
                  </a:srgbClr>
                </a:outerShdw>
              </a:effectLst>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bwMode="auto">
          <a:xfrm>
            <a:off x="304800" y="2286000"/>
            <a:ext cx="8382000" cy="426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lvl="0" indent="-342900" defTabSz="914400" fontAlgn="base">
              <a:lnSpc>
                <a:spcPct val="150000"/>
              </a:lnSpc>
              <a:spcBef>
                <a:spcPct val="20000"/>
              </a:spcBef>
              <a:spcAft>
                <a:spcPct val="0"/>
              </a:spcAft>
              <a:buSzPct val="100000"/>
              <a:buBlip>
                <a:blip r:embed="rId3"/>
              </a:buBlip>
            </a:pPr>
            <a:r>
              <a:rPr lang="en-US" sz="2000" dirty="0" smtClean="0">
                <a:solidFill>
                  <a:srgbClr val="1F497D"/>
                </a:solidFill>
                <a:latin typeface="Century Gothic"/>
                <a:ea typeface="Arial" charset="0"/>
                <a:cs typeface="Century Gothic"/>
              </a:rPr>
              <a:t>Complete a minimum of 75 hours of service</a:t>
            </a:r>
          </a:p>
          <a:p>
            <a:pPr marL="342900" lvl="0" indent="-342900" defTabSz="914400" fontAlgn="base">
              <a:lnSpc>
                <a:spcPct val="150000"/>
              </a:lnSpc>
              <a:spcBef>
                <a:spcPct val="20000"/>
              </a:spcBef>
              <a:spcAft>
                <a:spcPct val="0"/>
              </a:spcAft>
              <a:buSzPct val="100000"/>
              <a:buBlip>
                <a:blip r:embed="rId3"/>
              </a:buBlip>
            </a:pPr>
            <a:r>
              <a:rPr lang="en-US" sz="2000" dirty="0" smtClean="0">
                <a:solidFill>
                  <a:srgbClr val="1F497D"/>
                </a:solidFill>
                <a:latin typeface="Century Gothic"/>
                <a:ea typeface="Arial" charset="0"/>
                <a:cs typeface="Century Gothic"/>
              </a:rPr>
              <a:t>Submit Club Dues</a:t>
            </a:r>
          </a:p>
          <a:p>
            <a:pPr marL="342900" lvl="0" indent="-342900" defTabSz="914400" fontAlgn="base">
              <a:lnSpc>
                <a:spcPct val="150000"/>
              </a:lnSpc>
              <a:spcBef>
                <a:spcPct val="20000"/>
              </a:spcBef>
              <a:spcAft>
                <a:spcPct val="0"/>
              </a:spcAft>
              <a:buSzPct val="100000"/>
              <a:buBlip>
                <a:blip r:embed="rId3"/>
              </a:buBlip>
            </a:pPr>
            <a:r>
              <a:rPr lang="en-US" sz="2000" dirty="0" smtClean="0">
                <a:solidFill>
                  <a:srgbClr val="1F497D"/>
                </a:solidFill>
                <a:latin typeface="Century Gothic"/>
                <a:ea typeface="Arial" charset="0"/>
                <a:cs typeface="Century Gothic"/>
              </a:rPr>
              <a:t>Attend Club Meetings and DCMs</a:t>
            </a:r>
          </a:p>
          <a:p>
            <a:pPr marL="342900" lvl="0" indent="-342900" defTabSz="914400" fontAlgn="base">
              <a:lnSpc>
                <a:spcPct val="150000"/>
              </a:lnSpc>
              <a:spcBef>
                <a:spcPct val="20000"/>
              </a:spcBef>
              <a:spcAft>
                <a:spcPct val="0"/>
              </a:spcAft>
              <a:buSzPct val="100000"/>
              <a:buBlip>
                <a:blip r:embed="rId3"/>
              </a:buBlip>
            </a:pPr>
            <a:r>
              <a:rPr lang="en-US" sz="2000" dirty="0" smtClean="0">
                <a:solidFill>
                  <a:srgbClr val="1F497D"/>
                </a:solidFill>
                <a:latin typeface="Century Gothic"/>
                <a:ea typeface="Arial" charset="0"/>
                <a:cs typeface="Century Gothic"/>
              </a:rPr>
              <a:t>Coordinate and participate in all club or district fundraising activities</a:t>
            </a:r>
          </a:p>
          <a:p>
            <a:pPr marL="342900" lvl="0" indent="-342900" defTabSz="914400" fontAlgn="base">
              <a:lnSpc>
                <a:spcPct val="150000"/>
              </a:lnSpc>
              <a:spcBef>
                <a:spcPct val="20000"/>
              </a:spcBef>
              <a:spcAft>
                <a:spcPct val="0"/>
              </a:spcAft>
              <a:buSzPct val="100000"/>
              <a:buBlip>
                <a:blip r:embed="rId3"/>
              </a:buBlip>
            </a:pPr>
            <a:r>
              <a:rPr lang="en-US" sz="2000" dirty="0" smtClean="0">
                <a:solidFill>
                  <a:srgbClr val="1F497D"/>
                </a:solidFill>
                <a:latin typeface="Century Gothic"/>
                <a:ea typeface="Arial" charset="0"/>
                <a:cs typeface="Century Gothic"/>
              </a:rPr>
              <a:t>Attend KCKC, SZR, and DCON</a:t>
            </a:r>
          </a:p>
          <a:p>
            <a:pPr marL="342900" lvl="0" indent="-342900" defTabSz="914400" fontAlgn="base">
              <a:lnSpc>
                <a:spcPct val="150000"/>
              </a:lnSpc>
              <a:spcBef>
                <a:spcPct val="20000"/>
              </a:spcBef>
              <a:spcAft>
                <a:spcPct val="0"/>
              </a:spcAft>
              <a:buSzPct val="100000"/>
              <a:buBlip>
                <a:blip r:embed="rId3"/>
              </a:buBlip>
            </a:pPr>
            <a:r>
              <a:rPr lang="en-US" sz="2000" dirty="0" smtClean="0">
                <a:solidFill>
                  <a:srgbClr val="1F497D"/>
                </a:solidFill>
                <a:latin typeface="Century Gothic"/>
                <a:ea typeface="Arial" charset="0"/>
                <a:cs typeface="Century Gothic"/>
              </a:rPr>
              <a:t>Participate with member recruitment </a:t>
            </a:r>
          </a:p>
          <a:p>
            <a:pPr lvl="0" defTabSz="914400" fontAlgn="base">
              <a:spcBef>
                <a:spcPct val="20000"/>
              </a:spcBef>
              <a:spcAft>
                <a:spcPct val="0"/>
              </a:spcAft>
              <a:buSzPct val="100000"/>
            </a:pPr>
            <a:endParaRPr lang="en-US" sz="2400" dirty="0" smtClean="0">
              <a:solidFill>
                <a:srgbClr val="1F497D"/>
              </a:solidFill>
              <a:latin typeface="Century Gothic"/>
              <a:ea typeface="Arial" charset="0"/>
              <a:cs typeface="Century Gothic"/>
            </a:endParaRPr>
          </a:p>
          <a:p>
            <a:pPr marL="342900" lvl="0" indent="-342900" defTabSz="914400" fontAlgn="base">
              <a:spcBef>
                <a:spcPct val="20000"/>
              </a:spcBef>
              <a:spcAft>
                <a:spcPct val="0"/>
              </a:spcAft>
              <a:buSzPct val="100000"/>
              <a:buBlip>
                <a:blip r:embed="rId3"/>
              </a:buBlip>
            </a:pPr>
            <a:endParaRPr lang="en-US" sz="2400" dirty="0" smtClean="0">
              <a:solidFill>
                <a:srgbClr val="1F497D"/>
              </a:solidFill>
              <a:latin typeface="Century Gothic"/>
              <a:ea typeface="Arial" charset="0"/>
              <a:cs typeface="Century Gothic"/>
            </a:endParaRPr>
          </a:p>
        </p:txBody>
      </p:sp>
      <p:pic>
        <p:nvPicPr>
          <p:cNvPr id="10" name="Picture 9" descr="Template_KeyClub_Green circles graphic -1.jpg"/>
          <p:cNvPicPr>
            <a:picLocks noChangeAspect="1"/>
          </p:cNvPicPr>
          <p:nvPr/>
        </p:nvPicPr>
        <p:blipFill>
          <a:blip r:embed="rId4"/>
          <a:stretch>
            <a:fillRect/>
          </a:stretch>
        </p:blipFill>
        <p:spPr>
          <a:xfrm>
            <a:off x="0" y="0"/>
            <a:ext cx="9144000" cy="2057400"/>
          </a:xfrm>
          <a:prstGeom prst="rect">
            <a:avLst/>
          </a:prstGeom>
        </p:spPr>
      </p:pic>
      <p:pic>
        <p:nvPicPr>
          <p:cNvPr id="11" name="Picture 10" descr="Template_KeyClub_Light blue pencil graphic.gif"/>
          <p:cNvPicPr>
            <a:picLocks noChangeAspect="1"/>
          </p:cNvPicPr>
          <p:nvPr/>
        </p:nvPicPr>
        <p:blipFill>
          <a:blip r:embed="rId5">
            <a:extLst>
              <a:ext uri="{28A0092B-C50C-407E-A947-70E740481C1C}">
                <a14:useLocalDpi xmlns:a14="http://schemas.microsoft.com/office/drawing/2010/main" xmlns="" val="0"/>
              </a:ext>
            </a:extLst>
          </a:blip>
          <a:stretch>
            <a:fillRect/>
          </a:stretch>
        </p:blipFill>
        <p:spPr>
          <a:xfrm>
            <a:off x="0" y="1752600"/>
            <a:ext cx="9144000" cy="538389"/>
          </a:xfrm>
          <a:prstGeom prst="rect">
            <a:avLst/>
          </a:prstGeom>
        </p:spPr>
      </p:pic>
      <p:pic>
        <p:nvPicPr>
          <p:cNvPr id="12" name="Picture 11" descr="logo_KeyClub_seal_BW_PNG.png"/>
          <p:cNvPicPr>
            <a:picLocks noChangeAspect="1"/>
          </p:cNvPicPr>
          <p:nvPr/>
        </p:nvPicPr>
        <p:blipFill>
          <a:blip r:embed="rId6">
            <a:extLst>
              <a:ext uri="{28A0092B-C50C-407E-A947-70E740481C1C}">
                <a14:useLocalDpi xmlns:a14="http://schemas.microsoft.com/office/drawing/2010/main" xmlns="" val="0"/>
              </a:ext>
            </a:extLst>
          </a:blip>
          <a:stretch>
            <a:fillRect/>
          </a:stretch>
        </p:blipFill>
        <p:spPr>
          <a:xfrm>
            <a:off x="304800" y="156720"/>
            <a:ext cx="1528946" cy="1519680"/>
          </a:xfrm>
          <a:prstGeom prst="rect">
            <a:avLst/>
          </a:prstGeom>
        </p:spPr>
      </p:pic>
      <p:sp>
        <p:nvSpPr>
          <p:cNvPr id="15" name="Rectangle 14"/>
          <p:cNvSpPr/>
          <p:nvPr/>
        </p:nvSpPr>
        <p:spPr>
          <a:xfrm>
            <a:off x="1930401" y="609600"/>
            <a:ext cx="7061199" cy="646331"/>
          </a:xfrm>
          <a:prstGeom prst="rect">
            <a:avLst/>
          </a:prstGeom>
        </p:spPr>
        <p:txBody>
          <a:bodyPr wrap="square">
            <a:spAutoFit/>
          </a:bodyPr>
          <a:lstStyle/>
          <a:p>
            <a:pPr algn="ctr"/>
            <a:r>
              <a:rPr lang="en-US" sz="3600" b="1" dirty="0" smtClean="0">
                <a:solidFill>
                  <a:schemeClr val="bg1"/>
                </a:solidFill>
                <a:effectLst>
                  <a:outerShdw blurRad="50800" algn="ctr">
                    <a:srgbClr val="000000">
                      <a:alpha val="43000"/>
                    </a:srgbClr>
                  </a:outerShdw>
                </a:effectLst>
                <a:latin typeface="Century Gothic" charset="0"/>
                <a:cs typeface="Arial" charset="0"/>
              </a:rPr>
              <a:t>Distinguished Treasurer Award</a:t>
            </a:r>
            <a:endParaRPr lang="en-US" sz="3600" b="1" dirty="0">
              <a:solidFill>
                <a:schemeClr val="bg1"/>
              </a:solidFill>
              <a:effectLst>
                <a:outerShdw blurRad="50800" algn="ctr">
                  <a:srgbClr val="000000">
                    <a:alpha val="43000"/>
                  </a:srgbClr>
                </a:outerShdw>
              </a:effectLst>
            </a:endParaRPr>
          </a:p>
        </p:txBody>
      </p:sp>
    </p:spTree>
    <p:extLst>
      <p:ext uri="{BB962C8B-B14F-4D97-AF65-F5344CB8AC3E}">
        <p14:creationId xmlns:p14="http://schemas.microsoft.com/office/powerpoint/2010/main" xmlns="" val="179687240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Template_KeyClub_Green circles graphic -1.jpg"/>
          <p:cNvPicPr>
            <a:picLocks noChangeAspect="1"/>
          </p:cNvPicPr>
          <p:nvPr/>
        </p:nvPicPr>
        <p:blipFill>
          <a:blip r:embed="rId3"/>
          <a:stretch>
            <a:fillRect/>
          </a:stretch>
        </p:blipFill>
        <p:spPr>
          <a:xfrm>
            <a:off x="0" y="0"/>
            <a:ext cx="9144000" cy="2057400"/>
          </a:xfrm>
          <a:prstGeom prst="rect">
            <a:avLst/>
          </a:prstGeom>
        </p:spPr>
      </p:pic>
      <p:pic>
        <p:nvPicPr>
          <p:cNvPr id="3" name="Picture 2" descr="Template_KeyClub_Light blue pencil graphic.gif"/>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0" y="1752600"/>
            <a:ext cx="9144000" cy="538389"/>
          </a:xfrm>
          <a:prstGeom prst="rect">
            <a:avLst/>
          </a:prstGeom>
        </p:spPr>
      </p:pic>
      <p:sp>
        <p:nvSpPr>
          <p:cNvPr id="4" name="TextBox 3"/>
          <p:cNvSpPr txBox="1"/>
          <p:nvPr/>
        </p:nvSpPr>
        <p:spPr>
          <a:xfrm>
            <a:off x="3124200" y="685800"/>
            <a:ext cx="4495800" cy="707886"/>
          </a:xfrm>
          <a:prstGeom prst="rect">
            <a:avLst/>
          </a:prstGeom>
          <a:noFill/>
        </p:spPr>
        <p:txBody>
          <a:bodyPr wrap="square" rtlCol="0">
            <a:spAutoFit/>
          </a:bodyPr>
          <a:lstStyle/>
          <a:p>
            <a:r>
              <a:rPr lang="en-US" sz="4000" b="1" dirty="0" smtClean="0">
                <a:solidFill>
                  <a:schemeClr val="bg1"/>
                </a:solidFill>
                <a:effectLst>
                  <a:outerShdw blurRad="38100" dist="38100" dir="2700000" algn="tl">
                    <a:srgbClr val="000000">
                      <a:alpha val="43137"/>
                    </a:srgbClr>
                  </a:outerShdw>
                </a:effectLst>
              </a:rPr>
              <a:t>Governor’s Project</a:t>
            </a:r>
            <a:endParaRPr lang="en-US" sz="4000" b="1" dirty="0">
              <a:solidFill>
                <a:schemeClr val="bg1"/>
              </a:solidFill>
              <a:effectLst>
                <a:outerShdw blurRad="38100" dist="38100" dir="2700000" algn="tl">
                  <a:srgbClr val="000000">
                    <a:alpha val="43137"/>
                  </a:srgbClr>
                </a:outerShdw>
              </a:effectLst>
            </a:endParaRPr>
          </a:p>
        </p:txBody>
      </p:sp>
      <p:pic>
        <p:nvPicPr>
          <p:cNvPr id="5" name="Picture 4" descr="logo_KeyClub_seal_BW_PNG.png"/>
          <p:cNvPicPr>
            <a:picLocks noChangeAspect="1"/>
          </p:cNvPicPr>
          <p:nvPr/>
        </p:nvPicPr>
        <p:blipFill>
          <a:blip r:embed="rId5">
            <a:extLst>
              <a:ext uri="{28A0092B-C50C-407E-A947-70E740481C1C}">
                <a14:useLocalDpi xmlns:a14="http://schemas.microsoft.com/office/drawing/2010/main" xmlns="" val="0"/>
              </a:ext>
            </a:extLst>
          </a:blip>
          <a:stretch>
            <a:fillRect/>
          </a:stretch>
        </p:blipFill>
        <p:spPr>
          <a:xfrm>
            <a:off x="304800" y="156720"/>
            <a:ext cx="1528946" cy="1519680"/>
          </a:xfrm>
          <a:prstGeom prst="rect">
            <a:avLst/>
          </a:prstGeom>
        </p:spPr>
      </p:pic>
      <p:sp>
        <p:nvSpPr>
          <p:cNvPr id="7" name="TextBox 6"/>
          <p:cNvSpPr txBox="1"/>
          <p:nvPr/>
        </p:nvSpPr>
        <p:spPr>
          <a:xfrm>
            <a:off x="685800" y="2667000"/>
            <a:ext cx="6477000" cy="2850011"/>
          </a:xfrm>
          <a:prstGeom prst="rect">
            <a:avLst/>
          </a:prstGeom>
          <a:noFill/>
        </p:spPr>
        <p:txBody>
          <a:bodyPr wrap="square" rtlCol="0">
            <a:spAutoFit/>
          </a:bodyPr>
          <a:lstStyle/>
          <a:p>
            <a:pPr marL="342900" lvl="0" indent="-342900" defTabSz="914400" fontAlgn="base">
              <a:lnSpc>
                <a:spcPct val="150000"/>
              </a:lnSpc>
              <a:spcBef>
                <a:spcPct val="20000"/>
              </a:spcBef>
              <a:spcAft>
                <a:spcPct val="0"/>
              </a:spcAft>
              <a:buSzPct val="100000"/>
            </a:pPr>
            <a:r>
              <a:rPr lang="en-US" sz="2800" b="1" u="sng" dirty="0" smtClean="0">
                <a:solidFill>
                  <a:srgbClr val="1F497D"/>
                </a:solidFill>
                <a:latin typeface="Century Gothic"/>
                <a:ea typeface="Arial" charset="0"/>
                <a:cs typeface="Century Gothic"/>
              </a:rPr>
              <a:t>Key Goes Green</a:t>
            </a:r>
          </a:p>
          <a:p>
            <a:pPr marL="342900" lvl="0" indent="-342900" defTabSz="914400" fontAlgn="base">
              <a:lnSpc>
                <a:spcPct val="150000"/>
              </a:lnSpc>
              <a:spcBef>
                <a:spcPct val="20000"/>
              </a:spcBef>
              <a:spcAft>
                <a:spcPct val="0"/>
              </a:spcAft>
              <a:buSzPct val="100000"/>
              <a:buBlip>
                <a:blip r:embed="rId6"/>
              </a:buBlip>
            </a:pPr>
            <a:r>
              <a:rPr lang="en-US" sz="2800" dirty="0" smtClean="0">
                <a:solidFill>
                  <a:srgbClr val="1F497D"/>
                </a:solidFill>
                <a:latin typeface="Century Gothic"/>
                <a:ea typeface="Arial" charset="0"/>
                <a:cs typeface="Century Gothic"/>
              </a:rPr>
              <a:t>Project created by Governor Shane</a:t>
            </a:r>
          </a:p>
          <a:p>
            <a:pPr marL="342900" lvl="0" indent="-342900" defTabSz="914400" fontAlgn="base">
              <a:lnSpc>
                <a:spcPct val="150000"/>
              </a:lnSpc>
              <a:spcBef>
                <a:spcPct val="20000"/>
              </a:spcBef>
              <a:spcAft>
                <a:spcPct val="0"/>
              </a:spcAft>
              <a:buSzPct val="100000"/>
              <a:buBlip>
                <a:blip r:embed="rId6"/>
              </a:buBlip>
            </a:pPr>
            <a:r>
              <a:rPr lang="en-US" sz="2800" dirty="0" smtClean="0">
                <a:solidFill>
                  <a:srgbClr val="1F497D"/>
                </a:solidFill>
                <a:latin typeface="Century Gothic"/>
                <a:ea typeface="Arial" charset="0"/>
                <a:cs typeface="Century Gothic"/>
              </a:rPr>
              <a:t>Includes everything environmental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Template_KeyClub_Green circles graphic -1.jpg"/>
          <p:cNvPicPr>
            <a:picLocks noChangeAspect="1"/>
          </p:cNvPicPr>
          <p:nvPr/>
        </p:nvPicPr>
        <p:blipFill>
          <a:blip r:embed="rId3"/>
          <a:stretch>
            <a:fillRect/>
          </a:stretch>
        </p:blipFill>
        <p:spPr>
          <a:xfrm>
            <a:off x="0" y="0"/>
            <a:ext cx="9144000" cy="2057400"/>
          </a:xfrm>
          <a:prstGeom prst="rect">
            <a:avLst/>
          </a:prstGeom>
        </p:spPr>
      </p:pic>
      <p:pic>
        <p:nvPicPr>
          <p:cNvPr id="3" name="Picture 2" descr="Template_KeyClub_Light blue pencil graphic.gif"/>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0" y="1752600"/>
            <a:ext cx="9144000" cy="538389"/>
          </a:xfrm>
          <a:prstGeom prst="rect">
            <a:avLst/>
          </a:prstGeom>
        </p:spPr>
      </p:pic>
      <p:pic>
        <p:nvPicPr>
          <p:cNvPr id="4" name="Picture 3" descr="logo_KeyClub_seal_BW_PNG.png"/>
          <p:cNvPicPr>
            <a:picLocks noChangeAspect="1"/>
          </p:cNvPicPr>
          <p:nvPr/>
        </p:nvPicPr>
        <p:blipFill>
          <a:blip r:embed="rId5">
            <a:extLst>
              <a:ext uri="{28A0092B-C50C-407E-A947-70E740481C1C}">
                <a14:useLocalDpi xmlns:a14="http://schemas.microsoft.com/office/drawing/2010/main" xmlns="" val="0"/>
              </a:ext>
            </a:extLst>
          </a:blip>
          <a:stretch>
            <a:fillRect/>
          </a:stretch>
        </p:blipFill>
        <p:spPr>
          <a:xfrm>
            <a:off x="304800" y="156720"/>
            <a:ext cx="1528946" cy="1519680"/>
          </a:xfrm>
          <a:prstGeom prst="rect">
            <a:avLst/>
          </a:prstGeom>
        </p:spPr>
      </p:pic>
      <p:sp>
        <p:nvSpPr>
          <p:cNvPr id="6" name="TextBox 5"/>
          <p:cNvSpPr txBox="1"/>
          <p:nvPr/>
        </p:nvSpPr>
        <p:spPr>
          <a:xfrm>
            <a:off x="3048000" y="609600"/>
            <a:ext cx="4800600" cy="707886"/>
          </a:xfrm>
          <a:prstGeom prst="rect">
            <a:avLst/>
          </a:prstGeom>
          <a:noFill/>
        </p:spPr>
        <p:txBody>
          <a:bodyPr wrap="square" rtlCol="0">
            <a:spAutoFit/>
          </a:bodyPr>
          <a:lstStyle/>
          <a:p>
            <a:r>
              <a:rPr lang="en-US" sz="4000" b="1" dirty="0" smtClean="0">
                <a:solidFill>
                  <a:schemeClr val="bg1"/>
                </a:solidFill>
                <a:effectLst>
                  <a:outerShdw blurRad="38100" dist="38100" dir="2700000" algn="tl">
                    <a:srgbClr val="000000">
                      <a:alpha val="43137"/>
                    </a:srgbClr>
                  </a:outerShdw>
                </a:effectLst>
              </a:rPr>
              <a:t>Governor’s Project</a:t>
            </a:r>
            <a:endParaRPr lang="en-US" sz="4000" b="1" dirty="0">
              <a:solidFill>
                <a:schemeClr val="bg1"/>
              </a:solidFill>
              <a:effectLst>
                <a:outerShdw blurRad="38100" dist="38100" dir="2700000" algn="tl">
                  <a:srgbClr val="000000">
                    <a:alpha val="43137"/>
                  </a:srgbClr>
                </a:outerShdw>
              </a:effectLst>
            </a:endParaRPr>
          </a:p>
        </p:txBody>
      </p:sp>
      <p:sp>
        <p:nvSpPr>
          <p:cNvPr id="8" name="TextBox 7"/>
          <p:cNvSpPr txBox="1"/>
          <p:nvPr/>
        </p:nvSpPr>
        <p:spPr>
          <a:xfrm>
            <a:off x="1447800" y="3124200"/>
            <a:ext cx="3886200" cy="369332"/>
          </a:xfrm>
          <a:prstGeom prst="rect">
            <a:avLst/>
          </a:prstGeom>
          <a:noFill/>
        </p:spPr>
        <p:txBody>
          <a:bodyPr wrap="square" rtlCol="0">
            <a:spAutoFit/>
          </a:bodyPr>
          <a:lstStyle/>
          <a:p>
            <a:r>
              <a:rPr lang="en-US" dirty="0" smtClean="0">
                <a:solidFill>
                  <a:srgbClr val="1F497D"/>
                </a:solidFill>
                <a:latin typeface="Century Gothic"/>
                <a:ea typeface="Arial" charset="0"/>
                <a:cs typeface="Century Gothic"/>
              </a:rPr>
              <a:t> </a:t>
            </a:r>
            <a:endParaRPr lang="en-US" dirty="0"/>
          </a:p>
        </p:txBody>
      </p:sp>
      <p:sp>
        <p:nvSpPr>
          <p:cNvPr id="9" name="TextBox 8"/>
          <p:cNvSpPr txBox="1"/>
          <p:nvPr/>
        </p:nvSpPr>
        <p:spPr>
          <a:xfrm>
            <a:off x="533400" y="2290989"/>
            <a:ext cx="7467600" cy="3637919"/>
          </a:xfrm>
          <a:prstGeom prst="rect">
            <a:avLst/>
          </a:prstGeom>
          <a:noFill/>
        </p:spPr>
        <p:txBody>
          <a:bodyPr wrap="square" rtlCol="0">
            <a:spAutoFit/>
          </a:bodyPr>
          <a:lstStyle/>
          <a:p>
            <a:pPr marL="342900" lvl="0" indent="-342900" defTabSz="914400" fontAlgn="base">
              <a:lnSpc>
                <a:spcPct val="150000"/>
              </a:lnSpc>
              <a:spcBef>
                <a:spcPct val="20000"/>
              </a:spcBef>
              <a:spcAft>
                <a:spcPct val="0"/>
              </a:spcAft>
              <a:buSzPct val="100000"/>
            </a:pPr>
            <a:r>
              <a:rPr lang="en-US" sz="2400" dirty="0" smtClean="0">
                <a:solidFill>
                  <a:srgbClr val="1F497D"/>
                </a:solidFill>
                <a:latin typeface="Century Gothic"/>
                <a:ea typeface="Arial" charset="0"/>
                <a:cs typeface="Century Gothic"/>
              </a:rPr>
              <a:t>How does this apply to your position?</a:t>
            </a:r>
          </a:p>
          <a:p>
            <a:pPr marL="342900" lvl="0" indent="-342900" defTabSz="914400" fontAlgn="base">
              <a:lnSpc>
                <a:spcPct val="150000"/>
              </a:lnSpc>
              <a:spcBef>
                <a:spcPct val="20000"/>
              </a:spcBef>
              <a:spcAft>
                <a:spcPct val="0"/>
              </a:spcAft>
              <a:buSzPct val="100000"/>
              <a:buBlip>
                <a:blip r:embed="rId6"/>
              </a:buBlip>
            </a:pPr>
            <a:r>
              <a:rPr lang="en-US" sz="2400" dirty="0" smtClean="0">
                <a:solidFill>
                  <a:srgbClr val="1F497D"/>
                </a:solidFill>
                <a:latin typeface="Century Gothic"/>
                <a:ea typeface="Arial" charset="0"/>
                <a:cs typeface="Century Gothic"/>
              </a:rPr>
              <a:t>Raise money for an environmental organization</a:t>
            </a:r>
          </a:p>
          <a:p>
            <a:pPr marL="342900" lvl="0" indent="-342900" defTabSz="914400" fontAlgn="base">
              <a:lnSpc>
                <a:spcPct val="150000"/>
              </a:lnSpc>
              <a:spcBef>
                <a:spcPct val="20000"/>
              </a:spcBef>
              <a:spcAft>
                <a:spcPct val="0"/>
              </a:spcAft>
              <a:buSzPct val="100000"/>
              <a:buBlip>
                <a:blip r:embed="rId6"/>
              </a:buBlip>
            </a:pPr>
            <a:r>
              <a:rPr lang="en-US" sz="2400" dirty="0" smtClean="0">
                <a:solidFill>
                  <a:srgbClr val="1F497D"/>
                </a:solidFill>
                <a:latin typeface="Century Gothic"/>
                <a:ea typeface="Arial" charset="0"/>
                <a:cs typeface="Century Gothic"/>
              </a:rPr>
              <a:t>Raise money for supplies needed in a project</a:t>
            </a:r>
          </a:p>
          <a:p>
            <a:pPr marL="800100" lvl="1" indent="-342900" defTabSz="914400" fontAlgn="base">
              <a:lnSpc>
                <a:spcPct val="150000"/>
              </a:lnSpc>
              <a:spcBef>
                <a:spcPct val="20000"/>
              </a:spcBef>
              <a:spcAft>
                <a:spcPct val="0"/>
              </a:spcAft>
              <a:buSzPct val="100000"/>
              <a:buBlip>
                <a:blip r:embed="rId6"/>
              </a:buBlip>
            </a:pPr>
            <a:r>
              <a:rPr lang="en-US" sz="2400" dirty="0" smtClean="0">
                <a:solidFill>
                  <a:srgbClr val="1F497D"/>
                </a:solidFill>
                <a:latin typeface="Century Gothic"/>
                <a:ea typeface="Arial" charset="0"/>
                <a:cs typeface="Century Gothic"/>
              </a:rPr>
              <a:t>Ex. Raise money for supplies to build a garden</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bwMode="auto">
          <a:xfrm>
            <a:off x="457200" y="2560637"/>
            <a:ext cx="7696200" cy="36877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indent="-342900" defTabSz="914400" fontAlgn="base">
              <a:lnSpc>
                <a:spcPct val="130000"/>
              </a:lnSpc>
              <a:spcBef>
                <a:spcPct val="20000"/>
              </a:spcBef>
              <a:spcAft>
                <a:spcPct val="0"/>
              </a:spcAft>
              <a:buSzPct val="100000"/>
              <a:buBlip>
                <a:blip r:embed="rId3"/>
              </a:buBlip>
            </a:pPr>
            <a:r>
              <a:rPr lang="en-US" sz="2400" dirty="0">
                <a:solidFill>
                  <a:srgbClr val="1F497D"/>
                </a:solidFill>
                <a:latin typeface="Century Gothic"/>
                <a:ea typeface="Arial" charset="0"/>
                <a:cs typeface="Century Gothic"/>
              </a:rPr>
              <a:t>District </a:t>
            </a:r>
            <a:r>
              <a:rPr lang="en-US" sz="2400" dirty="0" smtClean="0">
                <a:solidFill>
                  <a:srgbClr val="1F497D"/>
                </a:solidFill>
                <a:latin typeface="Century Gothic"/>
                <a:ea typeface="Arial" charset="0"/>
                <a:cs typeface="Century Gothic"/>
              </a:rPr>
              <a:t>Treasurer </a:t>
            </a:r>
            <a:r>
              <a:rPr lang="en-US" sz="2400" dirty="0" err="1" smtClean="0">
                <a:solidFill>
                  <a:srgbClr val="1F497D"/>
                </a:solidFill>
                <a:latin typeface="Century Gothic"/>
                <a:ea typeface="Arial" charset="0"/>
                <a:cs typeface="Century Gothic"/>
              </a:rPr>
              <a:t>Palak</a:t>
            </a:r>
            <a:r>
              <a:rPr lang="en-US" sz="2400" smtClean="0">
                <a:solidFill>
                  <a:srgbClr val="1F497D"/>
                </a:solidFill>
                <a:latin typeface="Century Gothic"/>
                <a:ea typeface="Arial" charset="0"/>
                <a:cs typeface="Century Gothic"/>
              </a:rPr>
              <a:t> Shah </a:t>
            </a:r>
            <a:r>
              <a:rPr lang="en-US" sz="2400" dirty="0" smtClean="0">
                <a:solidFill>
                  <a:srgbClr val="1F497D"/>
                </a:solidFill>
                <a:latin typeface="Century Gothic"/>
                <a:ea typeface="Arial" charset="0"/>
                <a:cs typeface="Century Gothic"/>
              </a:rPr>
              <a:t>at </a:t>
            </a:r>
            <a:r>
              <a:rPr lang="en-US" sz="2400" dirty="0" smtClean="0">
                <a:solidFill>
                  <a:srgbClr val="1F497D"/>
                </a:solidFill>
                <a:latin typeface="Century Gothic"/>
                <a:ea typeface="Arial" charset="0"/>
                <a:cs typeface="Century Gothic"/>
                <a:hlinkClick r:id="rId4"/>
              </a:rPr>
              <a:t>treasurer@floridakeyclub.org</a:t>
            </a:r>
            <a:endParaRPr lang="en-US" sz="2400" dirty="0" smtClean="0">
              <a:solidFill>
                <a:srgbClr val="1F497D"/>
              </a:solidFill>
              <a:latin typeface="Century Gothic"/>
              <a:ea typeface="Arial" charset="0"/>
              <a:cs typeface="Century Gothic"/>
            </a:endParaRPr>
          </a:p>
          <a:p>
            <a:pPr marL="342900" lvl="0" indent="-342900" defTabSz="914400" fontAlgn="base">
              <a:lnSpc>
                <a:spcPct val="130000"/>
              </a:lnSpc>
              <a:spcBef>
                <a:spcPct val="20000"/>
              </a:spcBef>
              <a:spcAft>
                <a:spcPct val="0"/>
              </a:spcAft>
              <a:buSzPct val="100000"/>
              <a:buBlip>
                <a:blip r:embed="rId3"/>
              </a:buBlip>
            </a:pPr>
            <a:r>
              <a:rPr lang="en-US" sz="2400" dirty="0" smtClean="0">
                <a:solidFill>
                  <a:srgbClr val="1F497D"/>
                </a:solidFill>
                <a:latin typeface="Century Gothic"/>
                <a:ea typeface="Arial" charset="0"/>
                <a:cs typeface="Century Gothic"/>
              </a:rPr>
              <a:t>Your Division’s Lieutenant Governor at </a:t>
            </a:r>
            <a:r>
              <a:rPr lang="en-US" sz="2400" dirty="0" smtClean="0">
                <a:solidFill>
                  <a:srgbClr val="1F497D"/>
                </a:solidFill>
                <a:latin typeface="Century Gothic"/>
                <a:ea typeface="Arial" charset="0"/>
                <a:cs typeface="Century Gothic"/>
                <a:hlinkClick r:id="rId5"/>
              </a:rPr>
              <a:t>www.floridakeyclub.org/district-board</a:t>
            </a:r>
            <a:endParaRPr lang="en-US" sz="2400" dirty="0">
              <a:solidFill>
                <a:srgbClr val="1F497D"/>
              </a:solidFill>
              <a:latin typeface="Century Gothic"/>
              <a:ea typeface="Arial" charset="0"/>
              <a:cs typeface="Century Gothic"/>
            </a:endParaRPr>
          </a:p>
          <a:p>
            <a:pPr marL="342900" lvl="0" indent="-342900" defTabSz="914400" fontAlgn="base">
              <a:lnSpc>
                <a:spcPct val="130000"/>
              </a:lnSpc>
              <a:spcBef>
                <a:spcPct val="20000"/>
              </a:spcBef>
              <a:spcAft>
                <a:spcPct val="0"/>
              </a:spcAft>
              <a:buSzPct val="100000"/>
              <a:buBlip>
                <a:blip r:embed="rId3"/>
              </a:buBlip>
            </a:pPr>
            <a:r>
              <a:rPr lang="en-US" sz="2400" dirty="0" smtClean="0">
                <a:latin typeface="Century Gothic"/>
                <a:ea typeface="Arial" charset="0"/>
                <a:cs typeface="Century Gothic"/>
                <a:hlinkClick r:id="rId6"/>
              </a:rPr>
              <a:t>www.floridakeyclub.org/dues</a:t>
            </a:r>
            <a:endParaRPr lang="en-US" sz="2400" dirty="0" smtClean="0">
              <a:latin typeface="Century Gothic"/>
              <a:ea typeface="Arial" charset="0"/>
              <a:cs typeface="Century Gothic"/>
            </a:endParaRPr>
          </a:p>
        </p:txBody>
      </p:sp>
      <p:pic>
        <p:nvPicPr>
          <p:cNvPr id="10" name="Picture 9" descr="Template_KeyClub_Green circles graphic -1.jpg"/>
          <p:cNvPicPr>
            <a:picLocks noChangeAspect="1"/>
          </p:cNvPicPr>
          <p:nvPr/>
        </p:nvPicPr>
        <p:blipFill>
          <a:blip r:embed="rId7"/>
          <a:stretch>
            <a:fillRect/>
          </a:stretch>
        </p:blipFill>
        <p:spPr>
          <a:xfrm>
            <a:off x="0" y="0"/>
            <a:ext cx="9144000" cy="2057400"/>
          </a:xfrm>
          <a:prstGeom prst="rect">
            <a:avLst/>
          </a:prstGeom>
        </p:spPr>
      </p:pic>
      <p:pic>
        <p:nvPicPr>
          <p:cNvPr id="12" name="Picture 11" descr="Template_KeyClub_Light blue pencil graphic.gif"/>
          <p:cNvPicPr>
            <a:picLocks noChangeAspect="1"/>
          </p:cNvPicPr>
          <p:nvPr/>
        </p:nvPicPr>
        <p:blipFill>
          <a:blip r:embed="rId8">
            <a:extLst>
              <a:ext uri="{28A0092B-C50C-407E-A947-70E740481C1C}">
                <a14:useLocalDpi xmlns:a14="http://schemas.microsoft.com/office/drawing/2010/main" xmlns="" val="0"/>
              </a:ext>
            </a:extLst>
          </a:blip>
          <a:stretch>
            <a:fillRect/>
          </a:stretch>
        </p:blipFill>
        <p:spPr>
          <a:xfrm>
            <a:off x="0" y="1752600"/>
            <a:ext cx="9144000" cy="538389"/>
          </a:xfrm>
          <a:prstGeom prst="rect">
            <a:avLst/>
          </a:prstGeom>
        </p:spPr>
      </p:pic>
      <p:pic>
        <p:nvPicPr>
          <p:cNvPr id="13" name="Picture 12" descr="logo_KeyClub_seal_BW_PNG.png"/>
          <p:cNvPicPr>
            <a:picLocks noChangeAspect="1"/>
          </p:cNvPicPr>
          <p:nvPr/>
        </p:nvPicPr>
        <p:blipFill>
          <a:blip r:embed="rId9">
            <a:extLst>
              <a:ext uri="{28A0092B-C50C-407E-A947-70E740481C1C}">
                <a14:useLocalDpi xmlns:a14="http://schemas.microsoft.com/office/drawing/2010/main" xmlns="" val="0"/>
              </a:ext>
            </a:extLst>
          </a:blip>
          <a:stretch>
            <a:fillRect/>
          </a:stretch>
        </p:blipFill>
        <p:spPr>
          <a:xfrm>
            <a:off x="304800" y="156720"/>
            <a:ext cx="1528946" cy="1519680"/>
          </a:xfrm>
          <a:prstGeom prst="rect">
            <a:avLst/>
          </a:prstGeom>
        </p:spPr>
      </p:pic>
      <p:sp>
        <p:nvSpPr>
          <p:cNvPr id="14" name="Rectangle 13"/>
          <p:cNvSpPr/>
          <p:nvPr/>
        </p:nvSpPr>
        <p:spPr>
          <a:xfrm>
            <a:off x="1930401" y="540603"/>
            <a:ext cx="7061199" cy="830997"/>
          </a:xfrm>
          <a:prstGeom prst="rect">
            <a:avLst/>
          </a:prstGeom>
        </p:spPr>
        <p:txBody>
          <a:bodyPr wrap="square">
            <a:spAutoFit/>
          </a:bodyPr>
          <a:lstStyle/>
          <a:p>
            <a:pPr algn="ctr"/>
            <a:r>
              <a:rPr lang="en-US" sz="4800" b="1" dirty="0" smtClean="0">
                <a:solidFill>
                  <a:schemeClr val="bg1"/>
                </a:solidFill>
                <a:effectLst>
                  <a:outerShdw blurRad="50800" algn="ctr">
                    <a:srgbClr val="000000">
                      <a:alpha val="43000"/>
                    </a:srgbClr>
                  </a:outerShdw>
                </a:effectLst>
                <a:latin typeface="Century Gothic" charset="0"/>
                <a:cs typeface="Arial" charset="0"/>
              </a:rPr>
              <a:t>Want More Help?</a:t>
            </a:r>
            <a:endParaRPr lang="en-US" sz="4800" b="1" dirty="0">
              <a:solidFill>
                <a:schemeClr val="bg1"/>
              </a:solidFill>
              <a:effectLst>
                <a:outerShdw blurRad="50800" algn="ctr">
                  <a:srgbClr val="000000">
                    <a:alpha val="43000"/>
                  </a:srgbClr>
                </a:outerShdw>
              </a:effectLst>
            </a:endParaRPr>
          </a:p>
        </p:txBody>
      </p:sp>
      <p:pic>
        <p:nvPicPr>
          <p:cNvPr id="8" name="Picture 7" descr="stamp logo no background.png"/>
          <p:cNvPicPr>
            <a:picLocks noChangeAspect="1"/>
          </p:cNvPicPr>
          <p:nvPr/>
        </p:nvPicPr>
        <p:blipFill>
          <a:blip r:embed="rId10">
            <a:lum bright="70000" contrast="-70000"/>
          </a:blip>
          <a:stretch>
            <a:fillRect/>
          </a:stretch>
        </p:blipFill>
        <p:spPr>
          <a:xfrm>
            <a:off x="6019801" y="4953000"/>
            <a:ext cx="2590800" cy="1600200"/>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bwMode="auto">
          <a:xfrm>
            <a:off x="228600" y="2667000"/>
            <a:ext cx="6858000" cy="38401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lvl="0" indent="-342900" defTabSz="914400" fontAlgn="base">
              <a:spcBef>
                <a:spcPct val="20000"/>
              </a:spcBef>
              <a:spcAft>
                <a:spcPct val="0"/>
              </a:spcAft>
              <a:buSzPct val="100000"/>
              <a:buBlip>
                <a:blip r:embed="rId3"/>
              </a:buBlip>
            </a:pPr>
            <a:r>
              <a:rPr lang="en-US" sz="2400" dirty="0" smtClean="0">
                <a:solidFill>
                  <a:srgbClr val="1F497D"/>
                </a:solidFill>
                <a:latin typeface="Century Gothic"/>
                <a:ea typeface="Arial" charset="0"/>
                <a:cs typeface="Century Gothic"/>
              </a:rPr>
              <a:t>Prepare </a:t>
            </a:r>
            <a:r>
              <a:rPr lang="en-US" sz="2400" dirty="0">
                <a:solidFill>
                  <a:srgbClr val="1F497D"/>
                </a:solidFill>
                <a:latin typeface="Century Gothic"/>
                <a:ea typeface="Arial" charset="0"/>
                <a:cs typeface="Century Gothic"/>
              </a:rPr>
              <a:t>a </a:t>
            </a:r>
            <a:r>
              <a:rPr lang="en-US" sz="2400" dirty="0" smtClean="0">
                <a:solidFill>
                  <a:srgbClr val="1F497D"/>
                </a:solidFill>
                <a:latin typeface="Century Gothic"/>
                <a:ea typeface="Arial" charset="0"/>
                <a:cs typeface="Century Gothic"/>
              </a:rPr>
              <a:t>budget for the Key Club year</a:t>
            </a:r>
            <a:endParaRPr lang="en-US" sz="2400" dirty="0">
              <a:solidFill>
                <a:srgbClr val="1F497D"/>
              </a:solidFill>
              <a:latin typeface="Century Gothic"/>
              <a:ea typeface="Arial" charset="0"/>
              <a:cs typeface="Century Gothic"/>
            </a:endParaRPr>
          </a:p>
          <a:p>
            <a:pPr marL="342900" lvl="0" indent="-342900" defTabSz="914400" fontAlgn="base">
              <a:spcBef>
                <a:spcPct val="20000"/>
              </a:spcBef>
              <a:spcAft>
                <a:spcPct val="0"/>
              </a:spcAft>
              <a:buSzPct val="100000"/>
              <a:buBlip>
                <a:blip r:embed="rId3"/>
              </a:buBlip>
            </a:pPr>
            <a:endParaRPr lang="en-US" sz="2400" dirty="0" smtClean="0">
              <a:solidFill>
                <a:srgbClr val="1F497D"/>
              </a:solidFill>
              <a:latin typeface="Century Gothic"/>
              <a:ea typeface="Arial" charset="0"/>
              <a:cs typeface="Century Gothic"/>
            </a:endParaRPr>
          </a:p>
          <a:p>
            <a:pPr marL="342900" lvl="0" indent="-342900" defTabSz="914400" fontAlgn="base">
              <a:spcBef>
                <a:spcPct val="20000"/>
              </a:spcBef>
              <a:spcAft>
                <a:spcPct val="0"/>
              </a:spcAft>
              <a:buSzPct val="100000"/>
              <a:buBlip>
                <a:blip r:embed="rId3"/>
              </a:buBlip>
            </a:pPr>
            <a:r>
              <a:rPr lang="en-US" sz="2400" dirty="0" smtClean="0">
                <a:solidFill>
                  <a:srgbClr val="1F497D"/>
                </a:solidFill>
                <a:latin typeface="Century Gothic"/>
                <a:ea typeface="Arial" charset="0"/>
                <a:cs typeface="Century Gothic"/>
              </a:rPr>
              <a:t>Coordinate dues process</a:t>
            </a:r>
            <a:endParaRPr lang="en-US" sz="2400" dirty="0">
              <a:solidFill>
                <a:srgbClr val="1F497D"/>
              </a:solidFill>
              <a:latin typeface="Century Gothic"/>
              <a:ea typeface="Arial" charset="0"/>
              <a:cs typeface="Century Gothic"/>
            </a:endParaRPr>
          </a:p>
          <a:p>
            <a:pPr marL="342900" lvl="0" indent="-342900" defTabSz="914400" fontAlgn="base">
              <a:spcBef>
                <a:spcPct val="20000"/>
              </a:spcBef>
              <a:spcAft>
                <a:spcPct val="0"/>
              </a:spcAft>
              <a:buSzPct val="100000"/>
              <a:buBlip>
                <a:blip r:embed="rId3"/>
              </a:buBlip>
            </a:pPr>
            <a:endParaRPr lang="en-US" sz="2400" dirty="0" smtClean="0">
              <a:solidFill>
                <a:srgbClr val="1F497D"/>
              </a:solidFill>
              <a:latin typeface="Century Gothic"/>
              <a:ea typeface="Arial" charset="0"/>
              <a:cs typeface="Century Gothic"/>
            </a:endParaRPr>
          </a:p>
          <a:p>
            <a:pPr marL="342900" lvl="0" indent="-342900" defTabSz="914400" fontAlgn="base">
              <a:spcBef>
                <a:spcPct val="20000"/>
              </a:spcBef>
              <a:spcAft>
                <a:spcPct val="0"/>
              </a:spcAft>
              <a:buSzPct val="100000"/>
              <a:buBlip>
                <a:blip r:embed="rId3"/>
              </a:buBlip>
            </a:pPr>
            <a:r>
              <a:rPr lang="en-US" sz="2400" dirty="0" smtClean="0">
                <a:solidFill>
                  <a:srgbClr val="1F497D"/>
                </a:solidFill>
                <a:latin typeface="Century Gothic"/>
                <a:ea typeface="Arial" charset="0"/>
                <a:cs typeface="Century Gothic"/>
              </a:rPr>
              <a:t>Train </a:t>
            </a:r>
            <a:r>
              <a:rPr lang="en-US" sz="2400" dirty="0">
                <a:solidFill>
                  <a:srgbClr val="1F497D"/>
                </a:solidFill>
                <a:latin typeface="Century Gothic"/>
                <a:ea typeface="Arial" charset="0"/>
                <a:cs typeface="Century Gothic"/>
              </a:rPr>
              <a:t>the treasurer-</a:t>
            </a:r>
            <a:r>
              <a:rPr lang="en-US" sz="2400" dirty="0" smtClean="0">
                <a:solidFill>
                  <a:srgbClr val="1F497D"/>
                </a:solidFill>
                <a:latin typeface="Century Gothic"/>
                <a:ea typeface="Arial" charset="0"/>
                <a:cs typeface="Century Gothic"/>
              </a:rPr>
              <a:t>elect when he or she is elected in February</a:t>
            </a:r>
            <a:endParaRPr lang="en-US" sz="2800" dirty="0">
              <a:solidFill>
                <a:srgbClr val="1F497D"/>
              </a:solidFill>
              <a:latin typeface="Century Gothic"/>
              <a:ea typeface="Arial" charset="0"/>
              <a:cs typeface="Century Gothic"/>
            </a:endParaRPr>
          </a:p>
        </p:txBody>
      </p:sp>
      <p:pic>
        <p:nvPicPr>
          <p:cNvPr id="11" name="Picture 10" descr="Template_KeyClub_Green circles graphic -1.jpg"/>
          <p:cNvPicPr>
            <a:picLocks noChangeAspect="1"/>
          </p:cNvPicPr>
          <p:nvPr/>
        </p:nvPicPr>
        <p:blipFill>
          <a:blip r:embed="rId4"/>
          <a:stretch>
            <a:fillRect/>
          </a:stretch>
        </p:blipFill>
        <p:spPr>
          <a:xfrm>
            <a:off x="0" y="0"/>
            <a:ext cx="9144000" cy="2057400"/>
          </a:xfrm>
          <a:prstGeom prst="rect">
            <a:avLst/>
          </a:prstGeom>
        </p:spPr>
      </p:pic>
      <p:pic>
        <p:nvPicPr>
          <p:cNvPr id="12" name="Picture 11" descr="Template_KeyClub_Light blue pencil graphic.gif"/>
          <p:cNvPicPr>
            <a:picLocks noChangeAspect="1"/>
          </p:cNvPicPr>
          <p:nvPr/>
        </p:nvPicPr>
        <p:blipFill>
          <a:blip r:embed="rId5">
            <a:extLst>
              <a:ext uri="{28A0092B-C50C-407E-A947-70E740481C1C}">
                <a14:useLocalDpi xmlns:a14="http://schemas.microsoft.com/office/drawing/2010/main" xmlns="" val="0"/>
              </a:ext>
            </a:extLst>
          </a:blip>
          <a:stretch>
            <a:fillRect/>
          </a:stretch>
        </p:blipFill>
        <p:spPr>
          <a:xfrm>
            <a:off x="0" y="1752600"/>
            <a:ext cx="9144000" cy="538389"/>
          </a:xfrm>
          <a:prstGeom prst="rect">
            <a:avLst/>
          </a:prstGeom>
        </p:spPr>
      </p:pic>
      <p:pic>
        <p:nvPicPr>
          <p:cNvPr id="13" name="Picture 12" descr="logo_KeyClub_seal_BW_PNG.png"/>
          <p:cNvPicPr>
            <a:picLocks noChangeAspect="1"/>
          </p:cNvPicPr>
          <p:nvPr/>
        </p:nvPicPr>
        <p:blipFill>
          <a:blip r:embed="rId6">
            <a:extLst>
              <a:ext uri="{28A0092B-C50C-407E-A947-70E740481C1C}">
                <a14:useLocalDpi xmlns:a14="http://schemas.microsoft.com/office/drawing/2010/main" xmlns="" val="0"/>
              </a:ext>
            </a:extLst>
          </a:blip>
          <a:stretch>
            <a:fillRect/>
          </a:stretch>
        </p:blipFill>
        <p:spPr>
          <a:xfrm>
            <a:off x="304800" y="156720"/>
            <a:ext cx="1528946" cy="1519680"/>
          </a:xfrm>
          <a:prstGeom prst="rect">
            <a:avLst/>
          </a:prstGeom>
        </p:spPr>
      </p:pic>
      <p:sp>
        <p:nvSpPr>
          <p:cNvPr id="5" name="Rectangle 4"/>
          <p:cNvSpPr/>
          <p:nvPr/>
        </p:nvSpPr>
        <p:spPr>
          <a:xfrm>
            <a:off x="1930399" y="457200"/>
            <a:ext cx="7061201" cy="830997"/>
          </a:xfrm>
          <a:prstGeom prst="rect">
            <a:avLst/>
          </a:prstGeom>
        </p:spPr>
        <p:txBody>
          <a:bodyPr wrap="square">
            <a:spAutoFit/>
          </a:bodyPr>
          <a:lstStyle/>
          <a:p>
            <a:pPr algn="ctr"/>
            <a:r>
              <a:rPr lang="en-US" sz="4800" b="1" dirty="0" smtClean="0">
                <a:solidFill>
                  <a:schemeClr val="bg1"/>
                </a:solidFill>
                <a:effectLst>
                  <a:outerShdw blurRad="50800" algn="ctr">
                    <a:srgbClr val="000000">
                      <a:alpha val="43000"/>
                    </a:srgbClr>
                  </a:outerShdw>
                </a:effectLst>
                <a:latin typeface="Century Gothic" charset="0"/>
                <a:cs typeface="Arial" charset="0"/>
              </a:rPr>
              <a:t>Annual Responsibilities</a:t>
            </a:r>
            <a:endParaRPr lang="en-US" sz="4800" b="1" dirty="0">
              <a:solidFill>
                <a:schemeClr val="bg1"/>
              </a:solidFill>
              <a:effectLst>
                <a:outerShdw blurRad="50800" algn="ctr">
                  <a:srgbClr val="000000">
                    <a:alpha val="43000"/>
                  </a:srgbClr>
                </a:outerShdw>
              </a:effectLst>
            </a:endParaRPr>
          </a:p>
        </p:txBody>
      </p:sp>
      <p:pic>
        <p:nvPicPr>
          <p:cNvPr id="8" name="Picture 7" descr="stamp logo no background.png"/>
          <p:cNvPicPr>
            <a:picLocks noChangeAspect="1"/>
          </p:cNvPicPr>
          <p:nvPr/>
        </p:nvPicPr>
        <p:blipFill>
          <a:blip r:embed="rId7">
            <a:lum bright="70000" contrast="-70000"/>
          </a:blip>
          <a:stretch>
            <a:fillRect/>
          </a:stretch>
        </p:blipFill>
        <p:spPr>
          <a:xfrm>
            <a:off x="6172200" y="4906963"/>
            <a:ext cx="2590800" cy="16002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bwMode="auto">
          <a:xfrm>
            <a:off x="533400" y="4038600"/>
            <a:ext cx="5638800" cy="959379"/>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4800" dirty="0" smtClean="0">
                <a:solidFill>
                  <a:srgbClr val="1F497D"/>
                </a:solidFill>
                <a:latin typeface="Century Gothic" charset="0"/>
                <a:ea typeface="Arial" charset="0"/>
                <a:cs typeface="Arial" charset="0"/>
              </a:rPr>
              <a:t>Paying Dues</a:t>
            </a:r>
            <a:endParaRPr kumimoji="0" lang="en-US" sz="4800" b="0" i="0" u="none" strike="noStrike" kern="1200" cap="none" spc="0" normalizeH="0" baseline="0" noProof="0" dirty="0">
              <a:ln>
                <a:noFill/>
              </a:ln>
              <a:solidFill>
                <a:srgbClr val="1F497D"/>
              </a:solidFill>
              <a:effectLst/>
              <a:uLnTx/>
              <a:uFillTx/>
              <a:latin typeface="Century Gothic" charset="0"/>
              <a:ea typeface="Arial" charset="0"/>
              <a:cs typeface="Arial" charset="0"/>
            </a:endParaRPr>
          </a:p>
        </p:txBody>
      </p:sp>
      <p:pic>
        <p:nvPicPr>
          <p:cNvPr id="10" name="Picture 9" descr="Template_KeyClub_Green circles graphic -1.jpg"/>
          <p:cNvPicPr>
            <a:picLocks noChangeAspect="1"/>
          </p:cNvPicPr>
          <p:nvPr/>
        </p:nvPicPr>
        <p:blipFill>
          <a:blip r:embed="rId3"/>
          <a:stretch>
            <a:fillRect/>
          </a:stretch>
        </p:blipFill>
        <p:spPr>
          <a:xfrm>
            <a:off x="0" y="0"/>
            <a:ext cx="9144000" cy="2057400"/>
          </a:xfrm>
          <a:prstGeom prst="rect">
            <a:avLst/>
          </a:prstGeom>
        </p:spPr>
      </p:pic>
      <p:pic>
        <p:nvPicPr>
          <p:cNvPr id="11" name="Picture 10" descr="Template_KeyClub_Light blue pencil graphic.gif"/>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0" y="1752600"/>
            <a:ext cx="9144000" cy="538389"/>
          </a:xfrm>
          <a:prstGeom prst="rect">
            <a:avLst/>
          </a:prstGeom>
        </p:spPr>
      </p:pic>
      <p:pic>
        <p:nvPicPr>
          <p:cNvPr id="12" name="Picture 11" descr="logo_KeyClub_seal_BW_PNG.png"/>
          <p:cNvPicPr>
            <a:picLocks noChangeAspect="1"/>
          </p:cNvPicPr>
          <p:nvPr/>
        </p:nvPicPr>
        <p:blipFill>
          <a:blip r:embed="rId5">
            <a:extLst>
              <a:ext uri="{28A0092B-C50C-407E-A947-70E740481C1C}">
                <a14:useLocalDpi xmlns:a14="http://schemas.microsoft.com/office/drawing/2010/main" xmlns="" val="0"/>
              </a:ext>
            </a:extLst>
          </a:blip>
          <a:stretch>
            <a:fillRect/>
          </a:stretch>
        </p:blipFill>
        <p:spPr>
          <a:xfrm>
            <a:off x="304800" y="156720"/>
            <a:ext cx="1528946" cy="1519680"/>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bwMode="auto">
          <a:xfrm>
            <a:off x="762000" y="2484436"/>
            <a:ext cx="6438900" cy="36877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lvl="0" indent="-342900" defTabSz="914400" fontAlgn="base">
              <a:spcBef>
                <a:spcPct val="20000"/>
              </a:spcBef>
              <a:spcAft>
                <a:spcPct val="0"/>
              </a:spcAft>
              <a:buSzPct val="100000"/>
              <a:buBlip>
                <a:blip r:embed="rId3"/>
              </a:buBlip>
            </a:pPr>
            <a:r>
              <a:rPr lang="en-US" sz="2400" dirty="0" smtClean="0">
                <a:solidFill>
                  <a:srgbClr val="1F497D"/>
                </a:solidFill>
                <a:latin typeface="Century Gothic"/>
                <a:ea typeface="Arial" charset="0"/>
                <a:cs typeface="Century Gothic"/>
              </a:rPr>
              <a:t>International: $7.00</a:t>
            </a:r>
          </a:p>
          <a:p>
            <a:pPr marL="342900" lvl="0" indent="-342900" defTabSz="914400" fontAlgn="base">
              <a:spcBef>
                <a:spcPct val="20000"/>
              </a:spcBef>
              <a:spcAft>
                <a:spcPct val="0"/>
              </a:spcAft>
              <a:buSzPct val="100000"/>
              <a:buBlip>
                <a:blip r:embed="rId3"/>
              </a:buBlip>
            </a:pPr>
            <a:r>
              <a:rPr lang="en-US" sz="2400" dirty="0" smtClean="0">
                <a:solidFill>
                  <a:srgbClr val="1F497D"/>
                </a:solidFill>
                <a:latin typeface="Century Gothic"/>
                <a:ea typeface="Arial" charset="0"/>
                <a:cs typeface="Century Gothic"/>
              </a:rPr>
              <a:t>District:         + </a:t>
            </a:r>
            <a:r>
              <a:rPr lang="en-US" sz="2400" u="sng" dirty="0" smtClean="0">
                <a:solidFill>
                  <a:srgbClr val="1F497D"/>
                </a:solidFill>
                <a:latin typeface="Century Gothic"/>
                <a:ea typeface="Arial" charset="0"/>
                <a:cs typeface="Century Gothic"/>
              </a:rPr>
              <a:t>$4.50</a:t>
            </a:r>
          </a:p>
          <a:p>
            <a:pPr lvl="0" defTabSz="914400" fontAlgn="base">
              <a:spcBef>
                <a:spcPct val="20000"/>
              </a:spcBef>
              <a:spcAft>
                <a:spcPct val="0"/>
              </a:spcAft>
              <a:buSzPct val="100000"/>
            </a:pPr>
            <a:endParaRPr lang="en-US" sz="2400" dirty="0">
              <a:solidFill>
                <a:srgbClr val="1F497D"/>
              </a:solidFill>
              <a:latin typeface="Century Gothic"/>
              <a:ea typeface="Arial" charset="0"/>
              <a:cs typeface="Century Gothic"/>
            </a:endParaRPr>
          </a:p>
          <a:p>
            <a:pPr marL="342900" lvl="0" indent="-342900" defTabSz="914400" fontAlgn="base">
              <a:spcBef>
                <a:spcPct val="20000"/>
              </a:spcBef>
              <a:spcAft>
                <a:spcPct val="0"/>
              </a:spcAft>
              <a:buSzPct val="100000"/>
              <a:buBlip>
                <a:blip r:embed="rId3"/>
              </a:buBlip>
            </a:pPr>
            <a:r>
              <a:rPr lang="en-US" sz="2400" dirty="0" smtClean="0">
                <a:solidFill>
                  <a:srgbClr val="1F497D"/>
                </a:solidFill>
                <a:latin typeface="Century Gothic"/>
                <a:ea typeface="Arial" charset="0"/>
                <a:cs typeface="Century Gothic"/>
              </a:rPr>
              <a:t>Club dues      $11.50 at least</a:t>
            </a:r>
          </a:p>
          <a:p>
            <a:pPr marL="342900" lvl="0" indent="-342900" defTabSz="914400" fontAlgn="base">
              <a:spcBef>
                <a:spcPct val="20000"/>
              </a:spcBef>
              <a:spcAft>
                <a:spcPct val="0"/>
              </a:spcAft>
              <a:buSzPct val="100000"/>
              <a:buBlip>
                <a:blip r:embed="rId3"/>
              </a:buBlip>
            </a:pPr>
            <a:r>
              <a:rPr lang="en-US" sz="2400" dirty="0" smtClean="0">
                <a:solidFill>
                  <a:srgbClr val="1F497D"/>
                </a:solidFill>
                <a:latin typeface="Century Gothic"/>
                <a:ea typeface="Arial" charset="0"/>
                <a:cs typeface="Century Gothic"/>
              </a:rPr>
              <a:t>A typical club charges anywhere from $20-$25, which includes a T-shirt. </a:t>
            </a:r>
          </a:p>
        </p:txBody>
      </p:sp>
      <p:pic>
        <p:nvPicPr>
          <p:cNvPr id="10" name="Picture 9" descr="Template_KeyClub_Green circles graphic -1.jpg"/>
          <p:cNvPicPr>
            <a:picLocks noChangeAspect="1"/>
          </p:cNvPicPr>
          <p:nvPr/>
        </p:nvPicPr>
        <p:blipFill>
          <a:blip r:embed="rId4"/>
          <a:stretch>
            <a:fillRect/>
          </a:stretch>
        </p:blipFill>
        <p:spPr>
          <a:xfrm>
            <a:off x="0" y="0"/>
            <a:ext cx="9144000" cy="2057400"/>
          </a:xfrm>
          <a:prstGeom prst="rect">
            <a:avLst/>
          </a:prstGeom>
        </p:spPr>
      </p:pic>
      <p:pic>
        <p:nvPicPr>
          <p:cNvPr id="11" name="Picture 10" descr="Template_KeyClub_Light blue pencil graphic.gif"/>
          <p:cNvPicPr>
            <a:picLocks noChangeAspect="1"/>
          </p:cNvPicPr>
          <p:nvPr/>
        </p:nvPicPr>
        <p:blipFill>
          <a:blip r:embed="rId5">
            <a:extLst>
              <a:ext uri="{28A0092B-C50C-407E-A947-70E740481C1C}">
                <a14:useLocalDpi xmlns:a14="http://schemas.microsoft.com/office/drawing/2010/main" xmlns="" val="0"/>
              </a:ext>
            </a:extLst>
          </a:blip>
          <a:stretch>
            <a:fillRect/>
          </a:stretch>
        </p:blipFill>
        <p:spPr>
          <a:xfrm>
            <a:off x="0" y="1752600"/>
            <a:ext cx="9144000" cy="538389"/>
          </a:xfrm>
          <a:prstGeom prst="rect">
            <a:avLst/>
          </a:prstGeom>
        </p:spPr>
      </p:pic>
      <p:pic>
        <p:nvPicPr>
          <p:cNvPr id="12" name="Picture 11" descr="logo_KeyClub_seal_BW_PNG.png"/>
          <p:cNvPicPr>
            <a:picLocks noChangeAspect="1"/>
          </p:cNvPicPr>
          <p:nvPr/>
        </p:nvPicPr>
        <p:blipFill>
          <a:blip r:embed="rId6">
            <a:extLst>
              <a:ext uri="{28A0092B-C50C-407E-A947-70E740481C1C}">
                <a14:useLocalDpi xmlns:a14="http://schemas.microsoft.com/office/drawing/2010/main" xmlns="" val="0"/>
              </a:ext>
            </a:extLst>
          </a:blip>
          <a:stretch>
            <a:fillRect/>
          </a:stretch>
        </p:blipFill>
        <p:spPr>
          <a:xfrm>
            <a:off x="304800" y="156720"/>
            <a:ext cx="1528946" cy="1519680"/>
          </a:xfrm>
          <a:prstGeom prst="rect">
            <a:avLst/>
          </a:prstGeom>
        </p:spPr>
      </p:pic>
      <p:sp>
        <p:nvSpPr>
          <p:cNvPr id="5" name="Rectangle 4"/>
          <p:cNvSpPr/>
          <p:nvPr/>
        </p:nvSpPr>
        <p:spPr>
          <a:xfrm>
            <a:off x="1930401" y="457200"/>
            <a:ext cx="7061199" cy="830997"/>
          </a:xfrm>
          <a:prstGeom prst="rect">
            <a:avLst/>
          </a:prstGeom>
        </p:spPr>
        <p:txBody>
          <a:bodyPr wrap="square">
            <a:spAutoFit/>
          </a:bodyPr>
          <a:lstStyle/>
          <a:p>
            <a:pPr algn="ctr"/>
            <a:r>
              <a:rPr lang="en-US" sz="4800" b="1" dirty="0" smtClean="0">
                <a:solidFill>
                  <a:schemeClr val="bg1"/>
                </a:solidFill>
                <a:effectLst>
                  <a:outerShdw blurRad="50800" algn="ctr">
                    <a:srgbClr val="000000">
                      <a:alpha val="43000"/>
                    </a:srgbClr>
                  </a:outerShdw>
                </a:effectLst>
                <a:latin typeface="Century Gothic" charset="0"/>
                <a:cs typeface="Arial" charset="0"/>
              </a:rPr>
              <a:t>How Much Are Dues?</a:t>
            </a:r>
            <a:endParaRPr lang="en-US" sz="4800" b="1" dirty="0">
              <a:solidFill>
                <a:schemeClr val="bg1"/>
              </a:solidFill>
              <a:effectLst>
                <a:outerShdw blurRad="50800" algn="ctr">
                  <a:srgbClr val="000000">
                    <a:alpha val="43000"/>
                  </a:srgbClr>
                </a:outerShdw>
              </a:effectLst>
            </a:endParaRPr>
          </a:p>
        </p:txBody>
      </p:sp>
      <p:pic>
        <p:nvPicPr>
          <p:cNvPr id="8" name="Picture 7" descr="stamp logo no background.png"/>
          <p:cNvPicPr>
            <a:picLocks noChangeAspect="1"/>
          </p:cNvPicPr>
          <p:nvPr/>
        </p:nvPicPr>
        <p:blipFill>
          <a:blip r:embed="rId7">
            <a:lum bright="70000" contrast="-70000"/>
          </a:blip>
          <a:stretch>
            <a:fillRect/>
          </a:stretch>
        </p:blipFill>
        <p:spPr>
          <a:xfrm>
            <a:off x="6402614" y="5638800"/>
            <a:ext cx="986971" cy="609600"/>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bwMode="auto">
          <a:xfrm>
            <a:off x="876300" y="2021794"/>
            <a:ext cx="6781800" cy="40385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lvl="0" indent="-342900" defTabSz="914400" fontAlgn="base">
              <a:spcBef>
                <a:spcPct val="20000"/>
              </a:spcBef>
              <a:spcAft>
                <a:spcPct val="0"/>
              </a:spcAft>
              <a:buSzPct val="100000"/>
              <a:buBlip>
                <a:blip r:embed="rId3"/>
              </a:buBlip>
            </a:pPr>
            <a:r>
              <a:rPr lang="en-US" sz="2800" dirty="0" smtClean="0">
                <a:solidFill>
                  <a:srgbClr val="1F497D"/>
                </a:solidFill>
                <a:latin typeface="Century Gothic"/>
                <a:ea typeface="Arial" charset="0"/>
                <a:cs typeface="Century Gothic"/>
              </a:rPr>
              <a:t>International</a:t>
            </a:r>
          </a:p>
          <a:p>
            <a:pPr marL="800100" lvl="1" indent="-342900" defTabSz="914400" fontAlgn="base">
              <a:spcBef>
                <a:spcPct val="20000"/>
              </a:spcBef>
              <a:spcAft>
                <a:spcPct val="0"/>
              </a:spcAft>
              <a:buSzPct val="100000"/>
              <a:buBlip>
                <a:blip r:embed="rId3"/>
              </a:buBlip>
            </a:pPr>
            <a:r>
              <a:rPr lang="en-US" sz="2000" dirty="0" smtClean="0">
                <a:solidFill>
                  <a:srgbClr val="1F497D"/>
                </a:solidFill>
                <a:latin typeface="Century Gothic"/>
                <a:ea typeface="Arial" charset="0"/>
                <a:cs typeface="Century Gothic"/>
              </a:rPr>
              <a:t>Club and District resources</a:t>
            </a:r>
          </a:p>
          <a:p>
            <a:pPr marL="800100" lvl="1" indent="-342900" defTabSz="914400" fontAlgn="base">
              <a:spcBef>
                <a:spcPct val="20000"/>
              </a:spcBef>
              <a:spcAft>
                <a:spcPct val="0"/>
              </a:spcAft>
              <a:buSzPct val="100000"/>
              <a:buBlip>
                <a:blip r:embed="rId3"/>
              </a:buBlip>
            </a:pPr>
            <a:r>
              <a:rPr lang="en-US" sz="2000" dirty="0" smtClean="0">
                <a:solidFill>
                  <a:srgbClr val="1F497D"/>
                </a:solidFill>
                <a:latin typeface="Century Gothic"/>
                <a:ea typeface="Arial" charset="0"/>
                <a:cs typeface="Century Gothic"/>
              </a:rPr>
              <a:t>Key Club Magazine</a:t>
            </a:r>
            <a:r>
              <a:rPr lang="en-US" sz="2000" dirty="0">
                <a:solidFill>
                  <a:srgbClr val="1F497D"/>
                </a:solidFill>
                <a:latin typeface="Century Gothic"/>
                <a:ea typeface="Arial" charset="0"/>
                <a:cs typeface="Century Gothic"/>
              </a:rPr>
              <a:t/>
            </a:r>
            <a:br>
              <a:rPr lang="en-US" sz="2000" dirty="0">
                <a:solidFill>
                  <a:srgbClr val="1F497D"/>
                </a:solidFill>
                <a:latin typeface="Century Gothic"/>
                <a:ea typeface="Arial" charset="0"/>
                <a:cs typeface="Century Gothic"/>
              </a:rPr>
            </a:br>
            <a:endParaRPr lang="en-US" sz="2000" dirty="0" smtClean="0">
              <a:solidFill>
                <a:srgbClr val="1F497D"/>
              </a:solidFill>
              <a:latin typeface="Century Gothic"/>
              <a:ea typeface="Arial" charset="0"/>
              <a:cs typeface="Century Gothic"/>
            </a:endParaRPr>
          </a:p>
          <a:p>
            <a:pPr marL="342900" lvl="0" indent="-342900" defTabSz="914400" fontAlgn="base">
              <a:spcBef>
                <a:spcPct val="20000"/>
              </a:spcBef>
              <a:spcAft>
                <a:spcPct val="0"/>
              </a:spcAft>
              <a:buSzPct val="100000"/>
              <a:buBlip>
                <a:blip r:embed="rId3"/>
              </a:buBlip>
            </a:pPr>
            <a:r>
              <a:rPr lang="en-US" sz="2800" dirty="0" smtClean="0">
                <a:solidFill>
                  <a:srgbClr val="1F497D"/>
                </a:solidFill>
                <a:latin typeface="Century Gothic"/>
                <a:ea typeface="Arial" charset="0"/>
                <a:cs typeface="Century Gothic"/>
              </a:rPr>
              <a:t>District</a:t>
            </a:r>
          </a:p>
          <a:p>
            <a:pPr marL="800100" lvl="1" indent="-342900" defTabSz="914400" fontAlgn="base">
              <a:spcBef>
                <a:spcPct val="20000"/>
              </a:spcBef>
              <a:spcAft>
                <a:spcPct val="0"/>
              </a:spcAft>
              <a:buSzPct val="100000"/>
              <a:buBlip>
                <a:blip r:embed="rId3"/>
              </a:buBlip>
            </a:pPr>
            <a:r>
              <a:rPr lang="en-US" sz="2000" dirty="0" smtClean="0">
                <a:solidFill>
                  <a:srgbClr val="1F497D"/>
                </a:solidFill>
                <a:latin typeface="Century Gothic"/>
                <a:ea typeface="Arial" charset="0"/>
                <a:cs typeface="Century Gothic"/>
              </a:rPr>
              <a:t>District Board expenses</a:t>
            </a:r>
          </a:p>
          <a:p>
            <a:pPr marL="800100" lvl="1" indent="-342900" defTabSz="914400" fontAlgn="base">
              <a:spcBef>
                <a:spcPct val="20000"/>
              </a:spcBef>
              <a:spcAft>
                <a:spcPct val="0"/>
              </a:spcAft>
              <a:buSzPct val="100000"/>
              <a:buBlip>
                <a:blip r:embed="rId3"/>
              </a:buBlip>
            </a:pPr>
            <a:r>
              <a:rPr lang="en-US" sz="2000" dirty="0" smtClean="0">
                <a:solidFill>
                  <a:srgbClr val="1F497D"/>
                </a:solidFill>
                <a:latin typeface="Century Gothic"/>
                <a:ea typeface="Arial" charset="0"/>
                <a:cs typeface="Century Gothic"/>
              </a:rPr>
              <a:t>General Administration</a:t>
            </a:r>
          </a:p>
          <a:p>
            <a:pPr marL="800100" lvl="1" indent="-342900" defTabSz="914400" fontAlgn="base">
              <a:spcBef>
                <a:spcPct val="20000"/>
              </a:spcBef>
              <a:spcAft>
                <a:spcPct val="0"/>
              </a:spcAft>
              <a:buSzPct val="100000"/>
              <a:buBlip>
                <a:blip r:embed="rId3"/>
              </a:buBlip>
            </a:pPr>
            <a:r>
              <a:rPr lang="en-US" sz="2000" dirty="0" smtClean="0">
                <a:solidFill>
                  <a:srgbClr val="1F497D"/>
                </a:solidFill>
                <a:latin typeface="Century Gothic"/>
                <a:ea typeface="Arial" charset="0"/>
                <a:cs typeface="Century Gothic"/>
              </a:rPr>
              <a:t>Florida Opportunity Fund</a:t>
            </a:r>
          </a:p>
        </p:txBody>
      </p:sp>
      <p:pic>
        <p:nvPicPr>
          <p:cNvPr id="10" name="Picture 9" descr="Template_KeyClub_Green circles graphic -1.jpg"/>
          <p:cNvPicPr>
            <a:picLocks noChangeAspect="1"/>
          </p:cNvPicPr>
          <p:nvPr/>
        </p:nvPicPr>
        <p:blipFill>
          <a:blip r:embed="rId4"/>
          <a:stretch>
            <a:fillRect/>
          </a:stretch>
        </p:blipFill>
        <p:spPr>
          <a:xfrm>
            <a:off x="0" y="0"/>
            <a:ext cx="9144000" cy="1752600"/>
          </a:xfrm>
          <a:prstGeom prst="rect">
            <a:avLst/>
          </a:prstGeom>
        </p:spPr>
      </p:pic>
      <p:pic>
        <p:nvPicPr>
          <p:cNvPr id="11" name="Picture 10" descr="Template_KeyClub_Light blue pencil graphic.gif"/>
          <p:cNvPicPr>
            <a:picLocks noChangeAspect="1"/>
          </p:cNvPicPr>
          <p:nvPr/>
        </p:nvPicPr>
        <p:blipFill>
          <a:blip r:embed="rId5">
            <a:extLst>
              <a:ext uri="{28A0092B-C50C-407E-A947-70E740481C1C}">
                <a14:useLocalDpi xmlns:a14="http://schemas.microsoft.com/office/drawing/2010/main" xmlns="" val="0"/>
              </a:ext>
            </a:extLst>
          </a:blip>
          <a:stretch>
            <a:fillRect/>
          </a:stretch>
        </p:blipFill>
        <p:spPr>
          <a:xfrm>
            <a:off x="0" y="1483405"/>
            <a:ext cx="9144000" cy="538389"/>
          </a:xfrm>
          <a:prstGeom prst="rect">
            <a:avLst/>
          </a:prstGeom>
        </p:spPr>
      </p:pic>
      <p:pic>
        <p:nvPicPr>
          <p:cNvPr id="12" name="Picture 11" descr="logo_KeyClub_seal_BW_PNG.png"/>
          <p:cNvPicPr>
            <a:picLocks noChangeAspect="1"/>
          </p:cNvPicPr>
          <p:nvPr/>
        </p:nvPicPr>
        <p:blipFill>
          <a:blip r:embed="rId6">
            <a:extLst>
              <a:ext uri="{28A0092B-C50C-407E-A947-70E740481C1C}">
                <a14:useLocalDpi xmlns:a14="http://schemas.microsoft.com/office/drawing/2010/main" xmlns="" val="0"/>
              </a:ext>
            </a:extLst>
          </a:blip>
          <a:stretch>
            <a:fillRect/>
          </a:stretch>
        </p:blipFill>
        <p:spPr>
          <a:xfrm>
            <a:off x="304800" y="156720"/>
            <a:ext cx="1143000" cy="1136073"/>
          </a:xfrm>
          <a:prstGeom prst="rect">
            <a:avLst/>
          </a:prstGeom>
        </p:spPr>
      </p:pic>
      <p:sp>
        <p:nvSpPr>
          <p:cNvPr id="5" name="Rectangle 4"/>
          <p:cNvSpPr/>
          <p:nvPr/>
        </p:nvSpPr>
        <p:spPr>
          <a:xfrm>
            <a:off x="1947333" y="497962"/>
            <a:ext cx="7061200" cy="769441"/>
          </a:xfrm>
          <a:prstGeom prst="rect">
            <a:avLst/>
          </a:prstGeom>
        </p:spPr>
        <p:txBody>
          <a:bodyPr wrap="square">
            <a:spAutoFit/>
          </a:bodyPr>
          <a:lstStyle/>
          <a:p>
            <a:pPr algn="ctr"/>
            <a:r>
              <a:rPr lang="en-US" sz="4400" b="1" dirty="0" smtClean="0">
                <a:solidFill>
                  <a:schemeClr val="bg1"/>
                </a:solidFill>
                <a:effectLst>
                  <a:outerShdw blurRad="50800" algn="ctr">
                    <a:srgbClr val="000000">
                      <a:alpha val="43000"/>
                    </a:srgbClr>
                  </a:outerShdw>
                </a:effectLst>
                <a:latin typeface="Century Gothic" charset="0"/>
                <a:cs typeface="Arial" charset="0"/>
              </a:rPr>
              <a:t>What Are Dues Used For?</a:t>
            </a:r>
            <a:endParaRPr lang="en-US" sz="4400" b="1" dirty="0">
              <a:solidFill>
                <a:schemeClr val="bg1"/>
              </a:solidFill>
              <a:effectLst>
                <a:outerShdw blurRad="50800" algn="ctr">
                  <a:srgbClr val="000000">
                    <a:alpha val="43000"/>
                  </a:srgbClr>
                </a:outerShdw>
              </a:effectLst>
            </a:endParaRPr>
          </a:p>
        </p:txBody>
      </p:sp>
      <p:pic>
        <p:nvPicPr>
          <p:cNvPr id="8" name="Picture 7" descr="stamp logo no background.png"/>
          <p:cNvPicPr>
            <a:picLocks noChangeAspect="1"/>
          </p:cNvPicPr>
          <p:nvPr/>
        </p:nvPicPr>
        <p:blipFill>
          <a:blip r:embed="rId7">
            <a:lum bright="70000" contrast="-70000"/>
          </a:blip>
          <a:stretch>
            <a:fillRect/>
          </a:stretch>
        </p:blipFill>
        <p:spPr>
          <a:xfrm>
            <a:off x="7086599" y="5267512"/>
            <a:ext cx="1834847" cy="1133288"/>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fade">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fade">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fade">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fade">
                                      <p:cBhvr>
                                        <p:cTn id="32" dur="500"/>
                                        <p:tgtEl>
                                          <p:spTgt spid="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Effect transition="in" filter="fade">
                                      <p:cBhvr>
                                        <p:cTn id="37" dur="500"/>
                                        <p:tgtEl>
                                          <p:spTgt spid="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p:cNvSpPr txBox="1">
            <a:spLocks/>
          </p:cNvSpPr>
          <p:nvPr/>
        </p:nvSpPr>
        <p:spPr bwMode="auto">
          <a:xfrm>
            <a:off x="609600" y="2057400"/>
            <a:ext cx="6934200" cy="36877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lvl="0" indent="-342900" defTabSz="914400" fontAlgn="base">
              <a:lnSpc>
                <a:spcPct val="120000"/>
              </a:lnSpc>
              <a:spcBef>
                <a:spcPct val="20000"/>
              </a:spcBef>
              <a:spcAft>
                <a:spcPct val="0"/>
              </a:spcAft>
              <a:buSzPct val="100000"/>
              <a:buBlip>
                <a:blip r:embed="rId3"/>
              </a:buBlip>
            </a:pPr>
            <a:r>
              <a:rPr lang="en-US" sz="3200" dirty="0" smtClean="0">
                <a:solidFill>
                  <a:srgbClr val="1F497D"/>
                </a:solidFill>
                <a:latin typeface="Century Gothic"/>
                <a:ea typeface="Arial" charset="0"/>
                <a:cs typeface="Century Gothic"/>
              </a:rPr>
              <a:t>Early Bird Dues: November 1</a:t>
            </a:r>
            <a:r>
              <a:rPr lang="en-US" sz="3200" baseline="30000" dirty="0" smtClean="0">
                <a:solidFill>
                  <a:srgbClr val="1F497D"/>
                </a:solidFill>
                <a:latin typeface="Century Gothic"/>
                <a:ea typeface="Arial" charset="0"/>
                <a:cs typeface="Century Gothic"/>
              </a:rPr>
              <a:t>st</a:t>
            </a:r>
            <a:endParaRPr lang="en-US" sz="3200" dirty="0" smtClean="0">
              <a:solidFill>
                <a:srgbClr val="1F497D"/>
              </a:solidFill>
              <a:latin typeface="Century Gothic"/>
              <a:ea typeface="Arial" charset="0"/>
              <a:cs typeface="Century Gothic"/>
            </a:endParaRPr>
          </a:p>
          <a:p>
            <a:pPr marL="342900" lvl="0" indent="-342900" defTabSz="914400" fontAlgn="base">
              <a:lnSpc>
                <a:spcPct val="120000"/>
              </a:lnSpc>
              <a:spcBef>
                <a:spcPct val="20000"/>
              </a:spcBef>
              <a:spcAft>
                <a:spcPct val="0"/>
              </a:spcAft>
              <a:buSzPct val="100000"/>
              <a:buBlip>
                <a:blip r:embed="rId3"/>
              </a:buBlip>
            </a:pPr>
            <a:r>
              <a:rPr lang="en-US" sz="3200" dirty="0" smtClean="0">
                <a:solidFill>
                  <a:srgbClr val="1F497D"/>
                </a:solidFill>
                <a:latin typeface="Century Gothic"/>
                <a:ea typeface="Arial" charset="0"/>
                <a:cs typeface="Century Gothic"/>
              </a:rPr>
              <a:t>Send your invoice </a:t>
            </a:r>
            <a:r>
              <a:rPr lang="en-US" sz="3200" b="1" u="sng" dirty="0" smtClean="0">
                <a:solidFill>
                  <a:srgbClr val="1F497D"/>
                </a:solidFill>
                <a:latin typeface="Century Gothic"/>
                <a:ea typeface="Arial" charset="0"/>
                <a:cs typeface="Century Gothic"/>
              </a:rPr>
              <a:t>by</a:t>
            </a:r>
            <a:r>
              <a:rPr lang="en-US" sz="3200" dirty="0" smtClean="0">
                <a:solidFill>
                  <a:srgbClr val="1F497D"/>
                </a:solidFill>
                <a:latin typeface="Century Gothic"/>
                <a:ea typeface="Arial" charset="0"/>
                <a:cs typeface="Century Gothic"/>
              </a:rPr>
              <a:t> October 10</a:t>
            </a:r>
            <a:r>
              <a:rPr lang="en-US" sz="3200" baseline="30000" dirty="0" smtClean="0">
                <a:solidFill>
                  <a:srgbClr val="1F497D"/>
                </a:solidFill>
                <a:latin typeface="Century Gothic"/>
                <a:ea typeface="Arial" charset="0"/>
                <a:cs typeface="Century Gothic"/>
              </a:rPr>
              <a:t>th</a:t>
            </a:r>
            <a:r>
              <a:rPr lang="en-US" sz="3200" dirty="0" smtClean="0">
                <a:solidFill>
                  <a:srgbClr val="1F497D"/>
                </a:solidFill>
                <a:latin typeface="Century Gothic"/>
                <a:ea typeface="Arial" charset="0"/>
                <a:cs typeface="Century Gothic"/>
              </a:rPr>
              <a:t> </a:t>
            </a:r>
          </a:p>
          <a:p>
            <a:pPr marL="342900" lvl="0" indent="-342900" defTabSz="914400" fontAlgn="base">
              <a:lnSpc>
                <a:spcPct val="120000"/>
              </a:lnSpc>
              <a:spcBef>
                <a:spcPct val="20000"/>
              </a:spcBef>
              <a:spcAft>
                <a:spcPct val="0"/>
              </a:spcAft>
              <a:buSzPct val="100000"/>
              <a:buBlip>
                <a:blip r:embed="rId3"/>
              </a:buBlip>
            </a:pPr>
            <a:r>
              <a:rPr lang="en-US" sz="3200" dirty="0" smtClean="0">
                <a:solidFill>
                  <a:srgbClr val="1F497D"/>
                </a:solidFill>
                <a:latin typeface="Century Gothic"/>
                <a:ea typeface="Arial" charset="0"/>
                <a:cs typeface="Century Gothic"/>
              </a:rPr>
              <a:t>Regular dues deadline: December 1</a:t>
            </a:r>
            <a:r>
              <a:rPr lang="en-US" sz="3200" baseline="30000" dirty="0" smtClean="0">
                <a:solidFill>
                  <a:srgbClr val="1F497D"/>
                </a:solidFill>
                <a:latin typeface="Century Gothic"/>
                <a:ea typeface="Arial" charset="0"/>
                <a:cs typeface="Century Gothic"/>
              </a:rPr>
              <a:t>st</a:t>
            </a:r>
            <a:endParaRPr lang="en-US" sz="3200" dirty="0" smtClean="0">
              <a:solidFill>
                <a:srgbClr val="1F497D"/>
              </a:solidFill>
              <a:latin typeface="Century Gothic"/>
              <a:ea typeface="Arial" charset="0"/>
              <a:cs typeface="Century Gothic"/>
            </a:endParaRPr>
          </a:p>
          <a:p>
            <a:pPr lvl="0" defTabSz="914400" fontAlgn="base">
              <a:spcBef>
                <a:spcPct val="20000"/>
              </a:spcBef>
              <a:spcAft>
                <a:spcPct val="0"/>
              </a:spcAft>
              <a:buSzPct val="100000"/>
            </a:pPr>
            <a:endParaRPr lang="en-US" sz="3000" dirty="0" smtClean="0">
              <a:solidFill>
                <a:srgbClr val="1F497D"/>
              </a:solidFill>
              <a:latin typeface="Century Gothic"/>
              <a:ea typeface="Arial" charset="0"/>
              <a:cs typeface="Century Gothic"/>
            </a:endParaRPr>
          </a:p>
        </p:txBody>
      </p:sp>
      <p:pic>
        <p:nvPicPr>
          <p:cNvPr id="11" name="Picture 10" descr="Template_KeyClub_Green circles graphic -1.jpg"/>
          <p:cNvPicPr>
            <a:picLocks noChangeAspect="1"/>
          </p:cNvPicPr>
          <p:nvPr/>
        </p:nvPicPr>
        <p:blipFill>
          <a:blip r:embed="rId4"/>
          <a:stretch>
            <a:fillRect/>
          </a:stretch>
        </p:blipFill>
        <p:spPr>
          <a:xfrm>
            <a:off x="0" y="0"/>
            <a:ext cx="9144000" cy="1524000"/>
          </a:xfrm>
          <a:prstGeom prst="rect">
            <a:avLst/>
          </a:prstGeom>
        </p:spPr>
      </p:pic>
      <p:pic>
        <p:nvPicPr>
          <p:cNvPr id="12" name="Picture 11" descr="Template_KeyClub_Light blue pencil graphic.gif"/>
          <p:cNvPicPr>
            <a:picLocks noChangeAspect="1"/>
          </p:cNvPicPr>
          <p:nvPr/>
        </p:nvPicPr>
        <p:blipFill>
          <a:blip r:embed="rId5">
            <a:extLst>
              <a:ext uri="{28A0092B-C50C-407E-A947-70E740481C1C}">
                <a14:useLocalDpi xmlns:a14="http://schemas.microsoft.com/office/drawing/2010/main" xmlns="" val="0"/>
              </a:ext>
            </a:extLst>
          </a:blip>
          <a:stretch>
            <a:fillRect/>
          </a:stretch>
        </p:blipFill>
        <p:spPr>
          <a:xfrm>
            <a:off x="0" y="1254805"/>
            <a:ext cx="9173029" cy="538389"/>
          </a:xfrm>
          <a:prstGeom prst="rect">
            <a:avLst/>
          </a:prstGeom>
        </p:spPr>
      </p:pic>
      <p:pic>
        <p:nvPicPr>
          <p:cNvPr id="13" name="Picture 12" descr="logo_KeyClub_seal_BW_PNG.png"/>
          <p:cNvPicPr>
            <a:picLocks noChangeAspect="1"/>
          </p:cNvPicPr>
          <p:nvPr/>
        </p:nvPicPr>
        <p:blipFill>
          <a:blip r:embed="rId6">
            <a:extLst>
              <a:ext uri="{28A0092B-C50C-407E-A947-70E740481C1C}">
                <a14:useLocalDpi xmlns:a14="http://schemas.microsoft.com/office/drawing/2010/main" xmlns="" val="0"/>
              </a:ext>
            </a:extLst>
          </a:blip>
          <a:stretch>
            <a:fillRect/>
          </a:stretch>
        </p:blipFill>
        <p:spPr>
          <a:xfrm>
            <a:off x="304800" y="0"/>
            <a:ext cx="1143000" cy="1136073"/>
          </a:xfrm>
          <a:prstGeom prst="rect">
            <a:avLst/>
          </a:prstGeom>
        </p:spPr>
      </p:pic>
      <p:sp>
        <p:nvSpPr>
          <p:cNvPr id="5" name="Rectangle 4"/>
          <p:cNvSpPr/>
          <p:nvPr/>
        </p:nvSpPr>
        <p:spPr>
          <a:xfrm>
            <a:off x="1964268" y="457200"/>
            <a:ext cx="7061199" cy="830997"/>
          </a:xfrm>
          <a:prstGeom prst="rect">
            <a:avLst/>
          </a:prstGeom>
        </p:spPr>
        <p:txBody>
          <a:bodyPr wrap="square">
            <a:spAutoFit/>
          </a:bodyPr>
          <a:lstStyle/>
          <a:p>
            <a:pPr algn="ctr"/>
            <a:r>
              <a:rPr lang="en-US" sz="4800" b="1" dirty="0" smtClean="0">
                <a:solidFill>
                  <a:schemeClr val="bg1"/>
                </a:solidFill>
                <a:effectLst>
                  <a:outerShdw blurRad="50800" algn="ctr">
                    <a:srgbClr val="000000">
                      <a:alpha val="43000"/>
                    </a:srgbClr>
                  </a:outerShdw>
                </a:effectLst>
                <a:latin typeface="Century Gothic" charset="0"/>
                <a:cs typeface="Arial" charset="0"/>
              </a:rPr>
              <a:t>When Are Dues Due?</a:t>
            </a:r>
            <a:endParaRPr lang="en-US" sz="4800" b="1" dirty="0">
              <a:solidFill>
                <a:schemeClr val="bg1"/>
              </a:solidFill>
              <a:effectLst>
                <a:outerShdw blurRad="50800" algn="ctr">
                  <a:srgbClr val="000000">
                    <a:alpha val="43000"/>
                  </a:srgbClr>
                </a:outerShdw>
              </a:effectLst>
            </a:endParaRPr>
          </a:p>
        </p:txBody>
      </p:sp>
      <p:pic>
        <p:nvPicPr>
          <p:cNvPr id="9" name="Picture 8" descr="stamp logo no background.png"/>
          <p:cNvPicPr>
            <a:picLocks noChangeAspect="1"/>
          </p:cNvPicPr>
          <p:nvPr/>
        </p:nvPicPr>
        <p:blipFill>
          <a:blip r:embed="rId7">
            <a:lum bright="70000" contrast="-70000"/>
          </a:blip>
          <a:stretch>
            <a:fillRect/>
          </a:stretch>
        </p:blipFill>
        <p:spPr>
          <a:xfrm>
            <a:off x="5943600" y="4525963"/>
            <a:ext cx="2590800" cy="1600200"/>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2"/>
          <p:cNvSpPr txBox="1">
            <a:spLocks/>
          </p:cNvSpPr>
          <p:nvPr/>
        </p:nvSpPr>
        <p:spPr bwMode="auto">
          <a:xfrm>
            <a:off x="292100" y="2514600"/>
            <a:ext cx="8470900" cy="36877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lvl="0" indent="-342900" defTabSz="914400" fontAlgn="base">
              <a:spcBef>
                <a:spcPct val="20000"/>
              </a:spcBef>
              <a:spcAft>
                <a:spcPct val="0"/>
              </a:spcAft>
              <a:buSzPct val="100000"/>
              <a:buBlip>
                <a:blip r:embed="rId3"/>
              </a:buBlip>
            </a:pPr>
            <a:r>
              <a:rPr lang="en-US" sz="2200" dirty="0" smtClean="0">
                <a:solidFill>
                  <a:srgbClr val="1F497D"/>
                </a:solidFill>
                <a:latin typeface="Century Gothic"/>
                <a:cs typeface="Century Gothic"/>
              </a:rPr>
              <a:t>1</a:t>
            </a:r>
            <a:r>
              <a:rPr lang="en-US" sz="2200" baseline="30000" dirty="0" smtClean="0">
                <a:solidFill>
                  <a:srgbClr val="1F497D"/>
                </a:solidFill>
                <a:latin typeface="Century Gothic"/>
                <a:cs typeface="Century Gothic"/>
              </a:rPr>
              <a:t>st</a:t>
            </a:r>
            <a:r>
              <a:rPr lang="en-US" sz="2200" dirty="0" smtClean="0">
                <a:solidFill>
                  <a:srgbClr val="1F497D"/>
                </a:solidFill>
                <a:latin typeface="Century Gothic"/>
                <a:cs typeface="Century Gothic"/>
              </a:rPr>
              <a:t> Week of Sept. – Hold 1</a:t>
            </a:r>
            <a:r>
              <a:rPr lang="en-US" sz="2200" baseline="30000" dirty="0" smtClean="0">
                <a:solidFill>
                  <a:srgbClr val="1F497D"/>
                </a:solidFill>
                <a:latin typeface="Century Gothic"/>
                <a:cs typeface="Century Gothic"/>
              </a:rPr>
              <a:t>st</a:t>
            </a:r>
            <a:r>
              <a:rPr lang="en-US" sz="2200" dirty="0" smtClean="0">
                <a:solidFill>
                  <a:srgbClr val="1F497D"/>
                </a:solidFill>
                <a:latin typeface="Century Gothic"/>
                <a:cs typeface="Century Gothic"/>
              </a:rPr>
              <a:t> Meeting and inform members of dues and requirements</a:t>
            </a:r>
          </a:p>
          <a:p>
            <a:pPr marL="342900" lvl="0" indent="-342900" defTabSz="914400" fontAlgn="base">
              <a:spcBef>
                <a:spcPct val="20000"/>
              </a:spcBef>
              <a:spcAft>
                <a:spcPct val="0"/>
              </a:spcAft>
              <a:buSzPct val="100000"/>
              <a:buBlip>
                <a:blip r:embed="rId3"/>
              </a:buBlip>
            </a:pPr>
            <a:r>
              <a:rPr lang="en-US" sz="2200" dirty="0" smtClean="0">
                <a:solidFill>
                  <a:srgbClr val="1F497D"/>
                </a:solidFill>
                <a:latin typeface="Century Gothic"/>
                <a:cs typeface="Century Gothic"/>
              </a:rPr>
              <a:t>Month of Sept. – Remind </a:t>
            </a:r>
            <a:r>
              <a:rPr lang="en-US" sz="2200" dirty="0">
                <a:solidFill>
                  <a:srgbClr val="1F497D"/>
                </a:solidFill>
                <a:latin typeface="Century Gothic"/>
                <a:cs typeface="Century Gothic"/>
              </a:rPr>
              <a:t>potential members about application </a:t>
            </a:r>
            <a:r>
              <a:rPr lang="en-US" sz="2200" dirty="0" smtClean="0">
                <a:solidFill>
                  <a:srgbClr val="1F497D"/>
                </a:solidFill>
                <a:latin typeface="Century Gothic"/>
                <a:cs typeface="Century Gothic"/>
              </a:rPr>
              <a:t>deadline</a:t>
            </a:r>
          </a:p>
          <a:p>
            <a:pPr marL="342900" lvl="0" indent="-342900" defTabSz="914400" fontAlgn="base">
              <a:spcBef>
                <a:spcPct val="20000"/>
              </a:spcBef>
              <a:spcAft>
                <a:spcPct val="0"/>
              </a:spcAft>
              <a:buSzPct val="100000"/>
              <a:buBlip>
                <a:blip r:embed="rId3"/>
              </a:buBlip>
            </a:pPr>
            <a:r>
              <a:rPr lang="en-US" sz="2200" dirty="0" smtClean="0">
                <a:solidFill>
                  <a:srgbClr val="1F497D"/>
                </a:solidFill>
                <a:latin typeface="Century Gothic"/>
                <a:cs typeface="Century Gothic"/>
              </a:rPr>
              <a:t>3</a:t>
            </a:r>
            <a:r>
              <a:rPr lang="en-US" sz="2200" baseline="30000" dirty="0" smtClean="0">
                <a:solidFill>
                  <a:srgbClr val="1F497D"/>
                </a:solidFill>
                <a:latin typeface="Century Gothic"/>
                <a:cs typeface="Century Gothic"/>
              </a:rPr>
              <a:t>rd</a:t>
            </a:r>
            <a:r>
              <a:rPr lang="en-US" sz="2200" dirty="0" smtClean="0">
                <a:solidFill>
                  <a:srgbClr val="1F497D"/>
                </a:solidFill>
                <a:latin typeface="Century Gothic"/>
                <a:cs typeface="Century Gothic"/>
              </a:rPr>
              <a:t> Week of Sept. – Hold Second meeting and collect application and dues</a:t>
            </a:r>
          </a:p>
          <a:p>
            <a:pPr marL="342900" lvl="0" indent="-342900" defTabSz="914400" fontAlgn="base">
              <a:spcBef>
                <a:spcPct val="20000"/>
              </a:spcBef>
              <a:spcAft>
                <a:spcPct val="0"/>
              </a:spcAft>
              <a:buSzPct val="100000"/>
              <a:buBlip>
                <a:blip r:embed="rId3"/>
              </a:buBlip>
            </a:pPr>
            <a:r>
              <a:rPr lang="en-US" sz="2200" dirty="0" smtClean="0">
                <a:solidFill>
                  <a:srgbClr val="1F497D"/>
                </a:solidFill>
                <a:latin typeface="Century Gothic"/>
                <a:cs typeface="Century Gothic"/>
              </a:rPr>
              <a:t>4</a:t>
            </a:r>
            <a:r>
              <a:rPr lang="en-US" sz="2200" baseline="30000" dirty="0" smtClean="0">
                <a:solidFill>
                  <a:srgbClr val="1F497D"/>
                </a:solidFill>
                <a:latin typeface="Century Gothic"/>
                <a:cs typeface="Century Gothic"/>
              </a:rPr>
              <a:t>th</a:t>
            </a:r>
            <a:r>
              <a:rPr lang="en-US" sz="2200" dirty="0" smtClean="0">
                <a:solidFill>
                  <a:srgbClr val="1F497D"/>
                </a:solidFill>
                <a:latin typeface="Century Gothic"/>
                <a:cs typeface="Century Gothic"/>
              </a:rPr>
              <a:t> Week of Sept. – Finalize club roster</a:t>
            </a:r>
          </a:p>
          <a:p>
            <a:pPr marL="342900" lvl="0" indent="-342900" defTabSz="914400" fontAlgn="base">
              <a:spcBef>
                <a:spcPct val="20000"/>
              </a:spcBef>
              <a:spcAft>
                <a:spcPct val="0"/>
              </a:spcAft>
              <a:buSzPct val="100000"/>
              <a:buBlip>
                <a:blip r:embed="rId3"/>
              </a:buBlip>
            </a:pPr>
            <a:r>
              <a:rPr lang="en-US" sz="2200" dirty="0" smtClean="0">
                <a:solidFill>
                  <a:srgbClr val="1F497D"/>
                </a:solidFill>
                <a:latin typeface="Century Gothic"/>
                <a:cs typeface="Century Gothic"/>
              </a:rPr>
              <a:t>October </a:t>
            </a:r>
            <a:r>
              <a:rPr lang="en-US" sz="2200" dirty="0">
                <a:solidFill>
                  <a:srgbClr val="1F497D"/>
                </a:solidFill>
                <a:latin typeface="Century Gothic"/>
                <a:cs typeface="Century Gothic"/>
              </a:rPr>
              <a:t>1st – Update the the Membership Update </a:t>
            </a:r>
            <a:r>
              <a:rPr lang="en-US" sz="2200" dirty="0" smtClean="0">
                <a:solidFill>
                  <a:srgbClr val="1F497D"/>
                </a:solidFill>
                <a:latin typeface="Century Gothic"/>
                <a:cs typeface="Century Gothic"/>
              </a:rPr>
              <a:t>Center</a:t>
            </a:r>
          </a:p>
        </p:txBody>
      </p:sp>
      <p:pic>
        <p:nvPicPr>
          <p:cNvPr id="11" name="Picture 10" descr="Template_KeyClub_Green circles graphic -1.jpg"/>
          <p:cNvPicPr>
            <a:picLocks noChangeAspect="1"/>
          </p:cNvPicPr>
          <p:nvPr/>
        </p:nvPicPr>
        <p:blipFill>
          <a:blip r:embed="rId4"/>
          <a:stretch>
            <a:fillRect/>
          </a:stretch>
        </p:blipFill>
        <p:spPr>
          <a:xfrm>
            <a:off x="0" y="0"/>
            <a:ext cx="9144000" cy="2057400"/>
          </a:xfrm>
          <a:prstGeom prst="rect">
            <a:avLst/>
          </a:prstGeom>
        </p:spPr>
      </p:pic>
      <p:pic>
        <p:nvPicPr>
          <p:cNvPr id="12" name="Picture 11" descr="Template_KeyClub_Light blue pencil graphic.gif"/>
          <p:cNvPicPr>
            <a:picLocks noChangeAspect="1"/>
          </p:cNvPicPr>
          <p:nvPr/>
        </p:nvPicPr>
        <p:blipFill>
          <a:blip r:embed="rId5">
            <a:extLst>
              <a:ext uri="{28A0092B-C50C-407E-A947-70E740481C1C}">
                <a14:useLocalDpi xmlns:a14="http://schemas.microsoft.com/office/drawing/2010/main" xmlns="" val="0"/>
              </a:ext>
            </a:extLst>
          </a:blip>
          <a:stretch>
            <a:fillRect/>
          </a:stretch>
        </p:blipFill>
        <p:spPr>
          <a:xfrm>
            <a:off x="0" y="1752600"/>
            <a:ext cx="9144000" cy="538389"/>
          </a:xfrm>
          <a:prstGeom prst="rect">
            <a:avLst/>
          </a:prstGeom>
        </p:spPr>
      </p:pic>
      <p:pic>
        <p:nvPicPr>
          <p:cNvPr id="13" name="Picture 12" descr="logo_KeyClub_seal_BW_PNG.png"/>
          <p:cNvPicPr>
            <a:picLocks noChangeAspect="1"/>
          </p:cNvPicPr>
          <p:nvPr/>
        </p:nvPicPr>
        <p:blipFill>
          <a:blip r:embed="rId6">
            <a:extLst>
              <a:ext uri="{28A0092B-C50C-407E-A947-70E740481C1C}">
                <a14:useLocalDpi xmlns:a14="http://schemas.microsoft.com/office/drawing/2010/main" xmlns="" val="0"/>
              </a:ext>
            </a:extLst>
          </a:blip>
          <a:stretch>
            <a:fillRect/>
          </a:stretch>
        </p:blipFill>
        <p:spPr>
          <a:xfrm>
            <a:off x="304800" y="156720"/>
            <a:ext cx="1528946" cy="1519680"/>
          </a:xfrm>
          <a:prstGeom prst="rect">
            <a:avLst/>
          </a:prstGeom>
        </p:spPr>
      </p:pic>
      <p:sp>
        <p:nvSpPr>
          <p:cNvPr id="5" name="Rectangle 4"/>
          <p:cNvSpPr/>
          <p:nvPr/>
        </p:nvSpPr>
        <p:spPr>
          <a:xfrm>
            <a:off x="2006601" y="533400"/>
            <a:ext cx="7061199" cy="707886"/>
          </a:xfrm>
          <a:prstGeom prst="rect">
            <a:avLst/>
          </a:prstGeom>
        </p:spPr>
        <p:txBody>
          <a:bodyPr wrap="square">
            <a:spAutoFit/>
          </a:bodyPr>
          <a:lstStyle/>
          <a:p>
            <a:pPr algn="ctr"/>
            <a:r>
              <a:rPr lang="en-US" sz="4000" b="1" dirty="0" smtClean="0">
                <a:solidFill>
                  <a:schemeClr val="bg1"/>
                </a:solidFill>
                <a:effectLst>
                  <a:outerShdw blurRad="50800" algn="ctr">
                    <a:srgbClr val="000000">
                      <a:alpha val="43000"/>
                    </a:srgbClr>
                  </a:outerShdw>
                </a:effectLst>
                <a:latin typeface="Century Gothic" charset="0"/>
                <a:cs typeface="Arial" charset="0"/>
              </a:rPr>
              <a:t>Schedule for Early Bird Dues</a:t>
            </a:r>
            <a:endParaRPr lang="en-US" sz="4000" b="1" dirty="0">
              <a:solidFill>
                <a:schemeClr val="bg1"/>
              </a:solidFill>
              <a:effectLst>
                <a:outerShdw blurRad="50800" algn="ctr">
                  <a:srgbClr val="000000">
                    <a:alpha val="43000"/>
                  </a:srgbClr>
                </a:outerShdw>
              </a:effectLst>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2"/>
          <p:cNvSpPr txBox="1">
            <a:spLocks/>
          </p:cNvSpPr>
          <p:nvPr/>
        </p:nvSpPr>
        <p:spPr bwMode="auto">
          <a:xfrm>
            <a:off x="292100" y="2514600"/>
            <a:ext cx="8470900" cy="36877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indent="-342900" defTabSz="914400" fontAlgn="base">
              <a:spcBef>
                <a:spcPct val="20000"/>
              </a:spcBef>
              <a:spcAft>
                <a:spcPct val="0"/>
              </a:spcAft>
              <a:buSzPct val="100000"/>
              <a:buBlip>
                <a:blip r:embed="rId3"/>
              </a:buBlip>
            </a:pPr>
            <a:r>
              <a:rPr lang="en-US" sz="2200" dirty="0">
                <a:solidFill>
                  <a:srgbClr val="1F497D"/>
                </a:solidFill>
                <a:latin typeface="Century Gothic"/>
                <a:cs typeface="Century Gothic"/>
              </a:rPr>
              <a:t>October 4th – Generate Membership Update Center </a:t>
            </a:r>
            <a:r>
              <a:rPr lang="en-US" sz="2200" dirty="0" smtClean="0">
                <a:solidFill>
                  <a:srgbClr val="1F497D"/>
                </a:solidFill>
                <a:latin typeface="Century Gothic"/>
                <a:cs typeface="Century Gothic"/>
              </a:rPr>
              <a:t>Invoice</a:t>
            </a:r>
          </a:p>
          <a:p>
            <a:pPr marL="342900" lvl="0" indent="-342900" defTabSz="914400" fontAlgn="base">
              <a:spcBef>
                <a:spcPct val="20000"/>
              </a:spcBef>
              <a:spcAft>
                <a:spcPct val="0"/>
              </a:spcAft>
              <a:buSzPct val="100000"/>
              <a:buBlip>
                <a:blip r:embed="rId3"/>
              </a:buBlip>
            </a:pPr>
            <a:r>
              <a:rPr lang="en-US" sz="2200" dirty="0" smtClean="0">
                <a:solidFill>
                  <a:srgbClr val="1F497D"/>
                </a:solidFill>
                <a:latin typeface="Century Gothic"/>
                <a:cs typeface="Century Gothic"/>
              </a:rPr>
              <a:t>October </a:t>
            </a:r>
            <a:r>
              <a:rPr lang="en-US" sz="2200" dirty="0">
                <a:solidFill>
                  <a:srgbClr val="1F497D"/>
                </a:solidFill>
                <a:latin typeface="Century Gothic"/>
                <a:cs typeface="Century Gothic"/>
              </a:rPr>
              <a:t>6th – contact the </a:t>
            </a:r>
            <a:r>
              <a:rPr lang="en-US" sz="2200" dirty="0" smtClean="0">
                <a:solidFill>
                  <a:srgbClr val="1F497D"/>
                </a:solidFill>
                <a:latin typeface="Century Gothic"/>
                <a:cs typeface="Century Gothic"/>
              </a:rPr>
              <a:t>bookkeeper</a:t>
            </a:r>
          </a:p>
          <a:p>
            <a:pPr marL="342900" lvl="0" indent="-342900" defTabSz="914400" fontAlgn="base">
              <a:spcBef>
                <a:spcPct val="20000"/>
              </a:spcBef>
              <a:spcAft>
                <a:spcPct val="0"/>
              </a:spcAft>
              <a:buSzPct val="100000"/>
              <a:buBlip>
                <a:blip r:embed="rId3"/>
              </a:buBlip>
            </a:pPr>
            <a:r>
              <a:rPr lang="en-US" sz="2200" dirty="0" smtClean="0">
                <a:solidFill>
                  <a:srgbClr val="1F497D"/>
                </a:solidFill>
                <a:latin typeface="Century Gothic"/>
                <a:cs typeface="Century Gothic"/>
              </a:rPr>
              <a:t>October </a:t>
            </a:r>
            <a:r>
              <a:rPr lang="en-US" sz="2200" dirty="0">
                <a:solidFill>
                  <a:srgbClr val="1F497D"/>
                </a:solidFill>
                <a:latin typeface="Century Gothic"/>
                <a:cs typeface="Century Gothic"/>
              </a:rPr>
              <a:t>10th – Send the check</a:t>
            </a:r>
            <a:r>
              <a:rPr lang="en-US" sz="2200" dirty="0" smtClean="0">
                <a:solidFill>
                  <a:srgbClr val="1F497D"/>
                </a:solidFill>
                <a:latin typeface="Century Gothic"/>
                <a:cs typeface="Century Gothic"/>
              </a:rPr>
              <a:t>!</a:t>
            </a:r>
          </a:p>
          <a:p>
            <a:pPr marL="342900" lvl="0" indent="-342900" defTabSz="914400" fontAlgn="base">
              <a:spcBef>
                <a:spcPct val="20000"/>
              </a:spcBef>
              <a:spcAft>
                <a:spcPct val="0"/>
              </a:spcAft>
              <a:buSzPct val="100000"/>
              <a:buBlip>
                <a:blip r:embed="rId3"/>
              </a:buBlip>
            </a:pPr>
            <a:r>
              <a:rPr lang="en-US" sz="2200" dirty="0" smtClean="0">
                <a:solidFill>
                  <a:srgbClr val="1F497D"/>
                </a:solidFill>
                <a:latin typeface="Century Gothic"/>
                <a:cs typeface="Century Gothic"/>
              </a:rPr>
              <a:t>October </a:t>
            </a:r>
            <a:r>
              <a:rPr lang="en-US" sz="2200" dirty="0">
                <a:solidFill>
                  <a:srgbClr val="1F497D"/>
                </a:solidFill>
                <a:latin typeface="Century Gothic"/>
                <a:cs typeface="Century Gothic"/>
              </a:rPr>
              <a:t>15</a:t>
            </a:r>
            <a:r>
              <a:rPr lang="en-US" sz="2200" baseline="30000" dirty="0">
                <a:solidFill>
                  <a:srgbClr val="1F497D"/>
                </a:solidFill>
                <a:latin typeface="Century Gothic"/>
                <a:cs typeface="Century Gothic"/>
              </a:rPr>
              <a:t>th</a:t>
            </a:r>
            <a:r>
              <a:rPr lang="en-US" sz="2200" dirty="0">
                <a:solidFill>
                  <a:srgbClr val="1F497D"/>
                </a:solidFill>
                <a:latin typeface="Century Gothic"/>
                <a:cs typeface="Century Gothic"/>
              </a:rPr>
              <a:t> – Check with the bookkeeper to see if the check </a:t>
            </a:r>
            <a:r>
              <a:rPr lang="en-US" sz="2200" dirty="0" smtClean="0">
                <a:solidFill>
                  <a:srgbClr val="1F497D"/>
                </a:solidFill>
                <a:latin typeface="Century Gothic"/>
                <a:cs typeface="Century Gothic"/>
              </a:rPr>
              <a:t>cleared.</a:t>
            </a:r>
          </a:p>
          <a:p>
            <a:pPr marL="342900" lvl="0" indent="-342900" defTabSz="914400" fontAlgn="base">
              <a:spcBef>
                <a:spcPct val="20000"/>
              </a:spcBef>
              <a:spcAft>
                <a:spcPct val="0"/>
              </a:spcAft>
              <a:buSzPct val="100000"/>
              <a:buBlip>
                <a:blip r:embed="rId3"/>
              </a:buBlip>
            </a:pPr>
            <a:r>
              <a:rPr lang="en-US" sz="2200" dirty="0" smtClean="0">
                <a:solidFill>
                  <a:srgbClr val="1F497D"/>
                </a:solidFill>
                <a:latin typeface="Century Gothic"/>
                <a:cs typeface="Century Gothic"/>
              </a:rPr>
              <a:t>November 1</a:t>
            </a:r>
            <a:r>
              <a:rPr lang="en-US" sz="2200" baseline="30000" dirty="0" smtClean="0">
                <a:solidFill>
                  <a:srgbClr val="1F497D"/>
                </a:solidFill>
                <a:latin typeface="Century Gothic"/>
                <a:cs typeface="Century Gothic"/>
              </a:rPr>
              <a:t>st</a:t>
            </a:r>
            <a:r>
              <a:rPr lang="en-US" sz="2200" dirty="0" smtClean="0">
                <a:solidFill>
                  <a:srgbClr val="1F497D"/>
                </a:solidFill>
                <a:latin typeface="Century Gothic"/>
                <a:cs typeface="Century Gothic"/>
              </a:rPr>
              <a:t> – Final deadline for early bird dues</a:t>
            </a:r>
            <a:endParaRPr lang="en-US" sz="2200" dirty="0">
              <a:solidFill>
                <a:srgbClr val="1F497D"/>
              </a:solidFill>
              <a:latin typeface="Century Gothic"/>
              <a:cs typeface="Century Gothic"/>
            </a:endParaRPr>
          </a:p>
          <a:p>
            <a:pPr>
              <a:tabLst>
                <a:tab pos="1887538" algn="l"/>
                <a:tab pos="2065338" algn="l"/>
              </a:tabLst>
            </a:pPr>
            <a:endParaRPr lang="en-US" sz="2200" dirty="0">
              <a:solidFill>
                <a:srgbClr val="1F497D"/>
              </a:solidFill>
              <a:latin typeface="Century Gothic"/>
              <a:cs typeface="Century Gothic"/>
            </a:endParaRPr>
          </a:p>
          <a:p>
            <a:pPr>
              <a:tabLst>
                <a:tab pos="1887538" algn="l"/>
                <a:tab pos="2065338" algn="l"/>
              </a:tabLst>
            </a:pPr>
            <a:r>
              <a:rPr lang="en-US" sz="2200" dirty="0">
                <a:solidFill>
                  <a:srgbClr val="1F497D"/>
                </a:solidFill>
                <a:latin typeface="Century Gothic"/>
                <a:cs typeface="Century Gothic"/>
              </a:rPr>
              <a:t>This gives you roughly 20 days for the check to get to </a:t>
            </a:r>
            <a:r>
              <a:rPr lang="en-US" sz="2200" dirty="0" smtClean="0">
                <a:solidFill>
                  <a:srgbClr val="1F497D"/>
                </a:solidFill>
                <a:latin typeface="Century Gothic"/>
                <a:cs typeface="Century Gothic"/>
              </a:rPr>
              <a:t>Key Club International.</a:t>
            </a:r>
            <a:endParaRPr lang="en-US" sz="2200" dirty="0">
              <a:solidFill>
                <a:srgbClr val="1F497D"/>
              </a:solidFill>
              <a:latin typeface="Century Gothic"/>
              <a:cs typeface="Century Gothic"/>
            </a:endParaRPr>
          </a:p>
          <a:p>
            <a:pPr marL="342900" lvl="0" indent="-342900" defTabSz="914400" fontAlgn="base">
              <a:spcBef>
                <a:spcPct val="20000"/>
              </a:spcBef>
              <a:spcAft>
                <a:spcPct val="0"/>
              </a:spcAft>
              <a:buSzPct val="100000"/>
              <a:buBlip>
                <a:blip r:embed="rId3"/>
              </a:buBlip>
            </a:pPr>
            <a:endParaRPr lang="en-US" sz="1600" dirty="0" smtClean="0">
              <a:solidFill>
                <a:srgbClr val="1F497D"/>
              </a:solidFill>
              <a:latin typeface="Century Gothic"/>
              <a:ea typeface="Arial" charset="0"/>
              <a:cs typeface="Century Gothic"/>
            </a:endParaRPr>
          </a:p>
          <a:p>
            <a:pPr lvl="0" defTabSz="914400" fontAlgn="base">
              <a:spcBef>
                <a:spcPct val="20000"/>
              </a:spcBef>
              <a:spcAft>
                <a:spcPct val="0"/>
              </a:spcAft>
              <a:buSzPct val="100000"/>
            </a:pPr>
            <a:endParaRPr lang="en-US" sz="1600" dirty="0" smtClean="0">
              <a:solidFill>
                <a:srgbClr val="1F497D"/>
              </a:solidFill>
              <a:latin typeface="Century Gothic"/>
              <a:ea typeface="Arial" charset="0"/>
              <a:cs typeface="Century Gothic"/>
            </a:endParaRPr>
          </a:p>
        </p:txBody>
      </p:sp>
      <p:pic>
        <p:nvPicPr>
          <p:cNvPr id="11" name="Picture 10" descr="Template_KeyClub_Green circles graphic -1.jpg"/>
          <p:cNvPicPr>
            <a:picLocks noChangeAspect="1"/>
          </p:cNvPicPr>
          <p:nvPr/>
        </p:nvPicPr>
        <p:blipFill>
          <a:blip r:embed="rId4"/>
          <a:stretch>
            <a:fillRect/>
          </a:stretch>
        </p:blipFill>
        <p:spPr>
          <a:xfrm>
            <a:off x="0" y="0"/>
            <a:ext cx="9144000" cy="2057400"/>
          </a:xfrm>
          <a:prstGeom prst="rect">
            <a:avLst/>
          </a:prstGeom>
        </p:spPr>
      </p:pic>
      <p:pic>
        <p:nvPicPr>
          <p:cNvPr id="12" name="Picture 11" descr="Template_KeyClub_Light blue pencil graphic.gif"/>
          <p:cNvPicPr>
            <a:picLocks noChangeAspect="1"/>
          </p:cNvPicPr>
          <p:nvPr/>
        </p:nvPicPr>
        <p:blipFill>
          <a:blip r:embed="rId5">
            <a:extLst>
              <a:ext uri="{28A0092B-C50C-407E-A947-70E740481C1C}">
                <a14:useLocalDpi xmlns:a14="http://schemas.microsoft.com/office/drawing/2010/main" xmlns="" val="0"/>
              </a:ext>
            </a:extLst>
          </a:blip>
          <a:stretch>
            <a:fillRect/>
          </a:stretch>
        </p:blipFill>
        <p:spPr>
          <a:xfrm>
            <a:off x="0" y="1752600"/>
            <a:ext cx="9144000" cy="538389"/>
          </a:xfrm>
          <a:prstGeom prst="rect">
            <a:avLst/>
          </a:prstGeom>
        </p:spPr>
      </p:pic>
      <p:pic>
        <p:nvPicPr>
          <p:cNvPr id="13" name="Picture 12" descr="logo_KeyClub_seal_BW_PNG.png"/>
          <p:cNvPicPr>
            <a:picLocks noChangeAspect="1"/>
          </p:cNvPicPr>
          <p:nvPr/>
        </p:nvPicPr>
        <p:blipFill>
          <a:blip r:embed="rId6">
            <a:extLst>
              <a:ext uri="{28A0092B-C50C-407E-A947-70E740481C1C}">
                <a14:useLocalDpi xmlns:a14="http://schemas.microsoft.com/office/drawing/2010/main" xmlns="" val="0"/>
              </a:ext>
            </a:extLst>
          </a:blip>
          <a:stretch>
            <a:fillRect/>
          </a:stretch>
        </p:blipFill>
        <p:spPr>
          <a:xfrm>
            <a:off x="304800" y="156720"/>
            <a:ext cx="1528946" cy="1519680"/>
          </a:xfrm>
          <a:prstGeom prst="rect">
            <a:avLst/>
          </a:prstGeom>
        </p:spPr>
      </p:pic>
      <p:sp>
        <p:nvSpPr>
          <p:cNvPr id="5" name="Rectangle 4"/>
          <p:cNvSpPr/>
          <p:nvPr/>
        </p:nvSpPr>
        <p:spPr>
          <a:xfrm>
            <a:off x="2006601" y="533400"/>
            <a:ext cx="7061199" cy="707886"/>
          </a:xfrm>
          <a:prstGeom prst="rect">
            <a:avLst/>
          </a:prstGeom>
        </p:spPr>
        <p:txBody>
          <a:bodyPr wrap="square">
            <a:spAutoFit/>
          </a:bodyPr>
          <a:lstStyle/>
          <a:p>
            <a:pPr algn="ctr"/>
            <a:r>
              <a:rPr lang="en-US" sz="4000" b="1" dirty="0" smtClean="0">
                <a:solidFill>
                  <a:schemeClr val="bg1"/>
                </a:solidFill>
                <a:effectLst>
                  <a:outerShdw blurRad="50800" algn="ctr">
                    <a:srgbClr val="000000">
                      <a:alpha val="43000"/>
                    </a:srgbClr>
                  </a:outerShdw>
                </a:effectLst>
                <a:latin typeface="Century Gothic" charset="0"/>
                <a:cs typeface="Arial" charset="0"/>
              </a:rPr>
              <a:t>Schedule for Early Bird Dues</a:t>
            </a:r>
            <a:endParaRPr lang="en-US" sz="4000" b="1" dirty="0">
              <a:solidFill>
                <a:schemeClr val="bg1"/>
              </a:solidFill>
              <a:effectLst>
                <a:outerShdw blurRad="50800" algn="ctr">
                  <a:srgbClr val="000000">
                    <a:alpha val="43000"/>
                  </a:srgbClr>
                </a:outerShdw>
              </a:effectLst>
            </a:endParaRPr>
          </a:p>
        </p:txBody>
      </p:sp>
    </p:spTree>
    <p:extLst>
      <p:ext uri="{BB962C8B-B14F-4D97-AF65-F5344CB8AC3E}">
        <p14:creationId xmlns:p14="http://schemas.microsoft.com/office/powerpoint/2010/main" xmlns="" val="3705186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8356</TotalTime>
  <Words>2951</Words>
  <Application>Microsoft Office PowerPoint</Application>
  <PresentationFormat>On-screen Show (4:3)</PresentationFormat>
  <Paragraphs>305</Paragraphs>
  <Slides>26</Slides>
  <Notes>23</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28" baseType="lpstr">
      <vt:lpstr>Office Theme</vt:lpstr>
      <vt:lpstr>Worksheet</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vector>
  </TitlesOfParts>
  <Company>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Office 2004 Test Drive User</dc:creator>
  <cp:lastModifiedBy>Katie Havemann</cp:lastModifiedBy>
  <cp:revision>131</cp:revision>
  <dcterms:created xsi:type="dcterms:W3CDTF">2012-12-15T14:04:04Z</dcterms:created>
  <dcterms:modified xsi:type="dcterms:W3CDTF">2015-08-27T00:27:37Z</dcterms:modified>
</cp:coreProperties>
</file>