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9" r:id="rId3"/>
    <p:sldId id="286" r:id="rId4"/>
    <p:sldId id="261" r:id="rId5"/>
    <p:sldId id="262" r:id="rId6"/>
    <p:sldId id="263" r:id="rId7"/>
    <p:sldId id="288" r:id="rId8"/>
    <p:sldId id="269" r:id="rId9"/>
    <p:sldId id="283" r:id="rId10"/>
    <p:sldId id="285" r:id="rId11"/>
    <p:sldId id="287" r:id="rId12"/>
    <p:sldId id="267" r:id="rId13"/>
    <p:sldId id="266" r:id="rId14"/>
    <p:sldId id="280" r:id="rId15"/>
    <p:sldId id="270" r:id="rId16"/>
    <p:sldId id="260" r:id="rId1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F6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4" autoAdjust="0"/>
    <p:restoredTop sz="65253" autoAdjust="0"/>
  </p:normalViewPr>
  <p:slideViewPr>
    <p:cSldViewPr snapToGrid="0" snapToObjects="1">
      <p:cViewPr varScale="1">
        <p:scale>
          <a:sx n="59" d="100"/>
          <a:sy n="59" d="100"/>
        </p:scale>
        <p:origin x="260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6E2F0B1-A392-4DFC-BE2E-114231124E52}" type="datetimeFigureOut">
              <a:rPr lang="en-US"/>
              <a:pPr>
                <a:defRPr/>
              </a:pPr>
              <a:t>8/11/16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6C5F3F-C239-4F72-97D9-D2A354BF1E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9443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A global partnership between Kiwanis International and UNICEF. 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The Kiwanis Family has made The Eliminate Project a priority.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 If your club hasn’t participated lately, try doing a car wash or bake sale *What has your club done to support The Eliminate Project?*</a:t>
            </a: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57789ED-33CA-4DA0-9E31-2C9BAEEEE9D4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3587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There</a:t>
            </a:r>
            <a:r>
              <a:rPr lang="en-US" baseline="0" dirty="0" smtClean="0"/>
              <a:t> are many ways to get involved with The Eliminate Project,</a:t>
            </a:r>
            <a:r>
              <a:rPr lang="en-US" dirty="0" smtClean="0">
                <a:latin typeface="Century Gothic"/>
                <a:cs typeface="Century Gothic"/>
              </a:rPr>
              <a:t> You can do just about anything for the Eliminate project! Be creative! </a:t>
            </a:r>
          </a:p>
          <a:p>
            <a:r>
              <a:rPr lang="en-US" dirty="0" smtClean="0"/>
              <a:t>There</a:t>
            </a:r>
            <a:r>
              <a:rPr lang="en-US" baseline="0" dirty="0" smtClean="0"/>
              <a:t> are many ideas on the district website underneath the category “The Eliminate Project”</a:t>
            </a:r>
          </a:p>
          <a:p>
            <a:r>
              <a:rPr lang="en-US" baseline="0" dirty="0" smtClean="0"/>
              <a:t>You can also check out the Sunshine Source which features many different ideas for TEP.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6C5F3F-C239-4F72-97D9-D2A354BF1ED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406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The Eliminate Project Donation Slip can be found on our Florida District website on The Eliminate Project tab.</a:t>
            </a:r>
          </a:p>
        </p:txBody>
      </p:sp>
    </p:spTree>
    <p:extLst>
      <p:ext uri="{BB962C8B-B14F-4D97-AF65-F5344CB8AC3E}">
        <p14:creationId xmlns:p14="http://schemas.microsoft.com/office/powerpoint/2010/main" val="2258515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>
                <a:latin typeface="Century Gothic"/>
                <a:cs typeface="Century Gothic"/>
              </a:rPr>
              <a:t>Club:</a:t>
            </a:r>
          </a:p>
          <a:p>
            <a:pPr lvl="1" eaLnBrk="1" hangingPunct="1"/>
            <a:r>
              <a:rPr lang="en-US" dirty="0" smtClean="0">
                <a:latin typeface="Century Gothic"/>
                <a:cs typeface="Century Gothic"/>
              </a:rPr>
              <a:t>The Trick-Or-Treat Banner Patch</a:t>
            </a:r>
          </a:p>
          <a:p>
            <a:pPr lvl="1" eaLnBrk="1" hangingPunct="1"/>
            <a:r>
              <a:rPr lang="en-US" dirty="0" smtClean="0">
                <a:latin typeface="Century Gothic"/>
                <a:cs typeface="Century Gothic"/>
              </a:rPr>
              <a:t>Becoming a 1k Key Club</a:t>
            </a:r>
          </a:p>
          <a:p>
            <a:pPr lvl="1" eaLnBrk="1" hangingPunct="1"/>
            <a:r>
              <a:rPr lang="en-US" dirty="0" smtClean="0">
                <a:latin typeface="Century Gothic"/>
                <a:cs typeface="Century Gothic"/>
              </a:rPr>
              <a:t>Various awards given to clubs from the district each year</a:t>
            </a:r>
          </a:p>
          <a:p>
            <a:pPr eaLnBrk="1" hangingPunct="1"/>
            <a:endParaRPr lang="en-US" dirty="0" smtClean="0">
              <a:latin typeface="Century Gothic"/>
              <a:cs typeface="Century Gothic"/>
            </a:endParaRPr>
          </a:p>
          <a:p>
            <a:pPr eaLnBrk="1" hangingPunct="1"/>
            <a:r>
              <a:rPr lang="en-US" dirty="0" smtClean="0">
                <a:latin typeface="Century Gothic"/>
                <a:cs typeface="Century Gothic"/>
              </a:rPr>
              <a:t>Individual:</a:t>
            </a:r>
          </a:p>
          <a:p>
            <a:pPr lvl="1" eaLnBrk="1" hangingPunct="1"/>
            <a:r>
              <a:rPr lang="en-US" dirty="0" smtClean="0">
                <a:latin typeface="Century Gothic"/>
                <a:cs typeface="Century Gothic"/>
              </a:rPr>
              <a:t>Become a Zeller fellowship holder</a:t>
            </a:r>
          </a:p>
          <a:p>
            <a:pPr lvl="1" eaLnBrk="1" hangingPunct="1"/>
            <a:r>
              <a:rPr lang="en-US" dirty="0" smtClean="0">
                <a:latin typeface="Century Gothic"/>
                <a:cs typeface="Century Gothic"/>
              </a:rPr>
              <a:t>Receive the </a:t>
            </a:r>
            <a:r>
              <a:rPr lang="en-US" dirty="0" err="1" smtClean="0">
                <a:latin typeface="Century Gothic"/>
                <a:cs typeface="Century Gothic"/>
              </a:rPr>
              <a:t>Elimidalion</a:t>
            </a:r>
            <a:endParaRPr lang="en-US" dirty="0" smtClean="0">
              <a:latin typeface="Century Gothic"/>
              <a:cs typeface="Century Gothic"/>
            </a:endParaRP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273988-C957-4DE3-BFE8-F2F130739EA8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9069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By using this you will spread the word of our commitment to end Maternal and Neonatal Tetanus</a:t>
            </a:r>
          </a:p>
          <a:p>
            <a:endParaRPr lang="en-US" dirty="0" smtClean="0"/>
          </a:p>
          <a:p>
            <a:r>
              <a:rPr lang="en-US" dirty="0" smtClean="0"/>
              <a:t>#Elimin8 is an easy way to spread the word of our project to anyone that uses social media or checks trends.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Century Gothic"/>
                <a:cs typeface="Century Gothic"/>
              </a:rPr>
              <a:t>Getting this to trend on social media informs people all around the world about our campaign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Century Gothic"/>
                <a:cs typeface="Century Gothic"/>
              </a:rPr>
              <a:t>YOU can make a difference!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latin typeface="Century Gothic"/>
              <a:cs typeface="Century Gothic"/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405282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-</a:t>
            </a:r>
            <a:r>
              <a:rPr lang="en-US" baseline="0" dirty="0" smtClean="0"/>
              <a:t> Spread the information- </a:t>
            </a:r>
            <a:r>
              <a:rPr lang="en-US" dirty="0" smtClean="0"/>
              <a:t>Bring back the information you learned today to your club and plan a fundraiser for The Eliminate Project</a:t>
            </a:r>
          </a:p>
          <a:p>
            <a:endParaRPr lang="en-US" dirty="0" smtClean="0"/>
          </a:p>
          <a:p>
            <a:r>
              <a:rPr lang="en-US" dirty="0" smtClean="0"/>
              <a:t>Go to </a:t>
            </a:r>
            <a:r>
              <a:rPr lang="en-US" dirty="0" err="1" smtClean="0"/>
              <a:t>floridakeyclub.org</a:t>
            </a:r>
            <a:r>
              <a:rPr lang="en-US" dirty="0" smtClean="0"/>
              <a:t>/the-eliminate-project/ and show them around a little.</a:t>
            </a:r>
          </a:p>
        </p:txBody>
      </p:sp>
    </p:spTree>
    <p:extLst>
      <p:ext uri="{BB962C8B-B14F-4D97-AF65-F5344CB8AC3E}">
        <p14:creationId xmlns:p14="http://schemas.microsoft.com/office/powerpoint/2010/main" val="9937223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**IF THERE</a:t>
            </a:r>
            <a:r>
              <a:rPr lang="en-US" baseline="0" dirty="0" smtClean="0"/>
              <a:t> ARE NO QUESTIONS!**</a:t>
            </a:r>
            <a:endParaRPr lang="en-US" dirty="0" smtClean="0"/>
          </a:p>
          <a:p>
            <a:r>
              <a:rPr lang="en-US" dirty="0" smtClean="0"/>
              <a:t>If</a:t>
            </a:r>
            <a:r>
              <a:rPr lang="en-US" baseline="0" dirty="0" smtClean="0"/>
              <a:t> you have questions you </a:t>
            </a:r>
            <a:r>
              <a:rPr lang="en-US" baseline="0" smtClean="0"/>
              <a:t>can contact your </a:t>
            </a:r>
            <a:r>
              <a:rPr lang="en-US" baseline="0" dirty="0" smtClean="0"/>
              <a:t>lieutenant governor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6C5F3F-C239-4F72-97D9-D2A354BF1ED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183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If </a:t>
            </a:r>
            <a:r>
              <a:rPr lang="en-US" dirty="0" err="1" smtClean="0"/>
              <a:t>youtube</a:t>
            </a:r>
            <a:r>
              <a:rPr lang="en-US" dirty="0" smtClean="0"/>
              <a:t> is accessible from your location go to https://</a:t>
            </a:r>
            <a:r>
              <a:rPr lang="en-US" dirty="0" err="1" smtClean="0"/>
              <a:t>www.youtube.com</a:t>
            </a:r>
            <a:r>
              <a:rPr lang="en-US" dirty="0" smtClean="0"/>
              <a:t>/</a:t>
            </a:r>
            <a:r>
              <a:rPr lang="en-US" dirty="0" err="1" smtClean="0"/>
              <a:t>watch?v</a:t>
            </a:r>
            <a:r>
              <a:rPr lang="en-US" dirty="0" smtClean="0"/>
              <a:t>=NK9nl-ahHYo </a:t>
            </a: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57789ED-33CA-4DA0-9E31-2C9BAEEEE9D4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481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Tetanus spores are found in soil everywhere. 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Often times, bamboo that is grown in a nearby region is used to cut the umbilical cord. 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Since the bamboo is grown in soil this is how tetanus is often contracted. 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Outcome?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Tiny newborns suffer repeated, painful convulsions and extreme sensitivity to sound, light and touch and even worse that baby will die after</a:t>
            </a:r>
            <a:r>
              <a:rPr lang="en-US" baseline="0" dirty="0" smtClean="0"/>
              <a:t> 7 days of excruciating pain.  </a:t>
            </a:r>
            <a:endParaRPr lang="en-US" dirty="0" smtClean="0"/>
          </a:p>
        </p:txBody>
      </p:sp>
      <p:sp>
        <p:nvSpPr>
          <p:cNvPr id="1024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C43BF2F-59CF-4CB4-AD90-E28F396B460F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350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The people that are effected are those who do not access to the medical supplies we have in 1</a:t>
            </a:r>
            <a:r>
              <a:rPr lang="en-US" baseline="30000" dirty="0" smtClean="0"/>
              <a:t>st</a:t>
            </a:r>
            <a:r>
              <a:rPr lang="en-US" dirty="0" smtClean="0"/>
              <a:t> world countries. The victims of MNT do not have the resources</a:t>
            </a:r>
            <a:r>
              <a:rPr lang="en-US" baseline="0" dirty="0" smtClean="0"/>
              <a:t> that countries like the US have</a:t>
            </a:r>
            <a:r>
              <a:rPr lang="en-US" dirty="0" smtClean="0"/>
              <a:t> and are unaware of sterile heath care. UNICEF and Kiwanis</a:t>
            </a:r>
            <a:r>
              <a:rPr lang="en-US" baseline="0" dirty="0" smtClean="0"/>
              <a:t> are working tirelessly to change this.</a:t>
            </a:r>
            <a:endParaRPr lang="en-US" dirty="0" smtClean="0"/>
          </a:p>
        </p:txBody>
      </p:sp>
      <p:sp>
        <p:nvSpPr>
          <p:cNvPr id="1229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8C81AB3-EA16-482E-82A4-465F10A94F6C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5645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The reason we don’t have to worry about MNT here is because of the vaccinations we have received. 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The vaccination for MNT is given in three 60 cent doses. 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There are millions women and children who are susceptible to contracting MNT. 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In order to vaccinate and protect everyone at risk, we must raise 110 million dollars and save 61 million lives. 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The money we raise does not only save lives, but it prevents them from contracting the disease again. 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We help</a:t>
            </a:r>
            <a:r>
              <a:rPr lang="en-US" baseline="0" dirty="0" smtClean="0"/>
              <a:t> support UNICEF send</a:t>
            </a:r>
            <a:r>
              <a:rPr lang="en-US" dirty="0" smtClean="0"/>
              <a:t> people to not only vaccinate,</a:t>
            </a:r>
            <a:r>
              <a:rPr lang="en-US" baseline="0" dirty="0" smtClean="0"/>
              <a:t> but to educate  and </a:t>
            </a:r>
            <a:r>
              <a:rPr lang="en-US" dirty="0" smtClean="0"/>
              <a:t>teach mothers on how to prevent the contraction of this</a:t>
            </a:r>
            <a:r>
              <a:rPr lang="en-US" baseline="0" dirty="0" smtClean="0"/>
              <a:t> deadly</a:t>
            </a:r>
            <a:r>
              <a:rPr lang="en-US" dirty="0" smtClean="0"/>
              <a:t> disease.</a:t>
            </a:r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DF42FA4-662F-42BB-86D9-B09B7425DF0A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5110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Your</a:t>
            </a:r>
            <a:r>
              <a:rPr lang="en-US" baseline="0" dirty="0" smtClean="0"/>
              <a:t> $1.80 </a:t>
            </a:r>
            <a:r>
              <a:rPr lang="en-US" dirty="0" smtClean="0">
                <a:latin typeface="Century Gothic"/>
                <a:cs typeface="Century Gothic"/>
              </a:rPr>
              <a:t>goes towards vaccinations as well as to educate the women and midwives in these areas on how to perform clean and sterile deliveries</a:t>
            </a:r>
            <a:endParaRPr lang="en-US" dirty="0" smtClean="0"/>
          </a:p>
          <a:p>
            <a:r>
              <a:rPr lang="en-US" baseline="0" dirty="0" smtClean="0"/>
              <a:t>This vaccination has the power to help save the lives of a mother and all her future babies.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6C5F3F-C239-4F72-97D9-D2A354BF1ED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2217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Numbers</a:t>
            </a:r>
            <a:r>
              <a:rPr lang="en-US" baseline="0" dirty="0" smtClean="0"/>
              <a:t> are important when it comes to Maternal/ Neonatal Tetanus. </a:t>
            </a:r>
            <a:r>
              <a:rPr lang="en-US" dirty="0" smtClean="0"/>
              <a:t>Currently, 1 baby dies every 9 minutes due to MNT. Our goal to raise the 110 million dollars </a:t>
            </a:r>
            <a:r>
              <a:rPr lang="en-US" baseline="0" dirty="0" smtClean="0"/>
              <a:t> which, when successful, </a:t>
            </a:r>
            <a:r>
              <a:rPr lang="en-US" dirty="0" smtClean="0"/>
              <a:t>will</a:t>
            </a:r>
            <a:r>
              <a:rPr lang="en-US" baseline="0" dirty="0" smtClean="0"/>
              <a:t> have</a:t>
            </a:r>
            <a:r>
              <a:rPr lang="en-US" dirty="0" smtClean="0"/>
              <a:t> saved and protected over 61 million mothers and all of their future children.  </a:t>
            </a: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1A3CD3-9DF7-4237-82FA-04DC04509CD8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0401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Since 2010 when we</a:t>
            </a:r>
            <a:r>
              <a:rPr lang="en-US" baseline="0" dirty="0" smtClean="0"/>
              <a:t> were approached by UNICEF to partner with them </a:t>
            </a:r>
            <a:r>
              <a:rPr lang="en-US" dirty="0" smtClean="0"/>
              <a:t>, Kiwanis International and UNICEF have eliminated MNT in 11 countries. As of July 16</a:t>
            </a:r>
            <a:r>
              <a:rPr lang="en-US" baseline="30000" dirty="0" smtClean="0"/>
              <a:t>th</a:t>
            </a:r>
            <a:r>
              <a:rPr lang="en-US" dirty="0" smtClean="0"/>
              <a:t>, 2015We have helped raise $84</a:t>
            </a:r>
            <a:r>
              <a:rPr lang="en-US" baseline="0" dirty="0" smtClean="0"/>
              <a:t> million </a:t>
            </a:r>
            <a:r>
              <a:rPr lang="en-US" dirty="0" smtClean="0"/>
              <a:t>dollars saving over 47,000,000 lives! I think that deserves a round of applause. From Eliminate Project coordinators, We are right on track to reach and exceed our 110 million dollar goal.</a:t>
            </a:r>
            <a:r>
              <a:rPr lang="en-US" baseline="0" dirty="0" smtClean="0"/>
              <a:t>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71105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district merchandise is sold to help support TEP. Anyone can sell the merchandise.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6C5F3F-C239-4F72-97D9-D2A354BF1ED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59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609123" y="2857500"/>
            <a:ext cx="5925754" cy="1143000"/>
          </a:xfrm>
        </p:spPr>
        <p:txBody>
          <a:bodyPr>
            <a:normAutofit/>
          </a:bodyPr>
          <a:lstStyle>
            <a:lvl1pPr>
              <a:defRPr sz="3600" b="1" i="0"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508"/>
            <a:ext cx="8229600" cy="605130"/>
          </a:xfrm>
        </p:spPr>
        <p:txBody>
          <a:bodyPr>
            <a:noAutofit/>
          </a:bodyPr>
          <a:lstStyle>
            <a:lvl1pPr>
              <a:defRPr sz="3200" b="1" i="0" baseline="0"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95243"/>
          </a:xfrm>
        </p:spPr>
        <p:txBody>
          <a:bodyPr>
            <a:normAutofit/>
          </a:bodyPr>
          <a:lstStyle>
            <a:lvl1pPr>
              <a:defRPr sz="2800" b="0" i="0">
                <a:latin typeface="Palatino Linotype" pitchFamily="18" charset="0"/>
                <a:cs typeface="Palatino Linotype" pitchFamily="18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812508"/>
            <a:ext cx="8229600" cy="605130"/>
          </a:xfrm>
        </p:spPr>
        <p:txBody>
          <a:bodyPr>
            <a:noAutofit/>
          </a:bodyPr>
          <a:lstStyle>
            <a:lvl1pPr>
              <a:defRPr sz="3200" b="1" i="0" baseline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95243"/>
          </a:xfrm>
        </p:spPr>
        <p:txBody>
          <a:bodyPr>
            <a:normAutofit/>
          </a:bodyPr>
          <a:lstStyle>
            <a:lvl1pPr>
              <a:defRPr sz="2800" b="0" i="0">
                <a:solidFill>
                  <a:schemeClr val="bg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61AC7DA-0429-458D-A3C2-4D2AA8A5F327}" type="datetimeFigureOut">
              <a:rPr lang="en-US"/>
              <a:pPr>
                <a:defRPr/>
              </a:pPr>
              <a:t>8/11/16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E0B07CB-50D0-49BE-AD9C-83BDA08D75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ctrTitle"/>
          </p:nvPr>
        </p:nvSpPr>
        <p:spPr>
          <a:xfrm>
            <a:off x="889000" y="1420813"/>
            <a:ext cx="7254875" cy="2867025"/>
          </a:xfrm>
        </p:spPr>
        <p:txBody>
          <a:bodyPr/>
          <a:lstStyle/>
          <a:p>
            <a:pPr eaLnBrk="1" hangingPunct="1"/>
            <a:r>
              <a:rPr lang="en-US" sz="4400" dirty="0" smtClean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The Eliminate Project</a:t>
            </a:r>
            <a:r>
              <a:rPr lang="en-US" sz="44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</a:rPr>
              <a:t/>
            </a:r>
            <a:br>
              <a:rPr lang="en-US" sz="44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</a:rPr>
            </a:b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Verdana" pitchFamily="34" charset="0"/>
              </a:rPr>
              <a:t/>
            </a:r>
            <a:br>
              <a:rPr lang="en-US" sz="2000" dirty="0">
                <a:solidFill>
                  <a:schemeClr val="tx2">
                    <a:lumMod val="50000"/>
                  </a:schemeClr>
                </a:solidFill>
                <a:latin typeface="Verdana" pitchFamily="34" charset="0"/>
              </a:rPr>
            </a:br>
            <a:endParaRPr lang="en-US" dirty="0" smtClean="0">
              <a:solidFill>
                <a:schemeClr val="tx2">
                  <a:lumMod val="50000"/>
                </a:schemeClr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692150"/>
            <a:ext cx="8229600" cy="725488"/>
          </a:xfrm>
        </p:spPr>
        <p:txBody>
          <a:bodyPr/>
          <a:lstStyle/>
          <a:p>
            <a:r>
              <a:rPr lang="en-US" sz="3200" dirty="0" smtClean="0">
                <a:latin typeface="Century Gothic"/>
                <a:cs typeface="Century Gothic"/>
              </a:rPr>
              <a:t>District Merchandise</a:t>
            </a:r>
          </a:p>
        </p:txBody>
      </p:sp>
      <p:sp>
        <p:nvSpPr>
          <p:cNvPr id="45059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endParaRPr lang="en-US" sz="1100" dirty="0" smtClean="0">
              <a:latin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latin typeface="Century Gothic"/>
                <a:cs typeface="Century Gothic"/>
              </a:rPr>
              <a:t>Merchandise can be ordered by clubs, divisions or zones</a:t>
            </a:r>
          </a:p>
          <a:p>
            <a:pPr>
              <a:lnSpc>
                <a:spcPct val="90000"/>
              </a:lnSpc>
            </a:pPr>
            <a:endParaRPr lang="en-US" sz="1800" dirty="0" smtClean="0">
              <a:latin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latin typeface="Century Gothic"/>
                <a:cs typeface="Century Gothic"/>
              </a:rPr>
              <a:t>For ideas of merchandise your club can order and sell – check out our District Website.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/>
                <a:cs typeface="Century Gothic"/>
              </a:rPr>
              <a:t>Ways to </a:t>
            </a:r>
            <a:r>
              <a:rPr lang="en-US" dirty="0">
                <a:latin typeface="Century Gothic"/>
                <a:cs typeface="Century Gothic"/>
              </a:rPr>
              <a:t>G</a:t>
            </a:r>
            <a:r>
              <a:rPr lang="en-US" dirty="0" smtClean="0">
                <a:latin typeface="Century Gothic"/>
                <a:cs typeface="Century Gothic"/>
              </a:rPr>
              <a:t>et Involved</a:t>
            </a:r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entury Gothic"/>
                <a:cs typeface="Century Gothic"/>
              </a:rPr>
              <a:t>Hold an Eliminate Dance</a:t>
            </a:r>
          </a:p>
          <a:p>
            <a:r>
              <a:rPr lang="en-US" dirty="0" smtClean="0">
                <a:latin typeface="Century Gothic"/>
                <a:cs typeface="Century Gothic"/>
              </a:rPr>
              <a:t>Eliminate MNT Car Smash</a:t>
            </a:r>
          </a:p>
          <a:p>
            <a:r>
              <a:rPr lang="en-US" dirty="0" smtClean="0">
                <a:latin typeface="Century Gothic"/>
                <a:cs typeface="Century Gothic"/>
              </a:rPr>
              <a:t>Trick-or-Treat for UNICEF</a:t>
            </a:r>
          </a:p>
          <a:p>
            <a:r>
              <a:rPr lang="en-US" dirty="0" smtClean="0">
                <a:latin typeface="Century Gothic"/>
                <a:cs typeface="Century Gothic"/>
              </a:rPr>
              <a:t>Hold an Eliminate car wash</a:t>
            </a:r>
          </a:p>
        </p:txBody>
      </p:sp>
    </p:spTree>
    <p:extLst>
      <p:ext uri="{BB962C8B-B14F-4D97-AF65-F5344CB8AC3E}">
        <p14:creationId xmlns:p14="http://schemas.microsoft.com/office/powerpoint/2010/main" val="3303081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8229600" cy="604838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FFFF"/>
                </a:solidFill>
                <a:latin typeface="Century Gothic"/>
                <a:cs typeface="Century Gothic"/>
              </a:rPr>
              <a:t>How to send donations</a:t>
            </a:r>
            <a:endParaRPr lang="en-US" dirty="0" smtClean="0">
              <a:latin typeface="Century Gothic"/>
              <a:cs typeface="Century Gothic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9575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endParaRPr lang="en-US" sz="2000" dirty="0" smtClean="0">
              <a:latin typeface="Century Gothic"/>
              <a:cs typeface="Century Gothic"/>
            </a:endParaRP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en-US" sz="2400" dirty="0" smtClean="0">
                <a:latin typeface="Century Gothic"/>
                <a:cs typeface="Century Gothic"/>
              </a:rPr>
              <a:t>1.Write a check to the Kiwanis International Foundation 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endParaRPr lang="en-US" sz="1200" dirty="0" smtClean="0">
              <a:latin typeface="Century Gothic"/>
              <a:cs typeface="Century Gothic"/>
            </a:endParaRP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en-US" sz="2400" dirty="0" smtClean="0">
                <a:latin typeface="Century Gothic"/>
                <a:cs typeface="Century Gothic"/>
              </a:rPr>
              <a:t>2.Put “The Eliminate Project” on the memo line</a:t>
            </a:r>
            <a:r>
              <a:rPr lang="en-US" dirty="0" smtClean="0">
                <a:latin typeface="Century Gothic"/>
                <a:cs typeface="Century Gothic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endParaRPr lang="en-US" sz="1200" dirty="0" smtClean="0">
              <a:latin typeface="Century Gothic"/>
              <a:cs typeface="Century Gothic"/>
            </a:endParaRP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en-US" sz="2400" dirty="0" smtClean="0">
                <a:latin typeface="Century Gothic"/>
                <a:cs typeface="Century Gothic"/>
              </a:rPr>
              <a:t>3. Print and fill out The Eliminate Project Donation Slip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endParaRPr lang="en-US" sz="1200" dirty="0" smtClean="0">
              <a:latin typeface="Century Gothic"/>
              <a:cs typeface="Century Gothic"/>
            </a:endParaRP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en-US" sz="2400" dirty="0" smtClean="0">
                <a:latin typeface="Century Gothic"/>
                <a:cs typeface="Century Gothic"/>
              </a:rPr>
              <a:t>4.Please mail checks to the following address:</a:t>
            </a:r>
            <a:r>
              <a:rPr lang="en-US" dirty="0" smtClean="0">
                <a:latin typeface="Century Gothic"/>
                <a:cs typeface="Century Gothic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endParaRPr lang="en-US" sz="1800" dirty="0" smtClean="0">
              <a:latin typeface="Century Gothic"/>
              <a:cs typeface="Century Gothic"/>
            </a:endParaRP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en-US" i="1" dirty="0" smtClean="0">
                <a:latin typeface="Century Gothic"/>
                <a:cs typeface="Century Gothic"/>
              </a:rPr>
              <a:t>			</a:t>
            </a:r>
            <a:r>
              <a:rPr lang="en-US" sz="2400" i="1" dirty="0" smtClean="0">
                <a:latin typeface="Century Gothic"/>
                <a:cs typeface="Century Gothic"/>
              </a:rPr>
              <a:t>Kiwanis International Foundation 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en-US" sz="2400" i="1" dirty="0" smtClean="0">
                <a:latin typeface="Century Gothic"/>
                <a:cs typeface="Century Gothic"/>
              </a:rPr>
              <a:t>			3636 Woodview Trace Indianapolis, IN 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en-US" sz="2400" i="1" dirty="0" smtClean="0">
                <a:latin typeface="Century Gothic"/>
                <a:cs typeface="Century Gothic"/>
              </a:rPr>
              <a:t>			46268-3196</a:t>
            </a:r>
            <a:r>
              <a:rPr lang="en-US" i="1" dirty="0" smtClean="0">
                <a:latin typeface="Century Gothic"/>
                <a:cs typeface="Century Gothic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endParaRPr lang="en-US" i="1" dirty="0" smtClean="0"/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endParaRPr lang="en-US" dirty="0" smtClean="0"/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8229600" cy="604838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entury Gothic"/>
                <a:cs typeface="Century Gothic"/>
              </a:rPr>
              <a:t>Awards &amp; Recognition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9575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entury Gothic"/>
                <a:cs typeface="Century Gothic"/>
              </a:rPr>
              <a:t>Club:</a:t>
            </a:r>
          </a:p>
          <a:p>
            <a:pPr lvl="1" eaLnBrk="1" hangingPunct="1"/>
            <a:r>
              <a:rPr lang="en-US" dirty="0" smtClean="0">
                <a:latin typeface="Century Gothic"/>
                <a:cs typeface="Century Gothic"/>
              </a:rPr>
              <a:t>The Trick-Or-Treat Banner Patch</a:t>
            </a:r>
          </a:p>
          <a:p>
            <a:pPr lvl="1" eaLnBrk="1" hangingPunct="1"/>
            <a:r>
              <a:rPr lang="en-US" dirty="0" smtClean="0">
                <a:latin typeface="Century Gothic"/>
                <a:cs typeface="Century Gothic"/>
              </a:rPr>
              <a:t>Becoming a 1k Key Club</a:t>
            </a:r>
          </a:p>
          <a:p>
            <a:pPr lvl="1" eaLnBrk="1" hangingPunct="1"/>
            <a:r>
              <a:rPr lang="en-US" dirty="0" smtClean="0">
                <a:latin typeface="Century Gothic"/>
                <a:cs typeface="Century Gothic"/>
              </a:rPr>
              <a:t>Various awards given to clubs from the district each year</a:t>
            </a:r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8229600" cy="604838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99FF"/>
                </a:solidFill>
                <a:latin typeface="Century Gothic"/>
                <a:cs typeface="Century Gothic"/>
              </a:rPr>
              <a:t>#Elimin8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9575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latin typeface="Century Gothic"/>
                <a:cs typeface="Century Gothic"/>
              </a:rPr>
              <a:t>This is the official hashtag used for The Eliminate Project. </a:t>
            </a:r>
          </a:p>
          <a:p>
            <a:pPr eaLnBrk="1" hangingPunct="1"/>
            <a:endParaRPr lang="en-US" dirty="0">
              <a:latin typeface="Century Gothic"/>
              <a:cs typeface="Century Gothic"/>
            </a:endParaRPr>
          </a:p>
          <a:p>
            <a:pPr eaLnBrk="1" hangingPunct="1"/>
            <a:r>
              <a:rPr lang="en-US" dirty="0" smtClean="0">
                <a:latin typeface="Century Gothic"/>
                <a:cs typeface="Century Gothic"/>
              </a:rPr>
              <a:t>Why?</a:t>
            </a:r>
          </a:p>
          <a:p>
            <a:pPr eaLnBrk="1" hangingPunct="1"/>
            <a:r>
              <a:rPr lang="en-US" dirty="0" smtClean="0">
                <a:latin typeface="Century Gothic"/>
                <a:cs typeface="Century Gothic"/>
              </a:rPr>
              <a:t>Because when Key Clubbers see the awesome work you do, it starts a movement!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8229600" cy="604838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entury Gothic"/>
                <a:cs typeface="Century Gothic"/>
              </a:rPr>
              <a:t>What can you do today?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95750"/>
          </a:xfrm>
        </p:spPr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en-US" dirty="0" smtClean="0">
                <a:latin typeface="Century Gothic"/>
                <a:cs typeface="Century Gothic"/>
              </a:rPr>
              <a:t>Spread the information!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en-US" dirty="0">
              <a:latin typeface="Century Gothic"/>
              <a:cs typeface="Century Gothic"/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en-US" dirty="0" smtClean="0">
                <a:latin typeface="Century Gothic"/>
                <a:cs typeface="Century Gothic"/>
              </a:rPr>
              <a:t>Hold a fundraiser for the Eliminate Project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en-US" dirty="0">
              <a:latin typeface="Century Gothic"/>
              <a:cs typeface="Century Gothic"/>
            </a:endParaRPr>
          </a:p>
          <a:p>
            <a:pPr eaLnBrk="1" hangingPunct="1">
              <a:spcBef>
                <a:spcPct val="0"/>
              </a:spcBef>
              <a:buFont typeface="Wingdings" charset="2"/>
              <a:buChar char="§"/>
            </a:pPr>
            <a:r>
              <a:rPr lang="en-US" dirty="0" smtClean="0">
                <a:latin typeface="Century Gothic"/>
                <a:cs typeface="Century Gothic"/>
              </a:rPr>
              <a:t>Donate money yourself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endParaRPr lang="en-US" sz="1800" dirty="0" smtClean="0">
              <a:solidFill>
                <a:srgbClr val="0099FF"/>
              </a:solidFill>
              <a:latin typeface="Century Gothic"/>
              <a:cs typeface="Century Gothic"/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en-US" dirty="0" smtClean="0">
                <a:latin typeface="Century Gothic"/>
                <a:cs typeface="Century Gothic"/>
              </a:rPr>
              <a:t>Use </a:t>
            </a:r>
            <a:r>
              <a:rPr lang="en-US" dirty="0" smtClean="0">
                <a:solidFill>
                  <a:srgbClr val="0099FF"/>
                </a:solidFill>
                <a:latin typeface="Century Gothic"/>
                <a:cs typeface="Century Gothic"/>
              </a:rPr>
              <a:t>#Elimin8</a:t>
            </a:r>
            <a:r>
              <a:rPr lang="en-US" dirty="0" smtClean="0">
                <a:latin typeface="Century Gothic"/>
                <a:cs typeface="Century Gothic"/>
              </a:rPr>
              <a:t> on social media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endParaRPr lang="en-US" sz="1800" dirty="0" smtClean="0"/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457200" y="2703513"/>
            <a:ext cx="8229600" cy="604837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entury Gothic"/>
                <a:cs typeface="Century Gothic"/>
              </a:rPr>
              <a:t>Questions?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160338" y="4819650"/>
            <a:ext cx="8810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Century Gothic"/>
                <a:cs typeface="Century Gothic"/>
              </a:rPr>
              <a:t>Contact </a:t>
            </a:r>
            <a:r>
              <a:rPr lang="en-US" smtClean="0">
                <a:solidFill>
                  <a:schemeClr val="bg1"/>
                </a:solidFill>
                <a:latin typeface="Century Gothic"/>
                <a:cs typeface="Century Gothic"/>
              </a:rPr>
              <a:t>your </a:t>
            </a:r>
            <a:r>
              <a:rPr lang="en-US" dirty="0">
                <a:solidFill>
                  <a:schemeClr val="bg1"/>
                </a:solidFill>
                <a:latin typeface="Century Gothic"/>
                <a:cs typeface="Century Gothic"/>
              </a:rPr>
              <a:t>Lieutenant Governor if you ever have any questions about The Eliminate Project!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8229600" cy="604838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10253F"/>
                </a:solidFill>
                <a:latin typeface="Century Gothic" panose="020B0502020202020204" pitchFamily="34" charset="0"/>
              </a:rPr>
              <a:t>What is The Eliminate Project?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02100" cy="409575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10253F"/>
                </a:solidFill>
                <a:latin typeface="Century Gothic" panose="020B0502020202020204" pitchFamily="34" charset="0"/>
              </a:rPr>
              <a:t>A global campaign to eliminate Maternal/Neonatal Tetanus (MNT)</a:t>
            </a:r>
          </a:p>
          <a:p>
            <a:pPr eaLnBrk="1" hangingPunct="1"/>
            <a:endParaRPr lang="en-US" dirty="0" smtClean="0">
              <a:solidFill>
                <a:srgbClr val="10253F"/>
              </a:solidFill>
              <a:latin typeface="Century Gothic" panose="020B0502020202020204" pitchFamily="34" charset="0"/>
            </a:endParaRPr>
          </a:p>
          <a:p>
            <a:pPr eaLnBrk="1" hangingPunct="1"/>
            <a:r>
              <a:rPr lang="en-US" dirty="0" smtClean="0">
                <a:solidFill>
                  <a:srgbClr val="10253F"/>
                </a:solidFill>
                <a:latin typeface="Century Gothic" panose="020B0502020202020204" pitchFamily="34" charset="0"/>
              </a:rPr>
              <a:t>A chance for you to change the world</a:t>
            </a:r>
          </a:p>
          <a:p>
            <a:pPr eaLnBrk="1" hangingPunct="1"/>
            <a:endParaRPr lang="en-US" dirty="0" smtClean="0">
              <a:solidFill>
                <a:srgbClr val="10253F"/>
              </a:solidFill>
            </a:endParaRPr>
          </a:p>
          <a:p>
            <a:pPr eaLnBrk="1" hangingPunct="1"/>
            <a:endParaRPr lang="en-US" dirty="0" smtClean="0">
              <a:solidFill>
                <a:srgbClr val="10253F"/>
              </a:solidFill>
            </a:endParaRPr>
          </a:p>
        </p:txBody>
      </p:sp>
      <p:pic>
        <p:nvPicPr>
          <p:cNvPr id="7171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1417638"/>
            <a:ext cx="3159125" cy="44878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/>
                <a:cs typeface="Century Gothic"/>
              </a:rPr>
              <a:t>Eliminate Video</a:t>
            </a:r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entury Gothic"/>
                <a:cs typeface="Century Gothic"/>
              </a:rPr>
              <a:t>https://www.youtube.com/watch?v=NK9nl-ahHYo</a:t>
            </a:r>
          </a:p>
        </p:txBody>
      </p:sp>
    </p:spTree>
    <p:extLst>
      <p:ext uri="{BB962C8B-B14F-4D97-AF65-F5344CB8AC3E}">
        <p14:creationId xmlns:p14="http://schemas.microsoft.com/office/powerpoint/2010/main" val="408283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8229600" cy="604838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entury Gothic" panose="020B0502020202020204" pitchFamily="34" charset="0"/>
              </a:rPr>
              <a:t>Maternal &amp; Neonatal Tetanus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9575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latin typeface="Century Gothic" panose="020B0502020202020204" pitchFamily="34" charset="0"/>
              </a:rPr>
              <a:t>Cause? </a:t>
            </a:r>
          </a:p>
          <a:p>
            <a:pPr marL="0" indent="0" eaLnBrk="1" hangingPunct="1">
              <a:buNone/>
            </a:pP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smtClean="0">
                <a:latin typeface="Century Gothic" panose="020B0502020202020204" pitchFamily="34" charset="0"/>
              </a:rPr>
              <a:t>     </a:t>
            </a:r>
            <a:r>
              <a:rPr lang="en-US" dirty="0">
                <a:latin typeface="Century Gothic" panose="020B0502020202020204" pitchFamily="34" charset="0"/>
              </a:rPr>
              <a:t>T</a:t>
            </a:r>
            <a:r>
              <a:rPr lang="en-US" dirty="0" smtClean="0">
                <a:latin typeface="Century Gothic" panose="020B0502020202020204" pitchFamily="34" charset="0"/>
              </a:rPr>
              <a:t>etanus spores, found in soil everywhere</a:t>
            </a:r>
          </a:p>
          <a:p>
            <a:pPr eaLnBrk="1" hangingPunct="1">
              <a:buFont typeface="Arial" charset="0"/>
              <a:buNone/>
            </a:pPr>
            <a:endParaRPr lang="en-US" dirty="0" smtClean="0">
              <a:latin typeface="Century Gothic" panose="020B0502020202020204" pitchFamily="34" charset="0"/>
            </a:endParaRPr>
          </a:p>
          <a:p>
            <a:pPr eaLnBrk="1" hangingPunct="1"/>
            <a:r>
              <a:rPr lang="en-US" dirty="0" smtClean="0">
                <a:latin typeface="Century Gothic" panose="020B0502020202020204" pitchFamily="34" charset="0"/>
              </a:rPr>
              <a:t>Tetanus is contracted through open wounds during childbirth</a:t>
            </a:r>
          </a:p>
          <a:p>
            <a:pPr eaLnBrk="1" hangingPunct="1">
              <a:buFont typeface="Arial" charset="0"/>
              <a:buNone/>
            </a:pPr>
            <a:endParaRPr lang="en-US" dirty="0" smtClean="0">
              <a:latin typeface="Century Gothic" panose="020B0502020202020204" pitchFamily="34" charset="0"/>
            </a:endParaRPr>
          </a:p>
          <a:p>
            <a:pPr eaLnBrk="1" hangingPunct="1"/>
            <a:r>
              <a:rPr lang="en-US" dirty="0" smtClean="0">
                <a:latin typeface="Century Gothic" panose="020B0502020202020204" pitchFamily="34" charset="0"/>
              </a:rPr>
              <a:t>Outcome of Contracting MNT?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8229600" cy="604838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entury Gothic" panose="020B0502020202020204" pitchFamily="34" charset="0"/>
              </a:rPr>
              <a:t>Who does it affect?</a:t>
            </a:r>
          </a:p>
        </p:txBody>
      </p:sp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40200" cy="409575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entury Gothic" panose="020B0502020202020204" pitchFamily="34" charset="0"/>
              </a:rPr>
              <a:t>The most underprivileged regions of the world</a:t>
            </a:r>
          </a:p>
          <a:p>
            <a:pPr eaLnBrk="1" hangingPunct="1"/>
            <a:endParaRPr lang="en-US" dirty="0" smtClean="0">
              <a:latin typeface="Century Gothic" panose="020B0502020202020204" pitchFamily="34" charset="0"/>
            </a:endParaRPr>
          </a:p>
          <a:p>
            <a:pPr eaLnBrk="1" hangingPunct="1"/>
            <a:r>
              <a:rPr lang="en-US" dirty="0" smtClean="0">
                <a:latin typeface="Century Gothic" panose="020B0502020202020204" pitchFamily="34" charset="0"/>
              </a:rPr>
              <a:t>There are still 23 countries affected by MNT</a:t>
            </a:r>
          </a:p>
          <a:p>
            <a:pPr eaLnBrk="1" hangingPunct="1"/>
            <a:endParaRPr lang="en-US" dirty="0" smtClean="0"/>
          </a:p>
        </p:txBody>
      </p:sp>
      <p:pic>
        <p:nvPicPr>
          <p:cNvPr id="11267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97400" y="1600200"/>
            <a:ext cx="3614738" cy="41830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8229600" cy="604838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Century Gothic" panose="020B0502020202020204" pitchFamily="34" charset="0"/>
              </a:rPr>
              <a:t>How do we stop this?</a:t>
            </a:r>
          </a:p>
        </p:txBody>
      </p:sp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09575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latin typeface="Century Gothic"/>
                <a:cs typeface="Century Gothic"/>
              </a:rPr>
              <a:t>It only takes $1.80 to vaccinate a mother and all of her future babies</a:t>
            </a:r>
          </a:p>
          <a:p>
            <a:pPr eaLnBrk="1" hangingPunct="1"/>
            <a:endParaRPr lang="en-US" sz="1600" dirty="0" smtClean="0">
              <a:latin typeface="Century Gothic"/>
              <a:cs typeface="Century Gothic"/>
            </a:endParaRPr>
          </a:p>
          <a:p>
            <a:pPr eaLnBrk="1" hangingPunct="1"/>
            <a:r>
              <a:rPr lang="en-US" dirty="0" smtClean="0">
                <a:latin typeface="Century Gothic"/>
                <a:cs typeface="Century Gothic"/>
              </a:rPr>
              <a:t>110 million dollars = </a:t>
            </a:r>
            <a:r>
              <a:rPr lang="en-US" dirty="0">
                <a:latin typeface="Century Gothic"/>
                <a:cs typeface="Century Gothic"/>
              </a:rPr>
              <a:t>over 61 million </a:t>
            </a:r>
            <a:r>
              <a:rPr lang="en-US" dirty="0" smtClean="0">
                <a:latin typeface="Century Gothic"/>
                <a:cs typeface="Century Gothic"/>
              </a:rPr>
              <a:t>lives saved</a:t>
            </a:r>
            <a:endParaRPr lang="en-US" dirty="0">
              <a:latin typeface="Century Gothic"/>
              <a:cs typeface="Century Gothic"/>
            </a:endParaRPr>
          </a:p>
          <a:p>
            <a:pPr eaLnBrk="1" hangingPunct="1"/>
            <a:endParaRPr lang="en-US" sz="1600" dirty="0" smtClean="0">
              <a:latin typeface="Century Gothic"/>
              <a:cs typeface="Century Gothi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5070"/>
            <a:ext cx="8229600" cy="605130"/>
          </a:xfrm>
        </p:spPr>
        <p:txBody>
          <a:bodyPr/>
          <a:lstStyle/>
          <a:p>
            <a:r>
              <a:rPr lang="en-US" dirty="0">
                <a:latin typeface="Century Gothic"/>
                <a:cs typeface="Century Gothic"/>
              </a:rPr>
              <a:t>Where does the money go?</a:t>
            </a:r>
            <a:br>
              <a:rPr lang="en-US" dirty="0">
                <a:latin typeface="Century Gothic"/>
                <a:cs typeface="Century Gothic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dirty="0" smtClean="0">
                <a:latin typeface="Century Gothic"/>
                <a:cs typeface="Century Gothic"/>
              </a:rPr>
              <a:t>Money goes towards vaccinations as well as </a:t>
            </a:r>
            <a:r>
              <a:rPr lang="en-US" dirty="0">
                <a:latin typeface="Century Gothic"/>
                <a:cs typeface="Century Gothic"/>
              </a:rPr>
              <a:t>to </a:t>
            </a:r>
            <a:r>
              <a:rPr lang="en-US" dirty="0" smtClean="0">
                <a:latin typeface="Century Gothic"/>
                <a:cs typeface="Century Gothic"/>
              </a:rPr>
              <a:t>help educate the women and midwives in these areas on </a:t>
            </a:r>
            <a:r>
              <a:rPr lang="en-US" dirty="0">
                <a:latin typeface="Century Gothic"/>
                <a:cs typeface="Century Gothic"/>
              </a:rPr>
              <a:t>how to </a:t>
            </a:r>
            <a:r>
              <a:rPr lang="en-US" dirty="0" smtClean="0">
                <a:latin typeface="Century Gothic"/>
                <a:cs typeface="Century Gothic"/>
              </a:rPr>
              <a:t>perform clean and </a:t>
            </a:r>
            <a:r>
              <a:rPr lang="en-US" dirty="0">
                <a:latin typeface="Century Gothic"/>
                <a:cs typeface="Century Gothic"/>
              </a:rPr>
              <a:t>sterile </a:t>
            </a:r>
            <a:r>
              <a:rPr lang="en-US" dirty="0" smtClean="0">
                <a:latin typeface="Century Gothic"/>
                <a:cs typeface="Century Gothic"/>
              </a:rPr>
              <a:t>deliverie</a:t>
            </a:r>
            <a:r>
              <a:rPr lang="en-US" dirty="0">
                <a:latin typeface="Century Gothic"/>
                <a:cs typeface="Century Gothic"/>
              </a:rPr>
              <a:t>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295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8229600" cy="604838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entury Gothic"/>
                <a:cs typeface="Century Gothic"/>
              </a:rPr>
              <a:t>Important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64013" cy="43688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sz="2000" dirty="0" smtClean="0">
                <a:latin typeface="Century Gothic"/>
                <a:cs typeface="Century Gothic"/>
              </a:rPr>
              <a:t>Goal: 110 Million dollars 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/>
              <a:buChar char="•"/>
              <a:defRPr/>
            </a:pPr>
            <a:endParaRPr lang="en-US" sz="2000" dirty="0" smtClean="0">
              <a:latin typeface="Century Gothic"/>
              <a:cs typeface="Century Gothic"/>
            </a:endParaRP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sz="2000" dirty="0" smtClean="0">
                <a:latin typeface="Century Gothic"/>
                <a:cs typeface="Century Gothic"/>
              </a:rPr>
              <a:t>$1.80  saves a life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/>
              <a:buChar char="•"/>
              <a:defRPr/>
            </a:pPr>
            <a:endParaRPr lang="en-US" sz="2000" dirty="0" smtClean="0">
              <a:latin typeface="Century Gothic"/>
              <a:cs typeface="Century Gothic"/>
            </a:endParaRP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sz="2000" dirty="0" smtClean="0">
                <a:latin typeface="Century Gothic"/>
                <a:cs typeface="Century Gothic"/>
              </a:rPr>
              <a:t>61 million lives protected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/>
              <a:buChar char="•"/>
              <a:defRPr/>
            </a:pPr>
            <a:endParaRPr lang="en-US" sz="2000" dirty="0" smtClean="0">
              <a:latin typeface="Century Gothic"/>
              <a:cs typeface="Century Gothic"/>
            </a:endParaRP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sz="2000" dirty="0" smtClean="0">
                <a:latin typeface="Century Gothic"/>
                <a:cs typeface="Century Gothic"/>
              </a:rPr>
              <a:t>1 baby dies every 9 minutes</a:t>
            </a:r>
            <a:endParaRPr lang="en-US" sz="2000" dirty="0">
              <a:latin typeface="Century Gothic"/>
              <a:cs typeface="Century Gothic"/>
            </a:endParaRPr>
          </a:p>
        </p:txBody>
      </p:sp>
      <p:pic>
        <p:nvPicPr>
          <p:cNvPr id="15363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80109" y="2210396"/>
            <a:ext cx="3976553" cy="29183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666750"/>
            <a:ext cx="8229600" cy="750888"/>
          </a:xfrm>
        </p:spPr>
        <p:txBody>
          <a:bodyPr/>
          <a:lstStyle/>
          <a:p>
            <a:r>
              <a:rPr lang="en-US" sz="3200" b="1" dirty="0" smtClean="0">
                <a:latin typeface="Century Gothic"/>
                <a:cs typeface="Century Gothic"/>
              </a:rPr>
              <a:t>Our Progress</a:t>
            </a:r>
            <a:r>
              <a:rPr lang="en-US" sz="3200" dirty="0" smtClean="0">
                <a:latin typeface="Century Gothic"/>
                <a:cs typeface="Century Gothic"/>
              </a:rPr>
              <a:t> </a:t>
            </a:r>
          </a:p>
        </p:txBody>
      </p:sp>
      <p:sp>
        <p:nvSpPr>
          <p:cNvPr id="3789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2800" dirty="0" smtClean="0">
                <a:latin typeface="Century Gothic"/>
                <a:cs typeface="Century Gothic"/>
              </a:rPr>
              <a:t>Since 2000 we have eliminated MNT from 36 countries </a:t>
            </a:r>
          </a:p>
          <a:p>
            <a:endParaRPr lang="en-US" sz="2800" dirty="0" smtClean="0">
              <a:latin typeface="Century Gothic"/>
              <a:cs typeface="Century Gothic"/>
            </a:endParaRPr>
          </a:p>
          <a:p>
            <a:r>
              <a:rPr lang="en-US" sz="2800" dirty="0" smtClean="0">
                <a:latin typeface="Century Gothic"/>
                <a:cs typeface="Century Gothic"/>
              </a:rPr>
              <a:t>As of July 16</a:t>
            </a:r>
            <a:r>
              <a:rPr lang="en-US" sz="2800" baseline="30000" dirty="0" smtClean="0">
                <a:latin typeface="Century Gothic"/>
                <a:cs typeface="Century Gothic"/>
              </a:rPr>
              <a:t>th</a:t>
            </a:r>
            <a:r>
              <a:rPr lang="en-US" sz="2800" dirty="0" smtClean="0">
                <a:latin typeface="Century Gothic"/>
                <a:cs typeface="Century Gothic"/>
              </a:rPr>
              <a:t>, 2015, we have help raise $84,686,783.93 to save over 47,000,000 lives. </a:t>
            </a:r>
          </a:p>
          <a:p>
            <a:pPr>
              <a:buFont typeface="Arial" charset="0"/>
              <a:buNone/>
            </a:pPr>
            <a:endParaRPr lang="en-US" sz="2800" dirty="0">
              <a:latin typeface="Century Gothic"/>
              <a:cs typeface="Century Gothic"/>
            </a:endParaRPr>
          </a:p>
          <a:p>
            <a:pPr>
              <a:buFont typeface="Arial" charset="0"/>
              <a:buNone/>
            </a:pPr>
            <a:endParaRPr lang="en-US" sz="2800" dirty="0" smtClean="0">
              <a:latin typeface="Palatino Linotype" pitchFamily="18" charset="0"/>
            </a:endParaRPr>
          </a:p>
          <a:p>
            <a:pPr>
              <a:buFont typeface="Arial" charset="0"/>
              <a:buNone/>
            </a:pPr>
            <a:endParaRPr lang="en-US" sz="2800" dirty="0">
              <a:latin typeface="Palatino Linotype" pitchFamily="18" charset="0"/>
            </a:endParaRPr>
          </a:p>
          <a:p>
            <a:pPr>
              <a:buFont typeface="Arial" charset="0"/>
              <a:buNone/>
            </a:pPr>
            <a:endParaRPr lang="en-US" sz="2800" dirty="0" smtClean="0">
              <a:latin typeface="Palatino Linotype" pitchFamily="18" charset="0"/>
            </a:endParaRPr>
          </a:p>
          <a:p>
            <a:pPr>
              <a:buFont typeface="Arial" charset="0"/>
              <a:buNone/>
            </a:pPr>
            <a:endParaRPr lang="en-US" sz="2800" dirty="0">
              <a:latin typeface="Palatino Linotype" pitchFamily="18" charset="0"/>
            </a:endParaRPr>
          </a:p>
          <a:p>
            <a:pPr>
              <a:buFont typeface="Arial" charset="0"/>
              <a:buNone/>
            </a:pPr>
            <a:endParaRPr lang="en-US" sz="2800" dirty="0" smtClean="0">
              <a:latin typeface="Palatino Linotype" pitchFamily="18" charset="0"/>
            </a:endParaRPr>
          </a:p>
          <a:p>
            <a:pPr>
              <a:buFont typeface="Arial" charset="0"/>
              <a:buNone/>
            </a:pPr>
            <a:endParaRPr lang="en-US" sz="2800" dirty="0">
              <a:latin typeface="Palatino Linotype" pitchFamily="18" charset="0"/>
            </a:endParaRPr>
          </a:p>
          <a:p>
            <a:pPr>
              <a:buFont typeface="Arial" charset="0"/>
              <a:buNone/>
            </a:pPr>
            <a:endParaRPr lang="en-US" sz="2800" dirty="0" smtClean="0">
              <a:latin typeface="Palatino Linotype" pitchFamily="18" charset="0"/>
            </a:endParaRPr>
          </a:p>
          <a:p>
            <a:pPr>
              <a:buFont typeface="Arial" charset="0"/>
              <a:buNone/>
            </a:pPr>
            <a:endParaRPr lang="en-US" sz="2800" dirty="0">
              <a:latin typeface="Palatino Linotype" pitchFamily="18" charset="0"/>
            </a:endParaRPr>
          </a:p>
          <a:p>
            <a:pPr>
              <a:buFont typeface="Arial" charset="0"/>
              <a:buNone/>
            </a:pPr>
            <a:endParaRPr lang="en-US" sz="2800" dirty="0" smtClean="0">
              <a:latin typeface="Palatino Linotype" pitchFamily="18" charset="0"/>
            </a:endParaRPr>
          </a:p>
          <a:p>
            <a:pPr>
              <a:buFont typeface="Arial" charset="0"/>
              <a:buNone/>
            </a:pPr>
            <a:endParaRPr lang="en-US" sz="2800" dirty="0">
              <a:latin typeface="Palatino Linotype" pitchFamily="18" charset="0"/>
            </a:endParaRPr>
          </a:p>
          <a:p>
            <a:pPr>
              <a:buFont typeface="Arial" charset="0"/>
              <a:buNone/>
            </a:pPr>
            <a:endParaRPr lang="en-US" sz="2800" dirty="0" smtClean="0">
              <a:latin typeface="Palatino Linotype" pitchFamily="18" charset="0"/>
            </a:endParaRPr>
          </a:p>
          <a:p>
            <a:pPr>
              <a:buFont typeface="Arial" charset="0"/>
              <a:buNone/>
            </a:pPr>
            <a:endParaRPr lang="en-US" sz="2800" dirty="0">
              <a:latin typeface="Palatino Linotype" pitchFamily="18" charset="0"/>
            </a:endParaRPr>
          </a:p>
          <a:p>
            <a:pPr>
              <a:buFont typeface="Arial" charset="0"/>
              <a:buNone/>
            </a:pPr>
            <a:endParaRPr lang="en-US" sz="2800" dirty="0" smtClean="0">
              <a:latin typeface="Palatino Linotype" pitchFamily="18" charset="0"/>
            </a:endParaRPr>
          </a:p>
          <a:p>
            <a:pPr>
              <a:buFont typeface="Arial" charset="0"/>
              <a:buNone/>
            </a:pPr>
            <a:endParaRPr lang="en-US" sz="2800" dirty="0">
              <a:latin typeface="Palatino Linotype" pitchFamily="18" charset="0"/>
            </a:endParaRPr>
          </a:p>
          <a:p>
            <a:pPr>
              <a:buFont typeface="Arial" charset="0"/>
              <a:buNone/>
            </a:pPr>
            <a:endParaRPr lang="en-US" sz="2800" dirty="0" smtClean="0">
              <a:latin typeface="Palatino Linotype" pitchFamily="18" charset="0"/>
            </a:endParaRPr>
          </a:p>
          <a:p>
            <a:pPr>
              <a:buFont typeface="Arial" charset="0"/>
              <a:buNone/>
            </a:pPr>
            <a:endParaRPr lang="en-US" sz="2800" dirty="0">
              <a:latin typeface="Palatino Linotype" pitchFamily="18" charset="0"/>
            </a:endParaRPr>
          </a:p>
          <a:p>
            <a:pPr>
              <a:buFont typeface="Arial" charset="0"/>
              <a:buNone/>
            </a:pPr>
            <a:endParaRPr lang="en-US" sz="2800" dirty="0" smtClean="0">
              <a:latin typeface="Palatino Linotype" pitchFamily="18" charset="0"/>
            </a:endParaRPr>
          </a:p>
          <a:p>
            <a:pPr>
              <a:buFont typeface="Arial" charset="0"/>
              <a:buNone/>
            </a:pPr>
            <a:endParaRPr lang="en-US" sz="2800" dirty="0">
              <a:latin typeface="Palatino Linotype" pitchFamily="18" charset="0"/>
            </a:endParaRPr>
          </a:p>
          <a:p>
            <a:pPr>
              <a:buFont typeface="Arial" charset="0"/>
              <a:buNone/>
            </a:pPr>
            <a:endParaRPr lang="en-US" sz="2800" dirty="0" smtClean="0">
              <a:latin typeface="Palatino Linotype" pitchFamily="18" charset="0"/>
            </a:endParaRPr>
          </a:p>
          <a:p>
            <a:pPr>
              <a:buFont typeface="Arial" charset="0"/>
              <a:buNone/>
            </a:pPr>
            <a:endParaRPr lang="en-US" sz="2800" dirty="0">
              <a:latin typeface="Palatino Linotype" pitchFamily="18" charset="0"/>
            </a:endParaRPr>
          </a:p>
          <a:p>
            <a:pPr>
              <a:buFont typeface="Arial" charset="0"/>
              <a:buNone/>
            </a:pPr>
            <a:endParaRPr lang="en-US" sz="2800" dirty="0" smtClean="0">
              <a:latin typeface="Palatino Linotype" pitchFamily="18" charset="0"/>
            </a:endParaRPr>
          </a:p>
          <a:p>
            <a:pPr>
              <a:buFont typeface="Arial" charset="0"/>
              <a:buNone/>
            </a:pPr>
            <a:endParaRPr lang="en-US" sz="2800" dirty="0">
              <a:latin typeface="Palatino Linotype" pitchFamily="18" charset="0"/>
            </a:endParaRPr>
          </a:p>
          <a:p>
            <a:pPr>
              <a:buFont typeface="Arial" charset="0"/>
              <a:buNone/>
            </a:pPr>
            <a:endParaRPr lang="en-US" sz="2800" dirty="0" smtClean="0">
              <a:latin typeface="Palatino Linotype" pitchFamily="18" charset="0"/>
            </a:endParaRPr>
          </a:p>
          <a:p>
            <a:pPr>
              <a:buFont typeface="Arial" charset="0"/>
              <a:buNone/>
            </a:pPr>
            <a:endParaRPr lang="en-US" sz="2800" dirty="0" smtClean="0"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 Eliminate Project 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 Eliminate Project presentation template</Template>
  <TotalTime>8021</TotalTime>
  <Words>1099</Words>
  <Application>Microsoft Macintosh PowerPoint</Application>
  <PresentationFormat>On-screen Show (4:3)</PresentationFormat>
  <Paragraphs>158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Calibri</vt:lpstr>
      <vt:lpstr>Century Gothic</vt:lpstr>
      <vt:lpstr>Palatino Linotype</vt:lpstr>
      <vt:lpstr>Verdana</vt:lpstr>
      <vt:lpstr>Wingdings</vt:lpstr>
      <vt:lpstr>Arial</vt:lpstr>
      <vt:lpstr>The Eliminate Project presentation template</vt:lpstr>
      <vt:lpstr>The Eliminate Project  </vt:lpstr>
      <vt:lpstr>What is The Eliminate Project?</vt:lpstr>
      <vt:lpstr>Eliminate Video</vt:lpstr>
      <vt:lpstr>Maternal &amp; Neonatal Tetanus </vt:lpstr>
      <vt:lpstr>Who does it affect?</vt:lpstr>
      <vt:lpstr>How do we stop this?</vt:lpstr>
      <vt:lpstr>Where does the money go? </vt:lpstr>
      <vt:lpstr>Important numbers</vt:lpstr>
      <vt:lpstr>Our Progress </vt:lpstr>
      <vt:lpstr>District Merchandise</vt:lpstr>
      <vt:lpstr>Ways to Get Involved</vt:lpstr>
      <vt:lpstr>How to send donations</vt:lpstr>
      <vt:lpstr>Awards &amp; Recognition</vt:lpstr>
      <vt:lpstr>#Elimin8</vt:lpstr>
      <vt:lpstr>What can you do today?</vt:lpstr>
      <vt:lpstr>Questions?</vt:lpstr>
    </vt:vector>
  </TitlesOfParts>
  <Company>Kiwanis International</Company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Kassie Barker</dc:creator>
  <cp:lastModifiedBy>YURIA   UTSUMI (STUDENT)</cp:lastModifiedBy>
  <cp:revision>60</cp:revision>
  <dcterms:created xsi:type="dcterms:W3CDTF">2011-04-07T15:36:57Z</dcterms:created>
  <dcterms:modified xsi:type="dcterms:W3CDTF">2016-08-11T16:07:16Z</dcterms:modified>
</cp:coreProperties>
</file>