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9" r:id="rId2"/>
    <p:sldId id="261" r:id="rId3"/>
    <p:sldId id="260" r:id="rId4"/>
    <p:sldId id="264" r:id="rId5"/>
    <p:sldId id="266" r:id="rId6"/>
    <p:sldId id="267" r:id="rId7"/>
    <p:sldId id="265" r:id="rId8"/>
    <p:sldId id="262" r:id="rId9"/>
    <p:sldId id="263" r:id="rId10"/>
    <p:sldId id="288" r:id="rId11"/>
    <p:sldId id="289" r:id="rId12"/>
    <p:sldId id="284" r:id="rId13"/>
    <p:sldId id="286" r:id="rId14"/>
    <p:sldId id="285" r:id="rId15"/>
    <p:sldId id="276" r:id="rId16"/>
    <p:sldId id="277" r:id="rId17"/>
    <p:sldId id="278" r:id="rId18"/>
    <p:sldId id="280" r:id="rId19"/>
    <p:sldId id="281" r:id="rId20"/>
    <p:sldId id="290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9537"/>
    <a:srgbClr val="908652"/>
    <a:srgbClr val="990000"/>
    <a:srgbClr val="996633"/>
    <a:srgbClr val="0033CC"/>
    <a:srgbClr val="002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528C16-77B2-4705-9DAD-DF92B6E0181C}" type="datetimeFigureOut">
              <a:rPr lang="en-US" smtClean="0"/>
              <a:t>06/08/2018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F7BDE0-89AB-4CA7-8A9D-1FA939EE1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26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31595F-9ABA-4059-B252-362DF172C5C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0440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31595F-9ABA-4059-B252-362DF172C5C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0440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31595F-9ABA-4059-B252-362DF172C5C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0440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31595F-9ABA-4059-B252-362DF172C5C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0440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31595F-9ABA-4059-B252-362DF172C5C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0440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31595F-9ABA-4059-B252-362DF172C5C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0440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9A3DC08-808F-4B9F-91BF-993C8CB21390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69B3E73-F3E4-4E34-BD9E-3034FCC196A9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2D069D1-5D34-4F77-B811-C760CE61EF40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B59CF1D-9640-4C4C-B650-C4288E3229FA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2AFA919-BE0C-4B44-AB86-749120DE4B27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31595F-9ABA-4059-B252-362DF172C5C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04403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31595F-9ABA-4059-B252-362DF172C5C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0440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31595F-9ABA-4059-B252-362DF172C5C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0440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31595F-9ABA-4059-B252-362DF172C5C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0440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31595F-9ABA-4059-B252-362DF172C5C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0440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31595F-9ABA-4059-B252-362DF172C5C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0440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31595F-9ABA-4059-B252-362DF172C5C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0440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31595F-9ABA-4059-B252-362DF172C5C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0440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31595F-9ABA-4059-B252-362DF172C5C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044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BD0D-1534-4BEE-9038-1BE69B9E0E52}" type="datetimeFigureOut">
              <a:rPr lang="en-US" smtClean="0"/>
              <a:t>06/08/2018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8490A-807F-4FE6-B879-754C4F080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315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BD0D-1534-4BEE-9038-1BE69B9E0E52}" type="datetimeFigureOut">
              <a:rPr lang="en-US" smtClean="0"/>
              <a:t>06/08/2018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8490A-807F-4FE6-B879-754C4F080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59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BD0D-1534-4BEE-9038-1BE69B9E0E52}" type="datetimeFigureOut">
              <a:rPr lang="en-US" smtClean="0"/>
              <a:t>06/08/2018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8490A-807F-4FE6-B879-754C4F080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84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BD0D-1534-4BEE-9038-1BE69B9E0E52}" type="datetimeFigureOut">
              <a:rPr lang="en-US" smtClean="0"/>
              <a:t>06/08/2018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8490A-807F-4FE6-B879-754C4F080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961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BD0D-1534-4BEE-9038-1BE69B9E0E52}" type="datetimeFigureOut">
              <a:rPr lang="en-US" smtClean="0"/>
              <a:t>06/08/2018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8490A-807F-4FE6-B879-754C4F080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009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BD0D-1534-4BEE-9038-1BE69B9E0E52}" type="datetimeFigureOut">
              <a:rPr lang="en-US" smtClean="0"/>
              <a:t>06/08/2018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8490A-807F-4FE6-B879-754C4F080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982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BD0D-1534-4BEE-9038-1BE69B9E0E52}" type="datetimeFigureOut">
              <a:rPr lang="en-US" smtClean="0"/>
              <a:t>06/08/2018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8490A-807F-4FE6-B879-754C4F080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324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BD0D-1534-4BEE-9038-1BE69B9E0E52}" type="datetimeFigureOut">
              <a:rPr lang="en-US" smtClean="0"/>
              <a:t>06/08/2018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8490A-807F-4FE6-B879-754C4F080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503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BD0D-1534-4BEE-9038-1BE69B9E0E52}" type="datetimeFigureOut">
              <a:rPr lang="en-US" smtClean="0"/>
              <a:t>06/08/2018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8490A-807F-4FE6-B879-754C4F080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408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BD0D-1534-4BEE-9038-1BE69B9E0E52}" type="datetimeFigureOut">
              <a:rPr lang="en-US" smtClean="0"/>
              <a:t>06/08/2018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8490A-807F-4FE6-B879-754C4F080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291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BD0D-1534-4BEE-9038-1BE69B9E0E52}" type="datetimeFigureOut">
              <a:rPr lang="en-US" smtClean="0"/>
              <a:t>06/08/2018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8490A-807F-4FE6-B879-754C4F080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090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4BD0D-1534-4BEE-9038-1BE69B9E0E52}" type="datetimeFigureOut">
              <a:rPr lang="en-US" smtClean="0"/>
              <a:t>06/08/2018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E8490A-807F-4FE6-B879-754C4F080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723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3" descr="ppt key club templates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434" y="0"/>
            <a:ext cx="9144000" cy="6149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2" name="TextBox 5"/>
          <p:cNvSpPr txBox="1">
            <a:spLocks noChangeArrowheads="1"/>
          </p:cNvSpPr>
          <p:nvPr/>
        </p:nvSpPr>
        <p:spPr bwMode="auto">
          <a:xfrm>
            <a:off x="957146" y="1524000"/>
            <a:ext cx="6553200" cy="7663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5400" b="1" spc="600" dirty="0" smtClean="0">
                <a:latin typeface="Century Gothic" pitchFamily="34" charset="0"/>
              </a:rPr>
              <a:t>Building </a:t>
            </a:r>
          </a:p>
          <a:p>
            <a:pPr algn="ctr"/>
            <a:r>
              <a:rPr lang="en-US" sz="5400" b="1" spc="600" dirty="0" smtClean="0">
                <a:latin typeface="Century Gothic" pitchFamily="34" charset="0"/>
              </a:rPr>
              <a:t>a </a:t>
            </a:r>
          </a:p>
          <a:p>
            <a:pPr algn="ctr"/>
            <a:r>
              <a:rPr lang="en-US" sz="5400" b="1" spc="600" dirty="0" smtClean="0">
                <a:latin typeface="Century Gothic" pitchFamily="34" charset="0"/>
              </a:rPr>
              <a:t>Team</a:t>
            </a:r>
          </a:p>
          <a:p>
            <a:pPr algn="ctr"/>
            <a:endParaRPr lang="en-US" b="1" spc="600" dirty="0">
              <a:latin typeface="Century Gothic" pitchFamily="34" charset="0"/>
            </a:endParaRPr>
          </a:p>
          <a:p>
            <a:pPr algn="ctr"/>
            <a:endParaRPr lang="en-US" b="1" spc="600" dirty="0" smtClean="0">
              <a:latin typeface="Century Gothic" pitchFamily="34" charset="0"/>
            </a:endParaRPr>
          </a:p>
          <a:p>
            <a:pPr algn="ctr"/>
            <a:endParaRPr lang="en-US" b="1" spc="600" dirty="0">
              <a:latin typeface="Century Gothic" pitchFamily="34" charset="0"/>
            </a:endParaRPr>
          </a:p>
          <a:p>
            <a:pPr algn="ctr"/>
            <a:endParaRPr lang="en-US" b="1" spc="600" dirty="0" smtClean="0">
              <a:latin typeface="Century Gothic" pitchFamily="34" charset="0"/>
            </a:endParaRPr>
          </a:p>
          <a:p>
            <a:pPr algn="ctr"/>
            <a:endParaRPr lang="en-US" b="1" dirty="0">
              <a:latin typeface="Century Gothic" pitchFamily="34" charset="0"/>
            </a:endParaRPr>
          </a:p>
          <a:p>
            <a:pPr algn="ctr"/>
            <a:r>
              <a:rPr lang="en-US" sz="1600" b="1" dirty="0" smtClean="0">
                <a:latin typeface="Century Gothic" pitchFamily="34" charset="0"/>
              </a:rPr>
              <a:t>Donna Parton</a:t>
            </a:r>
          </a:p>
          <a:p>
            <a:pPr algn="ctr"/>
            <a:r>
              <a:rPr lang="en-US" sz="1600" b="1" dirty="0" smtClean="0">
                <a:latin typeface="Century Gothic" pitchFamily="34" charset="0"/>
              </a:rPr>
              <a:t>District Administrator</a:t>
            </a:r>
          </a:p>
          <a:p>
            <a:pPr algn="ctr"/>
            <a:r>
              <a:rPr lang="en-US" sz="1600" b="1" dirty="0" smtClean="0">
                <a:latin typeface="Century Gothic" pitchFamily="34" charset="0"/>
              </a:rPr>
              <a:t>Florida District of Key Club International</a:t>
            </a:r>
          </a:p>
          <a:p>
            <a:pPr algn="ctr"/>
            <a:endParaRPr lang="en-US" sz="9600" b="1" spc="600" dirty="0"/>
          </a:p>
          <a:p>
            <a:pPr algn="ctr"/>
            <a:endParaRPr lang="en-US" sz="9600" b="1" spc="600" dirty="0" smtClean="0"/>
          </a:p>
        </p:txBody>
      </p:sp>
    </p:spTree>
    <p:extLst>
      <p:ext uri="{BB962C8B-B14F-4D97-AF65-F5344CB8AC3E}">
        <p14:creationId xmlns:p14="http://schemas.microsoft.com/office/powerpoint/2010/main" val="1635015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3" descr="ppt key club templates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6202"/>
            <a:ext cx="9144000" cy="6149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2" name="TextBox 5"/>
          <p:cNvSpPr txBox="1">
            <a:spLocks noChangeArrowheads="1"/>
          </p:cNvSpPr>
          <p:nvPr/>
        </p:nvSpPr>
        <p:spPr bwMode="auto">
          <a:xfrm>
            <a:off x="228600" y="2300542"/>
            <a:ext cx="78486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2" algn="ctr">
              <a:defRPr/>
            </a:pPr>
            <a:r>
              <a:rPr lang="en-US" sz="8000" dirty="0">
                <a:solidFill>
                  <a:schemeClr val="hlink"/>
                </a:solidFill>
              </a:rPr>
              <a:t>Find </a:t>
            </a:r>
            <a:r>
              <a:rPr lang="en-US" sz="8000" dirty="0">
                <a:solidFill>
                  <a:srgbClr val="FFFFFF"/>
                </a:solidFill>
              </a:rPr>
              <a:t> </a:t>
            </a:r>
            <a:r>
              <a:rPr lang="en-US" sz="8000" dirty="0">
                <a:solidFill>
                  <a:srgbClr val="00B050"/>
                </a:solidFill>
              </a:rPr>
              <a:t>your</a:t>
            </a:r>
            <a:r>
              <a:rPr lang="en-US" sz="8000" dirty="0">
                <a:solidFill>
                  <a:srgbClr val="FFFFFF"/>
                </a:solidFill>
              </a:rPr>
              <a:t>  </a:t>
            </a:r>
            <a:r>
              <a:rPr lang="en-US" sz="8000" dirty="0">
                <a:solidFill>
                  <a:schemeClr val="accent6">
                    <a:lumMod val="75000"/>
                  </a:schemeClr>
                </a:solidFill>
              </a:rPr>
              <a:t>color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3400" y="228599"/>
            <a:ext cx="533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68829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19400" y="147615"/>
            <a:ext cx="274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    </a:t>
            </a:r>
            <a:r>
              <a:rPr lang="en-US" sz="4800" b="1" dirty="0" smtClean="0">
                <a:solidFill>
                  <a:srgbClr val="AB9537"/>
                </a:solidFill>
                <a:latin typeface="Century Gothic" panose="020B0502020202020204" pitchFamily="34" charset="0"/>
              </a:rPr>
              <a:t>Gold</a:t>
            </a:r>
            <a:endParaRPr lang="en-US" sz="4800" b="1" dirty="0">
              <a:solidFill>
                <a:srgbClr val="AB9537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914400"/>
            <a:ext cx="7862539" cy="48197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en-US" sz="3200" b="1" dirty="0">
                <a:solidFill>
                  <a:srgbClr val="AB9537"/>
                </a:solidFill>
                <a:latin typeface="Century Gothic" panose="020B0502020202020204" pitchFamily="34" charset="0"/>
              </a:rPr>
              <a:t>I need to follow rules and respect authority</a:t>
            </a:r>
          </a:p>
          <a:p>
            <a:pPr algn="ctr">
              <a:lnSpc>
                <a:spcPct val="80000"/>
              </a:lnSpc>
              <a:defRPr/>
            </a:pPr>
            <a:r>
              <a:rPr lang="en-US" sz="3200" b="1" dirty="0">
                <a:solidFill>
                  <a:srgbClr val="AB9537"/>
                </a:solidFill>
                <a:latin typeface="Century Gothic" panose="020B0502020202020204" pitchFamily="34" charset="0"/>
              </a:rPr>
              <a:t>Loyal, Dependable, Prepared</a:t>
            </a:r>
          </a:p>
          <a:p>
            <a:pPr algn="ctr">
              <a:lnSpc>
                <a:spcPct val="80000"/>
              </a:lnSpc>
              <a:defRPr/>
            </a:pPr>
            <a:r>
              <a:rPr lang="en-US" sz="3200" b="1" dirty="0">
                <a:solidFill>
                  <a:srgbClr val="AB9537"/>
                </a:solidFill>
                <a:latin typeface="Century Gothic" panose="020B0502020202020204" pitchFamily="34" charset="0"/>
              </a:rPr>
              <a:t>I have a strong sense of what is</a:t>
            </a:r>
          </a:p>
          <a:p>
            <a:pPr algn="ctr">
              <a:lnSpc>
                <a:spcPct val="80000"/>
              </a:lnSpc>
              <a:defRPr/>
            </a:pPr>
            <a:r>
              <a:rPr lang="en-US" sz="3200" b="1" dirty="0">
                <a:solidFill>
                  <a:srgbClr val="AB9537"/>
                </a:solidFill>
                <a:latin typeface="Century Gothic" panose="020B0502020202020204" pitchFamily="34" charset="0"/>
              </a:rPr>
              <a:t>Right and wrong in Life</a:t>
            </a:r>
          </a:p>
          <a:p>
            <a:pPr algn="ctr">
              <a:lnSpc>
                <a:spcPct val="80000"/>
              </a:lnSpc>
              <a:defRPr/>
            </a:pPr>
            <a:r>
              <a:rPr lang="en-US" sz="3200" b="1" dirty="0">
                <a:solidFill>
                  <a:srgbClr val="AB9537"/>
                </a:solidFill>
                <a:latin typeface="Century Gothic" panose="020B0502020202020204" pitchFamily="34" charset="0"/>
              </a:rPr>
              <a:t>Thorough, Sensible, Punctual</a:t>
            </a:r>
          </a:p>
          <a:p>
            <a:pPr algn="ctr">
              <a:lnSpc>
                <a:spcPct val="80000"/>
              </a:lnSpc>
              <a:defRPr/>
            </a:pPr>
            <a:r>
              <a:rPr lang="en-US" sz="3200" b="1" dirty="0">
                <a:solidFill>
                  <a:srgbClr val="AB9537"/>
                </a:solidFill>
                <a:latin typeface="Century Gothic" panose="020B0502020202020204" pitchFamily="34" charset="0"/>
              </a:rPr>
              <a:t>I need to be useful, and to belong</a:t>
            </a:r>
          </a:p>
          <a:p>
            <a:pPr algn="ctr">
              <a:lnSpc>
                <a:spcPct val="80000"/>
              </a:lnSpc>
              <a:defRPr/>
            </a:pPr>
            <a:r>
              <a:rPr lang="en-US" sz="3200" b="1" dirty="0">
                <a:solidFill>
                  <a:srgbClr val="AB9537"/>
                </a:solidFill>
                <a:latin typeface="Century Gothic" panose="020B0502020202020204" pitchFamily="34" charset="0"/>
              </a:rPr>
              <a:t>Faithful, Stable, Punctual</a:t>
            </a:r>
          </a:p>
          <a:p>
            <a:pPr algn="ctr">
              <a:lnSpc>
                <a:spcPct val="80000"/>
              </a:lnSpc>
              <a:defRPr/>
            </a:pPr>
            <a:r>
              <a:rPr lang="en-US" sz="3200" b="1" dirty="0">
                <a:solidFill>
                  <a:srgbClr val="AB9537"/>
                </a:solidFill>
                <a:latin typeface="Century Gothic" panose="020B0502020202020204" pitchFamily="34" charset="0"/>
              </a:rPr>
              <a:t>I value home, family and tradition</a:t>
            </a:r>
          </a:p>
          <a:p>
            <a:pPr algn="ctr">
              <a:lnSpc>
                <a:spcPct val="80000"/>
              </a:lnSpc>
              <a:defRPr/>
            </a:pPr>
            <a:r>
              <a:rPr lang="en-US" sz="3200" b="1" dirty="0">
                <a:solidFill>
                  <a:srgbClr val="AB9537"/>
                </a:solidFill>
                <a:latin typeface="Century Gothic" panose="020B0502020202020204" pitchFamily="34" charset="0"/>
              </a:rPr>
              <a:t>Caring, Concrete, Concerned</a:t>
            </a:r>
          </a:p>
          <a:p>
            <a:pPr algn="ctr">
              <a:lnSpc>
                <a:spcPct val="80000"/>
              </a:lnSpc>
              <a:defRPr/>
            </a:pPr>
            <a:r>
              <a:rPr lang="en-US" sz="3200" b="1" dirty="0">
                <a:solidFill>
                  <a:srgbClr val="AB9537"/>
                </a:solidFill>
                <a:latin typeface="Century Gothic" panose="020B0502020202020204" pitchFamily="34" charset="0"/>
              </a:rPr>
              <a:t>I am a natural preserver, a parent, a helper</a:t>
            </a:r>
          </a:p>
        </p:txBody>
      </p:sp>
    </p:spTree>
    <p:extLst>
      <p:ext uri="{BB962C8B-B14F-4D97-AF65-F5344CB8AC3E}">
        <p14:creationId xmlns:p14="http://schemas.microsoft.com/office/powerpoint/2010/main" val="612224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56678" y="103272"/>
            <a:ext cx="533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00B050"/>
                </a:solidFill>
              </a:rPr>
              <a:t>Green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9878" y="912730"/>
            <a:ext cx="7467600" cy="44357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en-US" sz="3200" b="1" dirty="0">
                <a:solidFill>
                  <a:srgbClr val="00B050"/>
                </a:solidFill>
              </a:rPr>
              <a:t>I seek knowledge and understanding</a:t>
            </a:r>
          </a:p>
          <a:p>
            <a:pPr algn="ctr">
              <a:lnSpc>
                <a:spcPct val="80000"/>
              </a:lnSpc>
              <a:defRPr/>
            </a:pPr>
            <a:r>
              <a:rPr lang="en-US" sz="3200" b="1" dirty="0">
                <a:solidFill>
                  <a:srgbClr val="00B050"/>
                </a:solidFill>
              </a:rPr>
              <a:t>Analytical, Global, Conceptual</a:t>
            </a:r>
          </a:p>
          <a:p>
            <a:pPr algn="ctr">
              <a:lnSpc>
                <a:spcPct val="80000"/>
              </a:lnSpc>
              <a:defRPr/>
            </a:pPr>
            <a:r>
              <a:rPr lang="en-US" sz="3200" b="1" dirty="0">
                <a:solidFill>
                  <a:srgbClr val="00B050"/>
                </a:solidFill>
              </a:rPr>
              <a:t>I live by my own standard</a:t>
            </a:r>
          </a:p>
          <a:p>
            <a:pPr algn="ctr">
              <a:lnSpc>
                <a:spcPct val="80000"/>
              </a:lnSpc>
              <a:defRPr/>
            </a:pPr>
            <a:r>
              <a:rPr lang="en-US" sz="3200" b="1" dirty="0">
                <a:solidFill>
                  <a:srgbClr val="00B050"/>
                </a:solidFill>
              </a:rPr>
              <a:t>Cool, Calm, Collected</a:t>
            </a:r>
          </a:p>
          <a:p>
            <a:pPr algn="ctr">
              <a:lnSpc>
                <a:spcPct val="80000"/>
              </a:lnSpc>
              <a:defRPr/>
            </a:pPr>
            <a:r>
              <a:rPr lang="en-US" sz="3200" b="1" dirty="0">
                <a:solidFill>
                  <a:srgbClr val="00B050"/>
                </a:solidFill>
              </a:rPr>
              <a:t>I need explanations and answers</a:t>
            </a:r>
          </a:p>
          <a:p>
            <a:pPr algn="ctr">
              <a:lnSpc>
                <a:spcPct val="80000"/>
              </a:lnSpc>
              <a:defRPr/>
            </a:pPr>
            <a:r>
              <a:rPr lang="en-US" sz="3200" b="1" dirty="0">
                <a:solidFill>
                  <a:srgbClr val="00B050"/>
                </a:solidFill>
              </a:rPr>
              <a:t>Inventive, Logical, Perfectionist</a:t>
            </a:r>
          </a:p>
          <a:p>
            <a:pPr algn="ctr">
              <a:lnSpc>
                <a:spcPct val="80000"/>
              </a:lnSpc>
              <a:defRPr/>
            </a:pPr>
            <a:r>
              <a:rPr lang="en-US" sz="3200" b="1" dirty="0">
                <a:solidFill>
                  <a:srgbClr val="00B050"/>
                </a:solidFill>
              </a:rPr>
              <a:t>I value intelligence, insight, fairness, and justice</a:t>
            </a:r>
          </a:p>
          <a:p>
            <a:pPr algn="ctr">
              <a:lnSpc>
                <a:spcPct val="80000"/>
              </a:lnSpc>
              <a:defRPr/>
            </a:pPr>
            <a:r>
              <a:rPr lang="en-US" sz="3200" b="1" dirty="0">
                <a:solidFill>
                  <a:srgbClr val="00B050"/>
                </a:solidFill>
              </a:rPr>
              <a:t>Abstract, Hypothetical, Investigative</a:t>
            </a:r>
          </a:p>
          <a:p>
            <a:pPr algn="ctr">
              <a:lnSpc>
                <a:spcPct val="80000"/>
              </a:lnSpc>
              <a:defRPr/>
            </a:pPr>
            <a:r>
              <a:rPr lang="en-US" sz="3200" b="1" dirty="0">
                <a:solidFill>
                  <a:srgbClr val="00B050"/>
                </a:solidFill>
              </a:rPr>
              <a:t>I am a natural non-conformist</a:t>
            </a:r>
          </a:p>
          <a:p>
            <a:pPr algn="ctr">
              <a:lnSpc>
                <a:spcPct val="80000"/>
              </a:lnSpc>
              <a:defRPr/>
            </a:pPr>
            <a:r>
              <a:rPr lang="en-US" sz="3200" b="1" dirty="0">
                <a:solidFill>
                  <a:srgbClr val="00B050"/>
                </a:solidFill>
              </a:rPr>
              <a:t>A visionary a problem solver</a:t>
            </a:r>
          </a:p>
        </p:txBody>
      </p:sp>
    </p:spTree>
    <p:extLst>
      <p:ext uri="{BB962C8B-B14F-4D97-AF65-F5344CB8AC3E}">
        <p14:creationId xmlns:p14="http://schemas.microsoft.com/office/powerpoint/2010/main" val="68829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4500" y="207031"/>
            <a:ext cx="533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0033CC"/>
                </a:solidFill>
                <a:latin typeface="Century Gothic" panose="020B0502020202020204" pitchFamily="34" charset="0"/>
              </a:rPr>
              <a:t>   Blue</a:t>
            </a:r>
            <a:endParaRPr lang="en-US" sz="4800" dirty="0">
              <a:solidFill>
                <a:srgbClr val="0033CC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381000" y="1000440"/>
            <a:ext cx="8001000" cy="3637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sz="3200" dirty="0">
                <a:solidFill>
                  <a:srgbClr val="0033CC"/>
                </a:solidFill>
              </a:rPr>
              <a:t>I need to feel unique and authentic</a:t>
            </a:r>
          </a:p>
          <a:p>
            <a:pPr algn="ctr">
              <a:lnSpc>
                <a:spcPct val="90000"/>
              </a:lnSpc>
              <a:defRPr/>
            </a:pPr>
            <a:r>
              <a:rPr lang="en-US" sz="3200" dirty="0">
                <a:solidFill>
                  <a:srgbClr val="0033CC"/>
                </a:solidFill>
              </a:rPr>
              <a:t>Enthusiastic, Sympathetic, Personal</a:t>
            </a:r>
          </a:p>
          <a:p>
            <a:pPr algn="ctr">
              <a:lnSpc>
                <a:spcPct val="90000"/>
              </a:lnSpc>
              <a:defRPr/>
            </a:pPr>
            <a:r>
              <a:rPr lang="en-US" sz="3200" dirty="0">
                <a:solidFill>
                  <a:srgbClr val="0033CC"/>
                </a:solidFill>
              </a:rPr>
              <a:t>I look for meaning and significance in life</a:t>
            </a:r>
          </a:p>
          <a:p>
            <a:pPr algn="ctr">
              <a:lnSpc>
                <a:spcPct val="90000"/>
              </a:lnSpc>
              <a:defRPr/>
            </a:pPr>
            <a:r>
              <a:rPr lang="en-US" sz="3200" dirty="0">
                <a:solidFill>
                  <a:srgbClr val="0033CC"/>
                </a:solidFill>
              </a:rPr>
              <a:t>Warm, Communicative, Compassionate</a:t>
            </a:r>
          </a:p>
          <a:p>
            <a:pPr algn="ctr">
              <a:lnSpc>
                <a:spcPct val="90000"/>
              </a:lnSpc>
              <a:defRPr/>
            </a:pPr>
            <a:r>
              <a:rPr lang="en-US" sz="3200" dirty="0">
                <a:solidFill>
                  <a:srgbClr val="0033CC"/>
                </a:solidFill>
              </a:rPr>
              <a:t>I need to contribute, to encourage and to care</a:t>
            </a:r>
          </a:p>
          <a:p>
            <a:pPr algn="ctr">
              <a:lnSpc>
                <a:spcPct val="90000"/>
              </a:lnSpc>
              <a:defRPr/>
            </a:pPr>
            <a:r>
              <a:rPr lang="en-US" sz="3200" dirty="0">
                <a:solidFill>
                  <a:srgbClr val="0033CC"/>
                </a:solidFill>
              </a:rPr>
              <a:t>Idealistic, Spiritual, Sincere</a:t>
            </a:r>
          </a:p>
          <a:p>
            <a:pPr algn="ctr">
              <a:lnSpc>
                <a:spcPct val="90000"/>
              </a:lnSpc>
              <a:defRPr/>
            </a:pPr>
            <a:r>
              <a:rPr lang="en-US" sz="3200" dirty="0">
                <a:solidFill>
                  <a:srgbClr val="0033CC"/>
                </a:solidFill>
              </a:rPr>
              <a:t>I value integrity and unity in relationships</a:t>
            </a:r>
          </a:p>
          <a:p>
            <a:pPr algn="r">
              <a:lnSpc>
                <a:spcPct val="90000"/>
              </a:lnSpc>
              <a:defRPr/>
            </a:pPr>
            <a:r>
              <a:rPr lang="en-US" sz="3200" dirty="0">
                <a:solidFill>
                  <a:srgbClr val="0033CC"/>
                </a:solidFill>
              </a:rPr>
              <a:t>I am a natural, romantic a poet, and a nurturer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180171" y="2819400"/>
            <a:ext cx="6553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sz="2800" dirty="0">
              <a:latin typeface="Century Gothic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332571" y="2971800"/>
            <a:ext cx="6553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sz="28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29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5"/>
          <p:cNvSpPr txBox="1">
            <a:spLocks noChangeArrowheads="1"/>
          </p:cNvSpPr>
          <p:nvPr/>
        </p:nvSpPr>
        <p:spPr bwMode="auto">
          <a:xfrm>
            <a:off x="762000" y="1101269"/>
            <a:ext cx="7239000" cy="4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80000"/>
              </a:lnSpc>
              <a:defRPr/>
            </a:pP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I act on a moments notice</a:t>
            </a:r>
          </a:p>
          <a:p>
            <a:pPr algn="ctr">
              <a:lnSpc>
                <a:spcPct val="80000"/>
              </a:lnSpc>
              <a:defRPr/>
            </a:pP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Witty, Charming, Spontaneous</a:t>
            </a:r>
          </a:p>
          <a:p>
            <a:pPr algn="ctr">
              <a:lnSpc>
                <a:spcPct val="80000"/>
              </a:lnSpc>
              <a:defRPr/>
            </a:pP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Consider life as a game, here and now</a:t>
            </a:r>
          </a:p>
          <a:p>
            <a:pPr algn="ctr">
              <a:lnSpc>
                <a:spcPct val="80000"/>
              </a:lnSpc>
              <a:defRPr/>
            </a:pP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Impulsive, Generous, Impactful</a:t>
            </a:r>
          </a:p>
          <a:p>
            <a:pPr algn="ctr">
              <a:lnSpc>
                <a:spcPct val="80000"/>
              </a:lnSpc>
              <a:defRPr/>
            </a:pP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I need fun, variety, stimulation</a:t>
            </a:r>
          </a:p>
          <a:p>
            <a:pPr algn="ctr">
              <a:lnSpc>
                <a:spcPct val="80000"/>
              </a:lnSpc>
              <a:defRPr/>
            </a:pP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And excitement</a:t>
            </a:r>
          </a:p>
          <a:p>
            <a:pPr algn="ctr">
              <a:lnSpc>
                <a:spcPct val="80000"/>
              </a:lnSpc>
              <a:defRPr/>
            </a:pP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Optimistic, Eager, Bold</a:t>
            </a:r>
          </a:p>
          <a:p>
            <a:pPr algn="ctr">
              <a:lnSpc>
                <a:spcPct val="80000"/>
              </a:lnSpc>
              <a:defRPr/>
            </a:pP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I value skill, resourcefulness and courage</a:t>
            </a:r>
          </a:p>
          <a:p>
            <a:pPr algn="ctr">
              <a:lnSpc>
                <a:spcPct val="80000"/>
              </a:lnSpc>
              <a:defRPr/>
            </a:pP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	Physical, Immediate, Fraternal	</a:t>
            </a:r>
          </a:p>
          <a:p>
            <a:pPr algn="ctr">
              <a:lnSpc>
                <a:spcPct val="80000"/>
              </a:lnSpc>
              <a:defRPr/>
            </a:pP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I am a natural troubleshooter</a:t>
            </a:r>
          </a:p>
          <a:p>
            <a:pPr algn="ctr">
              <a:lnSpc>
                <a:spcPct val="80000"/>
              </a:lnSpc>
              <a:defRPr/>
            </a:pP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A performer, a Competitor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44692" y="152400"/>
            <a:ext cx="533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Orange</a:t>
            </a:r>
            <a:endParaRPr lang="en-US" sz="4800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29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914400"/>
            <a:ext cx="8540750" cy="518477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8800" dirty="0" smtClean="0">
                <a:solidFill>
                  <a:schemeClr val="hlink"/>
                </a:solidFill>
              </a:rPr>
              <a:t>Let’s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8800" dirty="0" smtClean="0">
                <a:solidFill>
                  <a:schemeClr val="hlink"/>
                </a:solidFill>
              </a:rPr>
              <a:t>Work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8800" dirty="0" smtClean="0">
                <a:solidFill>
                  <a:schemeClr val="hlink"/>
                </a:solidFill>
              </a:rPr>
              <a:t>Together !</a:t>
            </a:r>
          </a:p>
        </p:txBody>
      </p:sp>
    </p:spTree>
    <p:extLst>
      <p:ext uri="{BB962C8B-B14F-4D97-AF65-F5344CB8AC3E}">
        <p14:creationId xmlns:p14="http://schemas.microsoft.com/office/powerpoint/2010/main" val="30842707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66545" y="762000"/>
            <a:ext cx="8229600" cy="42211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en-US" b="1" dirty="0" smtClean="0">
              <a:solidFill>
                <a:srgbClr val="AB9537"/>
              </a:solidFill>
              <a:latin typeface="Century Gothic" panose="020B0502020202020204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b="1" dirty="0" smtClean="0">
                <a:solidFill>
                  <a:srgbClr val="AB9537"/>
                </a:solidFill>
                <a:latin typeface="Century Gothic" panose="020B0502020202020204" pitchFamily="34" charset="0"/>
              </a:rPr>
              <a:t>Remember to be on time.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b="1" dirty="0" smtClean="0">
                <a:solidFill>
                  <a:srgbClr val="AB9537"/>
                </a:solidFill>
                <a:latin typeface="Century Gothic" panose="020B0502020202020204" pitchFamily="34" charset="0"/>
              </a:rPr>
              <a:t>Try to be extra organized and efficient.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b="1" dirty="0" smtClean="0">
                <a:solidFill>
                  <a:srgbClr val="AB9537"/>
                </a:solidFill>
                <a:latin typeface="Century Gothic" panose="020B0502020202020204" pitchFamily="34" charset="0"/>
              </a:rPr>
              <a:t>They are generous but things to be returned.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b="1" dirty="0" smtClean="0">
                <a:solidFill>
                  <a:srgbClr val="AB9537"/>
                </a:solidFill>
                <a:latin typeface="Century Gothic" panose="020B0502020202020204" pitchFamily="34" charset="0"/>
              </a:rPr>
              <a:t>Do what you say you will do.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b="1" dirty="0" smtClean="0">
                <a:solidFill>
                  <a:srgbClr val="AB9537"/>
                </a:solidFill>
                <a:latin typeface="Century Gothic" panose="020B0502020202020204" pitchFamily="34" charset="0"/>
              </a:rPr>
              <a:t>Be dependable and loyal.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b="1" dirty="0" smtClean="0">
                <a:solidFill>
                  <a:srgbClr val="AB9537"/>
                </a:solidFill>
                <a:latin typeface="Century Gothic" panose="020B0502020202020204" pitchFamily="34" charset="0"/>
              </a:rPr>
              <a:t>Respect their need for security.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04800"/>
            <a:ext cx="9162691" cy="685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90113" y="304800"/>
            <a:ext cx="6629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      </a:t>
            </a:r>
            <a:r>
              <a:rPr lang="en-US" sz="36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Succeeding </a:t>
            </a:r>
            <a:r>
              <a:rPr lang="en-US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with “Gold</a:t>
            </a:r>
            <a:r>
              <a:rPr lang="en-US" sz="3600" b="1" dirty="0">
                <a:solidFill>
                  <a:schemeClr val="bg1"/>
                </a:solidFill>
              </a:rPr>
              <a:t>” friends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783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68702" y="1066800"/>
            <a:ext cx="8229600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Be aware of their curiosity about life.</a:t>
            </a:r>
          </a:p>
          <a:p>
            <a:pPr eaLnBrk="1" hangingPunct="1">
              <a:defRPr/>
            </a:pPr>
            <a:r>
              <a:rPr lang="en-US" sz="2800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Give things that challenge their problem-solving abilities.</a:t>
            </a:r>
          </a:p>
          <a:p>
            <a:pPr eaLnBrk="1" hangingPunct="1">
              <a:defRPr/>
            </a:pPr>
            <a:r>
              <a:rPr lang="en-US" sz="2800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Respect their need for independence.</a:t>
            </a:r>
          </a:p>
          <a:p>
            <a:pPr eaLnBrk="1" hangingPunct="1">
              <a:defRPr/>
            </a:pPr>
            <a:r>
              <a:rPr lang="en-US" sz="2800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Know that they are caring even though they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    may not show their feelings easily.</a:t>
            </a:r>
          </a:p>
          <a:p>
            <a:pPr eaLnBrk="1" hangingPunct="1">
              <a:defRPr/>
            </a:pPr>
            <a:r>
              <a:rPr lang="en-US" sz="2800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Respect their inventions.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52400"/>
            <a:ext cx="9155502" cy="61584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61026" y="121909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          Succeeding </a:t>
            </a:r>
            <a:r>
              <a:rPr lang="en-US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with “Green” friends</a:t>
            </a:r>
            <a:endParaRPr lang="en-US" sz="36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596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b="1" dirty="0" smtClean="0"/>
              <a:t>Succeeding with “Blue” friends:</a:t>
            </a:r>
            <a:br>
              <a:rPr lang="en-US" sz="4000" b="1" dirty="0" smtClean="0"/>
            </a:br>
            <a:endParaRPr lang="en-US" sz="4000" b="1" dirty="0" smtClean="0"/>
          </a:p>
        </p:txBody>
      </p:sp>
      <p:sp>
        <p:nvSpPr>
          <p:cNvPr id="3584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533400" y="1387451"/>
            <a:ext cx="8229600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>
                <a:solidFill>
                  <a:srgbClr val="0033CC"/>
                </a:solidFill>
                <a:latin typeface="Century Gothic" panose="020B0502020202020204" pitchFamily="34" charset="0"/>
              </a:rPr>
              <a:t>Spend quality time one-on-one with them.</a:t>
            </a:r>
          </a:p>
          <a:p>
            <a:pPr eaLnBrk="1" hangingPunct="1">
              <a:defRPr/>
            </a:pPr>
            <a:r>
              <a:rPr lang="en-US" sz="2800" b="1" dirty="0" smtClean="0">
                <a:solidFill>
                  <a:srgbClr val="0033CC"/>
                </a:solidFill>
                <a:latin typeface="Century Gothic" panose="020B0502020202020204" pitchFamily="34" charset="0"/>
              </a:rPr>
              <a:t>Be aware that they wear their hearts on their sleeves.</a:t>
            </a:r>
          </a:p>
          <a:p>
            <a:pPr eaLnBrk="1" hangingPunct="1">
              <a:defRPr/>
            </a:pPr>
            <a:r>
              <a:rPr lang="en-US" sz="2800" b="1" dirty="0" smtClean="0">
                <a:solidFill>
                  <a:srgbClr val="0033CC"/>
                </a:solidFill>
                <a:latin typeface="Century Gothic" panose="020B0502020202020204" pitchFamily="34" charset="0"/>
              </a:rPr>
              <a:t>Listen to them as they listen to you.</a:t>
            </a:r>
          </a:p>
          <a:p>
            <a:pPr eaLnBrk="1" hangingPunct="1">
              <a:defRPr/>
            </a:pPr>
            <a:r>
              <a:rPr lang="en-US" sz="2800" b="1" dirty="0" smtClean="0">
                <a:solidFill>
                  <a:srgbClr val="0033CC"/>
                </a:solidFill>
                <a:latin typeface="Century Gothic" panose="020B0502020202020204" pitchFamily="34" charset="0"/>
              </a:rPr>
              <a:t>Be supportive.</a:t>
            </a:r>
          </a:p>
          <a:p>
            <a:pPr eaLnBrk="1" hangingPunct="1">
              <a:defRPr/>
            </a:pPr>
            <a:r>
              <a:rPr lang="en-US" sz="2800" b="1" dirty="0" smtClean="0">
                <a:solidFill>
                  <a:srgbClr val="0033CC"/>
                </a:solidFill>
                <a:latin typeface="Century Gothic" panose="020B0502020202020204" pitchFamily="34" charset="0"/>
              </a:rPr>
              <a:t>Share your thoughts and feelings.</a:t>
            </a:r>
          </a:p>
          <a:p>
            <a:pPr eaLnBrk="1" hangingPunct="1">
              <a:defRPr/>
            </a:pPr>
            <a:r>
              <a:rPr lang="en-US" sz="2800" b="1" dirty="0" smtClean="0">
                <a:solidFill>
                  <a:srgbClr val="0033CC"/>
                </a:solidFill>
                <a:latin typeface="Century Gothic" panose="020B0502020202020204" pitchFamily="34" charset="0"/>
              </a:rPr>
              <a:t>Praise their imagination and creativity.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81000"/>
            <a:ext cx="9159815" cy="6858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914400" y="381000"/>
            <a:ext cx="72390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ea typeface="+mj-ea"/>
                <a:cs typeface="+mj-cs"/>
              </a:rPr>
              <a:t>  </a:t>
            </a:r>
            <a:r>
              <a:rPr lang="en-US" sz="4000" b="1" dirty="0" smtClean="0">
                <a:solidFill>
                  <a:schemeClr val="bg1"/>
                </a:solidFill>
                <a:latin typeface="Century Gothic" panose="020B0502020202020204" pitchFamily="34" charset="0"/>
                <a:ea typeface="+mj-ea"/>
                <a:cs typeface="+mj-cs"/>
              </a:rPr>
              <a:t>Succeeding </a:t>
            </a:r>
            <a:r>
              <a:rPr lang="en-US" sz="4000" b="1" dirty="0">
                <a:solidFill>
                  <a:schemeClr val="bg1"/>
                </a:solidFill>
                <a:latin typeface="Century Gothic" panose="020B0502020202020204" pitchFamily="34" charset="0"/>
                <a:ea typeface="+mj-ea"/>
                <a:cs typeface="+mj-cs"/>
              </a:rPr>
              <a:t>with “Blue” </a:t>
            </a:r>
            <a:r>
              <a:rPr lang="en-US" sz="4000" b="1" dirty="0" smtClean="0">
                <a:solidFill>
                  <a:schemeClr val="bg1"/>
                </a:solidFill>
                <a:latin typeface="Century Gothic" panose="020B0502020202020204" pitchFamily="34" charset="0"/>
                <a:ea typeface="+mj-ea"/>
                <a:cs typeface="+mj-cs"/>
              </a:rPr>
              <a:t>friends</a:t>
            </a:r>
            <a:r>
              <a:rPr lang="en-US" sz="4000" b="1" dirty="0">
                <a:solidFill>
                  <a:schemeClr val="bg1"/>
                </a:solidFill>
                <a:latin typeface="Century Gothic" panose="020B0502020202020204" pitchFamily="34" charset="0"/>
                <a:ea typeface="+mj-ea"/>
                <a:cs typeface="+mj-cs"/>
              </a:rPr>
              <a:t/>
            </a:r>
            <a:br>
              <a:rPr lang="en-US" sz="4000" b="1" dirty="0">
                <a:solidFill>
                  <a:schemeClr val="bg1"/>
                </a:solidFill>
                <a:latin typeface="Century Gothic" panose="020B0502020202020204" pitchFamily="34" charset="0"/>
                <a:ea typeface="+mj-ea"/>
                <a:cs typeface="+mj-cs"/>
              </a:rPr>
            </a:br>
            <a:endParaRPr lang="en-US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185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37072" y="1447800"/>
            <a:ext cx="8229600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Be active with them, don't slow them down.</a:t>
            </a:r>
          </a:p>
          <a:p>
            <a:pPr eaLnBrk="1" hangingPunct="1">
              <a:defRPr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Be spontaneous and fun, not a heavy.</a:t>
            </a:r>
          </a:p>
          <a:p>
            <a:pPr eaLnBrk="1" hangingPunct="1">
              <a:defRPr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Compete in fun when appropriate.</a:t>
            </a:r>
          </a:p>
          <a:p>
            <a:pPr eaLnBrk="1" hangingPunct="1">
              <a:defRPr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Be adventuresome and optimistic.</a:t>
            </a:r>
          </a:p>
          <a:p>
            <a:pPr eaLnBrk="1" hangingPunct="1">
              <a:defRPr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Be energetic and ready to go.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0128" y="304800"/>
            <a:ext cx="9144000" cy="60928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29009" y="267756"/>
            <a:ext cx="723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    Succeeding </a:t>
            </a:r>
            <a:r>
              <a:rPr lang="en-US" sz="3600" dirty="0">
                <a:solidFill>
                  <a:schemeClr val="bg1"/>
                </a:solidFill>
                <a:latin typeface="Century Gothic" panose="020B0502020202020204" pitchFamily="34" charset="0"/>
              </a:rPr>
              <a:t>with “Orange” friends</a:t>
            </a:r>
          </a:p>
        </p:txBody>
      </p:sp>
    </p:spTree>
    <p:extLst>
      <p:ext uri="{BB962C8B-B14F-4D97-AF65-F5344CB8AC3E}">
        <p14:creationId xmlns:p14="http://schemas.microsoft.com/office/powerpoint/2010/main" val="2600542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3" descr="ppt key club templates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04800"/>
            <a:ext cx="9144000" cy="6149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2" name="TextBox 5"/>
          <p:cNvSpPr txBox="1">
            <a:spLocks noChangeArrowheads="1"/>
          </p:cNvSpPr>
          <p:nvPr/>
        </p:nvSpPr>
        <p:spPr bwMode="auto">
          <a:xfrm>
            <a:off x="457200" y="1905000"/>
            <a:ext cx="7543800" cy="3982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80000"/>
              </a:lnSpc>
              <a:defRPr/>
            </a:pPr>
            <a:r>
              <a:rPr lang="en-US" sz="4400" b="1" dirty="0" smtClean="0">
                <a:latin typeface="Lucida Calligraphy" pitchFamily="66" charset="0"/>
              </a:rPr>
              <a:t>We </a:t>
            </a:r>
            <a:r>
              <a:rPr lang="en-US" sz="4400" b="1" dirty="0">
                <a:latin typeface="Lucida Calligraphy" pitchFamily="66" charset="0"/>
              </a:rPr>
              <a:t>should not only use all the brains we have,</a:t>
            </a:r>
          </a:p>
          <a:p>
            <a:pPr algn="ctr">
              <a:lnSpc>
                <a:spcPct val="80000"/>
              </a:lnSpc>
              <a:defRPr/>
            </a:pPr>
            <a:endParaRPr lang="en-US" sz="4400" b="1" dirty="0">
              <a:latin typeface="Lucida Calligraphy" pitchFamily="66" charset="0"/>
            </a:endParaRPr>
          </a:p>
          <a:p>
            <a:pPr algn="ctr">
              <a:lnSpc>
                <a:spcPct val="80000"/>
              </a:lnSpc>
              <a:defRPr/>
            </a:pPr>
            <a:r>
              <a:rPr lang="en-US" sz="4400" b="1" dirty="0">
                <a:latin typeface="Lucida Calligraphy" pitchFamily="66" charset="0"/>
              </a:rPr>
              <a:t>   but all the brains we can borrow!</a:t>
            </a:r>
          </a:p>
          <a:p>
            <a:pPr>
              <a:lnSpc>
                <a:spcPct val="80000"/>
              </a:lnSpc>
              <a:defRPr/>
            </a:pPr>
            <a:r>
              <a:rPr lang="en-US" sz="3200" dirty="0">
                <a:solidFill>
                  <a:schemeClr val="hlink"/>
                </a:solidFill>
                <a:latin typeface="Lucida Calligraphy" pitchFamily="66" charset="0"/>
              </a:rPr>
              <a:t>                            </a:t>
            </a:r>
            <a:endParaRPr lang="en-US" sz="3200" dirty="0" smtClean="0">
              <a:solidFill>
                <a:schemeClr val="hlink"/>
              </a:solidFill>
              <a:latin typeface="Lucida Calligraphy" pitchFamily="66" charset="0"/>
            </a:endParaRPr>
          </a:p>
          <a:p>
            <a:pPr>
              <a:lnSpc>
                <a:spcPct val="80000"/>
              </a:lnSpc>
              <a:defRPr/>
            </a:pPr>
            <a:endParaRPr lang="en-US" sz="3200" dirty="0">
              <a:solidFill>
                <a:schemeClr val="hlink"/>
              </a:solidFill>
              <a:latin typeface="Lucida Calligraphy" pitchFamily="66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US" sz="3200" dirty="0">
                <a:latin typeface="Lucida Calligraphy" pitchFamily="66" charset="0"/>
              </a:rPr>
              <a:t>				</a:t>
            </a:r>
            <a:r>
              <a:rPr lang="en-US" sz="2800" dirty="0" smtClean="0">
                <a:latin typeface="Lucida Calligraphy" pitchFamily="66" charset="0"/>
              </a:rPr>
              <a:t>Woodrow Wilson</a:t>
            </a:r>
            <a:endParaRPr lang="en-US" sz="2800" dirty="0">
              <a:latin typeface="Lucida Calligraphy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553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3" descr="ppt key club templates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2400"/>
            <a:ext cx="9144000" cy="6149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2" name="TextBox 5"/>
          <p:cNvSpPr txBox="1">
            <a:spLocks noChangeArrowheads="1"/>
          </p:cNvSpPr>
          <p:nvPr/>
        </p:nvSpPr>
        <p:spPr bwMode="auto">
          <a:xfrm>
            <a:off x="457200" y="1447800"/>
            <a:ext cx="8077200" cy="3527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sz="2800" b="1" dirty="0" smtClean="0">
                <a:solidFill>
                  <a:schemeClr val="hlink"/>
                </a:solidFill>
                <a:latin typeface="Century Gothic" pitchFamily="34" charset="0"/>
              </a:rPr>
              <a:t>Coming </a:t>
            </a:r>
            <a:r>
              <a:rPr lang="en-US" sz="2800" b="1" dirty="0">
                <a:solidFill>
                  <a:schemeClr val="hlink"/>
                </a:solidFill>
                <a:latin typeface="Century Gothic" pitchFamily="34" charset="0"/>
              </a:rPr>
              <a:t>together is a beginning.</a:t>
            </a:r>
          </a:p>
          <a:p>
            <a:pPr algn="ctr">
              <a:lnSpc>
                <a:spcPct val="90000"/>
              </a:lnSpc>
              <a:defRPr/>
            </a:pPr>
            <a:endParaRPr lang="en-US" sz="3600" b="1" dirty="0">
              <a:solidFill>
                <a:schemeClr val="hlink"/>
              </a:solidFill>
              <a:latin typeface="Century Gothic" pitchFamily="34" charset="0"/>
            </a:endParaRPr>
          </a:p>
          <a:p>
            <a:pPr algn="ctr">
              <a:lnSpc>
                <a:spcPct val="90000"/>
              </a:lnSpc>
              <a:defRPr/>
            </a:pPr>
            <a:r>
              <a:rPr lang="en-US" sz="3600" b="1" dirty="0">
                <a:solidFill>
                  <a:schemeClr val="hlink"/>
                </a:solidFill>
                <a:latin typeface="Century Gothic" pitchFamily="34" charset="0"/>
              </a:rPr>
              <a:t>Keeping together is progress.</a:t>
            </a:r>
          </a:p>
          <a:p>
            <a:pPr algn="ctr">
              <a:lnSpc>
                <a:spcPct val="90000"/>
              </a:lnSpc>
              <a:defRPr/>
            </a:pPr>
            <a:endParaRPr lang="en-US" sz="3600" b="1" dirty="0">
              <a:solidFill>
                <a:schemeClr val="hlink"/>
              </a:solidFill>
              <a:latin typeface="Century Gothic" pitchFamily="34" charset="0"/>
            </a:endParaRPr>
          </a:p>
          <a:p>
            <a:pPr algn="ctr">
              <a:lnSpc>
                <a:spcPct val="90000"/>
              </a:lnSpc>
              <a:defRPr/>
            </a:pPr>
            <a:r>
              <a:rPr lang="en-US" sz="4400" b="1" dirty="0">
                <a:solidFill>
                  <a:schemeClr val="hlink"/>
                </a:solidFill>
                <a:latin typeface="Century Gothic" pitchFamily="34" charset="0"/>
              </a:rPr>
              <a:t>Working together is success</a:t>
            </a:r>
            <a:r>
              <a:rPr lang="en-US" sz="4400" b="1" dirty="0" smtClean="0">
                <a:solidFill>
                  <a:schemeClr val="hlink"/>
                </a:solidFill>
                <a:latin typeface="Century Gothic" pitchFamily="34" charset="0"/>
              </a:rPr>
              <a:t>.</a:t>
            </a:r>
          </a:p>
          <a:p>
            <a:pPr algn="ctr">
              <a:lnSpc>
                <a:spcPct val="90000"/>
              </a:lnSpc>
              <a:defRPr/>
            </a:pPr>
            <a:endParaRPr lang="en-US" sz="4400" b="1" dirty="0">
              <a:solidFill>
                <a:schemeClr val="hlink"/>
              </a:solidFill>
            </a:endParaRPr>
          </a:p>
          <a:p>
            <a:pPr algn="ctr">
              <a:lnSpc>
                <a:spcPct val="90000"/>
              </a:lnSpc>
              <a:defRPr/>
            </a:pPr>
            <a:r>
              <a:rPr lang="en-US" sz="2400" b="1" dirty="0" smtClean="0">
                <a:latin typeface="Lucida Calligraphy" pitchFamily="66" charset="0"/>
              </a:rPr>
              <a:t>                                 Henry </a:t>
            </a:r>
            <a:r>
              <a:rPr lang="en-US" sz="2400" b="1" dirty="0">
                <a:latin typeface="Lucida Calligraphy" pitchFamily="66" charset="0"/>
              </a:rPr>
              <a:t>Ford</a:t>
            </a:r>
          </a:p>
        </p:txBody>
      </p:sp>
    </p:spTree>
    <p:extLst>
      <p:ext uri="{BB962C8B-B14F-4D97-AF65-F5344CB8AC3E}">
        <p14:creationId xmlns:p14="http://schemas.microsoft.com/office/powerpoint/2010/main" val="1490800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3" descr="ppt key club templates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44260"/>
            <a:ext cx="9144000" cy="6149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85800" y="0"/>
            <a:ext cx="792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       </a:t>
            </a:r>
            <a:r>
              <a:rPr lang="en-US" sz="4800" b="1" spc="300" dirty="0" smtClean="0"/>
              <a:t>WHAT IS A TEAM?</a:t>
            </a:r>
            <a:endParaRPr lang="en-US" sz="4800" b="1" spc="300" dirty="0"/>
          </a:p>
        </p:txBody>
      </p:sp>
      <p:sp>
        <p:nvSpPr>
          <p:cNvPr id="3" name="Rectangle 2"/>
          <p:cNvSpPr/>
          <p:nvPr/>
        </p:nvSpPr>
        <p:spPr>
          <a:xfrm>
            <a:off x="419100" y="1219200"/>
            <a:ext cx="8724900" cy="38041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3200" b="1" dirty="0">
                <a:latin typeface="Century Gothic" pitchFamily="34" charset="0"/>
              </a:rPr>
              <a:t>Energetic group of people</a:t>
            </a:r>
          </a:p>
          <a:p>
            <a:pPr>
              <a:lnSpc>
                <a:spcPct val="90000"/>
              </a:lnSpc>
              <a:defRPr/>
            </a:pPr>
            <a:endParaRPr lang="en-US" sz="3200" b="1" dirty="0">
              <a:latin typeface="Century Gothic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3200" b="1" dirty="0" smtClean="0">
                <a:latin typeface="Century Gothic" pitchFamily="34" charset="0"/>
              </a:rPr>
              <a:t>Committed </a:t>
            </a:r>
            <a:r>
              <a:rPr lang="en-US" sz="3200" b="1" dirty="0">
                <a:latin typeface="Century Gothic" pitchFamily="34" charset="0"/>
              </a:rPr>
              <a:t>to achieving common objectives</a:t>
            </a:r>
          </a:p>
          <a:p>
            <a:pPr>
              <a:lnSpc>
                <a:spcPct val="90000"/>
              </a:lnSpc>
              <a:defRPr/>
            </a:pPr>
            <a:endParaRPr lang="en-US" sz="3200" b="1" dirty="0">
              <a:latin typeface="Century Gothic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3200" b="1" dirty="0" smtClean="0">
                <a:latin typeface="Century Gothic" pitchFamily="34" charset="0"/>
              </a:rPr>
              <a:t>Work </a:t>
            </a:r>
            <a:r>
              <a:rPr lang="en-US" sz="3200" b="1" dirty="0">
                <a:latin typeface="Century Gothic" pitchFamily="34" charset="0"/>
              </a:rPr>
              <a:t>together and enjoy doing so</a:t>
            </a:r>
          </a:p>
          <a:p>
            <a:pPr>
              <a:lnSpc>
                <a:spcPct val="90000"/>
              </a:lnSpc>
              <a:defRPr/>
            </a:pPr>
            <a:endParaRPr lang="en-US" sz="3200" b="1" dirty="0">
              <a:latin typeface="Century Gothic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3200" b="1" dirty="0">
                <a:latin typeface="Century Gothic" pitchFamily="34" charset="0"/>
              </a:rPr>
              <a:t> </a:t>
            </a:r>
            <a:r>
              <a:rPr lang="en-US" sz="4400" b="1" u="sng" dirty="0">
                <a:solidFill>
                  <a:srgbClr val="990000"/>
                </a:solidFill>
                <a:latin typeface="Century Gothic" pitchFamily="34" charset="0"/>
              </a:rPr>
              <a:t>Produce </a:t>
            </a:r>
            <a:r>
              <a:rPr lang="en-US" sz="4400" b="1" u="sng" dirty="0" smtClean="0">
                <a:solidFill>
                  <a:srgbClr val="990000"/>
                </a:solidFill>
                <a:latin typeface="Century Gothic" pitchFamily="34" charset="0"/>
              </a:rPr>
              <a:t> high  quality  results!</a:t>
            </a:r>
            <a:endParaRPr lang="en-US" sz="4400" b="1" u="sng" dirty="0">
              <a:solidFill>
                <a:srgbClr val="990000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4277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3" descr="ppt key club templates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8230"/>
            <a:ext cx="9144000" cy="6149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2" name="TextBox 5"/>
          <p:cNvSpPr txBox="1">
            <a:spLocks noChangeArrowheads="1"/>
          </p:cNvSpPr>
          <p:nvPr/>
        </p:nvSpPr>
        <p:spPr bwMode="auto">
          <a:xfrm>
            <a:off x="533400" y="1600200"/>
            <a:ext cx="8229600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800" b="1" dirty="0" smtClean="0">
                <a:latin typeface="Century Gothic" pitchFamily="34" charset="0"/>
              </a:rPr>
              <a:t>10. Teamwork makes the impossible possible.</a:t>
            </a:r>
          </a:p>
          <a:p>
            <a:endParaRPr lang="en-US" sz="2800" b="1" dirty="0">
              <a:latin typeface="Century Gothic" pitchFamily="34" charset="0"/>
            </a:endParaRPr>
          </a:p>
          <a:p>
            <a:pPr marL="514350" indent="-514350">
              <a:buAutoNum type="arabicPeriod" startAt="9"/>
            </a:pPr>
            <a:r>
              <a:rPr lang="en-US" sz="2800" b="1" dirty="0" smtClean="0">
                <a:latin typeface="Century Gothic" pitchFamily="34" charset="0"/>
              </a:rPr>
              <a:t> Shared enthusiasm energizes everyone.</a:t>
            </a:r>
          </a:p>
          <a:p>
            <a:pPr marL="514350" indent="-514350">
              <a:buAutoNum type="arabicPeriod" startAt="9"/>
            </a:pPr>
            <a:endParaRPr lang="en-US" sz="2800" b="1" dirty="0">
              <a:latin typeface="Century Gothic" pitchFamily="34" charset="0"/>
            </a:endParaRPr>
          </a:p>
          <a:p>
            <a:pPr marL="514350" indent="-514350">
              <a:buAutoNum type="arabicPeriod" startAt="8"/>
            </a:pPr>
            <a:r>
              <a:rPr lang="en-US" sz="2800" b="1" dirty="0" smtClean="0">
                <a:latin typeface="Century Gothic" pitchFamily="34" charset="0"/>
              </a:rPr>
              <a:t>When a collection of minds and hearts</a:t>
            </a:r>
          </a:p>
          <a:p>
            <a:r>
              <a:rPr lang="en-US" sz="2800" b="1" dirty="0" smtClean="0">
                <a:latin typeface="Century Gothic" pitchFamily="34" charset="0"/>
              </a:rPr>
              <a:t>      work together</a:t>
            </a:r>
            <a:r>
              <a:rPr lang="en-US" sz="2800" b="1" dirty="0">
                <a:latin typeface="Century Gothic" pitchFamily="34" charset="0"/>
              </a:rPr>
              <a:t>, great things happen</a:t>
            </a:r>
            <a:r>
              <a:rPr lang="en-US" sz="2800" b="1" dirty="0" smtClean="0">
                <a:latin typeface="Century Gothic" pitchFamily="34" charset="0"/>
              </a:rPr>
              <a:t>.</a:t>
            </a:r>
          </a:p>
          <a:p>
            <a:endParaRPr lang="en-US" sz="2800" b="1" dirty="0">
              <a:latin typeface="Century Gothic" pitchFamily="34" charset="0"/>
            </a:endParaRPr>
          </a:p>
          <a:p>
            <a:endParaRPr lang="en-US" sz="2800" b="1" dirty="0">
              <a:latin typeface="Century Gothic" pitchFamily="34" charset="0"/>
            </a:endParaRPr>
          </a:p>
          <a:p>
            <a:endParaRPr lang="en-US" sz="2800" b="1" dirty="0">
              <a:latin typeface="Century Gothic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1000" y="76200"/>
            <a:ext cx="830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Century Gothic" panose="020B0502020202020204" pitchFamily="34" charset="0"/>
              </a:rPr>
              <a:t>Top 10 Reasons to Build a Team</a:t>
            </a:r>
            <a:endParaRPr lang="en-US" sz="40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540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3" descr="ppt key club templates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9988"/>
            <a:ext cx="9144000" cy="6149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2" name="TextBox 5"/>
          <p:cNvSpPr txBox="1">
            <a:spLocks noChangeArrowheads="1"/>
          </p:cNvSpPr>
          <p:nvPr/>
        </p:nvSpPr>
        <p:spPr bwMode="auto">
          <a:xfrm>
            <a:off x="533400" y="1600200"/>
            <a:ext cx="8229600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514350" indent="-514350">
              <a:buAutoNum type="arabicPeriod" startAt="7"/>
            </a:pPr>
            <a:r>
              <a:rPr lang="en-US" sz="2800" b="1" dirty="0">
                <a:latin typeface="Century Gothic" pitchFamily="34" charset="0"/>
              </a:rPr>
              <a:t>It’s good to know a helping hand is always </a:t>
            </a:r>
          </a:p>
          <a:p>
            <a:r>
              <a:rPr lang="en-US" sz="2800" b="1" dirty="0">
                <a:latin typeface="Century Gothic" pitchFamily="34" charset="0"/>
              </a:rPr>
              <a:t>     within reach</a:t>
            </a:r>
            <a:r>
              <a:rPr lang="en-US" sz="2800" b="1" dirty="0" smtClean="0">
                <a:latin typeface="Century Gothic" pitchFamily="34" charset="0"/>
              </a:rPr>
              <a:t>.</a:t>
            </a:r>
          </a:p>
          <a:p>
            <a:endParaRPr lang="en-US" sz="2800" b="1" dirty="0">
              <a:latin typeface="Century Gothic" pitchFamily="34" charset="0"/>
            </a:endParaRPr>
          </a:p>
          <a:p>
            <a:pPr marL="514350" indent="-514350">
              <a:buAutoNum type="arabicPeriod" startAt="6"/>
            </a:pPr>
            <a:r>
              <a:rPr lang="en-US" sz="2800" b="1" dirty="0" smtClean="0">
                <a:latin typeface="Century Gothic" pitchFamily="34" charset="0"/>
              </a:rPr>
              <a:t>None of us is a smart as all of us.</a:t>
            </a:r>
          </a:p>
          <a:p>
            <a:pPr marL="514350" indent="-514350">
              <a:buAutoNum type="arabicPeriod" startAt="6"/>
            </a:pPr>
            <a:endParaRPr lang="en-US" sz="2800" b="1" dirty="0">
              <a:latin typeface="Century Gothic" pitchFamily="34" charset="0"/>
            </a:endParaRPr>
          </a:p>
          <a:p>
            <a:r>
              <a:rPr lang="en-US" sz="2800" b="1" dirty="0" smtClean="0">
                <a:latin typeface="Century Gothic" pitchFamily="34" charset="0"/>
              </a:rPr>
              <a:t>5. There is strength in numbers.</a:t>
            </a:r>
          </a:p>
          <a:p>
            <a:endParaRPr lang="en-US" sz="2800" b="1" dirty="0">
              <a:latin typeface="Century Gothic" pitchFamily="34" charset="0"/>
            </a:endParaRPr>
          </a:p>
          <a:p>
            <a:pPr marL="514350" indent="-514350">
              <a:buAutoNum type="arabicPeriod" startAt="4"/>
            </a:pPr>
            <a:endParaRPr lang="en-US" sz="2800" b="1" dirty="0" smtClean="0">
              <a:latin typeface="Century Gothic" pitchFamily="34" charset="0"/>
            </a:endParaRPr>
          </a:p>
          <a:p>
            <a:endParaRPr lang="en-US" sz="2800" b="1" dirty="0">
              <a:latin typeface="Century Gothic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1000" y="76200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Top 10 Reasons to Build a Team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514161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3" descr="ppt key club templates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9988"/>
            <a:ext cx="9144000" cy="6149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2" name="TextBox 5"/>
          <p:cNvSpPr txBox="1">
            <a:spLocks noChangeArrowheads="1"/>
          </p:cNvSpPr>
          <p:nvPr/>
        </p:nvSpPr>
        <p:spPr bwMode="auto">
          <a:xfrm>
            <a:off x="457200" y="1143000"/>
            <a:ext cx="8229600" cy="4662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sz="2800" b="1" dirty="0">
              <a:latin typeface="Century Gothic" pitchFamily="34" charset="0"/>
            </a:endParaRPr>
          </a:p>
          <a:p>
            <a:pPr marL="514350" indent="-514350">
              <a:buAutoNum type="arabicPeriod" startAt="4"/>
            </a:pPr>
            <a:r>
              <a:rPr lang="en-US" sz="2800" b="1" dirty="0" smtClean="0">
                <a:latin typeface="Century Gothic" pitchFamily="34" charset="0"/>
              </a:rPr>
              <a:t>Teamwork divides the task and doubles the </a:t>
            </a:r>
          </a:p>
          <a:p>
            <a:r>
              <a:rPr lang="en-US" sz="2800" b="1" dirty="0" smtClean="0">
                <a:latin typeface="Century Gothic" pitchFamily="34" charset="0"/>
              </a:rPr>
              <a:t>     success.</a:t>
            </a:r>
          </a:p>
          <a:p>
            <a:endParaRPr lang="en-US" sz="2800" b="1" dirty="0">
              <a:latin typeface="Century Gothic" pitchFamily="34" charset="0"/>
            </a:endParaRPr>
          </a:p>
          <a:p>
            <a:pPr marL="514350" indent="-514350">
              <a:buAutoNum type="arabicPeriod" startAt="3"/>
            </a:pPr>
            <a:r>
              <a:rPr lang="en-US" sz="2800" b="1" dirty="0" smtClean="0">
                <a:latin typeface="Century Gothic" pitchFamily="34" charset="0"/>
              </a:rPr>
              <a:t>Individually we are special:</a:t>
            </a:r>
          </a:p>
          <a:p>
            <a:endParaRPr lang="en-US" sz="900" b="1" dirty="0">
              <a:latin typeface="Century Gothic" pitchFamily="34" charset="0"/>
            </a:endParaRPr>
          </a:p>
          <a:p>
            <a:r>
              <a:rPr lang="en-US" sz="2800" b="1" dirty="0" smtClean="0">
                <a:solidFill>
                  <a:srgbClr val="FF0000"/>
                </a:solidFill>
                <a:latin typeface="Century Gothic" pitchFamily="34" charset="0"/>
              </a:rPr>
              <a:t>      </a:t>
            </a:r>
            <a:r>
              <a:rPr lang="en-US" sz="3600" b="1" dirty="0" smtClean="0">
                <a:solidFill>
                  <a:srgbClr val="FF0000"/>
                </a:solidFill>
                <a:latin typeface="Century Gothic" pitchFamily="34" charset="0"/>
              </a:rPr>
              <a:t>together </a:t>
            </a:r>
            <a:r>
              <a:rPr lang="en-US" sz="3600" b="1" dirty="0">
                <a:solidFill>
                  <a:srgbClr val="FF0000"/>
                </a:solidFill>
                <a:latin typeface="Century Gothic" pitchFamily="34" charset="0"/>
              </a:rPr>
              <a:t>we are spectacular!</a:t>
            </a:r>
          </a:p>
          <a:p>
            <a:endParaRPr lang="en-US" sz="2800" b="1" dirty="0">
              <a:latin typeface="Century Gothic" pitchFamily="34" charset="0"/>
            </a:endParaRPr>
          </a:p>
          <a:p>
            <a:r>
              <a:rPr lang="en-US" sz="2800" b="1" dirty="0" smtClean="0">
                <a:latin typeface="Century Gothic" pitchFamily="34" charset="0"/>
              </a:rPr>
              <a:t>2.  A dynamic team is unstoppable.</a:t>
            </a:r>
            <a:endParaRPr lang="en-US" sz="2800" b="1" dirty="0">
              <a:latin typeface="Century Gothic" pitchFamily="34" charset="0"/>
            </a:endParaRPr>
          </a:p>
          <a:p>
            <a:endParaRPr lang="en-US" sz="2800" b="1" dirty="0">
              <a:latin typeface="Century Gothic" pitchFamily="34" charset="0"/>
            </a:endParaRPr>
          </a:p>
          <a:p>
            <a:endParaRPr lang="en-US" sz="2800" b="1" dirty="0">
              <a:latin typeface="Century Gothic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1000" y="76200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Top 10 Reasons to Build a Team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935901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3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3" descr="ppt key club templates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357" y="0"/>
            <a:ext cx="9144000" cy="6149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85800" y="228600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#1 Reason to Build a Team</a:t>
            </a:r>
            <a:endParaRPr lang="en-US" sz="4800" b="1" dirty="0"/>
          </a:p>
        </p:txBody>
      </p:sp>
      <p:sp>
        <p:nvSpPr>
          <p:cNvPr id="4" name="Rectangle 3"/>
          <p:cNvSpPr/>
          <p:nvPr/>
        </p:nvSpPr>
        <p:spPr>
          <a:xfrm>
            <a:off x="2286000" y="1716418"/>
            <a:ext cx="4572000" cy="358251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7200" b="1" spc="600" dirty="0" smtClean="0">
                <a:ln w="57150" cmpd="sng">
                  <a:solidFill>
                    <a:srgbClr val="0026E6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Berlin Sans FB Demi" pitchFamily="34" charset="0"/>
              </a:rPr>
              <a:t>T</a:t>
            </a:r>
            <a:r>
              <a:rPr lang="en-US" sz="6000" spc="600" dirty="0" smtClean="0">
                <a:solidFill>
                  <a:schemeClr val="hlink"/>
                </a:solidFill>
                <a:latin typeface="Berlin Sans FB Demi" pitchFamily="34" charset="0"/>
              </a:rPr>
              <a:t>ogether</a:t>
            </a:r>
            <a:endParaRPr lang="en-US" sz="6000" spc="600" dirty="0">
              <a:solidFill>
                <a:schemeClr val="hlink"/>
              </a:solidFill>
              <a:latin typeface="Berlin Sans FB Demi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6000" b="1" spc="600" dirty="0" smtClean="0">
                <a:ln w="57150" cmpd="sng">
                  <a:solidFill>
                    <a:srgbClr val="0026E6"/>
                  </a:solidFill>
                  <a:prstDash val="solid"/>
                </a:ln>
                <a:solidFill>
                  <a:srgbClr val="FFFF00"/>
                </a:solidFill>
                <a:latin typeface="Berlin Sans FB Demi" pitchFamily="34" charset="0"/>
              </a:rPr>
              <a:t>E</a:t>
            </a:r>
            <a:r>
              <a:rPr lang="en-US" sz="6000" spc="600" dirty="0" smtClean="0">
                <a:solidFill>
                  <a:schemeClr val="hlink"/>
                </a:solidFill>
                <a:latin typeface="Berlin Sans FB Demi" pitchFamily="34" charset="0"/>
              </a:rPr>
              <a:t>veryone</a:t>
            </a:r>
          </a:p>
          <a:p>
            <a:pPr>
              <a:lnSpc>
                <a:spcPct val="90000"/>
              </a:lnSpc>
              <a:defRPr/>
            </a:pPr>
            <a:r>
              <a:rPr lang="en-US" sz="6000" b="1" spc="600" dirty="0" smtClean="0">
                <a:ln w="57150">
                  <a:solidFill>
                    <a:srgbClr val="0026E6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Berlin Sans FB Demi" pitchFamily="34" charset="0"/>
              </a:rPr>
              <a:t>A</a:t>
            </a:r>
            <a:r>
              <a:rPr lang="en-US" sz="6000" spc="600" dirty="0" smtClean="0">
                <a:solidFill>
                  <a:schemeClr val="hlink"/>
                </a:solidFill>
                <a:latin typeface="Berlin Sans FB Demi" pitchFamily="34" charset="0"/>
              </a:rPr>
              <a:t>chieves</a:t>
            </a:r>
            <a:endParaRPr lang="en-US" sz="6000" spc="600" dirty="0">
              <a:solidFill>
                <a:schemeClr val="hlink"/>
              </a:solidFill>
              <a:latin typeface="Berlin Sans FB Demi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6000" b="1" spc="600" dirty="0" smtClean="0">
                <a:ln w="57150" cmpd="sng">
                  <a:solidFill>
                    <a:srgbClr val="0033CC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Berlin Sans FB Demi" pitchFamily="34" charset="0"/>
              </a:rPr>
              <a:t>M</a:t>
            </a:r>
            <a:r>
              <a:rPr lang="en-US" sz="6000" spc="600" dirty="0" smtClean="0">
                <a:solidFill>
                  <a:schemeClr val="hlink"/>
                </a:solidFill>
                <a:latin typeface="Berlin Sans FB Demi" pitchFamily="34" charset="0"/>
              </a:rPr>
              <a:t>ore</a:t>
            </a:r>
            <a:endParaRPr lang="en-US" sz="6000" spc="600" dirty="0">
              <a:solidFill>
                <a:schemeClr val="hlink"/>
              </a:solidFill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2919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3" descr="ppt key club templates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2400"/>
            <a:ext cx="9144000" cy="6149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2" name="TextBox 5"/>
          <p:cNvSpPr txBox="1">
            <a:spLocks noChangeArrowheads="1"/>
          </p:cNvSpPr>
          <p:nvPr/>
        </p:nvSpPr>
        <p:spPr bwMode="auto">
          <a:xfrm>
            <a:off x="990600" y="1447800"/>
            <a:ext cx="6553200" cy="2739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4400" b="1" dirty="0" smtClean="0">
                <a:latin typeface="Century Gothic" pitchFamily="34" charset="0"/>
              </a:rPr>
              <a:t>Energizers</a:t>
            </a:r>
          </a:p>
          <a:p>
            <a:endParaRPr lang="en-US" sz="2000" dirty="0">
              <a:latin typeface="Century Gothic" pitchFamily="34" charset="0"/>
            </a:endParaRPr>
          </a:p>
          <a:p>
            <a:r>
              <a:rPr lang="en-US" sz="4400" b="1" dirty="0" smtClean="0">
                <a:latin typeface="Century Gothic" pitchFamily="34" charset="0"/>
              </a:rPr>
              <a:t>Icebreakers</a:t>
            </a:r>
          </a:p>
          <a:p>
            <a:endParaRPr lang="en-US" sz="2000" b="1" dirty="0">
              <a:latin typeface="Century Gothic" pitchFamily="34" charset="0"/>
            </a:endParaRPr>
          </a:p>
          <a:p>
            <a:r>
              <a:rPr lang="en-US" sz="4400" b="1" dirty="0" err="1" smtClean="0">
                <a:latin typeface="Century Gothic" pitchFamily="34" charset="0"/>
              </a:rPr>
              <a:t>Teambuilders</a:t>
            </a:r>
            <a:endParaRPr lang="en-US" sz="4400" b="1" dirty="0">
              <a:latin typeface="Century Gothic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0" y="-1"/>
            <a:ext cx="3200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Tools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551222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3" descr="ppt key club templates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86" y="0"/>
            <a:ext cx="9144000" cy="6149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2" name="TextBox 5"/>
          <p:cNvSpPr txBox="1">
            <a:spLocks noChangeArrowheads="1"/>
          </p:cNvSpPr>
          <p:nvPr/>
        </p:nvSpPr>
        <p:spPr bwMode="auto">
          <a:xfrm>
            <a:off x="805543" y="2438400"/>
            <a:ext cx="6553200" cy="187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4800" b="1" dirty="0" smtClean="0">
                <a:latin typeface="Century Gothic" pitchFamily="34" charset="0"/>
              </a:rPr>
              <a:t>Books</a:t>
            </a:r>
          </a:p>
          <a:p>
            <a:pPr algn="ctr"/>
            <a:endParaRPr lang="en-US" sz="2000" b="1" dirty="0">
              <a:latin typeface="Century Gothic" pitchFamily="34" charset="0"/>
            </a:endParaRPr>
          </a:p>
          <a:p>
            <a:pPr algn="ctr"/>
            <a:r>
              <a:rPr lang="en-US" sz="4800" b="1" dirty="0" smtClean="0">
                <a:latin typeface="Century Gothic" pitchFamily="34" charset="0"/>
              </a:rPr>
              <a:t>Web</a:t>
            </a:r>
            <a:endParaRPr lang="en-US" sz="2800" b="1" dirty="0">
              <a:latin typeface="Century Gothic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3400" y="228599"/>
            <a:ext cx="533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2362200" y="301041"/>
            <a:ext cx="472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/>
              <a:t>Resources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13183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634</TotalTime>
  <Words>670</Words>
  <Application>Microsoft Office PowerPoint</Application>
  <PresentationFormat>On-screen Show (4:3)</PresentationFormat>
  <Paragraphs>169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Succeeding with “Blue” friends: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Bob</dc:creator>
  <cp:lastModifiedBy>donnaparton@comcast.net</cp:lastModifiedBy>
  <cp:revision>36</cp:revision>
  <dcterms:created xsi:type="dcterms:W3CDTF">2013-06-01T19:08:44Z</dcterms:created>
  <dcterms:modified xsi:type="dcterms:W3CDTF">2018-06-08T16:09:24Z</dcterms:modified>
</cp:coreProperties>
</file>