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9" r:id="rId2"/>
    <p:sldId id="261" r:id="rId3"/>
    <p:sldId id="260" r:id="rId4"/>
    <p:sldId id="264" r:id="rId5"/>
    <p:sldId id="266" r:id="rId6"/>
    <p:sldId id="267" r:id="rId7"/>
    <p:sldId id="265" r:id="rId8"/>
    <p:sldId id="262" r:id="rId9"/>
    <p:sldId id="263" r:id="rId10"/>
    <p:sldId id="288" r:id="rId11"/>
    <p:sldId id="289" r:id="rId12"/>
    <p:sldId id="284" r:id="rId13"/>
    <p:sldId id="286" r:id="rId14"/>
    <p:sldId id="285" r:id="rId15"/>
    <p:sldId id="276" r:id="rId16"/>
    <p:sldId id="277" r:id="rId17"/>
    <p:sldId id="278" r:id="rId18"/>
    <p:sldId id="280" r:id="rId19"/>
    <p:sldId id="281" r:id="rId20"/>
    <p:sldId id="29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9537"/>
    <a:srgbClr val="908652"/>
    <a:srgbClr val="990000"/>
    <a:srgbClr val="996633"/>
    <a:srgbClr val="0033CC"/>
    <a:srgbClr val="002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28C16-77B2-4705-9DAD-DF92B6E0181C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7BDE0-89AB-4CA7-8A9D-1FA939EE1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2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A3DC08-808F-4B9F-91BF-993C8CB21390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69B3E73-F3E4-4E34-BD9E-3034FCC196A9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D069D1-5D34-4F77-B811-C760CE61EF40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59CF1D-9640-4C4C-B650-C4288E3229FA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2AFA919-BE0C-4B44-AB86-749120DE4B27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1595F-9ABA-4059-B252-362DF172C5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4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1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6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0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8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2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0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0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29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9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4BD0D-1534-4BEE-9038-1BE69B9E0E52}" type="datetimeFigureOut">
              <a:rPr lang="en-US" smtClean="0"/>
              <a:t>06/08/2018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8490A-807F-4FE6-B879-754C4F080C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2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34" y="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957146" y="1524000"/>
            <a:ext cx="6553200" cy="7663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5400" b="1" spc="600" dirty="0" smtClean="0">
                <a:latin typeface="Century Gothic" pitchFamily="34" charset="0"/>
              </a:rPr>
              <a:t>Building </a:t>
            </a:r>
          </a:p>
          <a:p>
            <a:pPr algn="ctr"/>
            <a:r>
              <a:rPr lang="en-US" sz="5400" b="1" spc="600" dirty="0" smtClean="0">
                <a:latin typeface="Century Gothic" pitchFamily="34" charset="0"/>
              </a:rPr>
              <a:t>a </a:t>
            </a:r>
          </a:p>
          <a:p>
            <a:pPr algn="ctr"/>
            <a:r>
              <a:rPr lang="en-US" sz="5400" b="1" spc="600" dirty="0" smtClean="0">
                <a:latin typeface="Century Gothic" pitchFamily="34" charset="0"/>
              </a:rPr>
              <a:t>Team</a:t>
            </a:r>
          </a:p>
          <a:p>
            <a:pPr algn="ctr"/>
            <a:endParaRPr lang="en-US" b="1" spc="600" dirty="0">
              <a:latin typeface="Century Gothic" pitchFamily="34" charset="0"/>
            </a:endParaRPr>
          </a:p>
          <a:p>
            <a:pPr algn="ctr"/>
            <a:endParaRPr lang="en-US" b="1" spc="600" dirty="0" smtClean="0">
              <a:latin typeface="Century Gothic" pitchFamily="34" charset="0"/>
            </a:endParaRPr>
          </a:p>
          <a:p>
            <a:pPr algn="ctr"/>
            <a:endParaRPr lang="en-US" b="1" spc="600" dirty="0">
              <a:latin typeface="Century Gothic" pitchFamily="34" charset="0"/>
            </a:endParaRPr>
          </a:p>
          <a:p>
            <a:pPr algn="ctr"/>
            <a:endParaRPr lang="en-US" b="1" spc="600" dirty="0" smtClean="0">
              <a:latin typeface="Century Gothic" pitchFamily="34" charset="0"/>
            </a:endParaRPr>
          </a:p>
          <a:p>
            <a:pPr algn="ctr"/>
            <a:endParaRPr lang="en-US" b="1" dirty="0">
              <a:latin typeface="Century Gothic" pitchFamily="34" charset="0"/>
            </a:endParaRPr>
          </a:p>
          <a:p>
            <a:pPr algn="ctr"/>
            <a:r>
              <a:rPr lang="en-US" sz="1600" b="1" dirty="0" smtClean="0">
                <a:latin typeface="Century Gothic" pitchFamily="34" charset="0"/>
              </a:rPr>
              <a:t>Donna Parton</a:t>
            </a:r>
          </a:p>
          <a:p>
            <a:pPr algn="ctr"/>
            <a:r>
              <a:rPr lang="en-US" sz="1600" b="1" dirty="0" smtClean="0">
                <a:latin typeface="Century Gothic" pitchFamily="34" charset="0"/>
              </a:rPr>
              <a:t>District Administrator</a:t>
            </a:r>
          </a:p>
          <a:p>
            <a:pPr algn="ctr"/>
            <a:r>
              <a:rPr lang="en-US" sz="1600" b="1" dirty="0" smtClean="0">
                <a:latin typeface="Century Gothic" pitchFamily="34" charset="0"/>
              </a:rPr>
              <a:t>Florida District of Key Club International</a:t>
            </a:r>
          </a:p>
          <a:p>
            <a:pPr algn="ctr"/>
            <a:endParaRPr lang="en-US" sz="9600" b="1" spc="600" dirty="0"/>
          </a:p>
          <a:p>
            <a:pPr algn="ctr"/>
            <a:endParaRPr lang="en-US" sz="9600" b="1" spc="600" dirty="0" smtClean="0"/>
          </a:p>
        </p:txBody>
      </p:sp>
    </p:spTree>
    <p:extLst>
      <p:ext uri="{BB962C8B-B14F-4D97-AF65-F5344CB8AC3E}">
        <p14:creationId xmlns:p14="http://schemas.microsoft.com/office/powerpoint/2010/main" val="163501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2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228600" y="2300542"/>
            <a:ext cx="7848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 algn="ctr">
              <a:defRPr/>
            </a:pPr>
            <a:r>
              <a:rPr lang="en-US" sz="8000" dirty="0">
                <a:solidFill>
                  <a:schemeClr val="hlink"/>
                </a:solidFill>
              </a:rPr>
              <a:t>Find </a:t>
            </a:r>
            <a:r>
              <a:rPr lang="en-US" sz="8000" dirty="0">
                <a:solidFill>
                  <a:srgbClr val="FFFFFF"/>
                </a:solidFill>
              </a:rPr>
              <a:t> </a:t>
            </a:r>
            <a:r>
              <a:rPr lang="en-US" sz="8000" dirty="0">
                <a:solidFill>
                  <a:srgbClr val="00B050"/>
                </a:solidFill>
              </a:rPr>
              <a:t>your</a:t>
            </a:r>
            <a:r>
              <a:rPr lang="en-US" sz="8000" dirty="0">
                <a:solidFill>
                  <a:srgbClr val="FFFFFF"/>
                </a:solidFill>
              </a:rPr>
              <a:t>  </a:t>
            </a:r>
            <a:r>
              <a:rPr lang="en-US" sz="8000" dirty="0">
                <a:solidFill>
                  <a:schemeClr val="accent6">
                    <a:lumMod val="75000"/>
                  </a:schemeClr>
                </a:solidFill>
              </a:rPr>
              <a:t>color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28599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882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47615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    </a:t>
            </a:r>
            <a:r>
              <a:rPr lang="en-US" sz="4800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Gold</a:t>
            </a:r>
            <a:endParaRPr lang="en-US" sz="4800" b="1" dirty="0">
              <a:solidFill>
                <a:srgbClr val="AB9537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7862539" cy="481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I need to follow rules and respect authority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Loyal, Dependable, Prepared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I have a strong sense of what is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Right and wrong in Life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Thorough, Sensible, Punctual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I need to be useful, and to belong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Faithful, Stable, Punctual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I value home, family and tradition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Caring, Concrete, Concerned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AB9537"/>
                </a:solidFill>
                <a:latin typeface="Century Gothic" panose="020B0502020202020204" pitchFamily="34" charset="0"/>
              </a:rPr>
              <a:t>I am a natural preserver, a parent, a helper</a:t>
            </a:r>
          </a:p>
        </p:txBody>
      </p:sp>
    </p:spTree>
    <p:extLst>
      <p:ext uri="{BB962C8B-B14F-4D97-AF65-F5344CB8AC3E}">
        <p14:creationId xmlns:p14="http://schemas.microsoft.com/office/powerpoint/2010/main" val="6122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678" y="103272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B050"/>
                </a:solidFill>
              </a:rPr>
              <a:t>Green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9878" y="912730"/>
            <a:ext cx="7467600" cy="4435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I seek knowledge and understanding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Analytical, Global, Conceptual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I live by my own standard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Cool, Calm, Collected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I need explanations and answers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Inventive, Logical, Perfectionist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I value intelligence, insight, fairness, and justice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Abstract, Hypothetical, Investigative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I am a natural non-conformist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3200" b="1" dirty="0">
                <a:solidFill>
                  <a:srgbClr val="00B050"/>
                </a:solidFill>
              </a:rPr>
              <a:t>A visionary a problem solver</a:t>
            </a:r>
          </a:p>
        </p:txBody>
      </p:sp>
    </p:spTree>
    <p:extLst>
      <p:ext uri="{BB962C8B-B14F-4D97-AF65-F5344CB8AC3E}">
        <p14:creationId xmlns:p14="http://schemas.microsoft.com/office/powerpoint/2010/main" val="6882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500" y="207031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   Blue</a:t>
            </a:r>
            <a:endParaRPr lang="en-US" sz="4800" dirty="0">
              <a:solidFill>
                <a:srgbClr val="0033CC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81000" y="1000440"/>
            <a:ext cx="8001000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I need to feel unique and authentic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Enthusiastic, Sympathetic, Personal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I look for meaning and significance in life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Warm, Communicative, Compassionate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I need to contribute, to encourage and to care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Idealistic, Spiritual, Sincere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I value integrity and unity in relationships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3200" dirty="0">
                <a:solidFill>
                  <a:srgbClr val="0033CC"/>
                </a:solidFill>
              </a:rPr>
              <a:t>I am a natural, romantic a poet, and a nurturer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80171" y="28194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32571" y="29718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762000" y="1101269"/>
            <a:ext cx="7239000" cy="4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 act on a moments notice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Witty, Charming, Spontaneous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Consider life as a game, here and now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Impulsive, Generous, Impactful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 need fun, variety, stimulation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And excitement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Optimistic, Eager, Bold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 value skill, resourcefulness and courage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	Physical, Immediate, Fraternal	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 am a natural troubleshooter</a:t>
            </a: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 performer, a Competitor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44692" y="1524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Orange</a:t>
            </a:r>
            <a:endParaRPr lang="en-US" sz="4800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29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914400"/>
            <a:ext cx="8540750" cy="51847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8800" dirty="0" smtClean="0">
                <a:solidFill>
                  <a:schemeClr val="hlink"/>
                </a:solidFill>
              </a:rPr>
              <a:t>Let’s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8800" dirty="0" smtClean="0">
                <a:solidFill>
                  <a:schemeClr val="hlink"/>
                </a:solidFill>
              </a:rPr>
              <a:t>Work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8800" dirty="0" smtClean="0">
                <a:solidFill>
                  <a:schemeClr val="hlink"/>
                </a:solidFill>
              </a:rPr>
              <a:t>Together !</a:t>
            </a:r>
          </a:p>
        </p:txBody>
      </p:sp>
    </p:spTree>
    <p:extLst>
      <p:ext uri="{BB962C8B-B14F-4D97-AF65-F5344CB8AC3E}">
        <p14:creationId xmlns:p14="http://schemas.microsoft.com/office/powerpoint/2010/main" val="3084270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6545" y="762000"/>
            <a:ext cx="8229600" cy="4221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b="1" dirty="0" smtClean="0">
              <a:solidFill>
                <a:srgbClr val="AB9537"/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Remember to be on time.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Try to be extra organized and efficient.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They are generous but things to be returned.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Do what you say you will do.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Be dependable and loyal.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smtClean="0">
                <a:solidFill>
                  <a:srgbClr val="AB9537"/>
                </a:solidFill>
                <a:latin typeface="Century Gothic" panose="020B0502020202020204" pitchFamily="34" charset="0"/>
              </a:rPr>
              <a:t>Respect their need for security.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4800"/>
            <a:ext cx="9162691" cy="685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0113" y="3048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      </a:t>
            </a:r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Succeeding </a:t>
            </a:r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with “Gold</a:t>
            </a:r>
            <a:r>
              <a:rPr lang="en-US" sz="3600" b="1" dirty="0">
                <a:solidFill>
                  <a:schemeClr val="bg1"/>
                </a:solidFill>
              </a:rPr>
              <a:t>” friends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702" y="10668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Be aware of their curiosity about life.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Give things that challenge their problem-solving abilities.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Respect their need for independence.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Know that they are caring even though they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    may not show their feelings easily.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Respect their inventions.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400"/>
            <a:ext cx="9155502" cy="6158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026" y="121909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        Succeeding </a:t>
            </a:r>
            <a:r>
              <a:rPr lang="en-U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with “Green” friends</a:t>
            </a:r>
            <a:endParaRPr lang="en-US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6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smtClean="0"/>
              <a:t>Succeeding with “Blue” friends:</a:t>
            </a:r>
            <a:br>
              <a:rPr lang="en-US" sz="4000" b="1" dirty="0" smtClean="0"/>
            </a:br>
            <a:endParaRPr lang="en-US" sz="4000" b="1" dirty="0" smtClean="0"/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3400" y="1387451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Spend quality time one-on-one with them.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Be aware that they wear their hearts on their sleeves.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Listen to them as they listen to you.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Be supportive.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Share your thoughts and feelings.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0033CC"/>
                </a:solidFill>
                <a:latin typeface="Century Gothic" panose="020B0502020202020204" pitchFamily="34" charset="0"/>
              </a:rPr>
              <a:t>Praise their imagination and creativity.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1000"/>
            <a:ext cx="9159815" cy="6858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14400" y="381000"/>
            <a:ext cx="7239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ea typeface="+mj-ea"/>
                <a:cs typeface="+mj-cs"/>
              </a:rPr>
              <a:t>  </a:t>
            </a:r>
            <a:r>
              <a:rPr lang="en-US" sz="40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Succeeding </a:t>
            </a:r>
            <a:r>
              <a:rPr lang="en-US" sz="4000" b="1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with “Blue” </a:t>
            </a:r>
            <a:r>
              <a:rPr lang="en-US" sz="40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friends</a:t>
            </a:r>
            <a:r>
              <a:rPr lang="en-US" sz="4000" b="1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</a:b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8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37072" y="14478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Be active with them, don't slow them down.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Be spontaneous and fun, not a heavy.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Compete in fun when appropriate.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Be adventuresome and optimistic.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Be energetic and ready to go.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128" y="304800"/>
            <a:ext cx="9144000" cy="60928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29009" y="267756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    Succeeding </a:t>
            </a:r>
            <a:r>
              <a:rPr lang="en-US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with “Orange” friends</a:t>
            </a:r>
          </a:p>
        </p:txBody>
      </p:sp>
    </p:spTree>
    <p:extLst>
      <p:ext uri="{BB962C8B-B14F-4D97-AF65-F5344CB8AC3E}">
        <p14:creationId xmlns:p14="http://schemas.microsoft.com/office/powerpoint/2010/main" val="26005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457200" y="1905000"/>
            <a:ext cx="7543800" cy="398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80000"/>
              </a:lnSpc>
              <a:defRPr/>
            </a:pPr>
            <a:r>
              <a:rPr lang="en-US" sz="4400" b="1" dirty="0" smtClean="0">
                <a:latin typeface="Lucida Calligraphy" pitchFamily="66" charset="0"/>
              </a:rPr>
              <a:t>We </a:t>
            </a:r>
            <a:r>
              <a:rPr lang="en-US" sz="4400" b="1" dirty="0">
                <a:latin typeface="Lucida Calligraphy" pitchFamily="66" charset="0"/>
              </a:rPr>
              <a:t>should not only use all the brains we have,</a:t>
            </a:r>
          </a:p>
          <a:p>
            <a:pPr algn="ctr">
              <a:lnSpc>
                <a:spcPct val="80000"/>
              </a:lnSpc>
              <a:defRPr/>
            </a:pPr>
            <a:endParaRPr lang="en-US" sz="4400" b="1" dirty="0">
              <a:latin typeface="Lucida Calligraphy" pitchFamily="66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4400" b="1" dirty="0">
                <a:latin typeface="Lucida Calligraphy" pitchFamily="66" charset="0"/>
              </a:rPr>
              <a:t>   but all the brains we can borrow!</a:t>
            </a:r>
          </a:p>
          <a:p>
            <a:pPr>
              <a:lnSpc>
                <a:spcPct val="80000"/>
              </a:lnSpc>
              <a:defRPr/>
            </a:pPr>
            <a:r>
              <a:rPr lang="en-US" sz="3200" dirty="0">
                <a:solidFill>
                  <a:schemeClr val="hlink"/>
                </a:solidFill>
                <a:latin typeface="Lucida Calligraphy" pitchFamily="66" charset="0"/>
              </a:rPr>
              <a:t>                            </a:t>
            </a:r>
            <a:endParaRPr lang="en-US" sz="3200" dirty="0" smtClean="0">
              <a:solidFill>
                <a:schemeClr val="hlink"/>
              </a:solidFill>
              <a:latin typeface="Lucida Calligraphy" pitchFamily="66" charset="0"/>
            </a:endParaRPr>
          </a:p>
          <a:p>
            <a:pPr>
              <a:lnSpc>
                <a:spcPct val="80000"/>
              </a:lnSpc>
              <a:defRPr/>
            </a:pPr>
            <a:endParaRPr lang="en-US" sz="3200" dirty="0">
              <a:solidFill>
                <a:schemeClr val="hlink"/>
              </a:solidFill>
              <a:latin typeface="Lucida Calligraphy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US" sz="3200" dirty="0">
                <a:latin typeface="Lucida Calligraphy" pitchFamily="66" charset="0"/>
              </a:rPr>
              <a:t>				</a:t>
            </a:r>
            <a:r>
              <a:rPr lang="en-US" sz="2800" dirty="0" smtClean="0">
                <a:latin typeface="Lucida Calligraphy" pitchFamily="66" charset="0"/>
              </a:rPr>
              <a:t>Woodrow Wilson</a:t>
            </a:r>
            <a:endParaRPr lang="en-US" sz="2800" dirty="0">
              <a:latin typeface="Lucida Calligraph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5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457200" y="1447800"/>
            <a:ext cx="8077200" cy="352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sz="2800" b="1" dirty="0" smtClean="0">
                <a:solidFill>
                  <a:schemeClr val="hlink"/>
                </a:solidFill>
                <a:latin typeface="Century Gothic" pitchFamily="34" charset="0"/>
              </a:rPr>
              <a:t>Coming </a:t>
            </a:r>
            <a:r>
              <a:rPr lang="en-US" sz="2800" b="1" dirty="0">
                <a:solidFill>
                  <a:schemeClr val="hlink"/>
                </a:solidFill>
                <a:latin typeface="Century Gothic" pitchFamily="34" charset="0"/>
              </a:rPr>
              <a:t>together is a beginning.</a:t>
            </a:r>
          </a:p>
          <a:p>
            <a:pPr algn="ctr">
              <a:lnSpc>
                <a:spcPct val="90000"/>
              </a:lnSpc>
              <a:defRPr/>
            </a:pPr>
            <a:endParaRPr lang="en-US" sz="3600" b="1" dirty="0">
              <a:solidFill>
                <a:schemeClr val="hlink"/>
              </a:solidFill>
              <a:latin typeface="Century Gothic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3600" b="1" dirty="0">
                <a:solidFill>
                  <a:schemeClr val="hlink"/>
                </a:solidFill>
                <a:latin typeface="Century Gothic" pitchFamily="34" charset="0"/>
              </a:rPr>
              <a:t>Keeping together is progress.</a:t>
            </a:r>
          </a:p>
          <a:p>
            <a:pPr algn="ctr">
              <a:lnSpc>
                <a:spcPct val="90000"/>
              </a:lnSpc>
              <a:defRPr/>
            </a:pPr>
            <a:endParaRPr lang="en-US" sz="3600" b="1" dirty="0">
              <a:solidFill>
                <a:schemeClr val="hlink"/>
              </a:solidFill>
              <a:latin typeface="Century Gothic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4400" b="1" dirty="0">
                <a:solidFill>
                  <a:schemeClr val="hlink"/>
                </a:solidFill>
                <a:latin typeface="Century Gothic" pitchFamily="34" charset="0"/>
              </a:rPr>
              <a:t>Working together is success</a:t>
            </a:r>
            <a:r>
              <a:rPr lang="en-US" sz="4400" b="1" dirty="0" smtClean="0">
                <a:solidFill>
                  <a:schemeClr val="hlink"/>
                </a:solidFill>
                <a:latin typeface="Century Gothic" pitchFamily="34" charset="0"/>
              </a:rPr>
              <a:t>.</a:t>
            </a:r>
          </a:p>
          <a:p>
            <a:pPr algn="ctr">
              <a:lnSpc>
                <a:spcPct val="90000"/>
              </a:lnSpc>
              <a:defRPr/>
            </a:pPr>
            <a:endParaRPr lang="en-US" sz="4400" b="1" dirty="0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en-US" sz="2400" b="1" dirty="0" smtClean="0">
                <a:latin typeface="Lucida Calligraphy" pitchFamily="66" charset="0"/>
              </a:rPr>
              <a:t>                                 Henry </a:t>
            </a:r>
            <a:r>
              <a:rPr lang="en-US" sz="2400" b="1" dirty="0">
                <a:latin typeface="Lucida Calligraphy" pitchFamily="66" charset="0"/>
              </a:rPr>
              <a:t>Ford</a:t>
            </a:r>
          </a:p>
        </p:txBody>
      </p:sp>
    </p:spTree>
    <p:extLst>
      <p:ext uri="{BB962C8B-B14F-4D97-AF65-F5344CB8AC3E}">
        <p14:creationId xmlns:p14="http://schemas.microsoft.com/office/powerpoint/2010/main" val="149080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4426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       </a:t>
            </a:r>
            <a:r>
              <a:rPr lang="en-US" sz="4800" b="1" spc="300" dirty="0" smtClean="0"/>
              <a:t>WHAT IS A TEAM?</a:t>
            </a:r>
            <a:endParaRPr lang="en-US" sz="4800" b="1" spc="300" dirty="0"/>
          </a:p>
        </p:txBody>
      </p:sp>
      <p:sp>
        <p:nvSpPr>
          <p:cNvPr id="3" name="Rectangle 2"/>
          <p:cNvSpPr/>
          <p:nvPr/>
        </p:nvSpPr>
        <p:spPr>
          <a:xfrm>
            <a:off x="419100" y="1219200"/>
            <a:ext cx="8724900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dirty="0">
                <a:latin typeface="Century Gothic" pitchFamily="34" charset="0"/>
              </a:rPr>
              <a:t>Energetic group of people</a:t>
            </a:r>
          </a:p>
          <a:p>
            <a:pPr>
              <a:lnSpc>
                <a:spcPct val="90000"/>
              </a:lnSpc>
              <a:defRPr/>
            </a:pPr>
            <a:endParaRPr lang="en-US" sz="3200" b="1" dirty="0">
              <a:latin typeface="Century Gothic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200" b="1" dirty="0" smtClean="0">
                <a:latin typeface="Century Gothic" pitchFamily="34" charset="0"/>
              </a:rPr>
              <a:t>Committed </a:t>
            </a:r>
            <a:r>
              <a:rPr lang="en-US" sz="3200" b="1" dirty="0">
                <a:latin typeface="Century Gothic" pitchFamily="34" charset="0"/>
              </a:rPr>
              <a:t>to achieving common objectives</a:t>
            </a:r>
          </a:p>
          <a:p>
            <a:pPr>
              <a:lnSpc>
                <a:spcPct val="90000"/>
              </a:lnSpc>
              <a:defRPr/>
            </a:pPr>
            <a:endParaRPr lang="en-US" sz="3200" b="1" dirty="0">
              <a:latin typeface="Century Gothic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200" b="1" dirty="0" smtClean="0">
                <a:latin typeface="Century Gothic" pitchFamily="34" charset="0"/>
              </a:rPr>
              <a:t>Work </a:t>
            </a:r>
            <a:r>
              <a:rPr lang="en-US" sz="3200" b="1" dirty="0">
                <a:latin typeface="Century Gothic" pitchFamily="34" charset="0"/>
              </a:rPr>
              <a:t>together and enjoy doing so</a:t>
            </a:r>
          </a:p>
          <a:p>
            <a:pPr>
              <a:lnSpc>
                <a:spcPct val="90000"/>
              </a:lnSpc>
              <a:defRPr/>
            </a:pPr>
            <a:endParaRPr lang="en-US" sz="3200" b="1" dirty="0">
              <a:latin typeface="Century Gothic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3200" b="1" dirty="0">
                <a:latin typeface="Century Gothic" pitchFamily="34" charset="0"/>
              </a:rPr>
              <a:t> </a:t>
            </a:r>
            <a:r>
              <a:rPr lang="en-US" sz="4400" b="1" u="sng" dirty="0">
                <a:solidFill>
                  <a:srgbClr val="990000"/>
                </a:solidFill>
                <a:latin typeface="Century Gothic" pitchFamily="34" charset="0"/>
              </a:rPr>
              <a:t>Produce </a:t>
            </a:r>
            <a:r>
              <a:rPr lang="en-US" sz="4400" b="1" u="sng" dirty="0" smtClean="0">
                <a:solidFill>
                  <a:srgbClr val="990000"/>
                </a:solidFill>
                <a:latin typeface="Century Gothic" pitchFamily="34" charset="0"/>
              </a:rPr>
              <a:t> high  quality  results!</a:t>
            </a:r>
            <a:endParaRPr lang="en-US" sz="4400" b="1" u="sng" dirty="0">
              <a:solidFill>
                <a:srgbClr val="99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277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823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533400" y="1600200"/>
            <a:ext cx="8229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latin typeface="Century Gothic" pitchFamily="34" charset="0"/>
              </a:rPr>
              <a:t>10. Teamwork makes the impossible possible.</a:t>
            </a:r>
          </a:p>
          <a:p>
            <a:endParaRPr lang="en-US" sz="2800" b="1" dirty="0">
              <a:latin typeface="Century Gothic" pitchFamily="34" charset="0"/>
            </a:endParaRPr>
          </a:p>
          <a:p>
            <a:pPr marL="514350" indent="-514350">
              <a:buAutoNum type="arabicPeriod" startAt="9"/>
            </a:pPr>
            <a:r>
              <a:rPr lang="en-US" sz="2800" b="1" dirty="0" smtClean="0">
                <a:latin typeface="Century Gothic" pitchFamily="34" charset="0"/>
              </a:rPr>
              <a:t> Shared enthusiasm energizes everyone.</a:t>
            </a:r>
          </a:p>
          <a:p>
            <a:pPr marL="514350" indent="-514350">
              <a:buAutoNum type="arabicPeriod" startAt="9"/>
            </a:pPr>
            <a:endParaRPr lang="en-US" sz="2800" b="1" dirty="0">
              <a:latin typeface="Century Gothic" pitchFamily="34" charset="0"/>
            </a:endParaRPr>
          </a:p>
          <a:p>
            <a:pPr marL="514350" indent="-514350">
              <a:buAutoNum type="arabicPeriod" startAt="8"/>
            </a:pPr>
            <a:r>
              <a:rPr lang="en-US" sz="2800" b="1" dirty="0" smtClean="0">
                <a:latin typeface="Century Gothic" pitchFamily="34" charset="0"/>
              </a:rPr>
              <a:t>When a collection of minds and hearts</a:t>
            </a:r>
          </a:p>
          <a:p>
            <a:r>
              <a:rPr lang="en-US" sz="2800" b="1" dirty="0" smtClean="0">
                <a:latin typeface="Century Gothic" pitchFamily="34" charset="0"/>
              </a:rPr>
              <a:t>      work together</a:t>
            </a:r>
            <a:r>
              <a:rPr lang="en-US" sz="2800" b="1" dirty="0">
                <a:latin typeface="Century Gothic" pitchFamily="34" charset="0"/>
              </a:rPr>
              <a:t>, great things happen</a:t>
            </a:r>
            <a:r>
              <a:rPr lang="en-US" sz="2800" b="1" dirty="0" smtClean="0">
                <a:latin typeface="Century Gothic" pitchFamily="34" charset="0"/>
              </a:rPr>
              <a:t>.</a:t>
            </a:r>
          </a:p>
          <a:p>
            <a:endParaRPr lang="en-US" sz="2800" b="1" dirty="0">
              <a:latin typeface="Century Gothic" pitchFamily="34" charset="0"/>
            </a:endParaRPr>
          </a:p>
          <a:p>
            <a:endParaRPr lang="en-US" sz="2800" b="1" dirty="0">
              <a:latin typeface="Century Gothic" pitchFamily="34" charset="0"/>
            </a:endParaRPr>
          </a:p>
          <a:p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762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Century Gothic" panose="020B0502020202020204" pitchFamily="34" charset="0"/>
              </a:rPr>
              <a:t>Top 10 Reasons to Build a Team</a:t>
            </a:r>
            <a:endParaRPr lang="en-US" sz="40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5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9988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533400" y="1600200"/>
            <a:ext cx="82296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514350" indent="-514350">
              <a:buAutoNum type="arabicPeriod" startAt="7"/>
            </a:pPr>
            <a:r>
              <a:rPr lang="en-US" sz="2800" b="1" dirty="0">
                <a:latin typeface="Century Gothic" pitchFamily="34" charset="0"/>
              </a:rPr>
              <a:t>It’s good to know a helping hand is always </a:t>
            </a:r>
          </a:p>
          <a:p>
            <a:r>
              <a:rPr lang="en-US" sz="2800" b="1" dirty="0">
                <a:latin typeface="Century Gothic" pitchFamily="34" charset="0"/>
              </a:rPr>
              <a:t>     within reach</a:t>
            </a:r>
            <a:r>
              <a:rPr lang="en-US" sz="2800" b="1" dirty="0" smtClean="0">
                <a:latin typeface="Century Gothic" pitchFamily="34" charset="0"/>
              </a:rPr>
              <a:t>.</a:t>
            </a:r>
          </a:p>
          <a:p>
            <a:endParaRPr lang="en-US" sz="2800" b="1" dirty="0">
              <a:latin typeface="Century Gothic" pitchFamily="34" charset="0"/>
            </a:endParaRPr>
          </a:p>
          <a:p>
            <a:pPr marL="514350" indent="-514350">
              <a:buAutoNum type="arabicPeriod" startAt="6"/>
            </a:pPr>
            <a:r>
              <a:rPr lang="en-US" sz="2800" b="1" dirty="0" smtClean="0">
                <a:latin typeface="Century Gothic" pitchFamily="34" charset="0"/>
              </a:rPr>
              <a:t>None of us is a smart as all of us.</a:t>
            </a:r>
          </a:p>
          <a:p>
            <a:pPr marL="514350" indent="-514350">
              <a:buAutoNum type="arabicPeriod" startAt="6"/>
            </a:pPr>
            <a:endParaRPr lang="en-US" sz="2800" b="1" dirty="0">
              <a:latin typeface="Century Gothic" pitchFamily="34" charset="0"/>
            </a:endParaRPr>
          </a:p>
          <a:p>
            <a:r>
              <a:rPr lang="en-US" sz="2800" b="1" dirty="0" smtClean="0">
                <a:latin typeface="Century Gothic" pitchFamily="34" charset="0"/>
              </a:rPr>
              <a:t>5. There is strength in numbers.</a:t>
            </a:r>
          </a:p>
          <a:p>
            <a:endParaRPr lang="en-US" sz="2800" b="1" dirty="0">
              <a:latin typeface="Century Gothic" pitchFamily="34" charset="0"/>
            </a:endParaRPr>
          </a:p>
          <a:p>
            <a:pPr marL="514350" indent="-514350">
              <a:buAutoNum type="arabicPeriod" startAt="4"/>
            </a:pPr>
            <a:endParaRPr lang="en-US" sz="2800" b="1" dirty="0" smtClean="0">
              <a:latin typeface="Century Gothic" pitchFamily="34" charset="0"/>
            </a:endParaRPr>
          </a:p>
          <a:p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76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Top 10 Reasons to Build a Team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1416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9988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457200" y="1143000"/>
            <a:ext cx="8229600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US" sz="2800" b="1" dirty="0">
              <a:latin typeface="Century Gothic" pitchFamily="34" charset="0"/>
            </a:endParaRPr>
          </a:p>
          <a:p>
            <a:pPr marL="514350" indent="-514350">
              <a:buAutoNum type="arabicPeriod" startAt="4"/>
            </a:pPr>
            <a:r>
              <a:rPr lang="en-US" sz="2800" b="1" dirty="0" smtClean="0">
                <a:latin typeface="Century Gothic" pitchFamily="34" charset="0"/>
              </a:rPr>
              <a:t>Teamwork divides the task and doubles the </a:t>
            </a:r>
          </a:p>
          <a:p>
            <a:r>
              <a:rPr lang="en-US" sz="2800" b="1" dirty="0" smtClean="0">
                <a:latin typeface="Century Gothic" pitchFamily="34" charset="0"/>
              </a:rPr>
              <a:t>     success.</a:t>
            </a:r>
          </a:p>
          <a:p>
            <a:endParaRPr lang="en-US" sz="2800" b="1" dirty="0">
              <a:latin typeface="Century Gothic" pitchFamily="34" charset="0"/>
            </a:endParaRPr>
          </a:p>
          <a:p>
            <a:pPr marL="514350" indent="-514350">
              <a:buAutoNum type="arabicPeriod" startAt="3"/>
            </a:pPr>
            <a:r>
              <a:rPr lang="en-US" sz="2800" b="1" dirty="0" smtClean="0">
                <a:latin typeface="Century Gothic" pitchFamily="34" charset="0"/>
              </a:rPr>
              <a:t>Individually we are special:</a:t>
            </a:r>
          </a:p>
          <a:p>
            <a:endParaRPr lang="en-US" sz="900" b="1" dirty="0">
              <a:latin typeface="Century Gothic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Century Gothic" pitchFamily="34" charset="0"/>
              </a:rPr>
              <a:t>      </a:t>
            </a:r>
            <a:r>
              <a:rPr lang="en-US" sz="3600" b="1" dirty="0" smtClean="0">
                <a:solidFill>
                  <a:srgbClr val="FF0000"/>
                </a:solidFill>
                <a:latin typeface="Century Gothic" pitchFamily="34" charset="0"/>
              </a:rPr>
              <a:t>together </a:t>
            </a:r>
            <a:r>
              <a:rPr lang="en-US" sz="3600" b="1" dirty="0">
                <a:solidFill>
                  <a:srgbClr val="FF0000"/>
                </a:solidFill>
                <a:latin typeface="Century Gothic" pitchFamily="34" charset="0"/>
              </a:rPr>
              <a:t>we are spectacular!</a:t>
            </a:r>
          </a:p>
          <a:p>
            <a:endParaRPr lang="en-US" sz="2800" b="1" dirty="0">
              <a:latin typeface="Century Gothic" pitchFamily="34" charset="0"/>
            </a:endParaRPr>
          </a:p>
          <a:p>
            <a:r>
              <a:rPr lang="en-US" sz="2800" b="1" dirty="0" smtClean="0">
                <a:latin typeface="Century Gothic" pitchFamily="34" charset="0"/>
              </a:rPr>
              <a:t>2.  A dynamic team is unstoppable.</a:t>
            </a:r>
            <a:endParaRPr lang="en-US" sz="2800" b="1" dirty="0">
              <a:latin typeface="Century Gothic" pitchFamily="34" charset="0"/>
            </a:endParaRPr>
          </a:p>
          <a:p>
            <a:endParaRPr lang="en-US" sz="2800" b="1" dirty="0">
              <a:latin typeface="Century Gothic" pitchFamily="34" charset="0"/>
            </a:endParaRPr>
          </a:p>
          <a:p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76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Top 10 Reasons to Build a Team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93590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57" y="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2286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#1 Reason to Build a Team</a:t>
            </a:r>
            <a:endParaRPr lang="en-US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2286000" y="1716418"/>
            <a:ext cx="4572000" cy="35825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7200" b="1" spc="600" dirty="0" smtClean="0">
                <a:ln w="57150" cmpd="sng">
                  <a:solidFill>
                    <a:srgbClr val="0026E6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erlin Sans FB Demi" pitchFamily="34" charset="0"/>
              </a:rPr>
              <a:t>T</a:t>
            </a:r>
            <a:r>
              <a:rPr lang="en-US" sz="6000" spc="600" dirty="0" smtClean="0">
                <a:solidFill>
                  <a:schemeClr val="hlink"/>
                </a:solidFill>
                <a:latin typeface="Berlin Sans FB Demi" pitchFamily="34" charset="0"/>
              </a:rPr>
              <a:t>ogether</a:t>
            </a:r>
            <a:endParaRPr lang="en-US" sz="6000" spc="600" dirty="0">
              <a:solidFill>
                <a:schemeClr val="hlink"/>
              </a:solidFill>
              <a:latin typeface="Berlin Sans FB Dem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6000" b="1" spc="600" dirty="0" smtClean="0">
                <a:ln w="57150" cmpd="sng">
                  <a:solidFill>
                    <a:srgbClr val="0026E6"/>
                  </a:solidFill>
                  <a:prstDash val="solid"/>
                </a:ln>
                <a:solidFill>
                  <a:srgbClr val="FFFF00"/>
                </a:solidFill>
                <a:latin typeface="Berlin Sans FB Demi" pitchFamily="34" charset="0"/>
              </a:rPr>
              <a:t>E</a:t>
            </a:r>
            <a:r>
              <a:rPr lang="en-US" sz="6000" spc="600" dirty="0" smtClean="0">
                <a:solidFill>
                  <a:schemeClr val="hlink"/>
                </a:solidFill>
                <a:latin typeface="Berlin Sans FB Demi" pitchFamily="34" charset="0"/>
              </a:rPr>
              <a:t>veryone</a:t>
            </a:r>
          </a:p>
          <a:p>
            <a:pPr>
              <a:lnSpc>
                <a:spcPct val="90000"/>
              </a:lnSpc>
              <a:defRPr/>
            </a:pPr>
            <a:r>
              <a:rPr lang="en-US" sz="6000" b="1" spc="600" dirty="0" smtClean="0">
                <a:ln w="57150">
                  <a:solidFill>
                    <a:srgbClr val="0026E6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Berlin Sans FB Demi" pitchFamily="34" charset="0"/>
              </a:rPr>
              <a:t>A</a:t>
            </a:r>
            <a:r>
              <a:rPr lang="en-US" sz="6000" spc="600" dirty="0" smtClean="0">
                <a:solidFill>
                  <a:schemeClr val="hlink"/>
                </a:solidFill>
                <a:latin typeface="Berlin Sans FB Demi" pitchFamily="34" charset="0"/>
              </a:rPr>
              <a:t>chieves</a:t>
            </a:r>
            <a:endParaRPr lang="en-US" sz="6000" spc="600" dirty="0">
              <a:solidFill>
                <a:schemeClr val="hlink"/>
              </a:solidFill>
              <a:latin typeface="Berlin Sans FB Demi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6000" b="1" spc="600" dirty="0" smtClean="0">
                <a:ln w="57150" cmpd="sng">
                  <a:solidFill>
                    <a:srgbClr val="0033CC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erlin Sans FB Demi" pitchFamily="34" charset="0"/>
              </a:rPr>
              <a:t>M</a:t>
            </a:r>
            <a:r>
              <a:rPr lang="en-US" sz="6000" spc="600" dirty="0" smtClean="0">
                <a:solidFill>
                  <a:schemeClr val="hlink"/>
                </a:solidFill>
                <a:latin typeface="Berlin Sans FB Demi" pitchFamily="34" charset="0"/>
              </a:rPr>
              <a:t>ore</a:t>
            </a:r>
            <a:endParaRPr lang="en-US" sz="6000" spc="600" dirty="0">
              <a:solidFill>
                <a:schemeClr val="hlink"/>
              </a:solidFill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1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990600" y="1447800"/>
            <a:ext cx="65532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4400" b="1" dirty="0" smtClean="0">
                <a:latin typeface="Century Gothic" pitchFamily="34" charset="0"/>
              </a:rPr>
              <a:t>Energizers</a:t>
            </a:r>
          </a:p>
          <a:p>
            <a:endParaRPr lang="en-US" sz="2000" dirty="0">
              <a:latin typeface="Century Gothic" pitchFamily="34" charset="0"/>
            </a:endParaRPr>
          </a:p>
          <a:p>
            <a:r>
              <a:rPr lang="en-US" sz="4400" b="1" dirty="0" smtClean="0">
                <a:latin typeface="Century Gothic" pitchFamily="34" charset="0"/>
              </a:rPr>
              <a:t>Icebreakers</a:t>
            </a:r>
          </a:p>
          <a:p>
            <a:endParaRPr lang="en-US" sz="2000" b="1" dirty="0">
              <a:latin typeface="Century Gothic" pitchFamily="34" charset="0"/>
            </a:endParaRPr>
          </a:p>
          <a:p>
            <a:r>
              <a:rPr lang="en-US" sz="4400" b="1" dirty="0" err="1" smtClean="0">
                <a:latin typeface="Century Gothic" pitchFamily="34" charset="0"/>
              </a:rPr>
              <a:t>Teambuilders</a:t>
            </a:r>
            <a:endParaRPr lang="en-US" sz="4400" b="1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-1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Tools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512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ppt key club template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0"/>
            <a:ext cx="9144000" cy="614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805543" y="2438400"/>
            <a:ext cx="65532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4800" b="1" dirty="0" smtClean="0">
                <a:latin typeface="Century Gothic" pitchFamily="34" charset="0"/>
              </a:rPr>
              <a:t>Books</a:t>
            </a:r>
          </a:p>
          <a:p>
            <a:pPr algn="ctr"/>
            <a:endParaRPr lang="en-US" sz="2000" b="1" dirty="0">
              <a:latin typeface="Century Gothic" pitchFamily="34" charset="0"/>
            </a:endParaRPr>
          </a:p>
          <a:p>
            <a:pPr algn="ctr"/>
            <a:r>
              <a:rPr lang="en-US" sz="4800" b="1" dirty="0" smtClean="0">
                <a:latin typeface="Century Gothic" pitchFamily="34" charset="0"/>
              </a:rPr>
              <a:t>Web</a:t>
            </a:r>
            <a:endParaRPr lang="en-US" sz="2800" b="1" dirty="0">
              <a:latin typeface="Century Gothic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28599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362200" y="301041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Resources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318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670</Words>
  <Application>Microsoft Office PowerPoint</Application>
  <PresentationFormat>On-screen Show (4:3)</PresentationFormat>
  <Paragraphs>169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Succeeding with “Blue” friends: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donnaparton@comcast.net</cp:lastModifiedBy>
  <cp:revision>36</cp:revision>
  <dcterms:created xsi:type="dcterms:W3CDTF">2013-06-01T19:08:44Z</dcterms:created>
  <dcterms:modified xsi:type="dcterms:W3CDTF">2018-06-08T16:09:24Z</dcterms:modified>
</cp:coreProperties>
</file>