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3"/>
  </p:notesMasterIdLst>
  <p:sldIdLst>
    <p:sldId id="256" r:id="rId2"/>
    <p:sldId id="257" r:id="rId3"/>
    <p:sldId id="264" r:id="rId4"/>
    <p:sldId id="258" r:id="rId5"/>
    <p:sldId id="261" r:id="rId6"/>
    <p:sldId id="259" r:id="rId7"/>
    <p:sldId id="260" r:id="rId8"/>
    <p:sldId id="266" r:id="rId9"/>
    <p:sldId id="265" r:id="rId10"/>
    <p:sldId id="263" r:id="rId11"/>
    <p:sldId id="262" r:id="rId1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5pPr>
    <a:lvl6pPr marL="2286000" algn="l" defTabSz="914400" rtl="0" eaLnBrk="1" latinLnBrk="0" hangingPunct="1">
      <a:defRPr sz="2400" kern="1200">
        <a:solidFill>
          <a:schemeClr val="tx1"/>
        </a:solidFill>
        <a:latin typeface="Arial" charset="0"/>
        <a:ea typeface="ＭＳ Ｐゴシック" pitchFamily="64" charset="-128"/>
        <a:cs typeface="+mn-cs"/>
      </a:defRPr>
    </a:lvl6pPr>
    <a:lvl7pPr marL="2743200" algn="l" defTabSz="914400" rtl="0" eaLnBrk="1" latinLnBrk="0" hangingPunct="1">
      <a:defRPr sz="2400" kern="1200">
        <a:solidFill>
          <a:schemeClr val="tx1"/>
        </a:solidFill>
        <a:latin typeface="Arial" charset="0"/>
        <a:ea typeface="ＭＳ Ｐゴシック" pitchFamily="64" charset="-128"/>
        <a:cs typeface="+mn-cs"/>
      </a:defRPr>
    </a:lvl7pPr>
    <a:lvl8pPr marL="3200400" algn="l" defTabSz="914400" rtl="0" eaLnBrk="1" latinLnBrk="0" hangingPunct="1">
      <a:defRPr sz="2400" kern="1200">
        <a:solidFill>
          <a:schemeClr val="tx1"/>
        </a:solidFill>
        <a:latin typeface="Arial" charset="0"/>
        <a:ea typeface="ＭＳ Ｐゴシック" pitchFamily="64" charset="-128"/>
        <a:cs typeface="+mn-cs"/>
      </a:defRPr>
    </a:lvl8pPr>
    <a:lvl9pPr marL="3657600" algn="l" defTabSz="914400" rtl="0" eaLnBrk="1" latinLnBrk="0" hangingPunct="1">
      <a:defRPr sz="2400" kern="1200">
        <a:solidFill>
          <a:schemeClr val="tx1"/>
        </a:solidFill>
        <a:latin typeface="Arial" charset="0"/>
        <a:ea typeface="ＭＳ Ｐゴシック" pitchFamily="6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121" autoAdjust="0"/>
    <p:restoredTop sz="90929"/>
  </p:normalViewPr>
  <p:slideViewPr>
    <p:cSldViewPr>
      <p:cViewPr>
        <p:scale>
          <a:sx n="75" d="100"/>
          <a:sy n="75" d="100"/>
        </p:scale>
        <p:origin x="-126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F9D682-9737-D149-A6F9-5E601EAEB748}" type="datetimeFigureOut">
              <a:rPr lang="en-US" smtClean="0"/>
              <a:pPr/>
              <a:t>8/11/2015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9FC84A-9C64-2C48-A36A-0CB64AE6E5ED}" type="slidenum">
              <a:rPr lang="en-US" smtClean="0"/>
              <a:pPr/>
              <a:t>‹#›</a:t>
            </a:fld>
            <a:endParaRPr lang="en-US"/>
          </a:p>
        </p:txBody>
      </p:sp>
    </p:spTree>
    <p:extLst>
      <p:ext uri="{BB962C8B-B14F-4D97-AF65-F5344CB8AC3E}">
        <p14:creationId xmlns:p14="http://schemas.microsoft.com/office/powerpoint/2010/main" xmlns="" val="11033908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Do</a:t>
            </a:r>
            <a:r>
              <a:rPr lang="en-US" baseline="0" dirty="0" smtClean="0"/>
              <a:t> not wait till the last minute to plan summer projects</a:t>
            </a:r>
          </a:p>
          <a:p>
            <a:pPr marL="171450" indent="-171450">
              <a:buFontTx/>
              <a:buChar char="-"/>
            </a:pPr>
            <a:r>
              <a:rPr lang="en-US" baseline="0" dirty="0" smtClean="0"/>
              <a:t>Start planning early. Give yourself adequate time to plan and execute</a:t>
            </a:r>
          </a:p>
          <a:p>
            <a:pPr marL="171450" indent="-171450">
              <a:buFontTx/>
              <a:buChar char="-"/>
            </a:pPr>
            <a:r>
              <a:rPr lang="en-US" baseline="0" dirty="0" smtClean="0"/>
              <a:t>Encourage elects to help with summer project planning</a:t>
            </a:r>
          </a:p>
          <a:p>
            <a:pPr marL="171450" indent="-171450">
              <a:buFontTx/>
              <a:buChar char="-"/>
            </a:pPr>
            <a:r>
              <a:rPr lang="en-US" baseline="0" dirty="0" smtClean="0"/>
              <a:t>Well planned projects that are thought of in advance will do better and will capture the attention of more Key Clubbers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59FC84A-9C64-2C48-A36A-0CB64AE6E5ED}" type="slidenum">
              <a:rPr lang="en-US" smtClean="0"/>
              <a:pPr/>
              <a:t>2</a:t>
            </a:fld>
            <a:endParaRPr lang="en-US"/>
          </a:p>
        </p:txBody>
      </p:sp>
    </p:spTree>
    <p:extLst>
      <p:ext uri="{BB962C8B-B14F-4D97-AF65-F5344CB8AC3E}">
        <p14:creationId xmlns:p14="http://schemas.microsoft.com/office/powerpoint/2010/main" xmlns="" val="232383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Use SOCIAL MEDIA!!!! This will</a:t>
            </a:r>
            <a:r>
              <a:rPr lang="en-US" baseline="0" dirty="0" smtClean="0"/>
              <a:t> play a key part in maintaining participation over the summer</a:t>
            </a:r>
            <a:endParaRPr lang="en-US" dirty="0" smtClean="0"/>
          </a:p>
          <a:p>
            <a:pPr marL="171450" indent="-171450">
              <a:buFontTx/>
              <a:buChar char="-"/>
            </a:pPr>
            <a:r>
              <a:rPr lang="en-US" dirty="0" smtClean="0"/>
              <a:t>Advertise</a:t>
            </a:r>
            <a:r>
              <a:rPr lang="en-US" baseline="0" dirty="0" smtClean="0"/>
              <a:t> project as a fun way to connect with friends (and others key clubbers) over the summer!</a:t>
            </a:r>
          </a:p>
          <a:p>
            <a:pPr marL="171450" indent="-171450">
              <a:buFontTx/>
              <a:buChar char="-"/>
            </a:pPr>
            <a:r>
              <a:rPr lang="en-US" baseline="0" dirty="0" smtClean="0"/>
              <a:t>Plan something maybe near water or involving water, advertise as something to help those who can’t escape the heat!</a:t>
            </a:r>
          </a:p>
          <a:p>
            <a:pPr marL="171450" indent="-171450">
              <a:buFontTx/>
              <a:buChar char="-"/>
            </a:pPr>
            <a:r>
              <a:rPr lang="en-US" baseline="0" dirty="0" smtClean="0"/>
              <a:t>As always, including something fun in any service project (icebreaker before or after) will increase members desire to attend later projects</a:t>
            </a:r>
          </a:p>
          <a:p>
            <a:pPr marL="171450" indent="-171450">
              <a:buFontTx/>
              <a:buChar char="-"/>
            </a:pPr>
            <a:r>
              <a:rPr lang="en-US" dirty="0" smtClean="0"/>
              <a:t>Remember, Florida’s weather can be unpredictable. Keep this in mind when planning projects</a:t>
            </a:r>
            <a:endParaRPr lang="en-US" dirty="0"/>
          </a:p>
        </p:txBody>
      </p:sp>
      <p:sp>
        <p:nvSpPr>
          <p:cNvPr id="4" name="Slide Number Placeholder 3"/>
          <p:cNvSpPr>
            <a:spLocks noGrp="1"/>
          </p:cNvSpPr>
          <p:nvPr>
            <p:ph type="sldNum" sz="quarter" idx="10"/>
          </p:nvPr>
        </p:nvSpPr>
        <p:spPr/>
        <p:txBody>
          <a:bodyPr/>
          <a:lstStyle/>
          <a:p>
            <a:fld id="{859FC84A-9C64-2C48-A36A-0CB64AE6E5ED}" type="slidenum">
              <a:rPr lang="en-US" smtClean="0"/>
              <a:pPr/>
              <a:t>3</a:t>
            </a:fld>
            <a:endParaRPr lang="en-US"/>
          </a:p>
        </p:txBody>
      </p:sp>
    </p:spTree>
    <p:extLst>
      <p:ext uri="{BB962C8B-B14F-4D97-AF65-F5344CB8AC3E}">
        <p14:creationId xmlns:p14="http://schemas.microsoft.com/office/powerpoint/2010/main" xmlns="" val="2323838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audience if</a:t>
            </a:r>
            <a:r>
              <a:rPr lang="en-US" baseline="0" dirty="0" smtClean="0"/>
              <a:t> they have any other ideas for summer service or if they have had successful summer projects</a:t>
            </a:r>
            <a:endParaRPr lang="en-US" dirty="0"/>
          </a:p>
        </p:txBody>
      </p:sp>
      <p:sp>
        <p:nvSpPr>
          <p:cNvPr id="4" name="Slide Number Placeholder 3"/>
          <p:cNvSpPr>
            <a:spLocks noGrp="1"/>
          </p:cNvSpPr>
          <p:nvPr>
            <p:ph type="sldNum" sz="quarter" idx="10"/>
          </p:nvPr>
        </p:nvSpPr>
        <p:spPr/>
        <p:txBody>
          <a:bodyPr/>
          <a:lstStyle/>
          <a:p>
            <a:fld id="{859FC84A-9C64-2C48-A36A-0CB64AE6E5ED}" type="slidenum">
              <a:rPr lang="en-US" smtClean="0"/>
              <a:pPr/>
              <a:t>4</a:t>
            </a:fld>
            <a:endParaRPr lang="en-US"/>
          </a:p>
        </p:txBody>
      </p:sp>
    </p:spTree>
    <p:extLst>
      <p:ext uri="{BB962C8B-B14F-4D97-AF65-F5344CB8AC3E}">
        <p14:creationId xmlns:p14="http://schemas.microsoft.com/office/powerpoint/2010/main" xmlns="" val="174066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What to do?</a:t>
            </a:r>
            <a:r>
              <a:rPr lang="en-US" b="1" baseline="0" dirty="0" smtClean="0"/>
              <a:t> </a:t>
            </a:r>
            <a:r>
              <a:rPr lang="en-US" baseline="0" dirty="0" smtClean="0"/>
              <a:t>- </a:t>
            </a:r>
            <a:r>
              <a:rPr lang="en-US" sz="1200" dirty="0" smtClean="0">
                <a:solidFill>
                  <a:srgbClr val="000000"/>
                </a:solidFill>
                <a:latin typeface="Century Gothic" pitchFamily="64" charset="0"/>
              </a:rPr>
              <a:t>Volunteer to pick up trash one day at the beach. Have gloves and trash bags ready for everyone </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Winning Tips</a:t>
            </a:r>
            <a:r>
              <a:rPr lang="en-US" b="1" baseline="0" dirty="0" smtClean="0"/>
              <a:t> </a:t>
            </a:r>
            <a:r>
              <a:rPr lang="en-US" baseline="0" dirty="0" smtClean="0"/>
              <a:t>-  </a:t>
            </a:r>
            <a:r>
              <a:rPr lang="en-US" sz="1200" dirty="0" smtClean="0">
                <a:solidFill>
                  <a:srgbClr val="000000"/>
                </a:solidFill>
                <a:latin typeface="Century Gothic" pitchFamily="64" charset="0"/>
              </a:rPr>
              <a:t>Have a beach social afterwards. Invite everyone to stay once they’re done cleaning up, have lunch, and enjoy a day at the beach with your Key Club friends.</a:t>
            </a:r>
            <a:r>
              <a:rPr lang="en-US" sz="1200" baseline="0" dirty="0" smtClean="0">
                <a:solidFill>
                  <a:srgbClr val="000000"/>
                </a:solidFill>
                <a:latin typeface="Century Gothic" pitchFamily="64" charset="0"/>
              </a:rPr>
              <a:t> Be sure that the weather is nice out that day, it rains a lot during the summer.</a:t>
            </a:r>
            <a:endParaRPr lang="en-US" sz="1200" dirty="0" smtClean="0">
              <a:solidFill>
                <a:srgbClr val="000000"/>
              </a:solidFill>
              <a:latin typeface="Century Gothic" pitchFamily="6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entury Gothic" pitchFamily="64" charset="0"/>
              </a:rPr>
              <a:t>Try to make the</a:t>
            </a:r>
            <a:r>
              <a:rPr lang="en-US" sz="1200" baseline="0" dirty="0" smtClean="0">
                <a:solidFill>
                  <a:srgbClr val="000000"/>
                </a:solidFill>
                <a:latin typeface="Century Gothic" pitchFamily="64" charset="0"/>
              </a:rPr>
              <a:t> beach cleanup unique! </a:t>
            </a:r>
            <a:endParaRPr lang="en-US" sz="1200" dirty="0" smtClean="0">
              <a:solidFill>
                <a:srgbClr val="000000"/>
              </a:solidFill>
              <a:latin typeface="Century Gothic" pitchFamily="64" charset="0"/>
            </a:endParaRPr>
          </a:p>
          <a:p>
            <a:endParaRPr lang="en-US" dirty="0" smtClean="0"/>
          </a:p>
        </p:txBody>
      </p:sp>
      <p:sp>
        <p:nvSpPr>
          <p:cNvPr id="4" name="Slide Number Placeholder 3"/>
          <p:cNvSpPr>
            <a:spLocks noGrp="1"/>
          </p:cNvSpPr>
          <p:nvPr>
            <p:ph type="sldNum" sz="quarter" idx="10"/>
          </p:nvPr>
        </p:nvSpPr>
        <p:spPr/>
        <p:txBody>
          <a:bodyPr/>
          <a:lstStyle/>
          <a:p>
            <a:fld id="{859FC84A-9C64-2C48-A36A-0CB64AE6E5ED}" type="slidenum">
              <a:rPr lang="en-US" smtClean="0"/>
              <a:pPr/>
              <a:t>5</a:t>
            </a:fld>
            <a:endParaRPr lang="en-US"/>
          </a:p>
        </p:txBody>
      </p:sp>
    </p:spTree>
    <p:extLst>
      <p:ext uri="{BB962C8B-B14F-4D97-AF65-F5344CB8AC3E}">
        <p14:creationId xmlns:p14="http://schemas.microsoft.com/office/powerpoint/2010/main" xmlns="" val="703598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1" dirty="0" smtClean="0"/>
              <a:t>What to do? </a:t>
            </a:r>
            <a:r>
              <a:rPr lang="en-US" sz="1200" dirty="0" smtClean="0">
                <a:solidFill>
                  <a:srgbClr val="000000"/>
                </a:solidFill>
                <a:latin typeface="Century Gothic" pitchFamily="64" charset="0"/>
              </a:rPr>
              <a:t>Volunteer at a local library or elementary school to host a reading day. Choose your favorite kid’s book with an appropriate, important message and share it with the children of your community.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dirty="0" smtClean="0">
                <a:solidFill>
                  <a:srgbClr val="000000"/>
                </a:solidFill>
                <a:latin typeface="Century Gothic" pitchFamily="64" charset="0"/>
              </a:rPr>
              <a:t>Winning Tips - </a:t>
            </a:r>
            <a:r>
              <a:rPr lang="en-US" sz="1200" b="1" i="1" dirty="0" smtClean="0">
                <a:solidFill>
                  <a:srgbClr val="000000"/>
                </a:solidFill>
                <a:latin typeface="Century Gothic" pitchFamily="64" charset="0"/>
              </a:rPr>
              <a:t>: </a:t>
            </a:r>
            <a:r>
              <a:rPr lang="en-US" sz="1200" dirty="0" smtClean="0">
                <a:solidFill>
                  <a:srgbClr val="000000"/>
                </a:solidFill>
                <a:latin typeface="Century Gothic" pitchFamily="64" charset="0"/>
              </a:rPr>
              <a:t>Have extra copies so older students can follow along as you read, and consider having a hands-on project or craft ready for students when you’ve finished the story. Don’t forget to practice your character voices beforehand to make the time even more enjoyable.</a:t>
            </a:r>
            <a:r>
              <a:rPr lang="en-US" sz="1400" baseline="0" dirty="0" smtClean="0">
                <a:solidFill>
                  <a:srgbClr val="000000"/>
                </a:solidFill>
                <a:latin typeface="Cambria" pitchFamily="64" charset="0"/>
              </a:rPr>
              <a:t> Another idea: have a book drive in conjunction with the event and donate to schools with fewer resources.</a:t>
            </a:r>
            <a:endParaRPr lang="en-US" sz="1400" dirty="0" smtClean="0">
              <a:solidFill>
                <a:srgbClr val="000000"/>
              </a:solidFill>
              <a:latin typeface="Cambria" pitchFamily="64" charset="0"/>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b="1" dirty="0" smtClean="0">
              <a:solidFill>
                <a:srgbClr val="000000"/>
              </a:solidFill>
              <a:latin typeface="Century Gothic" pitchFamily="64" charset="0"/>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b="1" dirty="0" smtClean="0">
              <a:solidFill>
                <a:srgbClr val="000000"/>
              </a:solidFill>
              <a:latin typeface="Century Gothic" pitchFamily="64" charset="0"/>
            </a:endParaRPr>
          </a:p>
          <a:p>
            <a:endParaRPr lang="en-US" dirty="0"/>
          </a:p>
        </p:txBody>
      </p:sp>
      <p:sp>
        <p:nvSpPr>
          <p:cNvPr id="4" name="Slide Number Placeholder 3"/>
          <p:cNvSpPr>
            <a:spLocks noGrp="1"/>
          </p:cNvSpPr>
          <p:nvPr>
            <p:ph type="sldNum" sz="quarter" idx="10"/>
          </p:nvPr>
        </p:nvSpPr>
        <p:spPr/>
        <p:txBody>
          <a:bodyPr/>
          <a:lstStyle/>
          <a:p>
            <a:fld id="{859FC84A-9C64-2C48-A36A-0CB64AE6E5ED}" type="slidenum">
              <a:rPr lang="en-US" smtClean="0"/>
              <a:pPr/>
              <a:t>6</a:t>
            </a:fld>
            <a:endParaRPr lang="en-US"/>
          </a:p>
        </p:txBody>
      </p:sp>
    </p:spTree>
    <p:extLst>
      <p:ext uri="{BB962C8B-B14F-4D97-AF65-F5344CB8AC3E}">
        <p14:creationId xmlns:p14="http://schemas.microsoft.com/office/powerpoint/2010/main" xmlns="" val="64834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1" dirty="0" smtClean="0"/>
              <a:t>What to do?</a:t>
            </a:r>
            <a:r>
              <a:rPr lang="en-US" dirty="0" smtClean="0"/>
              <a:t> - </a:t>
            </a:r>
            <a:r>
              <a:rPr lang="en-US" sz="1200" dirty="0" smtClean="0">
                <a:solidFill>
                  <a:srgbClr val="000000"/>
                </a:solidFill>
                <a:latin typeface="Century Gothic"/>
                <a:cs typeface="Century Gothic"/>
              </a:rPr>
              <a:t>Head over to the hardware store, pick up some supplies and build benches for your local park, school, or other community area. Get instructions online and recruit your local Kiwanis family members to help the cause. Go all</a:t>
            </a:r>
            <a:r>
              <a:rPr lang="en-US" sz="1200" baseline="0" dirty="0" smtClean="0">
                <a:solidFill>
                  <a:srgbClr val="000000"/>
                </a:solidFill>
                <a:latin typeface="Century Gothic"/>
                <a:cs typeface="Century Gothic"/>
              </a:rPr>
              <a:t> out and h</a:t>
            </a:r>
            <a:r>
              <a:rPr lang="en-US" sz="1200" dirty="0" smtClean="0">
                <a:solidFill>
                  <a:srgbClr val="000000"/>
                </a:solidFill>
                <a:latin typeface="Century Gothic"/>
                <a:cs typeface="Century Gothic"/>
              </a:rPr>
              <a:t>elp spruce up the common area with plants, paint, or anything</a:t>
            </a:r>
            <a:r>
              <a:rPr lang="en-US" sz="1200" baseline="0" dirty="0" smtClean="0">
                <a:solidFill>
                  <a:srgbClr val="000000"/>
                </a:solidFill>
                <a:latin typeface="Century Gothic"/>
                <a:cs typeface="Century Gothic"/>
              </a:rPr>
              <a:t> else </a:t>
            </a:r>
            <a:r>
              <a:rPr lang="en-US" sz="1200" b="1" dirty="0" smtClean="0">
                <a:solidFill>
                  <a:srgbClr val="000000"/>
                </a:solidFill>
                <a:latin typeface="Century Gothic"/>
                <a:cs typeface="Century Gothic"/>
              </a:rPr>
              <a:t>Winning Tips</a:t>
            </a:r>
            <a:r>
              <a:rPr lang="en-US" sz="1200" b="1" i="1" dirty="0" smtClean="0">
                <a:solidFill>
                  <a:srgbClr val="000000"/>
                </a:solidFill>
                <a:latin typeface="Century Gothic"/>
                <a:cs typeface="Century Gothic"/>
              </a:rPr>
              <a:t>: </a:t>
            </a:r>
            <a:r>
              <a:rPr lang="en-US" sz="1200" dirty="0" smtClean="0">
                <a:solidFill>
                  <a:srgbClr val="000000"/>
                </a:solidFill>
                <a:latin typeface="Century Gothic"/>
                <a:cs typeface="Century Gothic"/>
              </a:rPr>
              <a:t>Try to get wood and other supplies donated, and consider building your benches on-site. Assembling in a line – Henry Ford style – can help with productivity, too. </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b="1" dirty="0" smtClean="0">
              <a:solidFill>
                <a:srgbClr val="000000"/>
              </a:solidFill>
              <a:latin typeface="Century Gothic"/>
              <a:cs typeface="Century Gothic"/>
            </a:endParaRPr>
          </a:p>
          <a:p>
            <a:endParaRPr lang="en-US" dirty="0"/>
          </a:p>
        </p:txBody>
      </p:sp>
      <p:sp>
        <p:nvSpPr>
          <p:cNvPr id="4" name="Slide Number Placeholder 3"/>
          <p:cNvSpPr>
            <a:spLocks noGrp="1"/>
          </p:cNvSpPr>
          <p:nvPr>
            <p:ph type="sldNum" sz="quarter" idx="10"/>
          </p:nvPr>
        </p:nvSpPr>
        <p:spPr/>
        <p:txBody>
          <a:bodyPr/>
          <a:lstStyle/>
          <a:p>
            <a:fld id="{859FC84A-9C64-2C48-A36A-0CB64AE6E5ED}" type="slidenum">
              <a:rPr lang="en-US" smtClean="0"/>
              <a:pPr/>
              <a:t>7</a:t>
            </a:fld>
            <a:endParaRPr lang="en-US"/>
          </a:p>
        </p:txBody>
      </p:sp>
    </p:spTree>
    <p:extLst>
      <p:ext uri="{BB962C8B-B14F-4D97-AF65-F5344CB8AC3E}">
        <p14:creationId xmlns:p14="http://schemas.microsoft.com/office/powerpoint/2010/main" xmlns="" val="1023759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1" dirty="0" smtClean="0"/>
              <a:t>What to do?</a:t>
            </a:r>
            <a:r>
              <a:rPr lang="en-US" dirty="0" smtClean="0"/>
              <a:t> – </a:t>
            </a:r>
            <a:r>
              <a:rPr lang="en-US" sz="1200" dirty="0" smtClean="0">
                <a:solidFill>
                  <a:srgbClr val="000000"/>
                </a:solidFill>
                <a:latin typeface="Century Gothic"/>
                <a:cs typeface="Century Gothic"/>
              </a:rPr>
              <a:t>Invite</a:t>
            </a:r>
            <a:r>
              <a:rPr lang="en-US" sz="1200" baseline="0" dirty="0" smtClean="0">
                <a:solidFill>
                  <a:srgbClr val="000000"/>
                </a:solidFill>
                <a:latin typeface="Century Gothic"/>
                <a:cs typeface="Century Gothic"/>
              </a:rPr>
              <a:t> as many Key Clubbers, Kiwanis Club members, CKI members, and other SLP members as possible. Every club should be responsible for bringing different food items. Have games and fundraise for charities by asking each person attending to contribute a dollar or two. Host it at a local park or other community area. </a:t>
            </a:r>
            <a:endParaRPr lang="en-US" sz="1200" dirty="0" smtClean="0">
              <a:solidFill>
                <a:srgbClr val="000000"/>
              </a:solidFill>
              <a:latin typeface="Century Gothic"/>
              <a:cs typeface="Century Gothic"/>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dirty="0" smtClean="0">
                <a:solidFill>
                  <a:srgbClr val="000000"/>
                </a:solidFill>
                <a:latin typeface="Century Gothic"/>
                <a:cs typeface="Century Gothic"/>
              </a:rPr>
              <a:t>Winning Tips</a:t>
            </a:r>
            <a:r>
              <a:rPr lang="en-US" sz="1200" b="1" i="1" dirty="0" smtClean="0">
                <a:solidFill>
                  <a:srgbClr val="000000"/>
                </a:solidFill>
                <a:latin typeface="Century Gothic"/>
                <a:cs typeface="Century Gothic"/>
              </a:rPr>
              <a:t>: </a:t>
            </a:r>
            <a:r>
              <a:rPr lang="en-US" sz="1200" b="0" i="0" dirty="0" smtClean="0">
                <a:solidFill>
                  <a:srgbClr val="000000"/>
                </a:solidFill>
                <a:latin typeface="Century Gothic"/>
                <a:cs typeface="Century Gothic"/>
              </a:rPr>
              <a:t>Be</a:t>
            </a:r>
            <a:r>
              <a:rPr lang="en-US" sz="1200" b="0" i="0" baseline="0" dirty="0" smtClean="0">
                <a:solidFill>
                  <a:srgbClr val="000000"/>
                </a:solidFill>
                <a:latin typeface="Century Gothic"/>
                <a:cs typeface="Century Gothic"/>
              </a:rPr>
              <a:t> sure that every club coming brings a good amount of food. Planning and communication are key in this project.</a:t>
            </a:r>
            <a:endParaRPr lang="en-US" sz="1200" b="1" dirty="0" smtClean="0">
              <a:solidFill>
                <a:srgbClr val="000000"/>
              </a:solidFill>
              <a:latin typeface="Century Gothic"/>
              <a:cs typeface="Century Gothic"/>
            </a:endParaRPr>
          </a:p>
          <a:p>
            <a:endParaRPr lang="en-US" dirty="0"/>
          </a:p>
        </p:txBody>
      </p:sp>
      <p:sp>
        <p:nvSpPr>
          <p:cNvPr id="4" name="Slide Number Placeholder 3"/>
          <p:cNvSpPr>
            <a:spLocks noGrp="1"/>
          </p:cNvSpPr>
          <p:nvPr>
            <p:ph type="sldNum" sz="quarter" idx="10"/>
          </p:nvPr>
        </p:nvSpPr>
        <p:spPr/>
        <p:txBody>
          <a:bodyPr/>
          <a:lstStyle/>
          <a:p>
            <a:fld id="{859FC84A-9C64-2C48-A36A-0CB64AE6E5ED}" type="slidenum">
              <a:rPr lang="en-US" smtClean="0"/>
              <a:pPr/>
              <a:t>8</a:t>
            </a:fld>
            <a:endParaRPr lang="en-US"/>
          </a:p>
        </p:txBody>
      </p:sp>
    </p:spTree>
    <p:extLst>
      <p:ext uri="{BB962C8B-B14F-4D97-AF65-F5344CB8AC3E}">
        <p14:creationId xmlns:p14="http://schemas.microsoft.com/office/powerpoint/2010/main" xmlns="" val="1023759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1" dirty="0" smtClean="0"/>
              <a:t>Talk to your</a:t>
            </a:r>
            <a:r>
              <a:rPr lang="en-US" b="1" baseline="0" dirty="0" smtClean="0"/>
              <a:t> Kiwanis Club</a:t>
            </a:r>
            <a:r>
              <a:rPr lang="en-US" dirty="0" smtClean="0"/>
              <a:t>- </a:t>
            </a:r>
            <a:r>
              <a:rPr lang="en-US" sz="1200" dirty="0" smtClean="0">
                <a:solidFill>
                  <a:srgbClr val="000000"/>
                </a:solidFill>
                <a:latin typeface="Century Gothic"/>
                <a:cs typeface="Century Gothic"/>
              </a:rPr>
              <a:t>Get more</a:t>
            </a:r>
            <a:r>
              <a:rPr lang="en-US" sz="1200" baseline="0" dirty="0" smtClean="0">
                <a:solidFill>
                  <a:srgbClr val="000000"/>
                </a:solidFill>
                <a:latin typeface="Century Gothic"/>
                <a:cs typeface="Century Gothic"/>
              </a:rPr>
              <a:t> ideas from your Kiwanis Club! They are always involved in different projects and would be more than willing to speak to you about feasible projects you can do.</a:t>
            </a:r>
            <a:endParaRPr lang="en-US" sz="1200" dirty="0" smtClean="0">
              <a:solidFill>
                <a:srgbClr val="000000"/>
              </a:solidFill>
              <a:latin typeface="Century Gothic"/>
              <a:cs typeface="Century Gothic"/>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1" dirty="0" smtClean="0">
                <a:solidFill>
                  <a:srgbClr val="000000"/>
                </a:solidFill>
                <a:latin typeface="Century Gothic"/>
                <a:cs typeface="Century Gothic"/>
              </a:rPr>
              <a:t>Joint</a:t>
            </a:r>
            <a:r>
              <a:rPr lang="en-US" sz="1200" b="1" baseline="0" dirty="0" smtClean="0">
                <a:solidFill>
                  <a:srgbClr val="000000"/>
                </a:solidFill>
                <a:latin typeface="Century Gothic"/>
                <a:cs typeface="Century Gothic"/>
              </a:rPr>
              <a:t> Project</a:t>
            </a:r>
            <a:r>
              <a:rPr lang="en-US" sz="1200" b="1" i="1" dirty="0" smtClean="0">
                <a:solidFill>
                  <a:srgbClr val="000000"/>
                </a:solidFill>
                <a:latin typeface="Century Gothic"/>
                <a:cs typeface="Century Gothic"/>
              </a:rPr>
              <a:t>: </a:t>
            </a:r>
            <a:r>
              <a:rPr lang="en-US" sz="1200" b="0" i="0" dirty="0" smtClean="0">
                <a:solidFill>
                  <a:srgbClr val="000000"/>
                </a:solidFill>
                <a:latin typeface="Century Gothic"/>
                <a:cs typeface="Century Gothic"/>
              </a:rPr>
              <a:t>Since</a:t>
            </a:r>
            <a:r>
              <a:rPr lang="en-US" sz="1200" b="0" i="0" baseline="0" dirty="0" smtClean="0">
                <a:solidFill>
                  <a:srgbClr val="000000"/>
                </a:solidFill>
                <a:latin typeface="Century Gothic"/>
                <a:cs typeface="Century Gothic"/>
              </a:rPr>
              <a:t> you have time off from school, plan a project with your Kiwanis Club. This is not the same thing as showing up to their project. Get each club involved and come up with a project that both clubs can agree on. Invite CKI, Builders Club or </a:t>
            </a:r>
            <a:r>
              <a:rPr lang="en-US" sz="1200" b="0" i="0" baseline="0" dirty="0" err="1" smtClean="0">
                <a:solidFill>
                  <a:srgbClr val="000000"/>
                </a:solidFill>
                <a:latin typeface="Century Gothic"/>
                <a:cs typeface="Century Gothic"/>
              </a:rPr>
              <a:t>Aktion</a:t>
            </a:r>
            <a:r>
              <a:rPr lang="en-US" sz="1200" b="0" i="0" baseline="0" dirty="0" smtClean="0">
                <a:solidFill>
                  <a:srgbClr val="000000"/>
                </a:solidFill>
                <a:latin typeface="Century Gothic"/>
                <a:cs typeface="Century Gothic"/>
              </a:rPr>
              <a:t> Club to get even more people involved!</a:t>
            </a:r>
            <a:endParaRPr lang="en-US" sz="1200" dirty="0" smtClean="0">
              <a:solidFill>
                <a:srgbClr val="000000"/>
              </a:solidFill>
              <a:latin typeface="Century Gothic"/>
              <a:cs typeface="Century Gothic"/>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b="1" dirty="0" smtClean="0">
              <a:solidFill>
                <a:srgbClr val="000000"/>
              </a:solidFill>
              <a:latin typeface="Century Gothic"/>
              <a:cs typeface="Century Gothic"/>
            </a:endParaRPr>
          </a:p>
          <a:p>
            <a:endParaRPr lang="en-US" dirty="0"/>
          </a:p>
        </p:txBody>
      </p:sp>
      <p:sp>
        <p:nvSpPr>
          <p:cNvPr id="4" name="Slide Number Placeholder 3"/>
          <p:cNvSpPr>
            <a:spLocks noGrp="1"/>
          </p:cNvSpPr>
          <p:nvPr>
            <p:ph type="sldNum" sz="quarter" idx="10"/>
          </p:nvPr>
        </p:nvSpPr>
        <p:spPr/>
        <p:txBody>
          <a:bodyPr/>
          <a:lstStyle/>
          <a:p>
            <a:fld id="{859FC84A-9C64-2C48-A36A-0CB64AE6E5ED}" type="slidenum">
              <a:rPr lang="en-US" smtClean="0"/>
              <a:pPr/>
              <a:t>9</a:t>
            </a:fld>
            <a:endParaRPr lang="en-US"/>
          </a:p>
        </p:txBody>
      </p:sp>
    </p:spTree>
    <p:extLst>
      <p:ext uri="{BB962C8B-B14F-4D97-AF65-F5344CB8AC3E}">
        <p14:creationId xmlns:p14="http://schemas.microsoft.com/office/powerpoint/2010/main" xmlns="" val="102375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Take them to the service directory and show</a:t>
            </a:r>
            <a:r>
              <a:rPr lang="en-US" baseline="0" dirty="0" smtClean="0"/>
              <a:t> them the resources at </a:t>
            </a:r>
            <a:r>
              <a:rPr lang="en-US" sz="1200" dirty="0" smtClean="0">
                <a:latin typeface="Century Gothic" pitchFamily="64" charset="0"/>
              </a:rPr>
              <a:t>http://</a:t>
            </a:r>
            <a:r>
              <a:rPr lang="en-US" sz="1200" dirty="0" err="1" smtClean="0">
                <a:latin typeface="Century Gothic" pitchFamily="64" charset="0"/>
              </a:rPr>
              <a:t>floridakeyclub.org</a:t>
            </a:r>
            <a:r>
              <a:rPr lang="en-US" sz="1200" smtClean="0">
                <a:latin typeface="Century Gothic" pitchFamily="64" charset="0"/>
              </a:rPr>
              <a:t>/service-major-emphasis/</a:t>
            </a:r>
            <a:endParaRPr lang="en-US" sz="1200" smtClean="0"/>
          </a:p>
          <a:p>
            <a:endParaRPr lang="en-US" dirty="0"/>
          </a:p>
        </p:txBody>
      </p:sp>
      <p:sp>
        <p:nvSpPr>
          <p:cNvPr id="4" name="Slide Number Placeholder 3"/>
          <p:cNvSpPr>
            <a:spLocks noGrp="1"/>
          </p:cNvSpPr>
          <p:nvPr>
            <p:ph type="sldNum" sz="quarter" idx="10"/>
          </p:nvPr>
        </p:nvSpPr>
        <p:spPr/>
        <p:txBody>
          <a:bodyPr/>
          <a:lstStyle/>
          <a:p>
            <a:fld id="{859FC84A-9C64-2C48-A36A-0CB64AE6E5ED}" type="slidenum">
              <a:rPr lang="en-US" smtClean="0"/>
              <a:pPr/>
              <a:t>10</a:t>
            </a:fld>
            <a:endParaRPr lang="en-US"/>
          </a:p>
        </p:txBody>
      </p:sp>
    </p:spTree>
    <p:extLst>
      <p:ext uri="{BB962C8B-B14F-4D97-AF65-F5344CB8AC3E}">
        <p14:creationId xmlns:p14="http://schemas.microsoft.com/office/powerpoint/2010/main" xmlns="" val="4278851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lstStyle>
            <a:lvl1pPr algn="r">
              <a:defRPr/>
            </a:lvl1pPr>
          </a:lstStyle>
          <a:p>
            <a:r>
              <a:rPr lang="en-US"/>
              <a:t>Click to edit Master title style</a:t>
            </a:r>
          </a:p>
        </p:txBody>
      </p:sp>
      <p:sp>
        <p:nvSpPr>
          <p:cNvPr id="4099" name="Rectangle 3"/>
          <p:cNvSpPr>
            <a:spLocks noGrp="1" noChangeArrowheads="1"/>
          </p:cNvSpPr>
          <p:nvPr>
            <p:ph type="subTitle" idx="1"/>
          </p:nvPr>
        </p:nvSpPr>
        <p:spPr>
          <a:xfrm>
            <a:off x="2057400" y="3810000"/>
            <a:ext cx="6400800" cy="1752600"/>
          </a:xfrm>
        </p:spPr>
        <p:txBody>
          <a:bodyPr/>
          <a:lstStyle>
            <a:lvl1pPr marL="0" indent="0" algn="r">
              <a:buFont typeface="Wingdings" pitchFamily="64" charset="2"/>
              <a:buNone/>
              <a:defRPr/>
            </a:lvl1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lvl1pPr>
          </a:lstStyle>
          <a:p>
            <a:endParaRPr lang="en-US"/>
          </a:p>
        </p:txBody>
      </p:sp>
      <p:sp>
        <p:nvSpPr>
          <p:cNvPr id="4101" name="Rectangle 5"/>
          <p:cNvSpPr>
            <a:spLocks noGrp="1" noChangeArrowheads="1"/>
          </p:cNvSpPr>
          <p:nvPr>
            <p:ph type="ftr" sz="quarter" idx="3"/>
          </p:nvPr>
        </p:nvSpPr>
        <p:spPr/>
        <p:txBody>
          <a:bodyPr/>
          <a:lstStyle>
            <a:lvl1pPr>
              <a:defRPr/>
            </a:lvl1pPr>
          </a:lstStyle>
          <a:p>
            <a:endParaRPr lang="en-US"/>
          </a:p>
        </p:txBody>
      </p:sp>
      <p:sp>
        <p:nvSpPr>
          <p:cNvPr id="4102" name="Rectangle 6"/>
          <p:cNvSpPr>
            <a:spLocks noGrp="1" noChangeArrowheads="1"/>
          </p:cNvSpPr>
          <p:nvPr>
            <p:ph type="sldNum" sz="quarter" idx="4"/>
          </p:nvPr>
        </p:nvSpPr>
        <p:spPr/>
        <p:txBody>
          <a:bodyPr/>
          <a:lstStyle>
            <a:lvl1pPr>
              <a:defRPr/>
            </a:lvl1pPr>
          </a:lstStyle>
          <a:p>
            <a:fld id="{1FF0D8E8-F5CF-442D-84D3-C9DFFB16940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82BB4F-2A44-49D2-B0E8-628863E7331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DC7B34-9F12-4C09-BDA3-41513E23377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5527DA-9429-4AD6-B3AC-3A284486762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639F73-CF1F-4B9A-9423-E7369D8B456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E3BBBF-8EBB-43BE-88D0-52083911D4F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1A4F0DE-26B9-45F8-B463-28D0A0F181B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EA1CBB6-06D5-4C24-B4AD-83C24EE4FEF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D41A648-B8A6-45F3-BBE6-4104707AD78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CBAC5F5-1469-462B-99F3-A8EA9535080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CE8CB1-8D1E-4E16-81F0-1AF1A35E235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mn-ea"/>
              </a:defRPr>
            </a:lvl1pPr>
          </a:lstStyle>
          <a:p>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fld id="{8EDCF7EE-5E69-4A21-B8B5-11F3EE7374E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64" charset="0"/>
          <a:ea typeface="MS Pゴシック" pitchFamily="-92" charset="-128"/>
        </a:defRPr>
      </a:lvl2pPr>
      <a:lvl3pPr algn="ctr" rtl="0" fontAlgn="base">
        <a:spcBef>
          <a:spcPct val="0"/>
        </a:spcBef>
        <a:spcAft>
          <a:spcPct val="0"/>
        </a:spcAft>
        <a:defRPr sz="4400">
          <a:solidFill>
            <a:schemeClr val="tx2"/>
          </a:solidFill>
          <a:latin typeface="Times New Roman" pitchFamily="64" charset="0"/>
          <a:ea typeface="MS Pゴシック" pitchFamily="-92" charset="-128"/>
        </a:defRPr>
      </a:lvl3pPr>
      <a:lvl4pPr algn="ctr" rtl="0" fontAlgn="base">
        <a:spcBef>
          <a:spcPct val="0"/>
        </a:spcBef>
        <a:spcAft>
          <a:spcPct val="0"/>
        </a:spcAft>
        <a:defRPr sz="4400">
          <a:solidFill>
            <a:schemeClr val="tx2"/>
          </a:solidFill>
          <a:latin typeface="Times New Roman" pitchFamily="64" charset="0"/>
          <a:ea typeface="MS Pゴシック" pitchFamily="-92" charset="-128"/>
        </a:defRPr>
      </a:lvl4pPr>
      <a:lvl5pPr algn="ctr" rtl="0" fontAlgn="base">
        <a:spcBef>
          <a:spcPct val="0"/>
        </a:spcBef>
        <a:spcAft>
          <a:spcPct val="0"/>
        </a:spcAft>
        <a:defRPr sz="4400">
          <a:solidFill>
            <a:schemeClr val="tx2"/>
          </a:solidFill>
          <a:latin typeface="Times New Roman" pitchFamily="6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6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6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6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64" charset="0"/>
          <a:ea typeface="MS Pゴシック" pitchFamily="-92" charset="-128"/>
        </a:defRPr>
      </a:lvl9pPr>
    </p:titleStyle>
    <p:bodyStyle>
      <a:lvl1pPr marL="342900" indent="-342900" algn="l" rtl="0" fontAlgn="base">
        <a:spcBef>
          <a:spcPct val="20000"/>
        </a:spcBef>
        <a:spcAft>
          <a:spcPct val="0"/>
        </a:spcAft>
        <a:buFont typeface="Wingdings" pitchFamily="64"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64" charset="2"/>
        <a:buChar char="§"/>
        <a:defRPr sz="2800">
          <a:solidFill>
            <a:schemeClr val="tx1"/>
          </a:solidFill>
          <a:latin typeface="+mn-lt"/>
          <a:ea typeface="+mn-ea"/>
        </a:defRPr>
      </a:lvl2pPr>
      <a:lvl3pPr marL="1143000" indent="-228600" algn="l" rtl="0" fontAlgn="base">
        <a:spcBef>
          <a:spcPct val="20000"/>
        </a:spcBef>
        <a:spcAft>
          <a:spcPct val="0"/>
        </a:spcAft>
        <a:buFont typeface="Wingdings" pitchFamily="64" charset="2"/>
        <a:buChar char="§"/>
        <a:defRPr sz="2400">
          <a:solidFill>
            <a:schemeClr val="tx1"/>
          </a:solidFill>
          <a:latin typeface="+mn-lt"/>
          <a:ea typeface="+mn-ea"/>
        </a:defRPr>
      </a:lvl3pPr>
      <a:lvl4pPr marL="1600200" indent="-228600" algn="l" rtl="0" fontAlgn="base">
        <a:spcBef>
          <a:spcPct val="20000"/>
        </a:spcBef>
        <a:spcAft>
          <a:spcPct val="0"/>
        </a:spcAft>
        <a:buFont typeface="Wingdings" pitchFamily="64" charset="2"/>
        <a:buChar char="§"/>
        <a:defRPr sz="2000">
          <a:solidFill>
            <a:schemeClr val="tx1"/>
          </a:solidFill>
          <a:latin typeface="+mn-lt"/>
          <a:ea typeface="+mn-ea"/>
        </a:defRPr>
      </a:lvl4pPr>
      <a:lvl5pPr marL="2057400" indent="-228600" algn="l" rtl="0" fontAlgn="base">
        <a:spcBef>
          <a:spcPct val="20000"/>
        </a:spcBef>
        <a:spcAft>
          <a:spcPct val="0"/>
        </a:spcAft>
        <a:buFont typeface="Wingdings" pitchFamily="64" charset="2"/>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6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6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6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6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00200" y="228600"/>
            <a:ext cx="7772400" cy="1143000"/>
          </a:xfrm>
        </p:spPr>
        <p:txBody>
          <a:bodyPr/>
          <a:lstStyle/>
          <a:p>
            <a:pPr algn="ctr"/>
            <a:r>
              <a:rPr lang="en-US" sz="6000" b="1" dirty="0">
                <a:latin typeface="Century Gothic" pitchFamily="64" charset="0"/>
              </a:rPr>
              <a:t>Summer Service</a:t>
            </a:r>
            <a:endParaRPr lang="en-US" dirty="0"/>
          </a:p>
        </p:txBody>
      </p:sp>
      <p:sp>
        <p:nvSpPr>
          <p:cNvPr id="2051" name="Rectangle 3"/>
          <p:cNvSpPr>
            <a:spLocks noGrp="1" noChangeArrowheads="1"/>
          </p:cNvSpPr>
          <p:nvPr>
            <p:ph type="subTitle" idx="1"/>
          </p:nvPr>
        </p:nvSpPr>
        <p:spPr>
          <a:xfrm>
            <a:off x="1524000" y="4572000"/>
            <a:ext cx="6400800" cy="1752600"/>
          </a:xfrm>
        </p:spPr>
        <p:txBody>
          <a:bodyPr/>
          <a:lstStyle/>
          <a:p>
            <a:pPr algn="ctr"/>
            <a:r>
              <a:rPr lang="en-US" dirty="0">
                <a:latin typeface="Century Gothic" pitchFamily="64" charset="0"/>
              </a:rPr>
              <a:t>Service doesn’t have to end just because you’re on vacation!</a:t>
            </a:r>
          </a:p>
        </p:txBody>
      </p:sp>
      <p:pic>
        <p:nvPicPr>
          <p:cNvPr id="2052" name="Picture 4" descr="Pencil graphic-Black"/>
          <p:cNvPicPr>
            <a:picLocks noChangeAspect="1" noChangeArrowheads="1"/>
          </p:cNvPicPr>
          <p:nvPr/>
        </p:nvPicPr>
        <p:blipFill>
          <a:blip r:embed="rId2" cstate="print"/>
          <a:srcRect/>
          <a:stretch>
            <a:fillRect/>
          </a:stretch>
        </p:blipFill>
        <p:spPr bwMode="auto">
          <a:xfrm>
            <a:off x="0" y="3895725"/>
            <a:ext cx="8909050" cy="523875"/>
          </a:xfrm>
          <a:prstGeom prst="rect">
            <a:avLst/>
          </a:prstGeom>
          <a:noFill/>
        </p:spPr>
      </p:pic>
      <p:pic>
        <p:nvPicPr>
          <p:cNvPr id="6" name="Picture 5"/>
          <p:cNvPicPr>
            <a:picLocks noChangeAspect="1"/>
          </p:cNvPicPr>
          <p:nvPr/>
        </p:nvPicPr>
        <p:blipFill>
          <a:blip r:embed="rId3" cstate="print"/>
          <a:stretch>
            <a:fillRect/>
          </a:stretch>
        </p:blipFill>
        <p:spPr>
          <a:xfrm>
            <a:off x="7995299" y="5715000"/>
            <a:ext cx="1148701" cy="1143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50000"/>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90600" y="381000"/>
            <a:ext cx="7772400" cy="1143000"/>
          </a:xfrm>
        </p:spPr>
        <p:txBody>
          <a:bodyPr/>
          <a:lstStyle/>
          <a:p>
            <a:r>
              <a:rPr lang="en-US">
                <a:latin typeface="Century Gothic" pitchFamily="64" charset="0"/>
              </a:rPr>
              <a:t>Service Directory</a:t>
            </a:r>
          </a:p>
        </p:txBody>
      </p:sp>
      <p:sp>
        <p:nvSpPr>
          <p:cNvPr id="10243" name="Rectangle 3"/>
          <p:cNvSpPr>
            <a:spLocks noGrp="1" noChangeArrowheads="1"/>
          </p:cNvSpPr>
          <p:nvPr>
            <p:ph type="body" idx="1"/>
          </p:nvPr>
        </p:nvSpPr>
        <p:spPr>
          <a:xfrm>
            <a:off x="609600" y="2286000"/>
            <a:ext cx="7772400" cy="2895600"/>
          </a:xfrm>
          <a:solidFill>
            <a:schemeClr val="bg1">
              <a:alpha val="5000"/>
            </a:schemeClr>
          </a:solidFill>
        </p:spPr>
        <p:txBody>
          <a:bodyPr/>
          <a:lstStyle/>
          <a:p>
            <a:r>
              <a:rPr lang="en-US" sz="3600" dirty="0">
                <a:latin typeface="Century Gothic" pitchFamily="64" charset="0"/>
              </a:rPr>
              <a:t>For more ideas, check out </a:t>
            </a:r>
            <a:r>
              <a:rPr lang="en-US" sz="3600" b="1" i="1" u="sng" dirty="0">
                <a:latin typeface="Century Gothic" pitchFamily="64" charset="0"/>
              </a:rPr>
              <a:t>the Service Directory</a:t>
            </a:r>
            <a:r>
              <a:rPr lang="en-US" sz="3600" dirty="0">
                <a:latin typeface="Century Gothic" pitchFamily="64" charset="0"/>
              </a:rPr>
              <a:t> on the Florida Key Club Website</a:t>
            </a:r>
          </a:p>
          <a:p>
            <a:endParaRPr lang="en-US" sz="2800" dirty="0" smtClean="0">
              <a:latin typeface="Century Gothic" pitchFamily="64" charset="0"/>
            </a:endParaRPr>
          </a:p>
        </p:txBody>
      </p:sp>
      <p:pic>
        <p:nvPicPr>
          <p:cNvPr id="4" name="Picture 4" descr="Pencil graphic-Black"/>
          <p:cNvPicPr>
            <a:picLocks noChangeAspect="1" noChangeArrowheads="1"/>
          </p:cNvPicPr>
          <p:nvPr/>
        </p:nvPicPr>
        <p:blipFill rotWithShape="1">
          <a:blip r:embed="rId4" cstate="print"/>
          <a:srcRect l="13614" b="-6238"/>
          <a:stretch/>
        </p:blipFill>
        <p:spPr bwMode="auto">
          <a:xfrm rot="10800000">
            <a:off x="1447800" y="1186519"/>
            <a:ext cx="7696200" cy="556555"/>
          </a:xfrm>
          <a:prstGeom prst="rect">
            <a:avLst/>
          </a:prstGeom>
          <a:noFill/>
        </p:spPr>
      </p:pic>
      <p:pic>
        <p:nvPicPr>
          <p:cNvPr id="5" name="Picture 4"/>
          <p:cNvPicPr>
            <a:picLocks noChangeAspect="1"/>
          </p:cNvPicPr>
          <p:nvPr/>
        </p:nvPicPr>
        <p:blipFill>
          <a:blip r:embed="rId5" cstate="print"/>
          <a:stretch>
            <a:fillRect/>
          </a:stretch>
        </p:blipFill>
        <p:spPr>
          <a:xfrm>
            <a:off x="7995299" y="5715000"/>
            <a:ext cx="1148701" cy="1143000"/>
          </a:xfrm>
          <a:prstGeom prst="rect">
            <a:avLst/>
          </a:prstGeom>
        </p:spPr>
      </p:pic>
      <p:pic>
        <p:nvPicPr>
          <p:cNvPr id="7" name="Picture 6" descr="stamp logo no background.png"/>
          <p:cNvPicPr>
            <a:picLocks noChangeAspect="1"/>
          </p:cNvPicPr>
          <p:nvPr/>
        </p:nvPicPr>
        <p:blipFill>
          <a:blip r:embed="rId6" cstate="print"/>
          <a:stretch>
            <a:fillRect/>
          </a:stretch>
        </p:blipFill>
        <p:spPr>
          <a:xfrm>
            <a:off x="228600" y="5715000"/>
            <a:ext cx="1387929" cy="8572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85800" y="4038600"/>
            <a:ext cx="7772400" cy="1447800"/>
          </a:xfrm>
        </p:spPr>
        <p:txBody>
          <a:bodyPr/>
          <a:lstStyle/>
          <a:p>
            <a:pPr algn="ctr">
              <a:buFont typeface="Wingdings" pitchFamily="64" charset="2"/>
              <a:buNone/>
            </a:pPr>
            <a:r>
              <a:rPr lang="en-US" sz="7200" b="1" dirty="0">
                <a:latin typeface="Century Gothic" pitchFamily="64" charset="0"/>
              </a:rPr>
              <a:t>It’s service time!</a:t>
            </a:r>
          </a:p>
        </p:txBody>
      </p:sp>
      <p:pic>
        <p:nvPicPr>
          <p:cNvPr id="3" name="Picture 2"/>
          <p:cNvPicPr>
            <a:picLocks noChangeAspect="1"/>
          </p:cNvPicPr>
          <p:nvPr/>
        </p:nvPicPr>
        <p:blipFill>
          <a:blip r:embed="rId2" cstate="print"/>
          <a:stretch>
            <a:fillRect/>
          </a:stretch>
        </p:blipFill>
        <p:spPr>
          <a:xfrm>
            <a:off x="7995299" y="5715000"/>
            <a:ext cx="1148701" cy="1143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50000"/>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0" y="304800"/>
            <a:ext cx="7772400" cy="1143000"/>
          </a:xfrm>
        </p:spPr>
        <p:txBody>
          <a:bodyPr/>
          <a:lstStyle/>
          <a:p>
            <a:r>
              <a:rPr lang="en-US" sz="4000" dirty="0" smtClean="0">
                <a:latin typeface="Century Gothic" pitchFamily="64" charset="0"/>
              </a:rPr>
              <a:t>How To Increase Participation</a:t>
            </a:r>
            <a:endParaRPr lang="en-US" sz="4000" dirty="0"/>
          </a:p>
        </p:txBody>
      </p:sp>
      <p:sp>
        <p:nvSpPr>
          <p:cNvPr id="5123" name="Rectangle 3"/>
          <p:cNvSpPr>
            <a:spLocks noGrp="1" noChangeArrowheads="1"/>
          </p:cNvSpPr>
          <p:nvPr>
            <p:ph type="body" idx="1"/>
          </p:nvPr>
        </p:nvSpPr>
        <p:spPr>
          <a:xfrm>
            <a:off x="685800" y="1905000"/>
            <a:ext cx="7772400" cy="5181600"/>
          </a:xfrm>
        </p:spPr>
        <p:txBody>
          <a:bodyPr/>
          <a:lstStyle/>
          <a:p>
            <a:r>
              <a:rPr lang="en-US" sz="3600" dirty="0" smtClean="0">
                <a:latin typeface="Century Gothic" pitchFamily="64" charset="0"/>
              </a:rPr>
              <a:t>Plan, plan, and plan!</a:t>
            </a:r>
            <a:endParaRPr lang="en-US" sz="3600" dirty="0">
              <a:latin typeface="Century Gothic" pitchFamily="64" charset="0"/>
            </a:endParaRPr>
          </a:p>
          <a:p>
            <a:r>
              <a:rPr lang="en-US" sz="3600" dirty="0" smtClean="0">
                <a:latin typeface="Century Gothic" pitchFamily="64" charset="0"/>
              </a:rPr>
              <a:t>Officers should be planning summer service before summer starts</a:t>
            </a:r>
            <a:endParaRPr lang="en-US" sz="3600" dirty="0">
              <a:latin typeface="Century Gothic" pitchFamily="64" charset="0"/>
            </a:endParaRPr>
          </a:p>
        </p:txBody>
      </p:sp>
      <p:pic>
        <p:nvPicPr>
          <p:cNvPr id="6" name="Picture 4" descr="Pencil graphic-Black"/>
          <p:cNvPicPr>
            <a:picLocks noChangeAspect="1" noChangeArrowheads="1"/>
          </p:cNvPicPr>
          <p:nvPr/>
        </p:nvPicPr>
        <p:blipFill rotWithShape="1">
          <a:blip r:embed="rId4" cstate="print"/>
          <a:srcRect l="13614" b="-6238"/>
          <a:stretch/>
        </p:blipFill>
        <p:spPr bwMode="auto">
          <a:xfrm rot="10800000">
            <a:off x="1447800" y="1186519"/>
            <a:ext cx="7696200" cy="556555"/>
          </a:xfrm>
          <a:prstGeom prst="rect">
            <a:avLst/>
          </a:prstGeom>
          <a:noFill/>
        </p:spPr>
      </p:pic>
      <p:pic>
        <p:nvPicPr>
          <p:cNvPr id="7" name="Picture 6"/>
          <p:cNvPicPr>
            <a:picLocks noChangeAspect="1"/>
          </p:cNvPicPr>
          <p:nvPr/>
        </p:nvPicPr>
        <p:blipFill>
          <a:blip r:embed="rId5" cstate="print"/>
          <a:stretch>
            <a:fillRect/>
          </a:stretch>
        </p:blipFill>
        <p:spPr>
          <a:xfrm>
            <a:off x="7995299" y="5715000"/>
            <a:ext cx="1148701" cy="1143000"/>
          </a:xfrm>
          <a:prstGeom prst="rect">
            <a:avLst/>
          </a:prstGeom>
        </p:spPr>
      </p:pic>
      <p:pic>
        <p:nvPicPr>
          <p:cNvPr id="10" name="Picture 9" descr="stamp logo no background.png"/>
          <p:cNvPicPr>
            <a:picLocks noChangeAspect="1"/>
          </p:cNvPicPr>
          <p:nvPr/>
        </p:nvPicPr>
        <p:blipFill>
          <a:blip r:embed="rId6" cstate="print"/>
          <a:stretch>
            <a:fillRect/>
          </a:stretch>
        </p:blipFill>
        <p:spPr>
          <a:xfrm>
            <a:off x="228600" y="5715000"/>
            <a:ext cx="1387929" cy="8572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50000"/>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0" y="304800"/>
            <a:ext cx="7772400" cy="1143000"/>
          </a:xfrm>
        </p:spPr>
        <p:txBody>
          <a:bodyPr/>
          <a:lstStyle/>
          <a:p>
            <a:r>
              <a:rPr lang="en-US" sz="4000" dirty="0" smtClean="0">
                <a:latin typeface="Century Gothic" pitchFamily="64" charset="0"/>
              </a:rPr>
              <a:t>How To Increase Participation</a:t>
            </a:r>
            <a:endParaRPr lang="en-US" sz="4000" dirty="0"/>
          </a:p>
        </p:txBody>
      </p:sp>
      <p:sp>
        <p:nvSpPr>
          <p:cNvPr id="5123" name="Rectangle 3"/>
          <p:cNvSpPr>
            <a:spLocks noGrp="1" noChangeArrowheads="1"/>
          </p:cNvSpPr>
          <p:nvPr>
            <p:ph type="body" idx="1"/>
          </p:nvPr>
        </p:nvSpPr>
        <p:spPr>
          <a:xfrm>
            <a:off x="685800" y="1905000"/>
            <a:ext cx="7772400" cy="5181600"/>
          </a:xfrm>
        </p:spPr>
        <p:txBody>
          <a:bodyPr/>
          <a:lstStyle/>
          <a:p>
            <a:r>
              <a:rPr lang="en-US" sz="3600" dirty="0" smtClean="0">
                <a:latin typeface="Century Gothic" pitchFamily="64" charset="0"/>
              </a:rPr>
              <a:t>Stay in Contact</a:t>
            </a:r>
          </a:p>
          <a:p>
            <a:r>
              <a:rPr lang="en-US" sz="3600" dirty="0" smtClean="0">
                <a:latin typeface="Century Gothic" pitchFamily="64" charset="0"/>
              </a:rPr>
              <a:t>Advertise project correctly</a:t>
            </a:r>
          </a:p>
          <a:p>
            <a:r>
              <a:rPr lang="en-US" sz="3600" dirty="0" smtClean="0">
                <a:latin typeface="Century Gothic" pitchFamily="64" charset="0"/>
              </a:rPr>
              <a:t>Make use of the weather</a:t>
            </a:r>
          </a:p>
          <a:p>
            <a:r>
              <a:rPr lang="en-US" sz="3600" dirty="0" smtClean="0">
                <a:latin typeface="Century Gothic" pitchFamily="64" charset="0"/>
              </a:rPr>
              <a:t>Have FUN!</a:t>
            </a:r>
            <a:endParaRPr lang="en-US" sz="3600" dirty="0">
              <a:latin typeface="Century Gothic" pitchFamily="64" charset="0"/>
            </a:endParaRPr>
          </a:p>
        </p:txBody>
      </p:sp>
      <p:pic>
        <p:nvPicPr>
          <p:cNvPr id="6" name="Picture 4" descr="Pencil graphic-Black"/>
          <p:cNvPicPr>
            <a:picLocks noChangeAspect="1" noChangeArrowheads="1"/>
          </p:cNvPicPr>
          <p:nvPr/>
        </p:nvPicPr>
        <p:blipFill rotWithShape="1">
          <a:blip r:embed="rId4" cstate="print"/>
          <a:srcRect l="13614" b="-6238"/>
          <a:stretch/>
        </p:blipFill>
        <p:spPr bwMode="auto">
          <a:xfrm rot="10800000">
            <a:off x="1447800" y="1186519"/>
            <a:ext cx="7696200" cy="556555"/>
          </a:xfrm>
          <a:prstGeom prst="rect">
            <a:avLst/>
          </a:prstGeom>
          <a:noFill/>
        </p:spPr>
      </p:pic>
      <p:pic>
        <p:nvPicPr>
          <p:cNvPr id="7" name="Picture 6"/>
          <p:cNvPicPr>
            <a:picLocks noChangeAspect="1"/>
          </p:cNvPicPr>
          <p:nvPr/>
        </p:nvPicPr>
        <p:blipFill>
          <a:blip r:embed="rId5" cstate="print"/>
          <a:stretch>
            <a:fillRect/>
          </a:stretch>
        </p:blipFill>
        <p:spPr>
          <a:xfrm>
            <a:off x="7995299" y="5715000"/>
            <a:ext cx="1148701" cy="1143000"/>
          </a:xfrm>
          <a:prstGeom prst="rect">
            <a:avLst/>
          </a:prstGeom>
        </p:spPr>
      </p:pic>
      <p:pic>
        <p:nvPicPr>
          <p:cNvPr id="9" name="Picture 8" descr="stamp logo no background.png"/>
          <p:cNvPicPr>
            <a:picLocks noChangeAspect="1"/>
          </p:cNvPicPr>
          <p:nvPr/>
        </p:nvPicPr>
        <p:blipFill>
          <a:blip r:embed="rId6" cstate="print"/>
          <a:stretch>
            <a:fillRect/>
          </a:stretch>
        </p:blipFill>
        <p:spPr>
          <a:xfrm>
            <a:off x="228600" y="5715000"/>
            <a:ext cx="1387929" cy="857250"/>
          </a:xfrm>
          <a:prstGeom prst="rect">
            <a:avLst/>
          </a:prstGeom>
        </p:spPr>
      </p:pic>
    </p:spTree>
    <p:extLst>
      <p:ext uri="{BB962C8B-B14F-4D97-AF65-F5344CB8AC3E}">
        <p14:creationId xmlns:p14="http://schemas.microsoft.com/office/powerpoint/2010/main" xmlns="" val="718871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50000"/>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1371600" y="304800"/>
            <a:ext cx="7772400" cy="1143000"/>
          </a:xfrm>
        </p:spPr>
        <p:txBody>
          <a:bodyPr/>
          <a:lstStyle/>
          <a:p>
            <a:r>
              <a:rPr lang="en-US" dirty="0">
                <a:latin typeface="Century Gothic" pitchFamily="64" charset="0"/>
              </a:rPr>
              <a:t>Ideas For Projects</a:t>
            </a:r>
            <a:r>
              <a:rPr lang="en-US" b="1" dirty="0">
                <a:latin typeface="Century Gothic" pitchFamily="64" charset="0"/>
              </a:rPr>
              <a:t>:</a:t>
            </a:r>
            <a:endParaRPr lang="en-US" dirty="0"/>
          </a:p>
        </p:txBody>
      </p:sp>
      <p:sp>
        <p:nvSpPr>
          <p:cNvPr id="1027" name="Rectangle 3"/>
          <p:cNvSpPr>
            <a:spLocks noGrp="1" noChangeArrowheads="1"/>
          </p:cNvSpPr>
          <p:nvPr>
            <p:ph type="body" idx="1"/>
          </p:nvPr>
        </p:nvSpPr>
        <p:spPr>
          <a:xfrm>
            <a:off x="609600" y="1905000"/>
            <a:ext cx="7772400" cy="2667000"/>
          </a:xfrm>
        </p:spPr>
        <p:txBody>
          <a:bodyPr/>
          <a:lstStyle/>
          <a:p>
            <a:r>
              <a:rPr lang="en-US" sz="3600" dirty="0" smtClean="0">
                <a:latin typeface="Century Gothic" pitchFamily="64" charset="0"/>
              </a:rPr>
              <a:t>Beach/River/Lake </a:t>
            </a:r>
            <a:r>
              <a:rPr lang="en-US" sz="3600" dirty="0">
                <a:latin typeface="Century Gothic" pitchFamily="64" charset="0"/>
              </a:rPr>
              <a:t>clean up </a:t>
            </a:r>
            <a:endParaRPr lang="en-US" sz="3600" dirty="0" smtClean="0">
              <a:latin typeface="Century Gothic" pitchFamily="64" charset="0"/>
            </a:endParaRPr>
          </a:p>
          <a:p>
            <a:r>
              <a:rPr lang="en-US" sz="3600" dirty="0" smtClean="0">
                <a:latin typeface="Century Gothic" pitchFamily="64" charset="0"/>
              </a:rPr>
              <a:t>Read</a:t>
            </a:r>
            <a:r>
              <a:rPr lang="en-US" sz="3600" dirty="0">
                <a:latin typeface="Century Gothic" pitchFamily="64" charset="0"/>
              </a:rPr>
              <a:t>-a-thon</a:t>
            </a:r>
          </a:p>
          <a:p>
            <a:r>
              <a:rPr lang="en-US" sz="3600" dirty="0" smtClean="0">
                <a:latin typeface="Century Gothic" pitchFamily="64" charset="0"/>
              </a:rPr>
              <a:t>Build benches or other public needs</a:t>
            </a:r>
            <a:endParaRPr lang="en-US" sz="3600" dirty="0">
              <a:latin typeface="Century Gothic" pitchFamily="64" charset="0"/>
            </a:endParaRPr>
          </a:p>
          <a:p>
            <a:r>
              <a:rPr lang="en-US" sz="3600" dirty="0" smtClean="0">
                <a:latin typeface="Century Gothic" pitchFamily="64" charset="0"/>
              </a:rPr>
              <a:t>Kiwanis Family Picnic</a:t>
            </a:r>
            <a:endParaRPr lang="en-US" sz="3600" dirty="0">
              <a:latin typeface="Century Gothic" pitchFamily="64" charset="0"/>
            </a:endParaRPr>
          </a:p>
        </p:txBody>
      </p:sp>
      <p:pic>
        <p:nvPicPr>
          <p:cNvPr id="5" name="Picture 4" descr="Pencil graphic-Black"/>
          <p:cNvPicPr>
            <a:picLocks noChangeAspect="1" noChangeArrowheads="1"/>
          </p:cNvPicPr>
          <p:nvPr/>
        </p:nvPicPr>
        <p:blipFill rotWithShape="1">
          <a:blip r:embed="rId4" cstate="print"/>
          <a:srcRect l="13614" b="-6238"/>
          <a:stretch/>
        </p:blipFill>
        <p:spPr bwMode="auto">
          <a:xfrm rot="10800000">
            <a:off x="1447800" y="1186519"/>
            <a:ext cx="7696200" cy="556555"/>
          </a:xfrm>
          <a:prstGeom prst="rect">
            <a:avLst/>
          </a:prstGeom>
          <a:noFill/>
        </p:spPr>
      </p:pic>
      <p:pic>
        <p:nvPicPr>
          <p:cNvPr id="6" name="Picture 5"/>
          <p:cNvPicPr>
            <a:picLocks noChangeAspect="1"/>
          </p:cNvPicPr>
          <p:nvPr/>
        </p:nvPicPr>
        <p:blipFill>
          <a:blip r:embed="rId5" cstate="print"/>
          <a:stretch>
            <a:fillRect/>
          </a:stretch>
        </p:blipFill>
        <p:spPr>
          <a:xfrm>
            <a:off x="7995299" y="5715000"/>
            <a:ext cx="1148701" cy="1143000"/>
          </a:xfrm>
          <a:prstGeom prst="rect">
            <a:avLst/>
          </a:prstGeom>
        </p:spPr>
      </p:pic>
      <p:pic>
        <p:nvPicPr>
          <p:cNvPr id="8" name="Picture 7" descr="stamp logo no background.png"/>
          <p:cNvPicPr>
            <a:picLocks noChangeAspect="1"/>
          </p:cNvPicPr>
          <p:nvPr/>
        </p:nvPicPr>
        <p:blipFill>
          <a:blip r:embed="rId6" cstate="print"/>
          <a:stretch>
            <a:fillRect/>
          </a:stretch>
        </p:blipFill>
        <p:spPr>
          <a:xfrm>
            <a:off x="228600" y="5715000"/>
            <a:ext cx="1387929" cy="8572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50000"/>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05000" y="381000"/>
            <a:ext cx="7772400" cy="1143000"/>
          </a:xfrm>
        </p:spPr>
        <p:txBody>
          <a:bodyPr/>
          <a:lstStyle/>
          <a:p>
            <a:r>
              <a:rPr lang="en-US" dirty="0">
                <a:latin typeface="Century Gothic" pitchFamily="64" charset="0"/>
              </a:rPr>
              <a:t>Beach Clean-Up</a:t>
            </a:r>
            <a:endParaRPr lang="en-US" dirty="0"/>
          </a:p>
        </p:txBody>
      </p:sp>
      <p:sp>
        <p:nvSpPr>
          <p:cNvPr id="8195" name="Rectangle 3"/>
          <p:cNvSpPr>
            <a:spLocks noGrp="1" noChangeArrowheads="1"/>
          </p:cNvSpPr>
          <p:nvPr>
            <p:ph type="body" idx="1"/>
          </p:nvPr>
        </p:nvSpPr>
        <p:spPr>
          <a:solidFill>
            <a:schemeClr val="bg1">
              <a:alpha val="5000"/>
            </a:schemeClr>
          </a:solidFill>
        </p:spPr>
        <p:txBody>
          <a:bodyPr/>
          <a:lstStyle/>
          <a:p>
            <a:r>
              <a:rPr lang="en-US" sz="3600" dirty="0">
                <a:solidFill>
                  <a:srgbClr val="000000"/>
                </a:solidFill>
                <a:latin typeface="Century Gothic" pitchFamily="64" charset="0"/>
              </a:rPr>
              <a:t>Members needed: 5-10+ </a:t>
            </a:r>
            <a:endParaRPr lang="en-US" sz="3600" dirty="0" smtClean="0">
              <a:solidFill>
                <a:srgbClr val="000000"/>
              </a:solidFill>
              <a:latin typeface="Century Gothic" pitchFamily="64" charset="0"/>
            </a:endParaRPr>
          </a:p>
          <a:p>
            <a:endParaRPr lang="en-US" sz="3600" dirty="0" smtClean="0">
              <a:solidFill>
                <a:srgbClr val="000000"/>
              </a:solidFill>
              <a:latin typeface="Century Gothic" pitchFamily="64" charset="0"/>
            </a:endParaRPr>
          </a:p>
          <a:p>
            <a:r>
              <a:rPr lang="en-US" sz="3600" dirty="0" smtClean="0">
                <a:solidFill>
                  <a:srgbClr val="000000"/>
                </a:solidFill>
                <a:latin typeface="Century Gothic" pitchFamily="64" charset="0"/>
              </a:rPr>
              <a:t>Volunteer to pick up trash at beach and make it into a social afterwards</a:t>
            </a:r>
          </a:p>
          <a:p>
            <a:pPr marL="0" indent="0">
              <a:buNone/>
            </a:pPr>
            <a:endParaRPr lang="en-US" sz="4000" dirty="0">
              <a:solidFill>
                <a:srgbClr val="000000"/>
              </a:solidFill>
              <a:latin typeface="Century Gothic" pitchFamily="64" charset="0"/>
            </a:endParaRPr>
          </a:p>
        </p:txBody>
      </p:sp>
      <p:pic>
        <p:nvPicPr>
          <p:cNvPr id="4" name="Picture 4" descr="Pencil graphic-Black"/>
          <p:cNvPicPr>
            <a:picLocks noChangeAspect="1" noChangeArrowheads="1"/>
          </p:cNvPicPr>
          <p:nvPr/>
        </p:nvPicPr>
        <p:blipFill rotWithShape="1">
          <a:blip r:embed="rId4" cstate="print"/>
          <a:srcRect l="13614" b="-6238"/>
          <a:stretch/>
        </p:blipFill>
        <p:spPr bwMode="auto">
          <a:xfrm rot="10800000">
            <a:off x="1447800" y="1219201"/>
            <a:ext cx="7696200" cy="556555"/>
          </a:xfrm>
          <a:prstGeom prst="rect">
            <a:avLst/>
          </a:prstGeom>
          <a:noFill/>
        </p:spPr>
      </p:pic>
      <p:pic>
        <p:nvPicPr>
          <p:cNvPr id="5" name="Picture 4"/>
          <p:cNvPicPr>
            <a:picLocks noChangeAspect="1"/>
          </p:cNvPicPr>
          <p:nvPr/>
        </p:nvPicPr>
        <p:blipFill>
          <a:blip r:embed="rId5" cstate="print"/>
          <a:stretch>
            <a:fillRect/>
          </a:stretch>
        </p:blipFill>
        <p:spPr>
          <a:xfrm>
            <a:off x="7995299" y="5715000"/>
            <a:ext cx="1148701" cy="1143000"/>
          </a:xfrm>
          <a:prstGeom prst="rect">
            <a:avLst/>
          </a:prstGeom>
        </p:spPr>
      </p:pic>
      <p:pic>
        <p:nvPicPr>
          <p:cNvPr id="7" name="Picture 6" descr="stamp logo no background.png"/>
          <p:cNvPicPr>
            <a:picLocks noChangeAspect="1"/>
          </p:cNvPicPr>
          <p:nvPr/>
        </p:nvPicPr>
        <p:blipFill>
          <a:blip r:embed="rId6" cstate="print"/>
          <a:stretch>
            <a:fillRect/>
          </a:stretch>
        </p:blipFill>
        <p:spPr>
          <a:xfrm>
            <a:off x="228600" y="5715000"/>
            <a:ext cx="1387929" cy="8572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50000"/>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0" y="381000"/>
            <a:ext cx="7772400" cy="1143000"/>
          </a:xfrm>
        </p:spPr>
        <p:txBody>
          <a:bodyPr/>
          <a:lstStyle/>
          <a:p>
            <a:r>
              <a:rPr lang="en-US" dirty="0">
                <a:latin typeface="Century Gothic" pitchFamily="64" charset="0"/>
              </a:rPr>
              <a:t>Read-A-Thon</a:t>
            </a:r>
            <a:endParaRPr lang="en-US" dirty="0"/>
          </a:p>
        </p:txBody>
      </p:sp>
      <p:sp>
        <p:nvSpPr>
          <p:cNvPr id="6147" name="Rectangle 3"/>
          <p:cNvSpPr>
            <a:spLocks noGrp="1" noChangeArrowheads="1"/>
          </p:cNvSpPr>
          <p:nvPr>
            <p:ph type="body" idx="1"/>
          </p:nvPr>
        </p:nvSpPr>
        <p:spPr>
          <a:solidFill>
            <a:schemeClr val="bg1">
              <a:alpha val="8000"/>
            </a:schemeClr>
          </a:solidFill>
        </p:spPr>
        <p:txBody>
          <a:bodyPr/>
          <a:lstStyle/>
          <a:p>
            <a:pPr>
              <a:lnSpc>
                <a:spcPct val="90000"/>
              </a:lnSpc>
            </a:pPr>
            <a:r>
              <a:rPr lang="en-US" sz="4000" dirty="0">
                <a:solidFill>
                  <a:srgbClr val="000000"/>
                </a:solidFill>
                <a:latin typeface="Century Gothic" pitchFamily="64" charset="0"/>
              </a:rPr>
              <a:t>Members needed: </a:t>
            </a:r>
            <a:r>
              <a:rPr lang="en-US" sz="4000" dirty="0" smtClean="0">
                <a:solidFill>
                  <a:srgbClr val="000000"/>
                </a:solidFill>
                <a:latin typeface="Century Gothic" pitchFamily="64" charset="0"/>
              </a:rPr>
              <a:t>10+ </a:t>
            </a:r>
          </a:p>
          <a:p>
            <a:pPr>
              <a:lnSpc>
                <a:spcPct val="90000"/>
              </a:lnSpc>
            </a:pPr>
            <a:endParaRPr lang="en-US" sz="4000" dirty="0" smtClean="0">
              <a:solidFill>
                <a:srgbClr val="000000"/>
              </a:solidFill>
              <a:latin typeface="Century Gothic" pitchFamily="64" charset="0"/>
            </a:endParaRPr>
          </a:p>
          <a:p>
            <a:pPr>
              <a:lnSpc>
                <a:spcPct val="90000"/>
              </a:lnSpc>
            </a:pPr>
            <a:r>
              <a:rPr lang="en-US" sz="4000" dirty="0" smtClean="0">
                <a:solidFill>
                  <a:srgbClr val="000000"/>
                </a:solidFill>
                <a:latin typeface="Century Gothic" pitchFamily="64" charset="0"/>
              </a:rPr>
              <a:t>Host a reading day at a local elementary school</a:t>
            </a:r>
            <a:endParaRPr lang="en-US" sz="4000" dirty="0">
              <a:solidFill>
                <a:srgbClr val="000000"/>
              </a:solidFill>
              <a:latin typeface="Cambria" pitchFamily="64" charset="0"/>
            </a:endParaRPr>
          </a:p>
        </p:txBody>
      </p:sp>
      <p:pic>
        <p:nvPicPr>
          <p:cNvPr id="4" name="Picture 4" descr="Pencil graphic-Black"/>
          <p:cNvPicPr>
            <a:picLocks noChangeAspect="1" noChangeArrowheads="1"/>
          </p:cNvPicPr>
          <p:nvPr/>
        </p:nvPicPr>
        <p:blipFill rotWithShape="1">
          <a:blip r:embed="rId4" cstate="print"/>
          <a:srcRect l="13614" b="-6238"/>
          <a:stretch/>
        </p:blipFill>
        <p:spPr bwMode="auto">
          <a:xfrm rot="10800000">
            <a:off x="1447800" y="1186519"/>
            <a:ext cx="7696200" cy="556555"/>
          </a:xfrm>
          <a:prstGeom prst="rect">
            <a:avLst/>
          </a:prstGeom>
          <a:noFill/>
        </p:spPr>
      </p:pic>
      <p:pic>
        <p:nvPicPr>
          <p:cNvPr id="5" name="Picture 4"/>
          <p:cNvPicPr>
            <a:picLocks noChangeAspect="1"/>
          </p:cNvPicPr>
          <p:nvPr/>
        </p:nvPicPr>
        <p:blipFill>
          <a:blip r:embed="rId5" cstate="print"/>
          <a:stretch>
            <a:fillRect/>
          </a:stretch>
        </p:blipFill>
        <p:spPr>
          <a:xfrm>
            <a:off x="7995299" y="5715000"/>
            <a:ext cx="1148701" cy="1143000"/>
          </a:xfrm>
          <a:prstGeom prst="rect">
            <a:avLst/>
          </a:prstGeom>
        </p:spPr>
      </p:pic>
      <p:pic>
        <p:nvPicPr>
          <p:cNvPr id="7" name="Picture 6" descr="stamp logo no background.png"/>
          <p:cNvPicPr>
            <a:picLocks noChangeAspect="1"/>
          </p:cNvPicPr>
          <p:nvPr/>
        </p:nvPicPr>
        <p:blipFill>
          <a:blip r:embed="rId6" cstate="print"/>
          <a:stretch>
            <a:fillRect/>
          </a:stretch>
        </p:blipFill>
        <p:spPr>
          <a:xfrm>
            <a:off x="228600" y="5715000"/>
            <a:ext cx="1387929" cy="8572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50000"/>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1600" y="381000"/>
            <a:ext cx="7772400" cy="1143000"/>
          </a:xfrm>
        </p:spPr>
        <p:txBody>
          <a:bodyPr/>
          <a:lstStyle/>
          <a:p>
            <a:r>
              <a:rPr lang="en-US" dirty="0" smtClean="0">
                <a:solidFill>
                  <a:srgbClr val="000000"/>
                </a:solidFill>
                <a:latin typeface="Century Gothic" pitchFamily="64" charset="0"/>
              </a:rPr>
              <a:t>Building Benches</a:t>
            </a:r>
            <a:endParaRPr lang="en-US" dirty="0">
              <a:solidFill>
                <a:srgbClr val="000000"/>
              </a:solidFill>
              <a:latin typeface="Century Gothic" pitchFamily="64" charset="0"/>
            </a:endParaRPr>
          </a:p>
        </p:txBody>
      </p:sp>
      <p:sp>
        <p:nvSpPr>
          <p:cNvPr id="7171" name="Rectangle 3"/>
          <p:cNvSpPr>
            <a:spLocks noGrp="1" noChangeArrowheads="1"/>
          </p:cNvSpPr>
          <p:nvPr>
            <p:ph type="body" idx="1"/>
          </p:nvPr>
        </p:nvSpPr>
        <p:spPr>
          <a:solidFill>
            <a:schemeClr val="bg1">
              <a:alpha val="10001"/>
            </a:schemeClr>
          </a:solidFill>
        </p:spPr>
        <p:txBody>
          <a:bodyPr/>
          <a:lstStyle/>
          <a:p>
            <a:pPr>
              <a:lnSpc>
                <a:spcPct val="90000"/>
              </a:lnSpc>
            </a:pPr>
            <a:r>
              <a:rPr lang="en-US" sz="4000" dirty="0">
                <a:solidFill>
                  <a:srgbClr val="000000"/>
                </a:solidFill>
                <a:latin typeface="Century Gothic"/>
                <a:cs typeface="Century Gothic"/>
              </a:rPr>
              <a:t>Members needed: 5-10+ </a:t>
            </a:r>
          </a:p>
          <a:p>
            <a:pPr>
              <a:lnSpc>
                <a:spcPct val="90000"/>
              </a:lnSpc>
            </a:pPr>
            <a:endParaRPr lang="en-US" sz="4000" dirty="0">
              <a:solidFill>
                <a:srgbClr val="000000"/>
              </a:solidFill>
              <a:latin typeface="Century Gothic"/>
              <a:cs typeface="Century Gothic"/>
            </a:endParaRPr>
          </a:p>
          <a:p>
            <a:pPr>
              <a:lnSpc>
                <a:spcPct val="90000"/>
              </a:lnSpc>
            </a:pPr>
            <a:r>
              <a:rPr lang="en-US" sz="4000" dirty="0" smtClean="0">
                <a:solidFill>
                  <a:srgbClr val="000000"/>
                </a:solidFill>
                <a:latin typeface="Century Gothic"/>
                <a:cs typeface="Century Gothic"/>
              </a:rPr>
              <a:t>Build benches for a park, school, or other area</a:t>
            </a:r>
          </a:p>
        </p:txBody>
      </p:sp>
      <p:pic>
        <p:nvPicPr>
          <p:cNvPr id="4" name="Picture 4" descr="Pencil graphic-Black"/>
          <p:cNvPicPr>
            <a:picLocks noChangeAspect="1" noChangeArrowheads="1"/>
          </p:cNvPicPr>
          <p:nvPr/>
        </p:nvPicPr>
        <p:blipFill rotWithShape="1">
          <a:blip r:embed="rId4" cstate="print"/>
          <a:srcRect l="13614" b="-6238"/>
          <a:stretch/>
        </p:blipFill>
        <p:spPr bwMode="auto">
          <a:xfrm rot="10800000">
            <a:off x="1447800" y="1186519"/>
            <a:ext cx="7696200" cy="556555"/>
          </a:xfrm>
          <a:prstGeom prst="rect">
            <a:avLst/>
          </a:prstGeom>
          <a:noFill/>
        </p:spPr>
      </p:pic>
      <p:pic>
        <p:nvPicPr>
          <p:cNvPr id="5" name="Picture 4"/>
          <p:cNvPicPr>
            <a:picLocks noChangeAspect="1"/>
          </p:cNvPicPr>
          <p:nvPr/>
        </p:nvPicPr>
        <p:blipFill>
          <a:blip r:embed="rId5" cstate="print"/>
          <a:stretch>
            <a:fillRect/>
          </a:stretch>
        </p:blipFill>
        <p:spPr>
          <a:xfrm>
            <a:off x="7995299" y="5715000"/>
            <a:ext cx="1148701" cy="1143000"/>
          </a:xfrm>
          <a:prstGeom prst="rect">
            <a:avLst/>
          </a:prstGeom>
        </p:spPr>
      </p:pic>
      <p:pic>
        <p:nvPicPr>
          <p:cNvPr id="7" name="Picture 6" descr="stamp logo no background.png"/>
          <p:cNvPicPr>
            <a:picLocks noChangeAspect="1"/>
          </p:cNvPicPr>
          <p:nvPr/>
        </p:nvPicPr>
        <p:blipFill>
          <a:blip r:embed="rId6" cstate="print"/>
          <a:stretch>
            <a:fillRect/>
          </a:stretch>
        </p:blipFill>
        <p:spPr>
          <a:xfrm>
            <a:off x="228600" y="5715000"/>
            <a:ext cx="1387929" cy="8572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50000"/>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1600" y="381000"/>
            <a:ext cx="7772400" cy="1143000"/>
          </a:xfrm>
        </p:spPr>
        <p:txBody>
          <a:bodyPr/>
          <a:lstStyle/>
          <a:p>
            <a:r>
              <a:rPr lang="en-US" dirty="0" smtClean="0">
                <a:solidFill>
                  <a:srgbClr val="000000"/>
                </a:solidFill>
                <a:latin typeface="Century Gothic" pitchFamily="64" charset="0"/>
              </a:rPr>
              <a:t>Kiwanis Family Picnic</a:t>
            </a:r>
            <a:endParaRPr lang="en-US" dirty="0">
              <a:solidFill>
                <a:srgbClr val="000000"/>
              </a:solidFill>
              <a:latin typeface="Century Gothic" pitchFamily="64" charset="0"/>
            </a:endParaRPr>
          </a:p>
        </p:txBody>
      </p:sp>
      <p:sp>
        <p:nvSpPr>
          <p:cNvPr id="7171" name="Rectangle 3"/>
          <p:cNvSpPr>
            <a:spLocks noGrp="1" noChangeArrowheads="1"/>
          </p:cNvSpPr>
          <p:nvPr>
            <p:ph type="body" idx="1"/>
          </p:nvPr>
        </p:nvSpPr>
        <p:spPr>
          <a:solidFill>
            <a:schemeClr val="bg1">
              <a:alpha val="10001"/>
            </a:schemeClr>
          </a:solidFill>
        </p:spPr>
        <p:txBody>
          <a:bodyPr/>
          <a:lstStyle/>
          <a:p>
            <a:pPr>
              <a:lnSpc>
                <a:spcPct val="90000"/>
              </a:lnSpc>
            </a:pPr>
            <a:r>
              <a:rPr lang="en-US" sz="4000" dirty="0">
                <a:solidFill>
                  <a:srgbClr val="000000"/>
                </a:solidFill>
                <a:latin typeface="Century Gothic"/>
                <a:cs typeface="Century Gothic"/>
              </a:rPr>
              <a:t>Members needed: </a:t>
            </a:r>
            <a:r>
              <a:rPr lang="en-US" sz="4000" dirty="0" smtClean="0">
                <a:solidFill>
                  <a:srgbClr val="000000"/>
                </a:solidFill>
                <a:latin typeface="Century Gothic"/>
                <a:cs typeface="Century Gothic"/>
              </a:rPr>
              <a:t>As many as possible</a:t>
            </a:r>
          </a:p>
          <a:p>
            <a:pPr>
              <a:lnSpc>
                <a:spcPct val="90000"/>
              </a:lnSpc>
            </a:pPr>
            <a:endParaRPr lang="en-US" sz="4000" dirty="0">
              <a:solidFill>
                <a:srgbClr val="000000"/>
              </a:solidFill>
              <a:latin typeface="Century Gothic"/>
              <a:cs typeface="Century Gothic"/>
            </a:endParaRPr>
          </a:p>
          <a:p>
            <a:pPr>
              <a:lnSpc>
                <a:spcPct val="90000"/>
              </a:lnSpc>
            </a:pPr>
            <a:r>
              <a:rPr lang="en-US" sz="4000" dirty="0" smtClean="0">
                <a:solidFill>
                  <a:srgbClr val="000000"/>
                </a:solidFill>
                <a:latin typeface="Century Gothic"/>
                <a:cs typeface="Century Gothic"/>
              </a:rPr>
              <a:t>Have a day of fun with all branches of Kiwanis!</a:t>
            </a:r>
          </a:p>
        </p:txBody>
      </p:sp>
      <p:pic>
        <p:nvPicPr>
          <p:cNvPr id="4" name="Picture 4" descr="Pencil graphic-Black"/>
          <p:cNvPicPr>
            <a:picLocks noChangeAspect="1" noChangeArrowheads="1"/>
          </p:cNvPicPr>
          <p:nvPr/>
        </p:nvPicPr>
        <p:blipFill rotWithShape="1">
          <a:blip r:embed="rId4" cstate="print"/>
          <a:srcRect l="13614" b="-6238"/>
          <a:stretch/>
        </p:blipFill>
        <p:spPr bwMode="auto">
          <a:xfrm rot="10800000">
            <a:off x="1447800" y="1186519"/>
            <a:ext cx="7696200" cy="556555"/>
          </a:xfrm>
          <a:prstGeom prst="rect">
            <a:avLst/>
          </a:prstGeom>
          <a:noFill/>
        </p:spPr>
      </p:pic>
      <p:pic>
        <p:nvPicPr>
          <p:cNvPr id="5" name="Picture 4"/>
          <p:cNvPicPr>
            <a:picLocks noChangeAspect="1"/>
          </p:cNvPicPr>
          <p:nvPr/>
        </p:nvPicPr>
        <p:blipFill>
          <a:blip r:embed="rId5" cstate="print"/>
          <a:stretch>
            <a:fillRect/>
          </a:stretch>
        </p:blipFill>
        <p:spPr>
          <a:xfrm>
            <a:off x="7995299" y="5715000"/>
            <a:ext cx="1148701" cy="1143000"/>
          </a:xfrm>
          <a:prstGeom prst="rect">
            <a:avLst/>
          </a:prstGeom>
        </p:spPr>
      </p:pic>
      <p:pic>
        <p:nvPicPr>
          <p:cNvPr id="7" name="Picture 6" descr="stamp logo no background.png"/>
          <p:cNvPicPr>
            <a:picLocks noChangeAspect="1"/>
          </p:cNvPicPr>
          <p:nvPr/>
        </p:nvPicPr>
        <p:blipFill>
          <a:blip r:embed="rId6" cstate="print"/>
          <a:stretch>
            <a:fillRect/>
          </a:stretch>
        </p:blipFill>
        <p:spPr>
          <a:xfrm>
            <a:off x="228600" y="5715000"/>
            <a:ext cx="1387929" cy="857250"/>
          </a:xfrm>
          <a:prstGeom prst="rect">
            <a:avLst/>
          </a:prstGeom>
        </p:spPr>
      </p:pic>
    </p:spTree>
    <p:extLst>
      <p:ext uri="{BB962C8B-B14F-4D97-AF65-F5344CB8AC3E}">
        <p14:creationId xmlns:p14="http://schemas.microsoft.com/office/powerpoint/2010/main" xmlns="" val="2897575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50000"/>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1600" y="381000"/>
            <a:ext cx="7772400" cy="1143000"/>
          </a:xfrm>
        </p:spPr>
        <p:txBody>
          <a:bodyPr/>
          <a:lstStyle/>
          <a:p>
            <a:r>
              <a:rPr lang="en-US" dirty="0" smtClean="0">
                <a:solidFill>
                  <a:srgbClr val="000000"/>
                </a:solidFill>
                <a:latin typeface="Century Gothic" pitchFamily="64" charset="0"/>
              </a:rPr>
              <a:t>Get involved with Kiwanis</a:t>
            </a:r>
            <a:endParaRPr lang="en-US" dirty="0">
              <a:solidFill>
                <a:srgbClr val="000000"/>
              </a:solidFill>
              <a:latin typeface="Century Gothic" pitchFamily="64" charset="0"/>
            </a:endParaRPr>
          </a:p>
        </p:txBody>
      </p:sp>
      <p:sp>
        <p:nvSpPr>
          <p:cNvPr id="7171" name="Rectangle 3"/>
          <p:cNvSpPr>
            <a:spLocks noGrp="1" noChangeArrowheads="1"/>
          </p:cNvSpPr>
          <p:nvPr>
            <p:ph type="body" idx="1"/>
          </p:nvPr>
        </p:nvSpPr>
        <p:spPr>
          <a:solidFill>
            <a:schemeClr val="bg1">
              <a:alpha val="10001"/>
            </a:schemeClr>
          </a:solidFill>
        </p:spPr>
        <p:txBody>
          <a:bodyPr/>
          <a:lstStyle/>
          <a:p>
            <a:pPr>
              <a:lnSpc>
                <a:spcPct val="90000"/>
              </a:lnSpc>
            </a:pPr>
            <a:r>
              <a:rPr lang="en-US" sz="4000" dirty="0" smtClean="0">
                <a:solidFill>
                  <a:srgbClr val="000000"/>
                </a:solidFill>
                <a:latin typeface="Century Gothic"/>
                <a:cs typeface="Century Gothic"/>
              </a:rPr>
              <a:t>Talk to your Kiwanis Club!</a:t>
            </a:r>
          </a:p>
          <a:p>
            <a:pPr>
              <a:lnSpc>
                <a:spcPct val="90000"/>
              </a:lnSpc>
            </a:pPr>
            <a:endParaRPr lang="en-US" sz="4000" dirty="0">
              <a:solidFill>
                <a:srgbClr val="000000"/>
              </a:solidFill>
              <a:latin typeface="Century Gothic"/>
              <a:cs typeface="Century Gothic"/>
            </a:endParaRPr>
          </a:p>
          <a:p>
            <a:pPr>
              <a:lnSpc>
                <a:spcPct val="90000"/>
              </a:lnSpc>
            </a:pPr>
            <a:r>
              <a:rPr lang="en-US" sz="4000" dirty="0" smtClean="0">
                <a:solidFill>
                  <a:srgbClr val="000000"/>
                </a:solidFill>
                <a:latin typeface="Century Gothic"/>
                <a:cs typeface="Century Gothic"/>
              </a:rPr>
              <a:t>Do a joint project with Kiwanis or SLP</a:t>
            </a:r>
            <a:endParaRPr lang="en-US" sz="4000" dirty="0">
              <a:solidFill>
                <a:srgbClr val="000000"/>
              </a:solidFill>
              <a:latin typeface="Century Gothic"/>
              <a:cs typeface="Century Gothic"/>
            </a:endParaRPr>
          </a:p>
        </p:txBody>
      </p:sp>
      <p:pic>
        <p:nvPicPr>
          <p:cNvPr id="4" name="Picture 4" descr="Pencil graphic-Black"/>
          <p:cNvPicPr>
            <a:picLocks noChangeAspect="1" noChangeArrowheads="1"/>
          </p:cNvPicPr>
          <p:nvPr/>
        </p:nvPicPr>
        <p:blipFill rotWithShape="1">
          <a:blip r:embed="rId4" cstate="print"/>
          <a:srcRect l="13614" b="-6238"/>
          <a:stretch/>
        </p:blipFill>
        <p:spPr bwMode="auto">
          <a:xfrm rot="10800000">
            <a:off x="1447800" y="1186519"/>
            <a:ext cx="7696200" cy="556555"/>
          </a:xfrm>
          <a:prstGeom prst="rect">
            <a:avLst/>
          </a:prstGeom>
          <a:noFill/>
        </p:spPr>
      </p:pic>
      <p:pic>
        <p:nvPicPr>
          <p:cNvPr id="5" name="Picture 4"/>
          <p:cNvPicPr>
            <a:picLocks noChangeAspect="1"/>
          </p:cNvPicPr>
          <p:nvPr/>
        </p:nvPicPr>
        <p:blipFill>
          <a:blip r:embed="rId5" cstate="print"/>
          <a:stretch>
            <a:fillRect/>
          </a:stretch>
        </p:blipFill>
        <p:spPr>
          <a:xfrm>
            <a:off x="7995299" y="5715000"/>
            <a:ext cx="1148701" cy="1143000"/>
          </a:xfrm>
          <a:prstGeom prst="rect">
            <a:avLst/>
          </a:prstGeom>
        </p:spPr>
      </p:pic>
      <p:pic>
        <p:nvPicPr>
          <p:cNvPr id="7" name="Picture 6" descr="stamp logo no background.png"/>
          <p:cNvPicPr>
            <a:picLocks noChangeAspect="1"/>
          </p:cNvPicPr>
          <p:nvPr/>
        </p:nvPicPr>
        <p:blipFill>
          <a:blip r:embed="rId6" cstate="print"/>
          <a:stretch>
            <a:fillRect/>
          </a:stretch>
        </p:blipFill>
        <p:spPr>
          <a:xfrm>
            <a:off x="228600" y="5715000"/>
            <a:ext cx="1387929" cy="857250"/>
          </a:xfrm>
          <a:prstGeom prst="rect">
            <a:avLst/>
          </a:prstGeom>
        </p:spPr>
      </p:pic>
    </p:spTree>
    <p:extLst>
      <p:ext uri="{BB962C8B-B14F-4D97-AF65-F5344CB8AC3E}">
        <p14:creationId xmlns:p14="http://schemas.microsoft.com/office/powerpoint/2010/main" xmlns="" val="1819276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 Horizon">
  <a:themeElements>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fontScheme name="Blue Horizon">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Horizon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2004:Templates:Presentations:Designs:Blue Horizon</Template>
  <TotalTime>3255</TotalTime>
  <Words>860</Words>
  <Application>Microsoft Macintosh PowerPoint</Application>
  <PresentationFormat>On-screen Show (4:3)</PresentationFormat>
  <Paragraphs>69</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Blue Horizon</vt:lpstr>
      <vt:lpstr>Summer Service</vt:lpstr>
      <vt:lpstr>How To Increase Participation</vt:lpstr>
      <vt:lpstr>How To Increase Participation</vt:lpstr>
      <vt:lpstr>Ideas For Projects:</vt:lpstr>
      <vt:lpstr>Beach Clean-Up</vt:lpstr>
      <vt:lpstr>Read-A-Thon</vt:lpstr>
      <vt:lpstr>Building Benches</vt:lpstr>
      <vt:lpstr>Kiwanis Family Picnic</vt:lpstr>
      <vt:lpstr>Get involved with Kiwanis</vt:lpstr>
      <vt:lpstr>Service Directory</vt:lpstr>
      <vt:lpstr>Slide 11</vt:lpstr>
    </vt:vector>
  </TitlesOfParts>
  <Company>Dan Tintner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Service</dc:title>
  <dc:creator>Dan Tintner</dc:creator>
  <cp:lastModifiedBy>Katie Havemann</cp:lastModifiedBy>
  <cp:revision>38</cp:revision>
  <dcterms:created xsi:type="dcterms:W3CDTF">2012-01-24T21:21:31Z</dcterms:created>
  <dcterms:modified xsi:type="dcterms:W3CDTF">2015-08-12T00:39:28Z</dcterms:modified>
</cp:coreProperties>
</file>