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58" r:id="rId3"/>
    <p:sldId id="259" r:id="rId4"/>
    <p:sldId id="257" r:id="rId5"/>
    <p:sldId id="260"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9" r:id="rId19"/>
    <p:sldId id="275" r:id="rId20"/>
    <p:sldId id="272"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90" autoAdjust="0"/>
  </p:normalViewPr>
  <p:slideViewPr>
    <p:cSldViewPr>
      <p:cViewPr>
        <p:scale>
          <a:sx n="71" d="100"/>
          <a:sy n="71" d="100"/>
        </p:scale>
        <p:origin x="-134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2F81DA-4D1F-4CC9-BF3B-3DF9576CB933}" type="datetimeFigureOut">
              <a:rPr lang="en-US" smtClean="0"/>
              <a:t>1/28/2017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497F4B-FE88-4DF2-9F39-DC50662228E0}" type="slidenum">
              <a:rPr lang="en-US" smtClean="0"/>
              <a:t>‹#›</a:t>
            </a:fld>
            <a:endParaRPr lang="en-US"/>
          </a:p>
        </p:txBody>
      </p:sp>
    </p:spTree>
    <p:extLst>
      <p:ext uri="{BB962C8B-B14F-4D97-AF65-F5344CB8AC3E}">
        <p14:creationId xmlns:p14="http://schemas.microsoft.com/office/powerpoint/2010/main" val="2936682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r>
              <a:rPr lang="en-US" baseline="0" dirty="0" smtClean="0"/>
              <a:t> to the audience w</a:t>
            </a:r>
            <a:r>
              <a:rPr lang="en-US" dirty="0" smtClean="0"/>
              <a:t>hy you </a:t>
            </a:r>
            <a:r>
              <a:rPr lang="en-US" dirty="0" smtClean="0"/>
              <a:t>passionate</a:t>
            </a:r>
            <a:r>
              <a:rPr lang="en-US" baseline="0" dirty="0" smtClean="0"/>
              <a:t> about </a:t>
            </a:r>
            <a:r>
              <a:rPr lang="en-US" baseline="0" dirty="0" smtClean="0"/>
              <a:t>teaching this workshop</a:t>
            </a:r>
            <a:endParaRPr lang="en-US" baseline="0" dirty="0" smtClean="0"/>
          </a:p>
          <a:p>
            <a:r>
              <a:rPr lang="en-US" baseline="0" dirty="0" smtClean="0"/>
              <a:t>Explain what workshop is </a:t>
            </a:r>
            <a:r>
              <a:rPr lang="en-US" baseline="0" dirty="0" smtClean="0"/>
              <a:t>about: The idea behind is workshop is to teach clubs that are in the process of growing into larger clubs some ways to organize and structure their Key Clubs. Many of the best Key Clubs in the Florida District have a specific way of doing things and this workshop will teach growing Key Clubs some ways to organize their clubs, and give them structure.</a:t>
            </a:r>
          </a:p>
          <a:p>
            <a:r>
              <a:rPr lang="en-US" baseline="0" dirty="0" smtClean="0"/>
              <a:t>We will now be starting </a:t>
            </a:r>
            <a:r>
              <a:rPr lang="en-US" baseline="0" dirty="0" smtClean="0"/>
              <a:t>with an Ice Breaker</a:t>
            </a:r>
          </a:p>
          <a:p>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a:t>
            </a:fld>
            <a:endParaRPr lang="en-US"/>
          </a:p>
        </p:txBody>
      </p:sp>
    </p:spTree>
    <p:extLst>
      <p:ext uri="{BB962C8B-B14F-4D97-AF65-F5344CB8AC3E}">
        <p14:creationId xmlns:p14="http://schemas.microsoft.com/office/powerpoint/2010/main" val="4123016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goes along with dues as well. </a:t>
            </a:r>
          </a:p>
          <a:p>
            <a:r>
              <a:rPr lang="en-US" dirty="0" smtClean="0"/>
              <a:t>Membership</a:t>
            </a:r>
            <a:r>
              <a:rPr lang="en-US" baseline="0" dirty="0" smtClean="0"/>
              <a:t> Packets can help with information needed for the Membership Update Center</a:t>
            </a:r>
          </a:p>
          <a:p>
            <a:r>
              <a:rPr lang="en-US" baseline="0" dirty="0" smtClean="0"/>
              <a:t>Points Tracker not only let you know what members are doing what but they also make you plan out meetings and the year of </a:t>
            </a:r>
            <a:r>
              <a:rPr lang="en-US" baseline="0" dirty="0" smtClean="0"/>
              <a:t>service. They are a sheet of paper given out to club members where they keep track every club meeting and event they go to. It can be dived by category and a certain amount of points can be required by members</a:t>
            </a:r>
            <a:endParaRPr lang="en-US" baseline="0" dirty="0" smtClean="0"/>
          </a:p>
          <a:p>
            <a:r>
              <a:rPr lang="en-US" baseline="0" dirty="0" smtClean="0"/>
              <a:t>You can always have a column for extra projects</a:t>
            </a:r>
          </a:p>
          <a:p>
            <a:r>
              <a:rPr lang="en-US" dirty="0" smtClean="0"/>
              <a:t>Club Officers are not the ones who are suppose to plan and run service projects. Instead you find members who are passionate about a project then you task them with creating and getting the information for the project. This better promotes leadership within the members. HOWEVER, for this to be effective members must be given guidance and a system to follow.</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10</a:t>
            </a:fld>
            <a:endParaRPr lang="en-US"/>
          </a:p>
        </p:txBody>
      </p:sp>
    </p:spTree>
    <p:extLst>
      <p:ext uri="{BB962C8B-B14F-4D97-AF65-F5344CB8AC3E}">
        <p14:creationId xmlns:p14="http://schemas.microsoft.com/office/powerpoint/2010/main" val="2730779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Elections</a:t>
            </a:r>
            <a:r>
              <a:rPr lang="en-US" baseline="0" dirty="0" smtClean="0"/>
              <a:t> are something that should be taken seriously, to make sure the elected officers take their job seriously.</a:t>
            </a:r>
          </a:p>
          <a:p>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11</a:t>
            </a:fld>
            <a:endParaRPr lang="en-US"/>
          </a:p>
        </p:txBody>
      </p:sp>
    </p:spTree>
    <p:extLst>
      <p:ext uri="{BB962C8B-B14F-4D97-AF65-F5344CB8AC3E}">
        <p14:creationId xmlns:p14="http://schemas.microsoft.com/office/powerpoint/2010/main" val="2258384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extremely important to plan DCON ahead of time.</a:t>
            </a:r>
          </a:p>
          <a:p>
            <a:r>
              <a:rPr lang="en-US" dirty="0" smtClean="0"/>
              <a:t>How many</a:t>
            </a:r>
            <a:r>
              <a:rPr lang="en-US" baseline="0" dirty="0" smtClean="0"/>
              <a:t> of you had a process for getting to DCON?</a:t>
            </a:r>
          </a:p>
          <a:p>
            <a:r>
              <a:rPr lang="en-US" baseline="0" dirty="0" smtClean="0"/>
              <a:t>How many of you are first time DCON attendees? </a:t>
            </a:r>
          </a:p>
          <a:p>
            <a:r>
              <a:rPr lang="en-US" baseline="0" dirty="0" smtClean="0"/>
              <a:t>How many of you had a hard time organizing how your club would come to DCON?</a:t>
            </a:r>
          </a:p>
          <a:p>
            <a:r>
              <a:rPr lang="en-US" baseline="0" dirty="0" smtClean="0"/>
              <a:t>Give an example of each one and how workshop attendees can do this.</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12</a:t>
            </a:fld>
            <a:endParaRPr lang="en-US"/>
          </a:p>
        </p:txBody>
      </p:sp>
    </p:spTree>
    <p:extLst>
      <p:ext uri="{BB962C8B-B14F-4D97-AF65-F5344CB8AC3E}">
        <p14:creationId xmlns:p14="http://schemas.microsoft.com/office/powerpoint/2010/main" val="1973761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Communication system</a:t>
            </a:r>
            <a:r>
              <a:rPr lang="en-US" baseline="0" dirty="0" smtClean="0"/>
              <a:t> examples: text message group chats, group me etc.</a:t>
            </a:r>
          </a:p>
          <a:p>
            <a:r>
              <a:rPr lang="en-US" baseline="0" dirty="0" smtClean="0"/>
              <a:t>Importance of officer contracts</a:t>
            </a:r>
          </a:p>
          <a:p>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13</a:t>
            </a:fld>
            <a:endParaRPr lang="en-US"/>
          </a:p>
        </p:txBody>
      </p:sp>
    </p:spTree>
    <p:extLst>
      <p:ext uri="{BB962C8B-B14F-4D97-AF65-F5344CB8AC3E}">
        <p14:creationId xmlns:p14="http://schemas.microsoft.com/office/powerpoint/2010/main" val="3707815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Communication</a:t>
            </a:r>
            <a:r>
              <a:rPr lang="en-US" baseline="0" dirty="0" smtClean="0"/>
              <a:t> between everyone: Club officers, faculty advisors, and ESPECIALLY MEMBERS.</a:t>
            </a:r>
          </a:p>
          <a:p>
            <a:r>
              <a:rPr lang="en-US" baseline="0" dirty="0" smtClean="0"/>
              <a:t>officer meeting minutes should be taken</a:t>
            </a:r>
          </a:p>
          <a:p>
            <a:r>
              <a:rPr lang="en-US" baseline="0" dirty="0" smtClean="0"/>
              <a:t>Faculty Advisor should be present during club and board meetings</a:t>
            </a:r>
          </a:p>
          <a:p>
            <a:r>
              <a:rPr lang="en-US" baseline="0" dirty="0" smtClean="0"/>
              <a:t>Make sure to keep everyone in the loop</a:t>
            </a:r>
          </a:p>
          <a:p>
            <a:r>
              <a:rPr lang="en-US" baseline="0" dirty="0" smtClean="0"/>
              <a:t>Communication  with district and international level is also important</a:t>
            </a:r>
          </a:p>
          <a:p>
            <a:r>
              <a:rPr lang="en-US" baseline="0" dirty="0" smtClean="0"/>
              <a:t>As a leader in your club you also want to always know what’s going on to create a positive environment for a club.</a:t>
            </a:r>
          </a:p>
          <a:p>
            <a:r>
              <a:rPr lang="en-US" baseline="0" dirty="0" smtClean="0"/>
              <a:t>If you don’t know the answer to something don’t give a random answer-say I’ll get back to you and actually get back to them.</a:t>
            </a:r>
          </a:p>
          <a:p>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14</a:t>
            </a:fld>
            <a:endParaRPr lang="en-US"/>
          </a:p>
        </p:txBody>
      </p:sp>
    </p:spTree>
    <p:extLst>
      <p:ext uri="{BB962C8B-B14F-4D97-AF65-F5344CB8AC3E}">
        <p14:creationId xmlns:p14="http://schemas.microsoft.com/office/powerpoint/2010/main" val="3814385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club binder is a great way to keep track of club documents, sign</a:t>
            </a:r>
            <a:r>
              <a:rPr lang="en-US" baseline="0" dirty="0" smtClean="0"/>
              <a:t> in sheets and important documents.</a:t>
            </a:r>
          </a:p>
          <a:p>
            <a:r>
              <a:rPr lang="en-US" baseline="0" dirty="0" smtClean="0"/>
              <a:t>A spreadsheet will help you keep track of membership information as well as every event each member goes to as well as whether or not they paid dues.</a:t>
            </a:r>
          </a:p>
          <a:p>
            <a:r>
              <a:rPr lang="en-US" baseline="0" dirty="0" smtClean="0"/>
              <a:t>Club calendars can be actual calendars or online calendars that allow members to see all upcoming events</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15</a:t>
            </a:fld>
            <a:endParaRPr lang="en-US"/>
          </a:p>
        </p:txBody>
      </p:sp>
    </p:spTree>
    <p:extLst>
      <p:ext uri="{BB962C8B-B14F-4D97-AF65-F5344CB8AC3E}">
        <p14:creationId xmlns:p14="http://schemas.microsoft.com/office/powerpoint/2010/main" val="3408581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Things that are</a:t>
            </a:r>
            <a:r>
              <a:rPr lang="en-US" baseline="0" dirty="0" smtClean="0"/>
              <a:t> included in project report:</a:t>
            </a:r>
          </a:p>
          <a:p>
            <a:r>
              <a:rPr lang="en-US" baseline="0" dirty="0" smtClean="0"/>
              <a:t>-Members attended, clubs that wear shirts, total hours, things that can be improved, things that worked.</a:t>
            </a:r>
          </a:p>
          <a:p>
            <a:r>
              <a:rPr lang="en-US" baseline="0" dirty="0" smtClean="0"/>
              <a:t>-This is very helpful for Pride Report submissions.</a:t>
            </a:r>
          </a:p>
        </p:txBody>
      </p:sp>
      <p:sp>
        <p:nvSpPr>
          <p:cNvPr id="4" name="Slide Number Placeholder 3"/>
          <p:cNvSpPr>
            <a:spLocks noGrp="1"/>
          </p:cNvSpPr>
          <p:nvPr>
            <p:ph type="sldNum" sz="quarter" idx="10"/>
          </p:nvPr>
        </p:nvSpPr>
        <p:spPr/>
        <p:txBody>
          <a:bodyPr/>
          <a:lstStyle/>
          <a:p>
            <a:fld id="{AF497F4B-FE88-4DF2-9F39-DC50662228E0}" type="slidenum">
              <a:rPr lang="en-US" smtClean="0"/>
              <a:t>18</a:t>
            </a:fld>
            <a:endParaRPr lang="en-US"/>
          </a:p>
        </p:txBody>
      </p:sp>
    </p:spTree>
    <p:extLst>
      <p:ext uri="{BB962C8B-B14F-4D97-AF65-F5344CB8AC3E}">
        <p14:creationId xmlns:p14="http://schemas.microsoft.com/office/powerpoint/2010/main" val="2799369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commitment is important</a:t>
            </a:r>
          </a:p>
          <a:p>
            <a:r>
              <a:rPr lang="en-US" dirty="0" smtClean="0"/>
              <a:t>If</a:t>
            </a:r>
            <a:r>
              <a:rPr lang="en-US" baseline="0" dirty="0" smtClean="0"/>
              <a:t> you don’t commit it wont work</a:t>
            </a:r>
          </a:p>
          <a:p>
            <a:r>
              <a:rPr lang="en-US" baseline="0" dirty="0" smtClean="0"/>
              <a:t>If you create a rule and you don’t enforce it, nobody is going to follow it and you might as well have not created it.</a:t>
            </a:r>
          </a:p>
          <a:p>
            <a:r>
              <a:rPr lang="en-US" baseline="0" dirty="0" smtClean="0"/>
              <a:t>Joke about not committing to system</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19</a:t>
            </a:fld>
            <a:endParaRPr lang="en-US"/>
          </a:p>
        </p:txBody>
      </p:sp>
    </p:spTree>
    <p:extLst>
      <p:ext uri="{BB962C8B-B14F-4D97-AF65-F5344CB8AC3E}">
        <p14:creationId xmlns:p14="http://schemas.microsoft.com/office/powerpoint/2010/main" val="1900742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Always plan a step ahead.</a:t>
            </a:r>
          </a:p>
          <a:p>
            <a:r>
              <a:rPr lang="en-US" dirty="0" smtClean="0"/>
              <a:t>Talk</a:t>
            </a:r>
            <a:r>
              <a:rPr lang="en-US" baseline="0" dirty="0" smtClean="0"/>
              <a:t> about the importance of enforcing the system. If you don’t enforce it creating the system was pointless, give examples.</a:t>
            </a:r>
          </a:p>
          <a:p>
            <a:r>
              <a:rPr lang="en-US" baseline="0" dirty="0" smtClean="0"/>
              <a:t>Discuss how at first it might be hard enforcing things and it is trial and error but after the system has been enforced in the years after it will be second nature to the club.</a:t>
            </a:r>
          </a:p>
          <a:p>
            <a:r>
              <a:rPr lang="en-US" baseline="0" dirty="0" smtClean="0"/>
              <a:t>You’ll leave a legacy.</a:t>
            </a:r>
          </a:p>
          <a:p>
            <a:r>
              <a:rPr lang="en-US" baseline="0" dirty="0" smtClean="0"/>
              <a:t>Add closing statement.</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20</a:t>
            </a:fld>
            <a:endParaRPr lang="en-US"/>
          </a:p>
        </p:txBody>
      </p:sp>
    </p:spTree>
    <p:extLst>
      <p:ext uri="{BB962C8B-B14F-4D97-AF65-F5344CB8AC3E}">
        <p14:creationId xmlns:p14="http://schemas.microsoft.com/office/powerpoint/2010/main" val="73187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 club has grown (</a:t>
            </a:r>
            <a:r>
              <a:rPr lang="en-US" dirty="0" err="1" smtClean="0"/>
              <a:t>yayyy</a:t>
            </a:r>
            <a:r>
              <a:rPr lang="en-US" dirty="0" smtClean="0"/>
              <a:t>) and now..</a:t>
            </a:r>
          </a:p>
          <a:p>
            <a:r>
              <a:rPr lang="en-US" dirty="0" smtClean="0"/>
              <a:t>Read the scenario</a:t>
            </a:r>
            <a:r>
              <a:rPr lang="en-US" baseline="0" dirty="0" smtClean="0"/>
              <a:t>s and ask if they can relate to similar </a:t>
            </a:r>
            <a:r>
              <a:rPr lang="en-US" baseline="0" dirty="0" smtClean="0"/>
              <a:t>situations</a:t>
            </a:r>
          </a:p>
          <a:p>
            <a:r>
              <a:rPr lang="en-US" dirty="0" smtClean="0"/>
              <a:t>Ask audience about similar situations that</a:t>
            </a:r>
            <a:r>
              <a:rPr lang="en-US" baseline="0" dirty="0" smtClean="0"/>
              <a:t> have happened to them</a:t>
            </a:r>
            <a:endParaRPr lang="en-US" dirty="0" smtClean="0"/>
          </a:p>
          <a:p>
            <a:r>
              <a:rPr lang="en-US" dirty="0" smtClean="0"/>
              <a:t>When</a:t>
            </a:r>
            <a:r>
              <a:rPr lang="en-US" baseline="0" dirty="0" smtClean="0"/>
              <a:t> </a:t>
            </a:r>
            <a:r>
              <a:rPr lang="en-US" baseline="0" dirty="0" smtClean="0"/>
              <a:t>you get questions about things you “should” know and you don’t know what to say, your reaction is like this..</a:t>
            </a:r>
          </a:p>
          <a:p>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2</a:t>
            </a:fld>
            <a:endParaRPr lang="en-US"/>
          </a:p>
        </p:txBody>
      </p:sp>
    </p:spTree>
    <p:extLst>
      <p:ext uri="{BB962C8B-B14F-4D97-AF65-F5344CB8AC3E}">
        <p14:creationId xmlns:p14="http://schemas.microsoft.com/office/powerpoint/2010/main" val="280145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the audience how many</a:t>
            </a:r>
            <a:r>
              <a:rPr lang="en-US" baseline="0" dirty="0" smtClean="0"/>
              <a:t> of them can relate.</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3</a:t>
            </a:fld>
            <a:endParaRPr lang="en-US"/>
          </a:p>
        </p:txBody>
      </p:sp>
    </p:spTree>
    <p:extLst>
      <p:ext uri="{BB962C8B-B14F-4D97-AF65-F5344CB8AC3E}">
        <p14:creationId xmlns:p14="http://schemas.microsoft.com/office/powerpoint/2010/main" val="83844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are organized Key Clubs like?</a:t>
            </a:r>
          </a:p>
          <a:p>
            <a:r>
              <a:rPr lang="en-US" dirty="0" smtClean="0"/>
              <a:t>Read</a:t>
            </a:r>
            <a:r>
              <a:rPr lang="en-US" baseline="0" dirty="0" smtClean="0"/>
              <a:t> bullet points.</a:t>
            </a:r>
          </a:p>
          <a:p>
            <a:r>
              <a:rPr lang="en-US" baseline="0" dirty="0" smtClean="0"/>
              <a:t>All three points are equally important. </a:t>
            </a:r>
            <a:endParaRPr lang="en-US" baseline="0" dirty="0" smtClean="0"/>
          </a:p>
          <a:p>
            <a:r>
              <a:rPr lang="en-US" baseline="0" dirty="0" smtClean="0"/>
              <a:t>These are the three main points that we will be discussing</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4</a:t>
            </a:fld>
            <a:endParaRPr lang="en-US"/>
          </a:p>
        </p:txBody>
      </p:sp>
    </p:spTree>
    <p:extLst>
      <p:ext uri="{BB962C8B-B14F-4D97-AF65-F5344CB8AC3E}">
        <p14:creationId xmlns:p14="http://schemas.microsoft.com/office/powerpoint/2010/main" val="2255307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a system?</a:t>
            </a:r>
          </a:p>
          <a:p>
            <a:r>
              <a:rPr lang="en-US" dirty="0" smtClean="0"/>
              <a:t>Everything</a:t>
            </a:r>
            <a:r>
              <a:rPr lang="en-US" baseline="0" dirty="0" smtClean="0"/>
              <a:t> in life is a procedure and there’s always steps to doing something.</a:t>
            </a:r>
          </a:p>
          <a:p>
            <a:r>
              <a:rPr lang="en-US" baseline="0" dirty="0" smtClean="0"/>
              <a:t>There’s a way to get a license, planning an event having a club meeting.</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5</a:t>
            </a:fld>
            <a:endParaRPr lang="en-US"/>
          </a:p>
        </p:txBody>
      </p:sp>
    </p:spTree>
    <p:extLst>
      <p:ext uri="{BB962C8B-B14F-4D97-AF65-F5344CB8AC3E}">
        <p14:creationId xmlns:p14="http://schemas.microsoft.com/office/powerpoint/2010/main" val="1394654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bullets.</a:t>
            </a:r>
            <a:endParaRPr lang="en-US" baseline="0" dirty="0" smtClean="0"/>
          </a:p>
          <a:p>
            <a:r>
              <a:rPr lang="en-US" baseline="0" dirty="0" smtClean="0"/>
              <a:t>Ask why these things need to have procedures.</a:t>
            </a:r>
          </a:p>
          <a:p>
            <a:r>
              <a:rPr lang="en-US" baseline="0" dirty="0" smtClean="0"/>
              <a:t>Give example of real life situations that need procedure.</a:t>
            </a:r>
          </a:p>
          <a:p>
            <a:endParaRPr lang="en-US" dirty="0" smtClean="0"/>
          </a:p>
        </p:txBody>
      </p:sp>
      <p:sp>
        <p:nvSpPr>
          <p:cNvPr id="4" name="Slide Number Placeholder 3"/>
          <p:cNvSpPr>
            <a:spLocks noGrp="1"/>
          </p:cNvSpPr>
          <p:nvPr>
            <p:ph type="sldNum" sz="quarter" idx="10"/>
          </p:nvPr>
        </p:nvSpPr>
        <p:spPr/>
        <p:txBody>
          <a:bodyPr/>
          <a:lstStyle/>
          <a:p>
            <a:fld id="{AF497F4B-FE88-4DF2-9F39-DC50662228E0}" type="slidenum">
              <a:rPr lang="en-US" smtClean="0"/>
              <a:t>6</a:t>
            </a:fld>
            <a:endParaRPr lang="en-US"/>
          </a:p>
        </p:txBody>
      </p:sp>
    </p:spTree>
    <p:extLst>
      <p:ext uri="{BB962C8B-B14F-4D97-AF65-F5344CB8AC3E}">
        <p14:creationId xmlns:p14="http://schemas.microsoft.com/office/powerpoint/2010/main" val="2456996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systems are similar. </a:t>
            </a:r>
          </a:p>
          <a:p>
            <a:r>
              <a:rPr lang="en-US" dirty="0" smtClean="0"/>
              <a:t>They</a:t>
            </a:r>
            <a:r>
              <a:rPr lang="en-US" baseline="0" dirty="0" smtClean="0"/>
              <a:t> are all organized </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7</a:t>
            </a:fld>
            <a:endParaRPr lang="en-US"/>
          </a:p>
        </p:txBody>
      </p:sp>
    </p:spTree>
    <p:extLst>
      <p:ext uri="{BB962C8B-B14F-4D97-AF65-F5344CB8AC3E}">
        <p14:creationId xmlns:p14="http://schemas.microsoft.com/office/powerpoint/2010/main" val="3189656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are dues collection important?</a:t>
            </a:r>
          </a:p>
          <a:p>
            <a:r>
              <a:rPr lang="en-US" dirty="0" smtClean="0"/>
              <a:t>Give</a:t>
            </a:r>
            <a:r>
              <a:rPr lang="en-US" baseline="0" dirty="0" smtClean="0"/>
              <a:t> example of unorganized dues collection</a:t>
            </a:r>
          </a:p>
          <a:p>
            <a:r>
              <a:rPr lang="en-US" dirty="0" smtClean="0"/>
              <a:t>Assign</a:t>
            </a:r>
            <a:r>
              <a:rPr lang="en-US" baseline="0" dirty="0" smtClean="0"/>
              <a:t> jobs- Ex. Treasurer/President and Advisor will collect dues at club meeting</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8</a:t>
            </a:fld>
            <a:endParaRPr lang="en-US"/>
          </a:p>
        </p:txBody>
      </p:sp>
    </p:spTree>
    <p:extLst>
      <p:ext uri="{BB962C8B-B14F-4D97-AF65-F5344CB8AC3E}">
        <p14:creationId xmlns:p14="http://schemas.microsoft.com/office/powerpoint/2010/main" val="3215357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a:t>
            </a:r>
            <a:r>
              <a:rPr lang="en-US" baseline="0" dirty="0" smtClean="0"/>
              <a:t> little detail matters</a:t>
            </a:r>
          </a:p>
          <a:p>
            <a:r>
              <a:rPr lang="en-US" baseline="0" dirty="0" smtClean="0"/>
              <a:t>A lot of schools require </a:t>
            </a:r>
          </a:p>
          <a:p>
            <a:r>
              <a:rPr lang="en-US" baseline="0" dirty="0" smtClean="0"/>
              <a:t>There is a Project Planning Form on the Florida District of Key Club website, Floridakeyclub.org</a:t>
            </a:r>
          </a:p>
          <a:p>
            <a:r>
              <a:rPr lang="en-US" baseline="0" dirty="0" smtClean="0"/>
              <a:t>Story of how no officers went to a project and we told a member to take a picture so they could get their hours, members know when clubs are not organized</a:t>
            </a:r>
          </a:p>
          <a:p>
            <a:r>
              <a:rPr lang="en-US" baseline="0" dirty="0" smtClean="0"/>
              <a:t>Even if the members don’t know about every detail make sure to have every detail planned and ready to go to ensure.</a:t>
            </a:r>
          </a:p>
          <a:p>
            <a:r>
              <a:rPr lang="en-US" baseline="0" dirty="0" smtClean="0"/>
              <a:t>Bottle Caps Drive Example</a:t>
            </a:r>
            <a:endParaRPr lang="en-US" dirty="0"/>
          </a:p>
        </p:txBody>
      </p:sp>
      <p:sp>
        <p:nvSpPr>
          <p:cNvPr id="4" name="Slide Number Placeholder 3"/>
          <p:cNvSpPr>
            <a:spLocks noGrp="1"/>
          </p:cNvSpPr>
          <p:nvPr>
            <p:ph type="sldNum" sz="quarter" idx="10"/>
          </p:nvPr>
        </p:nvSpPr>
        <p:spPr/>
        <p:txBody>
          <a:bodyPr/>
          <a:lstStyle/>
          <a:p>
            <a:fld id="{AF497F4B-FE88-4DF2-9F39-DC50662228E0}" type="slidenum">
              <a:rPr lang="en-US" smtClean="0"/>
              <a:t>9</a:t>
            </a:fld>
            <a:endParaRPr lang="en-US"/>
          </a:p>
        </p:txBody>
      </p:sp>
    </p:spTree>
    <p:extLst>
      <p:ext uri="{BB962C8B-B14F-4D97-AF65-F5344CB8AC3E}">
        <p14:creationId xmlns:p14="http://schemas.microsoft.com/office/powerpoint/2010/main" val="437327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A396103-98F7-40E1-900C-2F2652D15009}" type="datetimeFigureOut">
              <a:rPr lang="en-US" smtClean="0"/>
              <a:t>1/28/2017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9CB0850-075A-442D-9A54-82FE8F36BA1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96103-98F7-40E1-900C-2F2652D15009}"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96103-98F7-40E1-900C-2F2652D15009}"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396103-98F7-40E1-900C-2F2652D15009}"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396103-98F7-40E1-900C-2F2652D15009}"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A396103-98F7-40E1-900C-2F2652D15009}" type="datetimeFigureOut">
              <a:rPr lang="en-US" smtClean="0"/>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B0850-075A-442D-9A54-82FE8F36BA1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396103-98F7-40E1-900C-2F2652D15009}" type="datetimeFigureOut">
              <a:rPr lang="en-US" smtClean="0"/>
              <a:t>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396103-98F7-40E1-900C-2F2652D15009}" type="datetimeFigureOut">
              <a:rPr lang="en-US" smtClean="0"/>
              <a:t>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96103-98F7-40E1-900C-2F2652D15009}" type="datetimeFigureOut">
              <a:rPr lang="en-US" smtClean="0"/>
              <a:t>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A396103-98F7-40E1-900C-2F2652D15009}" type="datetimeFigureOut">
              <a:rPr lang="en-US" smtClean="0"/>
              <a:t>1/28/2017</a:t>
            </a:fld>
            <a:endParaRPr lang="en-US"/>
          </a:p>
        </p:txBody>
      </p:sp>
      <p:sp>
        <p:nvSpPr>
          <p:cNvPr id="7" name="Slide Number Placeholder 6"/>
          <p:cNvSpPr>
            <a:spLocks noGrp="1"/>
          </p:cNvSpPr>
          <p:nvPr>
            <p:ph type="sldNum" sz="quarter" idx="12"/>
          </p:nvPr>
        </p:nvSpPr>
        <p:spPr/>
        <p:txBody>
          <a:bodyPr/>
          <a:lstStyle/>
          <a:p>
            <a:fld id="{B9CB0850-075A-442D-9A54-82FE8F36BA1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96103-98F7-40E1-900C-2F2652D15009}" type="datetimeFigureOut">
              <a:rPr lang="en-US" smtClean="0"/>
              <a:t>1/28/2017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9CB0850-075A-442D-9A54-82FE8F36BA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A396103-98F7-40E1-900C-2F2652D15009}" type="datetimeFigureOut">
              <a:rPr lang="en-US" smtClean="0"/>
              <a:t>1/28/2017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9CB0850-075A-442D-9A54-82FE8F36BA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1" y="2344095"/>
            <a:ext cx="3657600" cy="2066541"/>
          </a:xfrm>
        </p:spPr>
        <p:txBody>
          <a:bodyPr>
            <a:noAutofit/>
          </a:bodyPr>
          <a:lstStyle/>
          <a:p>
            <a:pPr algn="ctr"/>
            <a:r>
              <a:rPr lang="en-US" sz="4000" b="1" dirty="0" smtClean="0"/>
              <a:t>Structure &amp; Organization</a:t>
            </a:r>
            <a:endParaRPr lang="en-US" sz="4000" b="1" dirty="0"/>
          </a:p>
        </p:txBody>
      </p:sp>
      <p:sp>
        <p:nvSpPr>
          <p:cNvPr id="3" name="Subtitle 2"/>
          <p:cNvSpPr>
            <a:spLocks noGrp="1"/>
          </p:cNvSpPr>
          <p:nvPr>
            <p:ph type="subTitle" idx="1"/>
          </p:nvPr>
        </p:nvSpPr>
        <p:spPr>
          <a:xfrm>
            <a:off x="4733365" y="4530571"/>
            <a:ext cx="3309803" cy="1260629"/>
          </a:xfrm>
        </p:spPr>
        <p:txBody>
          <a:bodyPr>
            <a:noAutofit/>
          </a:bodyPr>
          <a:lstStyle/>
          <a:p>
            <a:pPr algn="ctr"/>
            <a:r>
              <a:rPr lang="en-US" sz="2000" b="1" dirty="0" smtClean="0"/>
              <a:t>2017 District Educational and Leadership Conference</a:t>
            </a:r>
            <a:endParaRPr lang="en-US" sz="2000" b="1" dirty="0"/>
          </a:p>
        </p:txBody>
      </p:sp>
      <p:pic>
        <p:nvPicPr>
          <p:cNvPr id="1033" name="Picture 9" descr="Image result for key club key"/>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400" y="4267201"/>
            <a:ext cx="44756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2017 florida d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47284" y="-69973"/>
            <a:ext cx="2525116" cy="2414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115453"/>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96" y="685800"/>
            <a:ext cx="7696200" cy="1180064"/>
          </a:xfrm>
        </p:spPr>
        <p:txBody>
          <a:bodyPr>
            <a:noAutofit/>
          </a:bodyPr>
          <a:lstStyle/>
          <a:p>
            <a:pPr algn="ctr"/>
            <a:r>
              <a:rPr lang="en-US" sz="4800" b="1" dirty="0" smtClean="0"/>
              <a:t>Club Membership</a:t>
            </a:r>
            <a:endParaRPr lang="en-US" sz="4800" b="1" dirty="0"/>
          </a:p>
        </p:txBody>
      </p:sp>
      <p:sp>
        <p:nvSpPr>
          <p:cNvPr id="3" name="Content Placeholder 2"/>
          <p:cNvSpPr>
            <a:spLocks noGrp="1"/>
          </p:cNvSpPr>
          <p:nvPr>
            <p:ph idx="1"/>
          </p:nvPr>
        </p:nvSpPr>
        <p:spPr>
          <a:xfrm>
            <a:off x="927798" y="1981200"/>
            <a:ext cx="7365850" cy="3810000"/>
          </a:xfrm>
        </p:spPr>
        <p:txBody>
          <a:bodyPr>
            <a:normAutofit/>
          </a:bodyPr>
          <a:lstStyle/>
          <a:p>
            <a:r>
              <a:rPr lang="en-US" sz="3600" dirty="0" smtClean="0"/>
              <a:t>Membership Packets</a:t>
            </a:r>
          </a:p>
          <a:p>
            <a:r>
              <a:rPr lang="en-US" sz="3600" dirty="0" smtClean="0"/>
              <a:t>Membership Requirements </a:t>
            </a:r>
          </a:p>
          <a:p>
            <a:pPr marL="1307592" lvl="3" indent="-457200">
              <a:buFont typeface="Courier New" panose="02070309020205020404" pitchFamily="49" charset="0"/>
              <a:buChar char="o"/>
            </a:pPr>
            <a:r>
              <a:rPr lang="en-US" sz="3200" dirty="0" smtClean="0"/>
              <a:t>Points Tracker</a:t>
            </a:r>
            <a:endParaRPr lang="en-US" sz="32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934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890" y="443649"/>
            <a:ext cx="7024744" cy="1143000"/>
          </a:xfrm>
        </p:spPr>
        <p:txBody>
          <a:bodyPr/>
          <a:lstStyle/>
          <a:p>
            <a:pPr algn="ctr"/>
            <a:r>
              <a:rPr lang="en-US" sz="4800" b="1" dirty="0" smtClean="0"/>
              <a:t>Elections</a:t>
            </a:r>
            <a:endParaRPr lang="en-US" b="1" dirty="0"/>
          </a:p>
        </p:txBody>
      </p:sp>
      <p:sp>
        <p:nvSpPr>
          <p:cNvPr id="3" name="Content Placeholder 2"/>
          <p:cNvSpPr>
            <a:spLocks noGrp="1"/>
          </p:cNvSpPr>
          <p:nvPr>
            <p:ph idx="1"/>
          </p:nvPr>
        </p:nvSpPr>
        <p:spPr>
          <a:xfrm>
            <a:off x="1056890" y="1586649"/>
            <a:ext cx="6881308" cy="3546629"/>
          </a:xfrm>
        </p:spPr>
        <p:txBody>
          <a:bodyPr>
            <a:normAutofit/>
          </a:bodyPr>
          <a:lstStyle/>
          <a:p>
            <a:r>
              <a:rPr lang="en-US" sz="3600" dirty="0" smtClean="0"/>
              <a:t>Officer packets</a:t>
            </a:r>
          </a:p>
          <a:p>
            <a:r>
              <a:rPr lang="en-US" sz="3600" dirty="0" smtClean="0"/>
              <a:t>Announce elections ahead of time</a:t>
            </a:r>
          </a:p>
          <a:p>
            <a:r>
              <a:rPr lang="en-US" sz="3600" dirty="0" smtClean="0"/>
              <a:t>Prepare ballots before meeting</a:t>
            </a:r>
          </a:p>
          <a:p>
            <a:pPr marL="68580" indent="0">
              <a:buNone/>
            </a:pPr>
            <a:endParaRPr lang="en-US" sz="3600" dirty="0" smtClean="0"/>
          </a:p>
          <a:p>
            <a:endParaRPr lang="en-US" sz="3600" dirty="0" smtClean="0"/>
          </a:p>
          <a:p>
            <a:endParaRPr lang="en-US" sz="36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84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634597"/>
            <a:ext cx="7024744" cy="914400"/>
          </a:xfrm>
        </p:spPr>
        <p:txBody>
          <a:bodyPr>
            <a:normAutofit/>
          </a:bodyPr>
          <a:lstStyle/>
          <a:p>
            <a:pPr algn="ctr"/>
            <a:r>
              <a:rPr lang="en-US" sz="4800" b="1" dirty="0" smtClean="0"/>
              <a:t>DCON</a:t>
            </a:r>
            <a:endParaRPr lang="en-US" sz="4800" b="1" dirty="0"/>
          </a:p>
        </p:txBody>
      </p:sp>
      <p:sp>
        <p:nvSpPr>
          <p:cNvPr id="3" name="Content Placeholder 2"/>
          <p:cNvSpPr>
            <a:spLocks noGrp="1"/>
          </p:cNvSpPr>
          <p:nvPr>
            <p:ph idx="1"/>
          </p:nvPr>
        </p:nvSpPr>
        <p:spPr>
          <a:xfrm>
            <a:off x="1043492" y="1600200"/>
            <a:ext cx="6777317" cy="3508977"/>
          </a:xfrm>
        </p:spPr>
        <p:txBody>
          <a:bodyPr>
            <a:normAutofit/>
          </a:bodyPr>
          <a:lstStyle/>
          <a:p>
            <a:r>
              <a:rPr lang="en-US" sz="3600" dirty="0" smtClean="0"/>
              <a:t>Make a budget</a:t>
            </a:r>
          </a:p>
          <a:p>
            <a:r>
              <a:rPr lang="en-US" sz="3600" dirty="0" smtClean="0"/>
              <a:t>Plan DCON fundraisers ahead of time</a:t>
            </a:r>
          </a:p>
          <a:p>
            <a:r>
              <a:rPr lang="en-US" sz="3600" dirty="0" smtClean="0"/>
              <a:t>Set up the costs for each member</a:t>
            </a:r>
          </a:p>
          <a:p>
            <a:pPr marL="68580" indent="0">
              <a:buNone/>
            </a:pPr>
            <a:endParaRPr lang="en-US" sz="36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903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1143000"/>
          </a:xfrm>
        </p:spPr>
        <p:txBody>
          <a:bodyPr>
            <a:normAutofit fontScale="90000"/>
          </a:bodyPr>
          <a:lstStyle/>
          <a:p>
            <a:pPr algn="ctr"/>
            <a:r>
              <a:rPr lang="en-US" sz="4800" b="1" dirty="0" smtClean="0"/>
              <a:t>Knowledgeable Officers</a:t>
            </a:r>
            <a:endParaRPr lang="en-US" sz="4800" b="1" dirty="0"/>
          </a:p>
        </p:txBody>
      </p:sp>
      <p:sp>
        <p:nvSpPr>
          <p:cNvPr id="3" name="Content Placeholder 2"/>
          <p:cNvSpPr>
            <a:spLocks noGrp="1"/>
          </p:cNvSpPr>
          <p:nvPr>
            <p:ph idx="1"/>
          </p:nvPr>
        </p:nvSpPr>
        <p:spPr>
          <a:xfrm>
            <a:off x="936171" y="1828800"/>
            <a:ext cx="7153834" cy="3925336"/>
          </a:xfrm>
        </p:spPr>
        <p:txBody>
          <a:bodyPr>
            <a:noAutofit/>
          </a:bodyPr>
          <a:lstStyle/>
          <a:p>
            <a:r>
              <a:rPr lang="en-US" sz="3600" dirty="0"/>
              <a:t>C</a:t>
            </a:r>
            <a:r>
              <a:rPr lang="en-US" sz="3600" dirty="0" smtClean="0"/>
              <a:t>ommunication system</a:t>
            </a:r>
          </a:p>
          <a:p>
            <a:r>
              <a:rPr lang="en-US" sz="3600" dirty="0" smtClean="0"/>
              <a:t>Regular officer meetings</a:t>
            </a:r>
          </a:p>
          <a:p>
            <a:r>
              <a:rPr lang="en-US" sz="3600" dirty="0" smtClean="0"/>
              <a:t>Hold officers to a high standard</a:t>
            </a:r>
          </a:p>
          <a:p>
            <a:pPr marL="982980" lvl="2" indent="-342900">
              <a:buFont typeface="Courier New" panose="02070309020205020404" pitchFamily="49" charset="0"/>
              <a:buChar char="o"/>
            </a:pPr>
            <a:r>
              <a:rPr lang="en-US" sz="3200" dirty="0" smtClean="0"/>
              <a:t>Officer Contracts</a:t>
            </a:r>
            <a:endParaRPr lang="en-US" sz="32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614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8" y="533400"/>
            <a:ext cx="7024744" cy="1143000"/>
          </a:xfrm>
        </p:spPr>
        <p:txBody>
          <a:bodyPr>
            <a:normAutofit/>
          </a:bodyPr>
          <a:lstStyle/>
          <a:p>
            <a:pPr algn="ctr"/>
            <a:r>
              <a:rPr lang="en-US" sz="4800" b="1" dirty="0" smtClean="0"/>
              <a:t>Communicate</a:t>
            </a:r>
            <a:endParaRPr lang="en-US" sz="4800" b="1" dirty="0"/>
          </a:p>
        </p:txBody>
      </p:sp>
      <p:sp>
        <p:nvSpPr>
          <p:cNvPr id="3" name="Content Placeholder 2"/>
          <p:cNvSpPr>
            <a:spLocks noGrp="1"/>
          </p:cNvSpPr>
          <p:nvPr>
            <p:ph idx="1"/>
          </p:nvPr>
        </p:nvSpPr>
        <p:spPr>
          <a:xfrm>
            <a:off x="1043491" y="1752600"/>
            <a:ext cx="7033709" cy="3733800"/>
          </a:xfrm>
        </p:spPr>
        <p:txBody>
          <a:bodyPr>
            <a:normAutofit/>
          </a:bodyPr>
          <a:lstStyle/>
          <a:p>
            <a:r>
              <a:rPr lang="en-US" sz="3600" dirty="0" smtClean="0"/>
              <a:t>Communication between </a:t>
            </a:r>
            <a:r>
              <a:rPr lang="en-US" sz="3600" b="1" i="1" u="sng" dirty="0" smtClean="0"/>
              <a:t>EVERYONE</a:t>
            </a:r>
            <a:r>
              <a:rPr lang="en-US" sz="3600" dirty="0" smtClean="0"/>
              <a:t> is important.</a:t>
            </a:r>
          </a:p>
          <a:p>
            <a:r>
              <a:rPr lang="en-US" sz="3600" dirty="0" smtClean="0"/>
              <a:t>Discuss all information with officers before sharing it with members.</a:t>
            </a:r>
          </a:p>
          <a:p>
            <a:r>
              <a:rPr lang="en-US" sz="3600" dirty="0" smtClean="0"/>
              <a:t>Stay Informed</a:t>
            </a:r>
          </a:p>
          <a:p>
            <a:pPr marL="68580" indent="0">
              <a:buNone/>
            </a:pPr>
            <a:endParaRPr lang="en-US" sz="3600" dirty="0" smtClean="0"/>
          </a:p>
          <a:p>
            <a:pPr marL="68580" indent="0">
              <a:buNone/>
            </a:pPr>
            <a:endParaRPr lang="en-US" sz="3600" dirty="0" smtClean="0"/>
          </a:p>
          <a:p>
            <a:endParaRPr lang="en-US" sz="3600" dirty="0" smtClean="0"/>
          </a:p>
          <a:p>
            <a:endParaRPr lang="en-US" sz="3600" dirty="0" smtClean="0"/>
          </a:p>
          <a:p>
            <a:endParaRPr lang="en-US" sz="3600" dirty="0" smtClean="0"/>
          </a:p>
          <a:p>
            <a:endParaRPr lang="en-US" sz="36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837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951464"/>
          </a:xfrm>
        </p:spPr>
        <p:txBody>
          <a:bodyPr>
            <a:normAutofit/>
          </a:bodyPr>
          <a:lstStyle/>
          <a:p>
            <a:pPr algn="ctr"/>
            <a:r>
              <a:rPr lang="en-US" sz="4800" b="1" dirty="0" smtClean="0"/>
              <a:t>Organization Ideas</a:t>
            </a:r>
            <a:endParaRPr lang="en-US" sz="4800" b="1" dirty="0"/>
          </a:p>
        </p:txBody>
      </p:sp>
      <p:sp>
        <p:nvSpPr>
          <p:cNvPr id="3" name="Content Placeholder 2"/>
          <p:cNvSpPr>
            <a:spLocks noGrp="1"/>
          </p:cNvSpPr>
          <p:nvPr>
            <p:ph idx="1"/>
          </p:nvPr>
        </p:nvSpPr>
        <p:spPr>
          <a:xfrm>
            <a:off x="685800" y="1752600"/>
            <a:ext cx="7848600" cy="4114800"/>
          </a:xfrm>
        </p:spPr>
        <p:txBody>
          <a:bodyPr/>
          <a:lstStyle/>
          <a:p>
            <a:pPr lvl="1"/>
            <a:r>
              <a:rPr lang="en-US" sz="3600" dirty="0" smtClean="0"/>
              <a:t>Club Binders</a:t>
            </a:r>
          </a:p>
          <a:p>
            <a:pPr lvl="1"/>
            <a:r>
              <a:rPr lang="en-US" sz="3600" dirty="0" smtClean="0"/>
              <a:t>Spreadsheets</a:t>
            </a:r>
          </a:p>
          <a:p>
            <a:pPr lvl="1"/>
            <a:r>
              <a:rPr lang="en-US" sz="3600" dirty="0" smtClean="0"/>
              <a:t>Always have online copies of things</a:t>
            </a:r>
          </a:p>
          <a:p>
            <a:pPr lvl="1"/>
            <a:r>
              <a:rPr lang="en-US" sz="3600" dirty="0" smtClean="0"/>
              <a:t>Club Calendars</a:t>
            </a:r>
          </a:p>
          <a:p>
            <a:pPr lvl="1"/>
            <a:endParaRPr lang="en-US"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051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609600"/>
            <a:ext cx="7024744" cy="1524000"/>
          </a:xfrm>
        </p:spPr>
        <p:txBody>
          <a:bodyPr>
            <a:noAutofit/>
          </a:bodyPr>
          <a:lstStyle/>
          <a:p>
            <a:pPr algn="ctr"/>
            <a:r>
              <a:rPr lang="en-US" sz="4800" b="1" dirty="0" smtClean="0"/>
              <a:t>Real Structure from Real Key Clubs</a:t>
            </a:r>
            <a:endParaRPr lang="en-US" sz="4800" b="1" dirty="0"/>
          </a:p>
        </p:txBody>
      </p:sp>
      <p:sp>
        <p:nvSpPr>
          <p:cNvPr id="3" name="Content Placeholder 2"/>
          <p:cNvSpPr>
            <a:spLocks noGrp="1"/>
          </p:cNvSpPr>
          <p:nvPr>
            <p:ph idx="1"/>
          </p:nvPr>
        </p:nvSpPr>
        <p:spPr>
          <a:xfrm>
            <a:off x="1043492" y="2206023"/>
            <a:ext cx="6777317" cy="3508977"/>
          </a:xfrm>
        </p:spPr>
        <p:txBody>
          <a:bodyPr/>
          <a:lstStyle/>
          <a:p>
            <a:pPr marL="68580" indent="0">
              <a:buNone/>
            </a:pPr>
            <a:r>
              <a:rPr lang="en-US" sz="3200" dirty="0" smtClean="0"/>
              <a:t>“Before DCON we give a PowerPoint presentation to see who’s interested.”</a:t>
            </a:r>
          </a:p>
          <a:p>
            <a:pPr marL="640080" lvl="2" indent="0">
              <a:buNone/>
            </a:pPr>
            <a:r>
              <a:rPr lang="en-US" sz="3200" dirty="0" smtClean="0"/>
              <a:t>                   </a:t>
            </a:r>
            <a:r>
              <a:rPr lang="en-US" sz="2800" dirty="0" smtClean="0"/>
              <a:t>-Sebring High School</a:t>
            </a:r>
            <a:endParaRPr lang="en-US" sz="3200" dirty="0" smtClean="0"/>
          </a:p>
          <a:p>
            <a:pPr marL="68580" indent="0">
              <a:buNone/>
            </a:pPr>
            <a:endParaRPr lang="en-US" dirty="0" smtClean="0"/>
          </a:p>
        </p:txBody>
      </p:sp>
      <p:pic>
        <p:nvPicPr>
          <p:cNvPr id="4" name="Picture 4" descr="Image result for 2017 florida d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0139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609600"/>
            <a:ext cx="7024744" cy="1524000"/>
          </a:xfrm>
        </p:spPr>
        <p:txBody>
          <a:bodyPr>
            <a:noAutofit/>
          </a:bodyPr>
          <a:lstStyle/>
          <a:p>
            <a:pPr algn="ctr"/>
            <a:r>
              <a:rPr lang="en-US" sz="4800" b="1" dirty="0" smtClean="0"/>
              <a:t>Real Structure from Real Key Clubs</a:t>
            </a:r>
            <a:endParaRPr lang="en-US" sz="4800" b="1" dirty="0"/>
          </a:p>
        </p:txBody>
      </p:sp>
      <p:sp>
        <p:nvSpPr>
          <p:cNvPr id="3" name="Content Placeholder 2"/>
          <p:cNvSpPr>
            <a:spLocks noGrp="1"/>
          </p:cNvSpPr>
          <p:nvPr>
            <p:ph idx="1"/>
          </p:nvPr>
        </p:nvSpPr>
        <p:spPr>
          <a:xfrm>
            <a:off x="1043492" y="2053623"/>
            <a:ext cx="6777317" cy="3508977"/>
          </a:xfrm>
        </p:spPr>
        <p:txBody>
          <a:bodyPr>
            <a:normAutofit/>
          </a:bodyPr>
          <a:lstStyle/>
          <a:p>
            <a:pPr marL="68580" indent="0">
              <a:buNone/>
            </a:pPr>
            <a:r>
              <a:rPr lang="en-US" sz="3200" dirty="0" smtClean="0"/>
              <a:t>“We have people sign up for jobs so even if it’s a beach clean up this person is cleaner #1 and #2. It gives them a sense of responsibility.”</a:t>
            </a:r>
          </a:p>
          <a:p>
            <a:pPr marL="640080" lvl="2" indent="0">
              <a:buNone/>
            </a:pPr>
            <a:r>
              <a:rPr lang="en-US" sz="3200" dirty="0" smtClean="0"/>
              <a:t>                   </a:t>
            </a:r>
            <a:r>
              <a:rPr lang="en-US" sz="2800" dirty="0" smtClean="0"/>
              <a:t>-</a:t>
            </a:r>
            <a:r>
              <a:rPr lang="en-US" sz="2400" dirty="0" smtClean="0"/>
              <a:t>Pompano Beach High</a:t>
            </a:r>
            <a:endParaRPr lang="en-US" sz="2800" dirty="0" smtClean="0"/>
          </a:p>
          <a:p>
            <a:pPr marL="68580" indent="0">
              <a:buNone/>
            </a:pPr>
            <a:endParaRPr lang="en-US" dirty="0" smtClean="0"/>
          </a:p>
        </p:txBody>
      </p:sp>
      <p:pic>
        <p:nvPicPr>
          <p:cNvPr id="4" name="Picture 4" descr="Image result for 2017 florida d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789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609600"/>
            <a:ext cx="7024744" cy="1524000"/>
          </a:xfrm>
        </p:spPr>
        <p:txBody>
          <a:bodyPr>
            <a:noAutofit/>
          </a:bodyPr>
          <a:lstStyle/>
          <a:p>
            <a:pPr algn="ctr"/>
            <a:r>
              <a:rPr lang="en-US" sz="4800" b="1" dirty="0" smtClean="0"/>
              <a:t>Real Structure from Real Key Clubs</a:t>
            </a:r>
            <a:endParaRPr lang="en-US" sz="4800" b="1" dirty="0"/>
          </a:p>
        </p:txBody>
      </p:sp>
      <p:sp>
        <p:nvSpPr>
          <p:cNvPr id="3" name="Content Placeholder 2"/>
          <p:cNvSpPr>
            <a:spLocks noGrp="1"/>
          </p:cNvSpPr>
          <p:nvPr>
            <p:ph idx="1"/>
          </p:nvPr>
        </p:nvSpPr>
        <p:spPr>
          <a:xfrm>
            <a:off x="1043492" y="2053623"/>
            <a:ext cx="6777317" cy="3508977"/>
          </a:xfrm>
        </p:spPr>
        <p:txBody>
          <a:bodyPr>
            <a:normAutofit/>
          </a:bodyPr>
          <a:lstStyle/>
          <a:p>
            <a:pPr marL="68580" indent="0">
              <a:buNone/>
            </a:pPr>
            <a:r>
              <a:rPr lang="en-US" sz="3200" dirty="0" smtClean="0"/>
              <a:t>“We have a person in charge of reporting the hours for each member that attended and they fill in a project report .”</a:t>
            </a:r>
            <a:endParaRPr lang="en-US" sz="3200" dirty="0" smtClean="0"/>
          </a:p>
          <a:p>
            <a:pPr marL="640080" lvl="2" indent="0">
              <a:buNone/>
            </a:pPr>
            <a:r>
              <a:rPr lang="en-US" sz="3200" dirty="0" smtClean="0"/>
              <a:t>           </a:t>
            </a:r>
            <a:r>
              <a:rPr lang="en-US" sz="2800" dirty="0" smtClean="0"/>
              <a:t>-</a:t>
            </a:r>
            <a:r>
              <a:rPr lang="en-US" sz="2400" dirty="0" smtClean="0"/>
              <a:t>Barbara </a:t>
            </a:r>
            <a:r>
              <a:rPr lang="en-US" sz="2400" dirty="0" err="1" smtClean="0"/>
              <a:t>Goleman</a:t>
            </a:r>
            <a:r>
              <a:rPr lang="en-US" sz="2400" dirty="0" smtClean="0"/>
              <a:t> Senior High</a:t>
            </a:r>
            <a:endParaRPr lang="en-US" sz="2800" dirty="0" smtClean="0"/>
          </a:p>
          <a:p>
            <a:pPr marL="68580" indent="0">
              <a:buNone/>
            </a:pPr>
            <a:endParaRPr lang="en-US" dirty="0" smtClean="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287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33710" cy="1484864"/>
          </a:xfrm>
        </p:spPr>
        <p:txBody>
          <a:bodyPr>
            <a:noAutofit/>
          </a:bodyPr>
          <a:lstStyle/>
          <a:p>
            <a:pPr algn="ctr"/>
            <a:r>
              <a:rPr lang="en-US" sz="4800" b="1" dirty="0" smtClean="0"/>
              <a:t>Committing to the System</a:t>
            </a:r>
            <a:endParaRPr lang="en-US" sz="4800" b="1" dirty="0"/>
          </a:p>
        </p:txBody>
      </p:sp>
      <p:sp>
        <p:nvSpPr>
          <p:cNvPr id="3" name="Content Placeholder 2"/>
          <p:cNvSpPr>
            <a:spLocks noGrp="1"/>
          </p:cNvSpPr>
          <p:nvPr>
            <p:ph idx="1"/>
          </p:nvPr>
        </p:nvSpPr>
        <p:spPr/>
        <p:txBody>
          <a:bodyPr/>
          <a:lstStyle/>
          <a:p>
            <a:r>
              <a:rPr lang="en-US" sz="3600" dirty="0" smtClean="0"/>
              <a:t>It’s all about </a:t>
            </a:r>
            <a:r>
              <a:rPr lang="en-US" sz="3600" dirty="0" smtClean="0"/>
              <a:t>willpower</a:t>
            </a:r>
          </a:p>
          <a:p>
            <a:pPr marL="68580" indent="0">
              <a:buNone/>
            </a:pPr>
            <a:endParaRPr lang="en-US" sz="3600" dirty="0" smtClean="0"/>
          </a:p>
          <a:p>
            <a:endParaRPr lang="en-US"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533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1774"/>
            <a:ext cx="7543800" cy="4114800"/>
          </a:xfrm>
        </p:spPr>
        <p:txBody>
          <a:bodyPr>
            <a:normAutofit/>
          </a:bodyPr>
          <a:lstStyle/>
          <a:p>
            <a:r>
              <a:rPr lang="en-US" sz="2800" dirty="0" smtClean="0"/>
              <a:t>A member asks you to sign service hours, but you don’t know if they attended the event or not.</a:t>
            </a:r>
          </a:p>
          <a:p>
            <a:r>
              <a:rPr lang="en-US" sz="2800" dirty="0" smtClean="0"/>
              <a:t>A member asks you what you’ll be discussing at the meeting and you just don’t know.</a:t>
            </a:r>
          </a:p>
          <a:p>
            <a:pPr marL="68580" indent="0">
              <a:buNone/>
            </a:pPr>
            <a:endParaRPr lang="en-US" dirty="0" smtClean="0"/>
          </a:p>
        </p:txBody>
      </p:sp>
      <p:sp>
        <p:nvSpPr>
          <p:cNvPr id="4" name="Title 1"/>
          <p:cNvSpPr txBox="1">
            <a:spLocks/>
          </p:cNvSpPr>
          <p:nvPr/>
        </p:nvSpPr>
        <p:spPr>
          <a:xfrm>
            <a:off x="990600" y="226374"/>
            <a:ext cx="7239000" cy="12954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800" b="1" dirty="0" smtClean="0"/>
              <a:t>Scenarios</a:t>
            </a:r>
            <a:endParaRPr lang="en-US" sz="4800" b="1" dirty="0"/>
          </a:p>
        </p:txBody>
      </p:sp>
      <p:pic>
        <p:nvPicPr>
          <p:cNvPr id="5"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212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1027664"/>
          </a:xfrm>
        </p:spPr>
        <p:txBody>
          <a:bodyPr>
            <a:normAutofit/>
          </a:bodyPr>
          <a:lstStyle/>
          <a:p>
            <a:pPr algn="ctr"/>
            <a:r>
              <a:rPr lang="en-US" sz="4800" b="1" dirty="0" smtClean="0"/>
              <a:t>Major Key Points</a:t>
            </a:r>
            <a:endParaRPr lang="en-US" sz="4800" b="1" dirty="0"/>
          </a:p>
        </p:txBody>
      </p:sp>
      <p:sp>
        <p:nvSpPr>
          <p:cNvPr id="3" name="Content Placeholder 2"/>
          <p:cNvSpPr>
            <a:spLocks noGrp="1"/>
          </p:cNvSpPr>
          <p:nvPr>
            <p:ph idx="1"/>
          </p:nvPr>
        </p:nvSpPr>
        <p:spPr>
          <a:xfrm>
            <a:off x="762000" y="1752600"/>
            <a:ext cx="7772400" cy="4495800"/>
          </a:xfrm>
        </p:spPr>
        <p:txBody>
          <a:bodyPr/>
          <a:lstStyle/>
          <a:p>
            <a:r>
              <a:rPr lang="en-US" sz="3600" dirty="0" smtClean="0"/>
              <a:t>Consistency is key</a:t>
            </a:r>
          </a:p>
          <a:p>
            <a:r>
              <a:rPr lang="en-US" sz="3600" dirty="0" smtClean="0"/>
              <a:t>Enforcing the system means everything</a:t>
            </a:r>
          </a:p>
          <a:p>
            <a:r>
              <a:rPr lang="en-US" sz="3600" dirty="0" smtClean="0"/>
              <a:t>Its hard at first but it’s worth it</a:t>
            </a:r>
          </a:p>
          <a:p>
            <a:r>
              <a:rPr lang="en-US" sz="3600" dirty="0" smtClean="0"/>
              <a:t>It’s a journey</a:t>
            </a:r>
          </a:p>
          <a:p>
            <a:endParaRPr lang="en-US" dirty="0" smtClean="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924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7848600" cy="1143000"/>
          </a:xfrm>
        </p:spPr>
        <p:txBody>
          <a:bodyPr>
            <a:noAutofit/>
          </a:bodyPr>
          <a:lstStyle/>
          <a:p>
            <a:pPr algn="ctr"/>
            <a:r>
              <a:rPr lang="en-US" sz="7200" b="1" dirty="0" smtClean="0"/>
              <a:t>Questions?</a:t>
            </a:r>
            <a:endParaRPr lang="en-US" sz="7200" b="1" dirty="0"/>
          </a:p>
        </p:txBody>
      </p:sp>
    </p:spTree>
    <p:extLst>
      <p:ext uri="{BB962C8B-B14F-4D97-AF65-F5344CB8AC3E}">
        <p14:creationId xmlns:p14="http://schemas.microsoft.com/office/powerpoint/2010/main" val="3839101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1143000"/>
          </a:xfrm>
        </p:spPr>
        <p:txBody>
          <a:bodyPr>
            <a:normAutofit/>
          </a:bodyPr>
          <a:lstStyle/>
          <a:p>
            <a:pPr algn="ctr"/>
            <a:r>
              <a:rPr lang="en-US" sz="4800" b="1" dirty="0" smtClean="0"/>
              <a:t>Your</a:t>
            </a:r>
            <a:r>
              <a:rPr lang="en-US" sz="4800" dirty="0" smtClean="0"/>
              <a:t> </a:t>
            </a:r>
            <a:r>
              <a:rPr lang="en-US" sz="4800" b="1" dirty="0" smtClean="0"/>
              <a:t>Reaction</a:t>
            </a:r>
            <a:endParaRPr lang="en-US" sz="4800" b="1" dirty="0"/>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1981200"/>
            <a:ext cx="7010400" cy="3943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descr="Image result for 2017 florida d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092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239000" cy="1295400"/>
          </a:xfrm>
        </p:spPr>
        <p:txBody>
          <a:bodyPr>
            <a:normAutofit/>
          </a:bodyPr>
          <a:lstStyle/>
          <a:p>
            <a:pPr algn="ctr"/>
            <a:r>
              <a:rPr lang="en-US" sz="4800" b="1" dirty="0" smtClean="0"/>
              <a:t>Organized Key Clubs…</a:t>
            </a:r>
            <a:endParaRPr lang="en-US" sz="4800" b="1" dirty="0"/>
          </a:p>
        </p:txBody>
      </p:sp>
      <p:sp>
        <p:nvSpPr>
          <p:cNvPr id="3" name="Content Placeholder 2"/>
          <p:cNvSpPr>
            <a:spLocks noGrp="1"/>
          </p:cNvSpPr>
          <p:nvPr>
            <p:ph idx="1"/>
          </p:nvPr>
        </p:nvSpPr>
        <p:spPr>
          <a:xfrm>
            <a:off x="838200" y="1981200"/>
            <a:ext cx="7239000" cy="4267200"/>
          </a:xfrm>
        </p:spPr>
        <p:txBody>
          <a:bodyPr>
            <a:normAutofit/>
          </a:bodyPr>
          <a:lstStyle/>
          <a:p>
            <a:r>
              <a:rPr lang="en-US" sz="3600" dirty="0" smtClean="0"/>
              <a:t>Have systems</a:t>
            </a:r>
          </a:p>
          <a:p>
            <a:r>
              <a:rPr lang="en-US" sz="3600" dirty="0" smtClean="0"/>
              <a:t>Have knowledgeable officers </a:t>
            </a:r>
          </a:p>
          <a:p>
            <a:r>
              <a:rPr lang="en-US" sz="3600" dirty="0" smtClean="0"/>
              <a:t>Communicate</a:t>
            </a:r>
          </a:p>
          <a:p>
            <a:pPr>
              <a:lnSpc>
                <a:spcPct val="150000"/>
              </a:lnSpc>
            </a:pPr>
            <a:endParaRPr lang="en-US" sz="3200" dirty="0" smtClean="0"/>
          </a:p>
          <a:p>
            <a:pPr>
              <a:lnSpc>
                <a:spcPct val="150000"/>
              </a:lnSpc>
            </a:pPr>
            <a:endParaRPr lang="en-US" sz="3200" dirty="0" smtClean="0"/>
          </a:p>
          <a:p>
            <a:endParaRPr lang="en-US" dirty="0" smtClean="0"/>
          </a:p>
          <a:p>
            <a:endParaRPr lang="en-US" dirty="0" smtClean="0"/>
          </a:p>
          <a:p>
            <a:endParaRPr lang="en-US" dirty="0" smtClean="0"/>
          </a:p>
          <a:p>
            <a:endParaRPr lang="en-US" dirty="0"/>
          </a:p>
        </p:txBody>
      </p:sp>
      <p:pic>
        <p:nvPicPr>
          <p:cNvPr id="2052"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347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386" y="457200"/>
            <a:ext cx="7024744" cy="1143000"/>
          </a:xfrm>
        </p:spPr>
        <p:txBody>
          <a:bodyPr>
            <a:normAutofit/>
          </a:bodyPr>
          <a:lstStyle/>
          <a:p>
            <a:pPr algn="ctr"/>
            <a:r>
              <a:rPr lang="en-US" sz="4800" b="1" dirty="0" smtClean="0"/>
              <a:t>Have a System</a:t>
            </a:r>
            <a:endParaRPr lang="en-US" sz="4800" b="1" dirty="0"/>
          </a:p>
        </p:txBody>
      </p:sp>
      <p:sp>
        <p:nvSpPr>
          <p:cNvPr id="3" name="Content Placeholder 2"/>
          <p:cNvSpPr>
            <a:spLocks noGrp="1"/>
          </p:cNvSpPr>
          <p:nvPr>
            <p:ph idx="1"/>
          </p:nvPr>
        </p:nvSpPr>
        <p:spPr>
          <a:xfrm>
            <a:off x="921222" y="1676400"/>
            <a:ext cx="7109908" cy="3508977"/>
          </a:xfrm>
        </p:spPr>
        <p:txBody>
          <a:bodyPr>
            <a:normAutofit/>
          </a:bodyPr>
          <a:lstStyle/>
          <a:p>
            <a:r>
              <a:rPr lang="en-US" sz="3600" dirty="0" smtClean="0"/>
              <a:t>Have a procedure for every club situation.  </a:t>
            </a:r>
          </a:p>
          <a:p>
            <a:r>
              <a:rPr lang="en-US" sz="3600" dirty="0" smtClean="0"/>
              <a:t>Goal: Have a specific way to do everything in your club. </a:t>
            </a:r>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056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543800" cy="952052"/>
          </a:xfrm>
        </p:spPr>
        <p:txBody>
          <a:bodyPr>
            <a:noAutofit/>
          </a:bodyPr>
          <a:lstStyle/>
          <a:p>
            <a:pPr algn="ctr"/>
            <a:r>
              <a:rPr lang="en-US" sz="4800" b="1" dirty="0" smtClean="0"/>
              <a:t>Things that need systems</a:t>
            </a:r>
            <a:endParaRPr lang="en-US" sz="4800" b="1" dirty="0"/>
          </a:p>
        </p:txBody>
      </p:sp>
      <p:sp>
        <p:nvSpPr>
          <p:cNvPr id="3" name="Content Placeholder 2"/>
          <p:cNvSpPr>
            <a:spLocks noGrp="1"/>
          </p:cNvSpPr>
          <p:nvPr>
            <p:ph idx="1"/>
          </p:nvPr>
        </p:nvSpPr>
        <p:spPr>
          <a:xfrm>
            <a:off x="990600" y="1905000"/>
            <a:ext cx="7033708" cy="3924748"/>
          </a:xfrm>
        </p:spPr>
        <p:txBody>
          <a:bodyPr>
            <a:normAutofit/>
          </a:bodyPr>
          <a:lstStyle/>
          <a:p>
            <a:r>
              <a:rPr lang="en-US" sz="3600" dirty="0" smtClean="0"/>
              <a:t>Dues Collection</a:t>
            </a:r>
          </a:p>
          <a:p>
            <a:r>
              <a:rPr lang="en-US" sz="3600" dirty="0" smtClean="0"/>
              <a:t>Service Projects</a:t>
            </a:r>
          </a:p>
          <a:p>
            <a:r>
              <a:rPr lang="en-US" sz="3600" dirty="0" smtClean="0"/>
              <a:t>Club Membership</a:t>
            </a:r>
          </a:p>
          <a:p>
            <a:r>
              <a:rPr lang="en-US" sz="3600" dirty="0" smtClean="0"/>
              <a:t>Elections</a:t>
            </a:r>
          </a:p>
          <a:p>
            <a:r>
              <a:rPr lang="en-US" sz="3600" dirty="0" smtClean="0"/>
              <a:t>DCON</a:t>
            </a:r>
            <a:endParaRPr lang="en-US" sz="36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635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458" y="661699"/>
            <a:ext cx="7620000" cy="1014701"/>
          </a:xfrm>
        </p:spPr>
        <p:txBody>
          <a:bodyPr>
            <a:noAutofit/>
          </a:bodyPr>
          <a:lstStyle/>
          <a:p>
            <a:pPr algn="ctr"/>
            <a:r>
              <a:rPr lang="en-US" sz="4800" b="1" dirty="0" smtClean="0"/>
              <a:t>Smart Systems</a:t>
            </a:r>
            <a:endParaRPr lang="en-US" sz="4800" b="1" dirty="0"/>
          </a:p>
        </p:txBody>
      </p:sp>
      <p:sp>
        <p:nvSpPr>
          <p:cNvPr id="3" name="Content Placeholder 2"/>
          <p:cNvSpPr>
            <a:spLocks noGrp="1"/>
          </p:cNvSpPr>
          <p:nvPr>
            <p:ph idx="1"/>
          </p:nvPr>
        </p:nvSpPr>
        <p:spPr>
          <a:xfrm>
            <a:off x="1066799" y="1752600"/>
            <a:ext cx="6777317" cy="3508977"/>
          </a:xfrm>
        </p:spPr>
        <p:txBody>
          <a:bodyPr/>
          <a:lstStyle/>
          <a:p>
            <a:r>
              <a:rPr lang="en-US" sz="3600" dirty="0" smtClean="0"/>
              <a:t>Create a timeline</a:t>
            </a:r>
          </a:p>
          <a:p>
            <a:r>
              <a:rPr lang="en-US" sz="3600" dirty="0" smtClean="0"/>
              <a:t>Have deadlines</a:t>
            </a:r>
          </a:p>
          <a:p>
            <a:r>
              <a:rPr lang="en-US" sz="3600" dirty="0" smtClean="0"/>
              <a:t>Follow steps</a:t>
            </a:r>
          </a:p>
          <a:p>
            <a:endParaRPr lang="en-US" sz="3600" dirty="0" smtClean="0"/>
          </a:p>
          <a:p>
            <a:endParaRPr lang="en-US"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3420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48" y="609600"/>
            <a:ext cx="8229600" cy="1637264"/>
          </a:xfrm>
        </p:spPr>
        <p:txBody>
          <a:bodyPr>
            <a:normAutofit/>
          </a:bodyPr>
          <a:lstStyle/>
          <a:p>
            <a:pPr algn="ctr"/>
            <a:r>
              <a:rPr lang="en-US" sz="4800" b="1" dirty="0" smtClean="0"/>
              <a:t>Dues Collection Organization</a:t>
            </a:r>
            <a:endParaRPr lang="en-US" sz="4800" b="1" dirty="0"/>
          </a:p>
        </p:txBody>
      </p:sp>
      <p:sp>
        <p:nvSpPr>
          <p:cNvPr id="3" name="Content Placeholder 2"/>
          <p:cNvSpPr>
            <a:spLocks noGrp="1"/>
          </p:cNvSpPr>
          <p:nvPr>
            <p:ph idx="1"/>
          </p:nvPr>
        </p:nvSpPr>
        <p:spPr>
          <a:xfrm>
            <a:off x="762000" y="2133600"/>
            <a:ext cx="7567108" cy="4075664"/>
          </a:xfrm>
        </p:spPr>
        <p:txBody>
          <a:bodyPr>
            <a:normAutofit/>
          </a:bodyPr>
          <a:lstStyle/>
          <a:p>
            <a:r>
              <a:rPr lang="en-US" sz="3600" dirty="0" smtClean="0"/>
              <a:t>Have a deadline</a:t>
            </a:r>
          </a:p>
          <a:p>
            <a:r>
              <a:rPr lang="en-US" sz="3600" dirty="0" smtClean="0"/>
              <a:t>Collect dues at a specific time &amp; place </a:t>
            </a:r>
            <a:r>
              <a:rPr lang="en-US" sz="2800" dirty="0" smtClean="0"/>
              <a:t>(Ex. club </a:t>
            </a:r>
            <a:r>
              <a:rPr lang="en-US" sz="2800" dirty="0"/>
              <a:t>m</a:t>
            </a:r>
            <a:r>
              <a:rPr lang="en-US" sz="2800" dirty="0" smtClean="0"/>
              <a:t>eetings)</a:t>
            </a:r>
          </a:p>
          <a:p>
            <a:r>
              <a:rPr lang="en-US" sz="3600" dirty="0" smtClean="0"/>
              <a:t>Keep track of payments</a:t>
            </a:r>
          </a:p>
          <a:p>
            <a:endParaRPr lang="en-US" sz="3600" dirty="0" smtClean="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610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924800" cy="1752600"/>
          </a:xfrm>
        </p:spPr>
        <p:txBody>
          <a:bodyPr>
            <a:noAutofit/>
          </a:bodyPr>
          <a:lstStyle/>
          <a:p>
            <a:pPr algn="ctr"/>
            <a:r>
              <a:rPr lang="en-US" sz="4800" b="1" dirty="0" smtClean="0"/>
              <a:t>Service Projects Organization </a:t>
            </a:r>
            <a:endParaRPr lang="en-US" sz="4800" b="1" dirty="0"/>
          </a:p>
        </p:txBody>
      </p:sp>
      <p:sp>
        <p:nvSpPr>
          <p:cNvPr id="3" name="Content Placeholder 2"/>
          <p:cNvSpPr>
            <a:spLocks noGrp="1"/>
          </p:cNvSpPr>
          <p:nvPr>
            <p:ph idx="1"/>
          </p:nvPr>
        </p:nvSpPr>
        <p:spPr>
          <a:xfrm>
            <a:off x="762000" y="2209800"/>
            <a:ext cx="7696200" cy="4114800"/>
          </a:xfrm>
        </p:spPr>
        <p:txBody>
          <a:bodyPr>
            <a:normAutofit/>
          </a:bodyPr>
          <a:lstStyle/>
          <a:p>
            <a:r>
              <a:rPr lang="en-US" sz="3600" dirty="0" smtClean="0"/>
              <a:t>Have all required forms</a:t>
            </a:r>
          </a:p>
          <a:p>
            <a:r>
              <a:rPr lang="en-US" sz="3600" dirty="0" smtClean="0"/>
              <a:t>Plan out the details ahead of time </a:t>
            </a:r>
          </a:p>
          <a:p>
            <a:r>
              <a:rPr lang="en-US" sz="3600" dirty="0" smtClean="0"/>
              <a:t>Have an effective sign in sheet </a:t>
            </a:r>
          </a:p>
          <a:p>
            <a:pPr marL="68580" indent="0">
              <a:buNone/>
            </a:pPr>
            <a:endParaRPr lang="en-US" sz="3600" dirty="0" smtClean="0"/>
          </a:p>
          <a:p>
            <a:endParaRPr lang="en-US" sz="3600" dirty="0"/>
          </a:p>
        </p:txBody>
      </p:sp>
      <p:pic>
        <p:nvPicPr>
          <p:cNvPr id="4" name="Picture 4" descr="Image result for 2017 florida d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599" y="4656083"/>
            <a:ext cx="1962189" cy="1875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5442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3240</TotalTime>
  <Words>1337</Words>
  <Application>Microsoft Office PowerPoint</Application>
  <PresentationFormat>On-screen Show (4:3)</PresentationFormat>
  <Paragraphs>165</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Austin</vt:lpstr>
      <vt:lpstr>Structure &amp; Organization</vt:lpstr>
      <vt:lpstr>PowerPoint Presentation</vt:lpstr>
      <vt:lpstr>Your Reaction</vt:lpstr>
      <vt:lpstr>Organized Key Clubs…</vt:lpstr>
      <vt:lpstr>Have a System</vt:lpstr>
      <vt:lpstr>Things that need systems</vt:lpstr>
      <vt:lpstr>Smart Systems</vt:lpstr>
      <vt:lpstr>Dues Collection Organization</vt:lpstr>
      <vt:lpstr>Service Projects Organization </vt:lpstr>
      <vt:lpstr>Club Membership</vt:lpstr>
      <vt:lpstr>Elections</vt:lpstr>
      <vt:lpstr>DCON</vt:lpstr>
      <vt:lpstr>Knowledgeable Officers</vt:lpstr>
      <vt:lpstr>Communicate</vt:lpstr>
      <vt:lpstr>Organization Ideas</vt:lpstr>
      <vt:lpstr>Real Structure from Real Key Clubs</vt:lpstr>
      <vt:lpstr>Real Structure from Real Key Clubs</vt:lpstr>
      <vt:lpstr>Real Structure from Real Key Clubs</vt:lpstr>
      <vt:lpstr>Committing to the System</vt:lpstr>
      <vt:lpstr>Major Key Points</vt:lpstr>
      <vt:lpstr>Questions?</vt:lpstr>
    </vt:vector>
  </TitlesOfParts>
  <Company>The School District of Palm Beach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 &amp; Organization</dc:title>
  <dc:creator>MARIA-ALEJAN   LANDRON (STUDENT)</dc:creator>
  <cp:lastModifiedBy>ASUS</cp:lastModifiedBy>
  <cp:revision>51</cp:revision>
  <dcterms:created xsi:type="dcterms:W3CDTF">2017-01-17T13:14:05Z</dcterms:created>
  <dcterms:modified xsi:type="dcterms:W3CDTF">2017-01-28T21:52:05Z</dcterms:modified>
</cp:coreProperties>
</file>