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60" r:id="rId4"/>
    <p:sldId id="261" r:id="rId5"/>
    <p:sldId id="258" r:id="rId6"/>
    <p:sldId id="262" r:id="rId7"/>
    <p:sldId id="263" r:id="rId8"/>
    <p:sldId id="264" r:id="rId9"/>
    <p:sldId id="265" r:id="rId10"/>
    <p:sldId id="267" r:id="rId11"/>
    <p:sldId id="259" r:id="rId12"/>
    <p:sldId id="266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20" y="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003373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Emphasize the importance of keeping up service throughout the </a:t>
            </a:r>
            <a:r>
              <a:rPr lang="en-US" dirty="0" smtClean="0"/>
              <a:t>year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baseline="0" dirty="0" smtClean="0"/>
              <a:t>Including service projects in meetings is important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baseline="0" dirty="0" smtClean="0"/>
              <a:t>Ask </a:t>
            </a:r>
            <a:r>
              <a:rPr lang="en-US" baseline="0" dirty="0" smtClean="0"/>
              <a:t>how many people already include service projects in </a:t>
            </a:r>
            <a:r>
              <a:rPr lang="en-US" baseline="0" dirty="0" smtClean="0"/>
              <a:t>meetings- every meeting? Every other? What works what does not? Anyone </a:t>
            </a:r>
            <a:r>
              <a:rPr lang="en-US" baseline="0" dirty="0" smtClean="0"/>
              <a:t>have any good ideas?</a:t>
            </a: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 smtClean="0">
                <a:latin typeface="Verdana"/>
                <a:ea typeface="Verdana"/>
                <a:cs typeface="Verdana"/>
                <a:sym typeface="Verdana"/>
              </a:rPr>
              <a:t>Setting goals provides a tangible way to keep track of service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Setting </a:t>
            </a:r>
            <a:r>
              <a:rPr lang="en-US" dirty="0" smtClean="0"/>
              <a:t>goals is very important to encourage service within your</a:t>
            </a:r>
            <a:r>
              <a:rPr lang="en-US" baseline="0" dirty="0" smtClean="0"/>
              <a:t> club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baseline="0" dirty="0" smtClean="0"/>
              <a:t>Get members excited for service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30016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Planning ahead allows members to have a heads up and be able to plan to attend </a:t>
            </a:r>
            <a:r>
              <a:rPr lang="en-US" dirty="0" smtClean="0"/>
              <a:t>events.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Reach</a:t>
            </a:r>
            <a:r>
              <a:rPr lang="en-US" baseline="0" dirty="0" smtClean="0"/>
              <a:t> out to community organizations to see what kind of projects they could need help with. </a:t>
            </a:r>
            <a:r>
              <a:rPr lang="en-US" sz="1100" baseline="0" dirty="0" smtClean="0">
                <a:latin typeface="Verdana"/>
                <a:ea typeface="Verdana"/>
                <a:cs typeface="Verdana"/>
                <a:sym typeface="Verdana"/>
              </a:rPr>
              <a:t>This can help prov</a:t>
            </a:r>
            <a:r>
              <a:rPr lang="en-US" sz="1100" dirty="0" smtClean="0">
                <a:latin typeface="Verdana"/>
                <a:ea typeface="Verdana"/>
                <a:cs typeface="Verdana"/>
                <a:sym typeface="Verdana"/>
              </a:rPr>
              <a:t>ide more opportunities without high costs and with minimal planning</a:t>
            </a:r>
            <a:endParaRPr lang="en-US" dirty="0" smtClean="0"/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30016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Things often take more time than you may initially</a:t>
            </a:r>
            <a:r>
              <a:rPr lang="en-US" baseline="0" dirty="0" smtClean="0"/>
              <a:t> expect- take this into </a:t>
            </a:r>
            <a:r>
              <a:rPr lang="en-US" baseline="0" dirty="0" smtClean="0"/>
              <a:t>consideration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baseline="0" dirty="0" smtClean="0"/>
              <a:t>Coming up with a detailed plan helps everything run smoothly.</a:t>
            </a: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Budgets ensure your project is cost effective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Advertising</a:t>
            </a:r>
            <a:r>
              <a:rPr lang="en-US" baseline="0" dirty="0" smtClean="0"/>
              <a:t> is everything- can determine the success or failure of a project</a:t>
            </a: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Getting</a:t>
            </a:r>
            <a:r>
              <a:rPr lang="en-US" baseline="0" dirty="0" smtClean="0"/>
              <a:t> excited about a project helps members want to volunteer. Emphasize the great difference you will be making.</a:t>
            </a: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Get outside! It’s the perfect time of year to do projects outdoors.</a:t>
            </a:r>
            <a:r>
              <a:rPr lang="en-US" baseline="0" dirty="0" smtClean="0"/>
              <a:t> Ask if anyone has done any outdoor projects lately?</a:t>
            </a: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/>
        </p:nvSpPr>
        <p:spPr>
          <a:xfrm>
            <a:off x="224550" y="278025"/>
            <a:ext cx="8832600" cy="109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 txBox="1"/>
          <p:nvPr/>
        </p:nvSpPr>
        <p:spPr>
          <a:xfrm>
            <a:off x="1454300" y="2031725"/>
            <a:ext cx="1283100" cy="21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 txBox="1"/>
          <p:nvPr/>
        </p:nvSpPr>
        <p:spPr>
          <a:xfrm>
            <a:off x="1647909" y="1652075"/>
            <a:ext cx="7068300" cy="1187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4800" dirty="0" smtClean="0">
                <a:latin typeface="Verdana"/>
                <a:ea typeface="Verdana"/>
                <a:cs typeface="Verdana"/>
                <a:sym typeface="Verdana"/>
              </a:rPr>
              <a:t>Spring into Service</a:t>
            </a:r>
            <a:endParaRPr lang="en" sz="48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57" name="Shape 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851050"/>
            <a:ext cx="9144000" cy="1273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Shape 5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625"/>
            <a:ext cx="9144000" cy="416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022050" y="3808275"/>
            <a:ext cx="1121949" cy="1025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Shape 6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84949" y="605999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Shape 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977925"/>
            <a:ext cx="9144000" cy="1165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Shape 7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Shape 77"/>
          <p:cNvSpPr txBox="1"/>
          <p:nvPr/>
        </p:nvSpPr>
        <p:spPr>
          <a:xfrm>
            <a:off x="0" y="1065337"/>
            <a:ext cx="8629500" cy="294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SzPct val="100000"/>
              <a:buFont typeface="Verdana"/>
              <a:buChar char="●"/>
            </a:pPr>
            <a:r>
              <a:rPr lang="en-US" sz="2100" dirty="0" smtClean="0">
                <a:latin typeface="Verdana"/>
                <a:ea typeface="Verdana"/>
                <a:cs typeface="Verdana"/>
                <a:sym typeface="Verdana"/>
              </a:rPr>
              <a:t>Host a “Walk-A-Thon” or “Dance-A-Thon” at your school and raise money for a service organization (like the major emphasis organizations!)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SzPct val="100000"/>
              <a:buFont typeface="Verdana"/>
              <a:buChar char="●"/>
            </a:pPr>
            <a:r>
              <a:rPr lang="en-US" sz="2100" dirty="0" smtClean="0">
                <a:latin typeface="Verdana"/>
                <a:ea typeface="Verdana"/>
                <a:cs typeface="Verdana"/>
                <a:sym typeface="Verdana"/>
              </a:rPr>
              <a:t>*remember that members get service hours for fundraising events as long as the funds raised go towards a service organization*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SzPct val="100000"/>
              <a:buFont typeface="Verdana"/>
              <a:buChar char="●"/>
            </a:pPr>
            <a:endParaRPr lang="en" sz="2100" dirty="0" smtClean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600" dirty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600" dirty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spcBef>
                <a:spcPts val="0"/>
              </a:spcBef>
              <a:buNone/>
            </a:pPr>
            <a:endParaRPr sz="1600" dirty="0"/>
          </a:p>
          <a:p>
            <a:pPr marL="457200" lvl="0" indent="0" rtl="0">
              <a:spcBef>
                <a:spcPts val="0"/>
              </a:spcBef>
              <a:buNone/>
            </a:pPr>
            <a:endParaRPr sz="1600" dirty="0"/>
          </a:p>
        </p:txBody>
      </p:sp>
      <p:sp>
        <p:nvSpPr>
          <p:cNvPr id="78" name="Shape 78"/>
          <p:cNvSpPr txBox="1"/>
          <p:nvPr/>
        </p:nvSpPr>
        <p:spPr>
          <a:xfrm>
            <a:off x="-1" y="236826"/>
            <a:ext cx="7336325" cy="6319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Spring Service Ideas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9" name="Shape 7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36325" y="468043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5619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988587"/>
            <a:ext cx="9144000" cy="117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Shape 8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Shape 86"/>
          <p:cNvSpPr txBox="1"/>
          <p:nvPr/>
        </p:nvSpPr>
        <p:spPr>
          <a:xfrm>
            <a:off x="83212" y="1502228"/>
            <a:ext cx="8629500" cy="387784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SzPct val="100000"/>
              <a:buFont typeface="Verdana"/>
              <a:buChar char="●"/>
            </a:pPr>
            <a:r>
              <a:rPr lang="en" sz="2000" dirty="0" smtClean="0">
                <a:latin typeface="Verdana"/>
                <a:ea typeface="Verdana"/>
                <a:cs typeface="Verdana"/>
                <a:sym typeface="Verdana"/>
              </a:rPr>
              <a:t>F</a:t>
            </a:r>
            <a:r>
              <a:rPr lang="en-US" sz="2000" dirty="0" smtClean="0">
                <a:latin typeface="Verdana"/>
                <a:ea typeface="Verdana"/>
                <a:cs typeface="Verdana"/>
                <a:sym typeface="Verdana"/>
              </a:rPr>
              <a:t>o</a:t>
            </a:r>
            <a:r>
              <a:rPr lang="en" sz="2000" dirty="0" smtClean="0">
                <a:latin typeface="Verdana"/>
                <a:ea typeface="Verdana"/>
                <a:cs typeface="Verdana"/>
                <a:sym typeface="Verdana"/>
              </a:rPr>
              <a:t>r more information contact your Lieutenant Governor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SzPct val="100000"/>
              <a:buFont typeface="Verdana"/>
              <a:buChar char="●"/>
            </a:pPr>
            <a:r>
              <a:rPr lang="en-US" sz="2000" dirty="0" smtClean="0">
                <a:latin typeface="Verdana"/>
                <a:ea typeface="Verdana"/>
                <a:cs typeface="Verdana"/>
                <a:sym typeface="Verdana"/>
              </a:rPr>
              <a:t>Also visit the FL Key Club website for resources and service guides for more ideas</a:t>
            </a:r>
            <a:endParaRPr lang="en" sz="2000" dirty="0">
              <a:latin typeface="Verdana"/>
              <a:ea typeface="Verdana"/>
              <a:cs typeface="Verdana"/>
              <a:sym typeface="Verdana"/>
            </a:endParaRPr>
          </a:p>
          <a:p>
            <a:pPr marL="127000" lvl="0" rtl="0">
              <a:lnSpc>
                <a:spcPct val="115000"/>
              </a:lnSpc>
              <a:spcBef>
                <a:spcPts val="0"/>
              </a:spcBef>
              <a:buSzPct val="100000"/>
            </a:pPr>
            <a:endParaRPr lang="en" sz="1600" dirty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600" dirty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600" dirty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600" dirty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spcBef>
                <a:spcPts val="0"/>
              </a:spcBef>
              <a:buNone/>
            </a:pPr>
            <a:endParaRPr sz="1600" dirty="0"/>
          </a:p>
          <a:p>
            <a:pPr marL="457200" lvl="0" indent="0" rtl="0">
              <a:spcBef>
                <a:spcPts val="0"/>
              </a:spcBef>
              <a:buNone/>
            </a:pPr>
            <a:endParaRPr sz="1600" dirty="0"/>
          </a:p>
        </p:txBody>
      </p:sp>
      <p:sp>
        <p:nvSpPr>
          <p:cNvPr id="87" name="Shape 87"/>
          <p:cNvSpPr txBox="1"/>
          <p:nvPr/>
        </p:nvSpPr>
        <p:spPr>
          <a:xfrm>
            <a:off x="-1" y="185293"/>
            <a:ext cx="7193903" cy="6823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More information 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88" name="Shape 8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35692" y="434053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988587"/>
            <a:ext cx="9144000" cy="117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Shape 8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Shape 87"/>
          <p:cNvSpPr txBox="1"/>
          <p:nvPr/>
        </p:nvSpPr>
        <p:spPr>
          <a:xfrm>
            <a:off x="975048" y="1864803"/>
            <a:ext cx="7193903" cy="6823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Questions and/or Comments?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88" name="Shape 8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35692" y="434053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9407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084850"/>
            <a:ext cx="9144000" cy="108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x="384841" y="1054358"/>
            <a:ext cx="7798105" cy="28165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23850" rtl="0">
              <a:lnSpc>
                <a:spcPct val="115000"/>
              </a:lnSpc>
              <a:spcBef>
                <a:spcPts val="0"/>
              </a:spcBef>
              <a:buSzPct val="100000"/>
              <a:buFont typeface="Verdana"/>
              <a:buChar char="●"/>
            </a:pPr>
            <a:r>
              <a:rPr lang="en" sz="1800" dirty="0" smtClean="0">
                <a:latin typeface="Verdana"/>
                <a:ea typeface="Verdana"/>
                <a:cs typeface="Verdana"/>
                <a:sym typeface="Verdana"/>
              </a:rPr>
              <a:t>At this point in the year it is crucial to remember the importance of plentiful and varied service within your club</a:t>
            </a:r>
          </a:p>
          <a:p>
            <a:pPr marL="457200" lvl="0" indent="-323850" rtl="0">
              <a:lnSpc>
                <a:spcPct val="115000"/>
              </a:lnSpc>
              <a:spcBef>
                <a:spcPts val="0"/>
              </a:spcBef>
              <a:buSzPct val="100000"/>
              <a:buFont typeface="Verdana"/>
              <a:buChar char="●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W</a:t>
            </a:r>
            <a:r>
              <a:rPr lang="en" sz="1800" dirty="0" smtClean="0">
                <a:latin typeface="Verdana"/>
                <a:ea typeface="Verdana"/>
                <a:cs typeface="Verdana"/>
                <a:sym typeface="Verdana"/>
              </a:rPr>
              <a:t>hile it can be easy to get caught up in fundraising, club elections, etc. always remember that service comes first and should be a priority </a:t>
            </a:r>
          </a:p>
          <a:p>
            <a:pPr marL="457200" lvl="0" indent="-323850" rtl="0">
              <a:lnSpc>
                <a:spcPct val="115000"/>
              </a:lnSpc>
              <a:spcBef>
                <a:spcPts val="0"/>
              </a:spcBef>
              <a:buSzPct val="100000"/>
              <a:buFont typeface="Verdana"/>
              <a:buChar char="●"/>
            </a:pPr>
            <a:r>
              <a:rPr lang="en-US" sz="1800" dirty="0" smtClean="0">
                <a:latin typeface="Verdana"/>
                <a:ea typeface="Verdana"/>
                <a:cs typeface="Verdana"/>
                <a:sym typeface="Verdana"/>
              </a:rPr>
              <a:t>P</a:t>
            </a:r>
            <a:r>
              <a:rPr lang="en" sz="1800" dirty="0" smtClean="0">
                <a:latin typeface="Verdana"/>
                <a:ea typeface="Verdana"/>
                <a:cs typeface="Verdana"/>
                <a:sym typeface="Verdana"/>
              </a:rPr>
              <a:t>ut service first by making sure to always provide service opportunities </a:t>
            </a:r>
          </a:p>
          <a:p>
            <a:pPr lvl="0" rtl="0">
              <a:spcBef>
                <a:spcPts val="0"/>
              </a:spcBef>
              <a:buNone/>
            </a:pPr>
            <a:endParaRPr sz="1600" dirty="0"/>
          </a:p>
          <a:p>
            <a:pPr marL="457200" lvl="0" indent="0" rtl="0">
              <a:spcBef>
                <a:spcPts val="0"/>
              </a:spcBef>
              <a:buNone/>
            </a:pPr>
            <a:endParaRPr sz="1600" dirty="0"/>
          </a:p>
        </p:txBody>
      </p:sp>
      <p:sp>
        <p:nvSpPr>
          <p:cNvPr id="69" name="Shape 69"/>
          <p:cNvSpPr txBox="1"/>
          <p:nvPr/>
        </p:nvSpPr>
        <p:spPr>
          <a:xfrm>
            <a:off x="0" y="198111"/>
            <a:ext cx="5656521" cy="518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Service comes first!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0" name="Shape 7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36325" y="457211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084850"/>
            <a:ext cx="9144000" cy="108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x="257250" y="1026537"/>
            <a:ext cx="8629500" cy="294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23850">
              <a:lnSpc>
                <a:spcPct val="115000"/>
              </a:lnSpc>
              <a:buSzPct val="100000"/>
              <a:buFont typeface="Verdana"/>
              <a:buChar char="●"/>
            </a:pPr>
            <a:r>
              <a:rPr lang="en-US" sz="1900" dirty="0" smtClean="0">
                <a:latin typeface="Verdana"/>
                <a:ea typeface="Verdana"/>
                <a:cs typeface="Verdana"/>
                <a:sym typeface="Verdana"/>
              </a:rPr>
              <a:t>There are many ways to ensure service remains a priority</a:t>
            </a:r>
          </a:p>
          <a:p>
            <a:pPr marL="457200" lvl="0" indent="-323850">
              <a:lnSpc>
                <a:spcPct val="115000"/>
              </a:lnSpc>
              <a:buSzPct val="100000"/>
              <a:buFont typeface="Verdana"/>
              <a:buChar char="●"/>
            </a:pPr>
            <a:r>
              <a:rPr lang="en-US" sz="1900" dirty="0" smtClean="0">
                <a:latin typeface="Verdana"/>
                <a:ea typeface="Verdana"/>
                <a:cs typeface="Verdana"/>
                <a:sym typeface="Verdana"/>
              </a:rPr>
              <a:t>Set service goals:</a:t>
            </a:r>
          </a:p>
          <a:p>
            <a:pPr marL="914400" lvl="2" indent="-342900">
              <a:lnSpc>
                <a:spcPct val="115000"/>
              </a:lnSpc>
              <a:buSzPct val="100000"/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Verdana"/>
                <a:ea typeface="Verdana"/>
                <a:cs typeface="Verdana"/>
                <a:sym typeface="Verdana"/>
              </a:rPr>
              <a:t>How often do you want to do service in meetings?</a:t>
            </a:r>
          </a:p>
          <a:p>
            <a:pPr marL="914400" lvl="2" indent="-342900">
              <a:lnSpc>
                <a:spcPct val="115000"/>
              </a:lnSpc>
              <a:buSzPct val="100000"/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Verdana"/>
                <a:ea typeface="Verdana"/>
                <a:cs typeface="Verdana"/>
                <a:sym typeface="Verdana"/>
              </a:rPr>
              <a:t>How often do you want to do larger projects?</a:t>
            </a:r>
          </a:p>
          <a:p>
            <a:pPr marL="914400" lvl="2" indent="-342900">
              <a:lnSpc>
                <a:spcPct val="115000"/>
              </a:lnSpc>
              <a:buSzPct val="100000"/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Verdana"/>
                <a:ea typeface="Verdana"/>
                <a:cs typeface="Verdana"/>
                <a:sym typeface="Verdana"/>
              </a:rPr>
              <a:t>How many members do you want showing up to projects?</a:t>
            </a:r>
          </a:p>
          <a:p>
            <a:pPr marL="914400" lvl="2" indent="-342900">
              <a:lnSpc>
                <a:spcPct val="115000"/>
              </a:lnSpc>
              <a:buSzPct val="100000"/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Verdana"/>
                <a:ea typeface="Verdana"/>
                <a:cs typeface="Verdana"/>
                <a:sym typeface="Verdana"/>
              </a:rPr>
              <a:t>How many service hours should members be performing each month</a:t>
            </a:r>
            <a:r>
              <a:rPr lang="en-US" sz="1600" dirty="0" smtClean="0">
                <a:latin typeface="Verdana"/>
                <a:ea typeface="Verdana"/>
                <a:cs typeface="Verdana"/>
                <a:sym typeface="Verdana"/>
              </a:rPr>
              <a:t>?</a:t>
            </a:r>
            <a:endParaRPr lang="en-US" sz="1600" dirty="0" smtClean="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9" name="Shape 69"/>
          <p:cNvSpPr txBox="1"/>
          <p:nvPr/>
        </p:nvSpPr>
        <p:spPr>
          <a:xfrm>
            <a:off x="0" y="198111"/>
            <a:ext cx="6839339" cy="518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Tips on Keeping Up Service  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0" name="Shape 7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36325" y="457211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885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084850"/>
            <a:ext cx="9144000" cy="108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x="257250" y="1026537"/>
            <a:ext cx="8629500" cy="294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23850">
              <a:lnSpc>
                <a:spcPct val="115000"/>
              </a:lnSpc>
              <a:buSzPct val="100000"/>
              <a:buFont typeface="Verdana"/>
              <a:buChar char="●"/>
            </a:pPr>
            <a:r>
              <a:rPr lang="en-US" sz="1900" dirty="0" smtClean="0">
                <a:latin typeface="Verdana"/>
                <a:ea typeface="Verdana"/>
                <a:cs typeface="Verdana"/>
                <a:sym typeface="Verdana"/>
              </a:rPr>
              <a:t>Plan a schedule several weeks ahead of time so members know what is coming up</a:t>
            </a:r>
          </a:p>
          <a:p>
            <a:pPr marL="457200" lvl="0" indent="-323850">
              <a:lnSpc>
                <a:spcPct val="115000"/>
              </a:lnSpc>
              <a:buSzPct val="100000"/>
              <a:buFont typeface="Verdana"/>
              <a:buChar char="●"/>
            </a:pPr>
            <a:r>
              <a:rPr lang="en-US" sz="1900" dirty="0" smtClean="0">
                <a:latin typeface="Verdana"/>
                <a:ea typeface="Verdana"/>
                <a:cs typeface="Verdana"/>
                <a:sym typeface="Verdana"/>
              </a:rPr>
              <a:t>Offer opportunities for both smaller service projects and larger service events</a:t>
            </a:r>
          </a:p>
          <a:p>
            <a:pPr marL="457200" lvl="0" indent="-323850">
              <a:lnSpc>
                <a:spcPct val="115000"/>
              </a:lnSpc>
              <a:buSzPct val="100000"/>
              <a:buFont typeface="Verdana"/>
              <a:buChar char="●"/>
            </a:pPr>
            <a:r>
              <a:rPr lang="en-US" sz="1900" dirty="0" smtClean="0">
                <a:latin typeface="Verdana"/>
                <a:ea typeface="Verdana"/>
                <a:cs typeface="Verdana"/>
                <a:sym typeface="Verdana"/>
              </a:rPr>
              <a:t>Get involved with other organizations within the </a:t>
            </a:r>
            <a:r>
              <a:rPr lang="en-US" sz="1900" dirty="0" smtClean="0">
                <a:latin typeface="Verdana"/>
                <a:ea typeface="Verdana"/>
                <a:cs typeface="Verdana"/>
                <a:sym typeface="Verdana"/>
              </a:rPr>
              <a:t>community</a:t>
            </a:r>
            <a:endParaRPr lang="en-US" sz="1900" dirty="0" smtClean="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9" name="Shape 69"/>
          <p:cNvSpPr txBox="1"/>
          <p:nvPr/>
        </p:nvSpPr>
        <p:spPr>
          <a:xfrm>
            <a:off x="0" y="198111"/>
            <a:ext cx="6839339" cy="518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Tips on Keeping Up Service  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0" name="Shape 7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36325" y="457211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277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Shape 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977925"/>
            <a:ext cx="9144000" cy="1165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Shape 7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Shape 77"/>
          <p:cNvSpPr txBox="1"/>
          <p:nvPr/>
        </p:nvSpPr>
        <p:spPr>
          <a:xfrm>
            <a:off x="0" y="1065337"/>
            <a:ext cx="8629500" cy="294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SzPct val="100000"/>
              <a:buFont typeface="Verdana"/>
              <a:buChar char="●"/>
            </a:pPr>
            <a:r>
              <a:rPr lang="en" sz="2100" dirty="0" smtClean="0">
                <a:latin typeface="Verdana"/>
                <a:ea typeface="Verdana"/>
                <a:cs typeface="Verdana"/>
                <a:sym typeface="Verdana"/>
              </a:rPr>
              <a:t>A successful project begins with thoughtful planning</a:t>
            </a:r>
          </a:p>
          <a:p>
            <a:pPr marL="584200" lvl="0" indent="-457200" rtl="0">
              <a:lnSpc>
                <a:spcPct val="115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sz="2100" dirty="0" smtClean="0">
                <a:latin typeface="Verdana"/>
                <a:ea typeface="Verdana"/>
                <a:cs typeface="Verdana"/>
                <a:sym typeface="Verdana"/>
              </a:rPr>
              <a:t>S</a:t>
            </a:r>
            <a:r>
              <a:rPr lang="en" sz="2100" dirty="0" smtClean="0">
                <a:latin typeface="Verdana"/>
                <a:ea typeface="Verdana"/>
                <a:cs typeface="Verdana"/>
                <a:sym typeface="Verdana"/>
              </a:rPr>
              <a:t>tart planning projects way before you think you may need to</a:t>
            </a:r>
          </a:p>
          <a:p>
            <a:pPr marL="584200" lvl="0" indent="-457200" rtl="0">
              <a:lnSpc>
                <a:spcPct val="115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sz="2100" dirty="0" smtClean="0">
                <a:latin typeface="Verdana"/>
                <a:ea typeface="Verdana"/>
                <a:cs typeface="Verdana"/>
                <a:sym typeface="Verdana"/>
              </a:rPr>
              <a:t>B</a:t>
            </a:r>
            <a:r>
              <a:rPr lang="en" sz="2100" dirty="0" smtClean="0">
                <a:latin typeface="Verdana"/>
                <a:ea typeface="Verdana"/>
                <a:cs typeface="Verdana"/>
                <a:sym typeface="Verdana"/>
              </a:rPr>
              <a:t>rainstorm with club officers and members ideas for projects that would be meaningful, impactful and engaging for members </a:t>
            </a:r>
            <a:endParaRPr lang="en" sz="2100" dirty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600" dirty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600" dirty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spcBef>
                <a:spcPts val="0"/>
              </a:spcBef>
              <a:buNone/>
            </a:pPr>
            <a:endParaRPr sz="1600" dirty="0"/>
          </a:p>
          <a:p>
            <a:pPr marL="457200" lvl="0" indent="0" rtl="0">
              <a:spcBef>
                <a:spcPts val="0"/>
              </a:spcBef>
              <a:buNone/>
            </a:pPr>
            <a:endParaRPr sz="1600" dirty="0"/>
          </a:p>
        </p:txBody>
      </p:sp>
      <p:sp>
        <p:nvSpPr>
          <p:cNvPr id="78" name="Shape 78"/>
          <p:cNvSpPr txBox="1"/>
          <p:nvPr/>
        </p:nvSpPr>
        <p:spPr>
          <a:xfrm>
            <a:off x="-1" y="236826"/>
            <a:ext cx="7336325" cy="6319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How to Plan a Service Project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9" name="Shape 7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36325" y="468043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Shape 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977925"/>
            <a:ext cx="9144000" cy="1165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Shape 7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Shape 77"/>
          <p:cNvSpPr txBox="1"/>
          <p:nvPr/>
        </p:nvSpPr>
        <p:spPr>
          <a:xfrm>
            <a:off x="0" y="1065337"/>
            <a:ext cx="8629500" cy="294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127000" lvl="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-US" sz="2000" dirty="0" smtClean="0">
                <a:latin typeface="Verdana"/>
                <a:ea typeface="Verdana"/>
                <a:cs typeface="Verdana"/>
                <a:sym typeface="Verdana"/>
              </a:rPr>
              <a:t>3. Create a budget for your project: what materials/resources will you need to purchase and how much will they cost? Where will you get the money to fund the project?</a:t>
            </a:r>
          </a:p>
          <a:p>
            <a:pPr marL="127000" lvl="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-US" sz="2000" dirty="0" smtClean="0">
                <a:latin typeface="Verdana"/>
                <a:ea typeface="Verdana"/>
                <a:cs typeface="Verdana"/>
                <a:sym typeface="Verdana"/>
              </a:rPr>
              <a:t>4. Advertise your project: spread the word, create posters, use social </a:t>
            </a:r>
            <a:r>
              <a:rPr lang="en-US" sz="2000" dirty="0" smtClean="0">
                <a:latin typeface="Verdana"/>
                <a:ea typeface="Verdana"/>
                <a:cs typeface="Verdana"/>
                <a:sym typeface="Verdana"/>
              </a:rPr>
              <a:t>media</a:t>
            </a:r>
            <a:endParaRPr lang="en" sz="2100" dirty="0" smtClean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600" dirty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600" dirty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spcBef>
                <a:spcPts val="0"/>
              </a:spcBef>
              <a:buNone/>
            </a:pPr>
            <a:endParaRPr sz="1600" dirty="0"/>
          </a:p>
          <a:p>
            <a:pPr marL="457200" lvl="0" indent="0" rtl="0">
              <a:spcBef>
                <a:spcPts val="0"/>
              </a:spcBef>
              <a:buNone/>
            </a:pPr>
            <a:endParaRPr sz="1600" dirty="0"/>
          </a:p>
        </p:txBody>
      </p:sp>
      <p:sp>
        <p:nvSpPr>
          <p:cNvPr id="78" name="Shape 78"/>
          <p:cNvSpPr txBox="1"/>
          <p:nvPr/>
        </p:nvSpPr>
        <p:spPr>
          <a:xfrm>
            <a:off x="-1" y="236826"/>
            <a:ext cx="7336325" cy="6319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How to Plan a Service Project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9" name="Shape 7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36325" y="468043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8222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Shape 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977925"/>
            <a:ext cx="9144000" cy="1165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Shape 7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Shape 77"/>
          <p:cNvSpPr txBox="1"/>
          <p:nvPr/>
        </p:nvSpPr>
        <p:spPr>
          <a:xfrm>
            <a:off x="0" y="1065337"/>
            <a:ext cx="8629500" cy="294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127000" lvl="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-US" sz="2400" dirty="0" smtClean="0">
                <a:latin typeface="Verdana"/>
                <a:ea typeface="Verdana"/>
                <a:cs typeface="Verdana"/>
                <a:sym typeface="Verdana"/>
              </a:rPr>
              <a:t>5. Get club and community members excited</a:t>
            </a:r>
          </a:p>
          <a:p>
            <a:pPr marL="127000" lvl="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-US" sz="2400" dirty="0" smtClean="0">
                <a:latin typeface="Verdana"/>
                <a:ea typeface="Verdana"/>
                <a:cs typeface="Verdana"/>
                <a:sym typeface="Verdana"/>
              </a:rPr>
              <a:t>6. After the project make sure to review and evaluate what went well and what did not. What can be done to improve projects in the future? More volunteers? More preparation?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SzPct val="100000"/>
              <a:buFont typeface="Verdana"/>
              <a:buChar char="●"/>
            </a:pPr>
            <a:endParaRPr lang="en" sz="2100" dirty="0" smtClean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600" dirty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600" dirty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spcBef>
                <a:spcPts val="0"/>
              </a:spcBef>
              <a:buNone/>
            </a:pPr>
            <a:endParaRPr sz="1600" dirty="0"/>
          </a:p>
          <a:p>
            <a:pPr marL="457200" lvl="0" indent="0" rtl="0">
              <a:spcBef>
                <a:spcPts val="0"/>
              </a:spcBef>
              <a:buNone/>
            </a:pPr>
            <a:endParaRPr sz="1600" dirty="0"/>
          </a:p>
        </p:txBody>
      </p:sp>
      <p:sp>
        <p:nvSpPr>
          <p:cNvPr id="78" name="Shape 78"/>
          <p:cNvSpPr txBox="1"/>
          <p:nvPr/>
        </p:nvSpPr>
        <p:spPr>
          <a:xfrm>
            <a:off x="-1" y="236826"/>
            <a:ext cx="7336325" cy="6319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How to Plan a Service Project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9" name="Shape 7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36325" y="468043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7259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Shape 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977925"/>
            <a:ext cx="9144000" cy="1165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Shape 7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Shape 77"/>
          <p:cNvSpPr txBox="1"/>
          <p:nvPr/>
        </p:nvSpPr>
        <p:spPr>
          <a:xfrm>
            <a:off x="0" y="1065337"/>
            <a:ext cx="8629500" cy="294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SzPct val="100000"/>
              <a:buFont typeface="Verdana"/>
              <a:buChar char="●"/>
            </a:pPr>
            <a:r>
              <a:rPr lang="en-US" sz="2100" dirty="0" smtClean="0">
                <a:latin typeface="Verdana"/>
                <a:ea typeface="Verdana"/>
                <a:cs typeface="Verdana"/>
                <a:sym typeface="Verdana"/>
              </a:rPr>
              <a:t>Communication is key when planning projects. Keep all officers, members, advisors and community partners in the loop at all times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SzPct val="100000"/>
              <a:buFont typeface="Verdana"/>
              <a:buChar char="●"/>
            </a:pPr>
            <a:endParaRPr lang="en" sz="2100" dirty="0" smtClean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600" dirty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600" dirty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spcBef>
                <a:spcPts val="0"/>
              </a:spcBef>
              <a:buNone/>
            </a:pPr>
            <a:endParaRPr sz="1600" dirty="0"/>
          </a:p>
          <a:p>
            <a:pPr marL="457200" lvl="0" indent="0" rtl="0">
              <a:spcBef>
                <a:spcPts val="0"/>
              </a:spcBef>
              <a:buNone/>
            </a:pPr>
            <a:endParaRPr sz="1600" dirty="0"/>
          </a:p>
        </p:txBody>
      </p:sp>
      <p:sp>
        <p:nvSpPr>
          <p:cNvPr id="78" name="Shape 78"/>
          <p:cNvSpPr txBox="1"/>
          <p:nvPr/>
        </p:nvSpPr>
        <p:spPr>
          <a:xfrm>
            <a:off x="-1" y="236826"/>
            <a:ext cx="7336325" cy="6319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How to Plan a Service Project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9" name="Shape 7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36325" y="468043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8450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Shape 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977925"/>
            <a:ext cx="9144000" cy="1165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Shape 7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3"/>
            <a:ext cx="9144000" cy="338374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Shape 77"/>
          <p:cNvSpPr txBox="1"/>
          <p:nvPr/>
        </p:nvSpPr>
        <p:spPr>
          <a:xfrm>
            <a:off x="0" y="1065337"/>
            <a:ext cx="8629500" cy="294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SzPct val="100000"/>
              <a:buFont typeface="Verdana"/>
              <a:buChar char="●"/>
            </a:pPr>
            <a:r>
              <a:rPr lang="en-US" sz="2100" dirty="0" smtClean="0">
                <a:latin typeface="Verdana"/>
                <a:ea typeface="Verdana"/>
                <a:cs typeface="Verdana"/>
                <a:sym typeface="Verdana"/>
              </a:rPr>
              <a:t>Create a garden at your school, a local community center or other location that could benefit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SzPct val="100000"/>
              <a:buFont typeface="Verdana"/>
              <a:buChar char="●"/>
            </a:pPr>
            <a:r>
              <a:rPr lang="en-US" sz="2100" dirty="0" smtClean="0">
                <a:latin typeface="Verdana"/>
                <a:ea typeface="Verdana"/>
                <a:cs typeface="Verdana"/>
                <a:sym typeface="Verdana"/>
              </a:rPr>
              <a:t>Get involved in home building organizations like Habitat for Humanity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SzPct val="100000"/>
              <a:buFont typeface="Verdana"/>
              <a:buChar char="●"/>
            </a:pPr>
            <a:r>
              <a:rPr lang="en-US" sz="2100" dirty="0" smtClean="0">
                <a:latin typeface="Verdana"/>
                <a:ea typeface="Verdana"/>
                <a:cs typeface="Verdana"/>
                <a:sym typeface="Verdana"/>
              </a:rPr>
              <a:t>Host a beach or park clean up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SzPct val="100000"/>
              <a:buFont typeface="Verdana"/>
              <a:buChar char="●"/>
            </a:pPr>
            <a:endParaRPr lang="en-US" sz="2100" dirty="0" smtClean="0"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SzPct val="100000"/>
              <a:buFont typeface="Verdana"/>
              <a:buChar char="●"/>
            </a:pPr>
            <a:endParaRPr lang="en-US" sz="2100" dirty="0" smtClean="0"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SzPct val="100000"/>
              <a:buFont typeface="Verdana"/>
              <a:buChar char="●"/>
            </a:pPr>
            <a:endParaRPr lang="en-US" sz="2100" dirty="0" smtClean="0"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SzPct val="100000"/>
              <a:buFont typeface="Verdana"/>
              <a:buChar char="●"/>
            </a:pPr>
            <a:endParaRPr lang="en" sz="2100" dirty="0" smtClean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600" dirty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600" dirty="0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spcBef>
                <a:spcPts val="0"/>
              </a:spcBef>
              <a:buNone/>
            </a:pPr>
            <a:endParaRPr sz="1600" dirty="0"/>
          </a:p>
          <a:p>
            <a:pPr marL="457200" lvl="0" indent="0" rtl="0">
              <a:spcBef>
                <a:spcPts val="0"/>
              </a:spcBef>
              <a:buNone/>
            </a:pPr>
            <a:endParaRPr sz="1600" dirty="0"/>
          </a:p>
        </p:txBody>
      </p:sp>
      <p:sp>
        <p:nvSpPr>
          <p:cNvPr id="78" name="Shape 78"/>
          <p:cNvSpPr txBox="1"/>
          <p:nvPr/>
        </p:nvSpPr>
        <p:spPr>
          <a:xfrm>
            <a:off x="-1" y="236826"/>
            <a:ext cx="7336325" cy="6319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latin typeface="Verdana"/>
                <a:ea typeface="Verdana"/>
                <a:cs typeface="Verdana"/>
                <a:sym typeface="Verdana"/>
              </a:rPr>
              <a:t>Spring Service Ideas</a:t>
            </a:r>
            <a:endParaRPr lang="en" sz="36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9" name="Shape 7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36325" y="468043"/>
            <a:ext cx="1550425" cy="7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220079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676</Words>
  <Application>Microsoft Office PowerPoint</Application>
  <PresentationFormat>On-screen Show (16:9)</PresentationFormat>
  <Paragraphs>76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simple-light-2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Gallahan</dc:creator>
  <cp:lastModifiedBy>Samantha Gallahan</cp:lastModifiedBy>
  <cp:revision>21</cp:revision>
  <dcterms:modified xsi:type="dcterms:W3CDTF">2016-12-29T16:56:30Z</dcterms:modified>
</cp:coreProperties>
</file>