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69" r:id="rId4"/>
    <p:sldId id="270" r:id="rId5"/>
    <p:sldId id="277" r:id="rId6"/>
    <p:sldId id="271" r:id="rId7"/>
    <p:sldId id="279" r:id="rId8"/>
    <p:sldId id="283" r:id="rId9"/>
    <p:sldId id="282" r:id="rId10"/>
    <p:sldId id="259" r:id="rId11"/>
    <p:sldId id="276" r:id="rId12"/>
    <p:sldId id="272" r:id="rId13"/>
    <p:sldId id="258" r:id="rId14"/>
    <p:sldId id="268" r:id="rId15"/>
    <p:sldId id="275" r:id="rId16"/>
    <p:sldId id="267" r:id="rId17"/>
    <p:sldId id="263"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initials="J"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7" autoAdjust="0"/>
    <p:restoredTop sz="86615" autoAdjust="0"/>
  </p:normalViewPr>
  <p:slideViewPr>
    <p:cSldViewPr>
      <p:cViewPr varScale="1">
        <p:scale>
          <a:sx n="63" d="100"/>
          <a:sy n="63" d="100"/>
        </p:scale>
        <p:origin x="15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EE78C-8C95-3849-9A69-745CD2F3E103}" type="datetimeFigureOut">
              <a:rPr lang="en-US" smtClean="0"/>
              <a:pPr/>
              <a:t>8/18/2016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52CEE-CE56-A647-A68A-A8B2B8B3EA95}" type="slidenum">
              <a:rPr lang="en-US" smtClean="0"/>
              <a:pPr/>
              <a:t>‹#›</a:t>
            </a:fld>
            <a:endParaRPr lang="en-US" dirty="0"/>
          </a:p>
        </p:txBody>
      </p:sp>
    </p:spTree>
    <p:extLst>
      <p:ext uri="{BB962C8B-B14F-4D97-AF65-F5344CB8AC3E}">
        <p14:creationId xmlns:p14="http://schemas.microsoft.com/office/powerpoint/2010/main" val="1479021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rstproject.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Amber@ThirstProject.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a:t>Key Club is partnered with three organizations: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UNICEF- </a:t>
            </a:r>
            <a:r>
              <a:rPr lang="en-US" dirty="0">
                <a:solidFill>
                  <a:schemeClr val="bg1"/>
                </a:solidFill>
                <a:latin typeface="Century Gothic" pitchFamily="34" charset="0"/>
              </a:rPr>
              <a:t>an agency designed to protect rights of children and mothers, help meet their basic needs, and ensures their education</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solidFill>
                  <a:schemeClr val="bg1"/>
                </a:solidFill>
                <a:latin typeface="Century Gothic" pitchFamily="34" charset="0"/>
              </a:rPr>
              <a:t>March of Dimes</a:t>
            </a:r>
            <a:r>
              <a:rPr lang="en-US" baseline="0" dirty="0">
                <a:solidFill>
                  <a:schemeClr val="bg1"/>
                </a:solidFill>
                <a:latin typeface="Century Gothic" pitchFamily="34" charset="0"/>
              </a:rPr>
              <a:t> - a</a:t>
            </a:r>
            <a:r>
              <a:rPr lang="en-US" dirty="0">
                <a:solidFill>
                  <a:schemeClr val="bg1"/>
                </a:solidFill>
                <a:latin typeface="Century Gothic" pitchFamily="34" charset="0"/>
              </a:rPr>
              <a:t> charity that is focused on promoting health for babies by preventing birth defects, prematurity, and polio.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solidFill>
                  <a:schemeClr val="bg1"/>
                </a:solidFill>
                <a:latin typeface="Century Gothic" pitchFamily="34" charset="0"/>
              </a:rPr>
              <a:t>Children’s Miracl</a:t>
            </a:r>
            <a:r>
              <a:rPr lang="en-US" baseline="0" dirty="0">
                <a:solidFill>
                  <a:schemeClr val="bg1"/>
                </a:solidFill>
                <a:latin typeface="Century Gothic" pitchFamily="34" charset="0"/>
              </a:rPr>
              <a:t>e Network - </a:t>
            </a:r>
            <a:r>
              <a:rPr lang="en-US" dirty="0">
                <a:solidFill>
                  <a:schemeClr val="bg1"/>
                </a:solidFill>
                <a:latin typeface="Century Gothic" pitchFamily="34" charset="0"/>
              </a:rPr>
              <a:t>a non-profit organization that raises money</a:t>
            </a:r>
            <a:r>
              <a:rPr lang="en-US" baseline="0" dirty="0">
                <a:solidFill>
                  <a:schemeClr val="bg1"/>
                </a:solidFill>
                <a:latin typeface="Century Gothic" pitchFamily="34" charset="0"/>
              </a:rPr>
              <a:t> in order to provide comfort, treatment, and hope to children in hospitals. </a:t>
            </a:r>
            <a:endParaRPr lang="en-US" dirty="0">
              <a:solidFill>
                <a:schemeClr val="bg1"/>
              </a:solidFill>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2</a:t>
            </a:fld>
            <a:endParaRPr lang="en-US" dirty="0"/>
          </a:p>
        </p:txBody>
      </p:sp>
    </p:spTree>
    <p:extLst>
      <p:ext uri="{BB962C8B-B14F-4D97-AF65-F5344CB8AC3E}">
        <p14:creationId xmlns:p14="http://schemas.microsoft.com/office/powerpoint/2010/main" val="2777984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Service Award is judged off of: </a:t>
            </a:r>
          </a:p>
          <a:p>
            <a:r>
              <a:rPr lang="en-US" dirty="0"/>
              <a:t>-Service need</a:t>
            </a:r>
          </a:p>
          <a:p>
            <a:r>
              <a:rPr lang="en-US" dirty="0"/>
              <a:t>-Project plan</a:t>
            </a:r>
          </a:p>
          <a:p>
            <a:r>
              <a:rPr lang="en-US" dirty="0"/>
              <a:t>-Project implementation</a:t>
            </a:r>
          </a:p>
          <a:p>
            <a:r>
              <a:rPr lang="en-US" dirty="0"/>
              <a:t>-Final results</a:t>
            </a:r>
          </a:p>
          <a:p>
            <a:r>
              <a:rPr lang="en-US" dirty="0"/>
              <a:t>-Public awareness</a:t>
            </a:r>
          </a:p>
          <a:p>
            <a:r>
              <a:rPr lang="en-US" dirty="0"/>
              <a:t>-Members participation</a:t>
            </a:r>
          </a:p>
        </p:txBody>
      </p:sp>
      <p:sp>
        <p:nvSpPr>
          <p:cNvPr id="4" name="Slide Number Placeholder 3"/>
          <p:cNvSpPr>
            <a:spLocks noGrp="1"/>
          </p:cNvSpPr>
          <p:nvPr>
            <p:ph type="sldNum" sz="quarter" idx="10"/>
          </p:nvPr>
        </p:nvSpPr>
        <p:spPr/>
        <p:txBody>
          <a:bodyPr/>
          <a:lstStyle/>
          <a:p>
            <a:fld id="{BAB52CEE-CE56-A647-A68A-A8B2B8B3EA95}" type="slidenum">
              <a:rPr lang="en-US" smtClean="0"/>
              <a:pPr/>
              <a:t>11</a:t>
            </a:fld>
            <a:endParaRPr lang="en-US" dirty="0"/>
          </a:p>
        </p:txBody>
      </p:sp>
    </p:spTree>
    <p:extLst>
      <p:ext uri="{BB962C8B-B14F-4D97-AF65-F5344CB8AC3E}">
        <p14:creationId xmlns:p14="http://schemas.microsoft.com/office/powerpoint/2010/main" val="3484624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some other Key Club Service opportunities</a:t>
            </a:r>
          </a:p>
        </p:txBody>
      </p:sp>
      <p:sp>
        <p:nvSpPr>
          <p:cNvPr id="4" name="Slide Number Placeholder 3"/>
          <p:cNvSpPr>
            <a:spLocks noGrp="1"/>
          </p:cNvSpPr>
          <p:nvPr>
            <p:ph type="sldNum" sz="quarter" idx="10"/>
          </p:nvPr>
        </p:nvSpPr>
        <p:spPr/>
        <p:txBody>
          <a:bodyPr/>
          <a:lstStyle/>
          <a:p>
            <a:fld id="{BAB52CEE-CE56-A647-A68A-A8B2B8B3EA95}" type="slidenum">
              <a:rPr lang="en-US" smtClean="0"/>
              <a:pPr/>
              <a:t>12</a:t>
            </a:fld>
            <a:endParaRPr lang="en-US" dirty="0"/>
          </a:p>
        </p:txBody>
      </p:sp>
    </p:spTree>
    <p:extLst>
      <p:ext uri="{BB962C8B-B14F-4D97-AF65-F5344CB8AC3E}">
        <p14:creationId xmlns:p14="http://schemas.microsoft.com/office/powerpoint/2010/main" val="7152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 are partnering up with Hershey’s Track and Field and Key Clubbers all over Florida to encourage children to stay healthy, active, and friendly with others.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is the Event?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 A chance for kids and families in the communities to get active and learn about being healthy and safe.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There will be awards, fundraisers, food and so much more.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will volunteers be doing?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helping Hershey's Track and Field set up events and run this day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They will assist with food, parking, set up, breakdown and so much more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will help kids of all ages have fun and learn about being active and healthy.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a:p>
          <a:p>
            <a:r>
              <a:rPr lang="en-US" sz="1200" dirty="0">
                <a:solidFill>
                  <a:schemeClr val="bg1"/>
                </a:solidFill>
                <a:latin typeface="Garamond" panose="02020404030301010803" pitchFamily="18" charset="0"/>
              </a:rPr>
              <a:t>Find an event near you: You can help by: </a:t>
            </a:r>
          </a:p>
          <a:p>
            <a:r>
              <a:rPr lang="en-US" sz="1200" dirty="0">
                <a:solidFill>
                  <a:schemeClr val="bg1"/>
                </a:solidFill>
                <a:latin typeface="Garamond" panose="02020404030301010803" pitchFamily="18" charset="0"/>
              </a:rPr>
              <a:t>Gathering equipment</a:t>
            </a:r>
          </a:p>
          <a:p>
            <a:r>
              <a:rPr lang="en-US" sz="1200" dirty="0">
                <a:solidFill>
                  <a:schemeClr val="bg1"/>
                </a:solidFill>
                <a:latin typeface="Garamond" panose="02020404030301010803" pitchFamily="18" charset="0"/>
              </a:rPr>
              <a:t>Running a registration desk</a:t>
            </a:r>
          </a:p>
          <a:p>
            <a:r>
              <a:rPr lang="en-US" sz="1200" dirty="0">
                <a:solidFill>
                  <a:schemeClr val="bg1"/>
                </a:solidFill>
                <a:latin typeface="Garamond" panose="02020404030301010803" pitchFamily="18" charset="0"/>
              </a:rPr>
              <a:t>Acting as Clerk of the Course</a:t>
            </a:r>
          </a:p>
          <a:p>
            <a:r>
              <a:rPr lang="en-US" sz="1200" dirty="0">
                <a:solidFill>
                  <a:schemeClr val="bg1"/>
                </a:solidFill>
                <a:latin typeface="Garamond" panose="02020404030301010803" pitchFamily="18" charset="0"/>
              </a:rPr>
              <a:t>Coordinating other volunteers</a:t>
            </a:r>
          </a:p>
          <a:p>
            <a:r>
              <a:rPr lang="en-US" sz="1200" dirty="0">
                <a:solidFill>
                  <a:schemeClr val="bg1"/>
                </a:solidFill>
                <a:latin typeface="Garamond" panose="02020404030301010803" pitchFamily="18" charset="0"/>
              </a:rPr>
              <a:t>Timing or measuring the events</a:t>
            </a:r>
          </a:p>
          <a:p>
            <a:r>
              <a:rPr lang="en-US" sz="1200" dirty="0">
                <a:solidFill>
                  <a:schemeClr val="bg1"/>
                </a:solidFill>
                <a:latin typeface="Garamond" panose="02020404030301010803" pitchFamily="18" charset="0"/>
              </a:rPr>
              <a:t>Serving as judge, official or announcer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13</a:t>
            </a:fld>
            <a:endParaRPr lang="en-US" dirty="0"/>
          </a:p>
        </p:txBody>
      </p:sp>
    </p:spTree>
    <p:extLst>
      <p:ext uri="{BB962C8B-B14F-4D97-AF65-F5344CB8AC3E}">
        <p14:creationId xmlns:p14="http://schemas.microsoft.com/office/powerpoint/2010/main" val="182107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a:t>
            </a:r>
            <a:r>
              <a:rPr lang="en-US" baseline="0" dirty="0"/>
              <a:t> to choose from include Summer Programs, Spring Break Programs, and Regional Programs in places such as the Dominican Republic, Costa Rica, or design a custom service trip for your club.</a:t>
            </a:r>
          </a:p>
          <a:p>
            <a:endParaRPr lang="en-US" baseline="0" dirty="0"/>
          </a:p>
          <a:p>
            <a:r>
              <a:rPr lang="en-US" dirty="0"/>
              <a:t>Representatives from Rustic Pathways would be happy to speak at a club meeting, participate at a rally or lead a workshop at your district convention. </a:t>
            </a:r>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14</a:t>
            </a:fld>
            <a:endParaRPr lang="en-US" dirty="0"/>
          </a:p>
        </p:txBody>
      </p:sp>
    </p:spTree>
    <p:extLst>
      <p:ext uri="{BB962C8B-B14F-4D97-AF65-F5344CB8AC3E}">
        <p14:creationId xmlns:p14="http://schemas.microsoft.com/office/powerpoint/2010/main" val="76004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Garamond" panose="02020404030301010803" pitchFamily="18" charset="0"/>
              </a:rPr>
              <a:t>Every year in the United states, 8,000 people die from drowning and more than 80,000 near-drowning occur in which people can be severely injured. </a:t>
            </a:r>
          </a:p>
          <a:p>
            <a:endParaRPr lang="en-US" sz="1200" dirty="0">
              <a:latin typeface="Garamond" panose="02020404030301010803" pitchFamily="18" charset="0"/>
            </a:endParaRPr>
          </a:p>
          <a:p>
            <a:r>
              <a:rPr lang="en-US" sz="1200" dirty="0">
                <a:latin typeface="Garamond" panose="02020404030301010803" pitchFamily="18" charset="0"/>
              </a:rPr>
              <a:t>How can your club get involved?</a:t>
            </a:r>
          </a:p>
          <a:p>
            <a:pPr marL="342900" indent="-342900">
              <a:buAutoNum type="arabicPeriod"/>
            </a:pPr>
            <a:r>
              <a:rPr lang="en-US" sz="1200" dirty="0">
                <a:solidFill>
                  <a:schemeClr val="bg1"/>
                </a:solidFill>
                <a:latin typeface="Garamond" panose="02020404030301010803" pitchFamily="18" charset="0"/>
              </a:rPr>
              <a:t>Select a person or persons to meet with local school officials, to discuss making ECAS a part of their elementary school curriculum</a:t>
            </a:r>
          </a:p>
          <a:p>
            <a:pPr marL="342900" indent="-342900">
              <a:buAutoNum type="arabicPeriod"/>
            </a:pPr>
            <a:r>
              <a:rPr lang="en-US" sz="1200" dirty="0">
                <a:solidFill>
                  <a:schemeClr val="bg1"/>
                </a:solidFill>
                <a:latin typeface="Garamond" panose="02020404030301010803" pitchFamily="18" charset="0"/>
              </a:rPr>
              <a:t>Find a pool that is available for lessons; if there isn’t one located on the schools property you could possibly use a county or city owned pool</a:t>
            </a:r>
          </a:p>
          <a:p>
            <a:pPr marL="342900" indent="-342900">
              <a:buAutoNum type="arabicPeriod"/>
            </a:pPr>
            <a:r>
              <a:rPr lang="en-US" sz="1200" dirty="0">
                <a:solidFill>
                  <a:schemeClr val="bg1"/>
                </a:solidFill>
                <a:latin typeface="Garamond" panose="02020404030301010803" pitchFamily="18" charset="0"/>
              </a:rPr>
              <a:t>Find a certified swimming instructor</a:t>
            </a:r>
          </a:p>
          <a:p>
            <a:pPr marL="342900" indent="-342900">
              <a:buAutoNum type="arabicPeriod"/>
            </a:pPr>
            <a:r>
              <a:rPr lang="en-US" sz="1200" dirty="0">
                <a:solidFill>
                  <a:schemeClr val="bg1"/>
                </a:solidFill>
                <a:latin typeface="Garamond" panose="02020404030301010803" pitchFamily="18" charset="0"/>
              </a:rPr>
              <a:t>Advertise for financial and volunteer support in the school and local media</a:t>
            </a:r>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15</a:t>
            </a:fld>
            <a:endParaRPr lang="en-US" dirty="0"/>
          </a:p>
        </p:txBody>
      </p:sp>
    </p:spTree>
    <p:extLst>
      <p:ext uri="{BB962C8B-B14F-4D97-AF65-F5344CB8AC3E}">
        <p14:creationId xmlns:p14="http://schemas.microsoft.com/office/powerpoint/2010/main" val="294076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inspired by Past International President Nelson Tucker’s initiative to create a day that unites the entire Kiwanis family in service.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Other</a:t>
            </a:r>
            <a:r>
              <a:rPr lang="en-US" baseline="0" dirty="0"/>
              <a:t> branches include </a:t>
            </a:r>
            <a:r>
              <a:rPr lang="en-US" sz="1200" dirty="0">
                <a:latin typeface="Garamond" panose="02020404030301010803" pitchFamily="18" charset="0"/>
              </a:rPr>
              <a:t>K-Kids, Builders, Aktion,  CKI and Kiwanis clubs.</a:t>
            </a:r>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16</a:t>
            </a:fld>
            <a:endParaRPr lang="en-US" dirty="0"/>
          </a:p>
        </p:txBody>
      </p:sp>
    </p:spTree>
    <p:extLst>
      <p:ext uri="{BB962C8B-B14F-4D97-AF65-F5344CB8AC3E}">
        <p14:creationId xmlns:p14="http://schemas.microsoft.com/office/powerpoint/2010/main" val="2519172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both of these websites you will find links to service directories and more information about our 3 Service Partners</a:t>
            </a:r>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17</a:t>
            </a:fld>
            <a:endParaRPr lang="en-US" dirty="0"/>
          </a:p>
        </p:txBody>
      </p:sp>
    </p:spTree>
    <p:extLst>
      <p:ext uri="{BB962C8B-B14F-4D97-AF65-F5344CB8AC3E}">
        <p14:creationId xmlns:p14="http://schemas.microsoft.com/office/powerpoint/2010/main" val="77718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18</a:t>
            </a:fld>
            <a:endParaRPr lang="en-US" dirty="0"/>
          </a:p>
        </p:txBody>
      </p:sp>
    </p:spTree>
    <p:extLst>
      <p:ext uri="{BB962C8B-B14F-4D97-AF65-F5344CB8AC3E}">
        <p14:creationId xmlns:p14="http://schemas.microsoft.com/office/powerpoint/2010/main" val="133728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support UNICEF?</a:t>
            </a:r>
          </a:p>
          <a:p>
            <a:endParaRPr lang="en-US" baseline="0" dirty="0"/>
          </a:p>
          <a:p>
            <a:r>
              <a:rPr lang="en-US" dirty="0"/>
              <a:t>They</a:t>
            </a:r>
            <a:r>
              <a:rPr lang="en-US" baseline="0" dirty="0"/>
              <a:t> o</a:t>
            </a:r>
            <a:r>
              <a:rPr lang="en-US" dirty="0"/>
              <a:t>perate in more countries and help more children then any other humanitarian organization.</a:t>
            </a:r>
          </a:p>
          <a:p>
            <a:endParaRPr lang="en-US" dirty="0"/>
          </a:p>
          <a:p>
            <a:r>
              <a:rPr lang="en-US" dirty="0"/>
              <a:t>They do whatever it takes to reach vulnerable children, from stopping wars to trekking through the remotest deserts. For example, they</a:t>
            </a:r>
            <a:r>
              <a:rPr lang="en-US" baseline="0" dirty="0"/>
              <a:t> </a:t>
            </a:r>
            <a:r>
              <a:rPr lang="en-US" dirty="0"/>
              <a:t>pioneered ‘Days of Tranquility’ to arrange ceasefires in times of war so children can be reached with lifesaving healthcare. </a:t>
            </a:r>
          </a:p>
          <a:p>
            <a:endParaRPr lang="en-US" dirty="0"/>
          </a:p>
          <a:p>
            <a:r>
              <a:rPr lang="en-US" dirty="0"/>
              <a:t>They work with and coordinate everyone who cares about children - partner organizations, governments, communities, parents and children themselves - to make sure no child is forgotten.</a:t>
            </a:r>
          </a:p>
          <a:p>
            <a:r>
              <a:rPr lang="en-US" baseline="0" dirty="0"/>
              <a:t> </a:t>
            </a:r>
          </a:p>
          <a:p>
            <a:r>
              <a:rPr lang="en-US" baseline="0" dirty="0"/>
              <a:t>Ways to be involved</a:t>
            </a:r>
          </a:p>
          <a:p>
            <a:r>
              <a:rPr lang="en-US" baseline="0" dirty="0"/>
              <a:t>Trick or Treat –  Helps with funds for the Eliminate project from beginning of August to December </a:t>
            </a:r>
            <a:r>
              <a:rPr lang="en-US" baseline="0" dirty="0" err="1"/>
              <a:t>fundrasing</a:t>
            </a:r>
            <a:r>
              <a:rPr lang="en-US" baseline="0" dirty="0"/>
              <a:t> going on. Boxes ordered early to help with project.</a:t>
            </a:r>
          </a:p>
          <a:p>
            <a:endParaRPr lang="en-US" baseline="0" dirty="0"/>
          </a:p>
          <a:p>
            <a:r>
              <a:rPr lang="en-US" baseline="0" dirty="0"/>
              <a:t>Eliminate- Goal for both Maternal and Neonatal Tetanus to be eliminated. Just $1.80 saves a life. By </a:t>
            </a:r>
            <a:r>
              <a:rPr lang="en-US" baseline="0" dirty="0" err="1"/>
              <a:t>fundrasing</a:t>
            </a:r>
            <a:r>
              <a:rPr lang="en-US" baseline="0" dirty="0"/>
              <a:t> for the Eliminate Project you are helping save lives. For ideas on projects go to floridakeyclub.org and go to the Eliminate tab.</a:t>
            </a:r>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3</a:t>
            </a:fld>
            <a:endParaRPr lang="en-US" dirty="0"/>
          </a:p>
        </p:txBody>
      </p:sp>
    </p:spTree>
    <p:extLst>
      <p:ext uri="{BB962C8B-B14F-4D97-AF65-F5344CB8AC3E}">
        <p14:creationId xmlns:p14="http://schemas.microsoft.com/office/powerpoint/2010/main" val="124647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the March of Dimes website,</a:t>
            </a:r>
            <a:r>
              <a:rPr lang="en-US" baseline="0" dirty="0"/>
              <a:t> find the select a category button and select the mission tab in order to find out more about the mission of March of Dimes </a:t>
            </a:r>
          </a:p>
          <a:p>
            <a:endParaRPr lang="en-US" baseline="0" dirty="0"/>
          </a:p>
          <a:p>
            <a:r>
              <a:rPr lang="en-US" baseline="0" dirty="0"/>
              <a:t>Wondering how to support March of Dimes. Become a Team Captain and host a walk where the proceeds will go to the March of Dimes organization.</a:t>
            </a:r>
          </a:p>
          <a:p>
            <a:r>
              <a:rPr lang="en-US" baseline="0" dirty="0"/>
              <a:t>Set up your team page at marchforbabies.org</a:t>
            </a:r>
          </a:p>
          <a:p>
            <a:r>
              <a:rPr lang="en-US" baseline="0" dirty="0"/>
              <a:t>• Assemble your core team </a:t>
            </a:r>
          </a:p>
          <a:p>
            <a:r>
              <a:rPr lang="en-US" baseline="0" dirty="0"/>
              <a:t>(complete the sheet on the next page)</a:t>
            </a:r>
          </a:p>
          <a:p>
            <a:r>
              <a:rPr lang="en-US" baseline="0" dirty="0"/>
              <a:t>Organization and spirit are all it takes to make your March for Babies </a:t>
            </a:r>
          </a:p>
          <a:p>
            <a:r>
              <a:rPr lang="en-US" baseline="0" dirty="0"/>
              <a:t>campaign a success.</a:t>
            </a:r>
          </a:p>
          <a:p>
            <a:r>
              <a:rPr lang="en-US" baseline="0" dirty="0"/>
              <a:t>how a great campaign </a:t>
            </a:r>
          </a:p>
          <a:p>
            <a:r>
              <a:rPr lang="en-US" baseline="0" dirty="0"/>
              <a:t>takes shape</a:t>
            </a:r>
          </a:p>
          <a:p>
            <a:r>
              <a:rPr lang="en-US" baseline="0" dirty="0"/>
              <a:t>1. Organize</a:t>
            </a:r>
          </a:p>
          <a:p>
            <a:r>
              <a:rPr lang="en-US" baseline="0" dirty="0"/>
              <a:t>• Set up your team page at marchforbabies.org</a:t>
            </a:r>
          </a:p>
          <a:p>
            <a:r>
              <a:rPr lang="en-US" baseline="0" dirty="0"/>
              <a:t>• Assemble your core team </a:t>
            </a:r>
          </a:p>
          <a:p>
            <a:r>
              <a:rPr lang="en-US" baseline="0" dirty="0"/>
              <a:t>(complete the sheet on the next page)</a:t>
            </a:r>
          </a:p>
          <a:p>
            <a:pPr marL="228600" indent="-228600">
              <a:buAutoNum type="arabicPeriod"/>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2. Recruit</a:t>
            </a:r>
          </a:p>
          <a:p>
            <a:r>
              <a:rPr lang="en-US" baseline="0" dirty="0"/>
              <a:t>• Get the word out about March for Babies</a:t>
            </a:r>
          </a:p>
          <a:p>
            <a:r>
              <a:rPr lang="en-US" baseline="0" dirty="0"/>
              <a:t>• Grow the team, ask fundraisers to sign up online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3. Fundraise</a:t>
            </a:r>
          </a:p>
          <a:p>
            <a:r>
              <a:rPr lang="en-US" baseline="0" dirty="0"/>
              <a:t>• Encourage walkers to utilize online fundraising</a:t>
            </a:r>
          </a:p>
          <a:p>
            <a:r>
              <a:rPr lang="en-US" baseline="0" dirty="0"/>
              <a:t>• Set individual and team fundraising goals</a:t>
            </a:r>
          </a:p>
          <a:p>
            <a:r>
              <a:rPr lang="en-US" baseline="0" dirty="0"/>
              <a:t>• Share the team goal and give weekly progress updates</a:t>
            </a:r>
          </a:p>
          <a:p>
            <a:endParaRPr lang="en-US" baseline="0" dirty="0"/>
          </a:p>
          <a:p>
            <a:r>
              <a:rPr lang="en-US" baseline="0" dirty="0"/>
              <a:t>Now you may be wondering, how do I get a business to donate to my cause? Elevator speeches. Short to the point speeches that will explain exactly what cause you are supporting.</a:t>
            </a:r>
          </a:p>
          <a:p>
            <a:endParaRPr lang="en-US" baseline="0" dirty="0"/>
          </a:p>
          <a:p>
            <a:r>
              <a:rPr lang="en-US" baseline="0" dirty="0"/>
              <a:t>(Encourage the class to write down what march of dimes means to them and then share the 30-60 second elevator speech about march of Dimes)</a:t>
            </a:r>
          </a:p>
          <a:p>
            <a:endParaRPr lang="en-US" baseline="0" dirty="0"/>
          </a:p>
          <a:p>
            <a:r>
              <a:rPr lang="en-US" baseline="0" dirty="0"/>
              <a:t>Elevator speech:</a:t>
            </a:r>
          </a:p>
          <a:p>
            <a:endParaRPr lang="en-US" dirty="0"/>
          </a:p>
          <a:p>
            <a:r>
              <a:rPr lang="en-US" dirty="0"/>
              <a:t>“ I volunteer for the March of Dimes, which helps moms have full-term </a:t>
            </a:r>
          </a:p>
          <a:p>
            <a:r>
              <a:rPr lang="en-US" dirty="0"/>
              <a:t>pregnancies and healthy babies. Nearly 4 million babies were born </a:t>
            </a:r>
          </a:p>
          <a:p>
            <a:r>
              <a:rPr lang="en-US" dirty="0"/>
              <a:t>last year, and the March of Dimes helped each and every one through </a:t>
            </a:r>
          </a:p>
          <a:p>
            <a:r>
              <a:rPr lang="en-US" dirty="0"/>
              <a:t>research, education, vaccines and breakthroughs. The March of Dimes </a:t>
            </a:r>
          </a:p>
          <a:p>
            <a:r>
              <a:rPr lang="en-US" dirty="0"/>
              <a:t>offers programs that focus on healthy pregnancy for women, while also </a:t>
            </a:r>
          </a:p>
          <a:p>
            <a:r>
              <a:rPr lang="en-US" dirty="0"/>
              <a:t>offering comfort and information to families with a premature or very </a:t>
            </a:r>
          </a:p>
          <a:p>
            <a:r>
              <a:rPr lang="en-US" dirty="0"/>
              <a:t>sick newborn in intensive care. Each day, the March of Dimes helps more </a:t>
            </a:r>
          </a:p>
          <a:p>
            <a:r>
              <a:rPr lang="en-US" dirty="0"/>
              <a:t>babies be born healthy.”</a:t>
            </a:r>
          </a:p>
          <a:p>
            <a:r>
              <a:rPr lang="en-US" dirty="0"/>
              <a:t> Anastasia Morrison, Clemson University </a:t>
            </a:r>
          </a:p>
          <a:p>
            <a:endParaRPr lang="en-US" dirty="0"/>
          </a:p>
          <a:p>
            <a:r>
              <a:rPr lang="en-US" dirty="0"/>
              <a:t>4. Walk </a:t>
            </a:r>
          </a:p>
          <a:p>
            <a:r>
              <a:rPr lang="en-US" dirty="0"/>
              <a:t>• Bring your energy and excitement to March for Babies day </a:t>
            </a:r>
          </a:p>
          <a:p>
            <a:r>
              <a:rPr lang="en-US" dirty="0"/>
              <a:t>• Thank everyone who helped make your team a success!</a:t>
            </a:r>
          </a:p>
          <a:p>
            <a:r>
              <a:rPr lang="en-US" dirty="0"/>
              <a:t>Consider asking businesses for donations towards the March of Dimes cause or if you can set up a station in their business where their customers can donate loose change.</a:t>
            </a:r>
          </a:p>
          <a:p>
            <a:endParaRPr lang="en-US" dirty="0"/>
          </a:p>
          <a:p>
            <a:endParaRPr lang="en-US" dirty="0"/>
          </a:p>
          <a:p>
            <a:r>
              <a:rPr lang="en-US" dirty="0"/>
              <a:t>“ Youth are truly blessed to be healthy and to be able to serve others. </a:t>
            </a:r>
          </a:p>
          <a:p>
            <a:r>
              <a:rPr lang="en-US" dirty="0"/>
              <a:t>We have the mission to help those in need, especially babies who are </a:t>
            </a:r>
          </a:p>
          <a:p>
            <a:r>
              <a:rPr lang="en-US" dirty="0"/>
              <a:t>suffering from premature birth (March of Dimes) or maternal and neonatal </a:t>
            </a:r>
          </a:p>
          <a:p>
            <a:r>
              <a:rPr lang="en-US" dirty="0"/>
              <a:t>tetanus (Kiwanis International). We need to set a brighter future for </a:t>
            </a:r>
          </a:p>
          <a:p>
            <a:r>
              <a:rPr lang="en-US" dirty="0"/>
              <a:t>coming generations, and I believe students are fully capable of doing </a:t>
            </a:r>
          </a:p>
          <a:p>
            <a:r>
              <a:rPr lang="en-US" dirty="0"/>
              <a:t>so by being a part of the March of Dimes and Key Club International.”</a:t>
            </a:r>
          </a:p>
          <a:p>
            <a:r>
              <a:rPr lang="en-US" dirty="0"/>
              <a:t>Eric Yoon, Past Key Club International Trustee </a:t>
            </a:r>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4</a:t>
            </a:fld>
            <a:endParaRPr lang="en-US" dirty="0"/>
          </a:p>
        </p:txBody>
      </p:sp>
    </p:spTree>
    <p:extLst>
      <p:ext uri="{BB962C8B-B14F-4D97-AF65-F5344CB8AC3E}">
        <p14:creationId xmlns:p14="http://schemas.microsoft.com/office/powerpoint/2010/main" val="413972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Fundraising for March of Dimes, or any nonprofit organization, is as simple as this.</a:t>
            </a:r>
          </a:p>
        </p:txBody>
      </p:sp>
      <p:sp>
        <p:nvSpPr>
          <p:cNvPr id="4" name="Slide Number Placeholder 3"/>
          <p:cNvSpPr>
            <a:spLocks noGrp="1"/>
          </p:cNvSpPr>
          <p:nvPr>
            <p:ph type="sldNum" sz="quarter" idx="10"/>
          </p:nvPr>
        </p:nvSpPr>
        <p:spPr/>
        <p:txBody>
          <a:bodyPr/>
          <a:lstStyle/>
          <a:p>
            <a:fld id="{BAB52CEE-CE56-A647-A68A-A8B2B8B3EA95}" type="slidenum">
              <a:rPr lang="en-US" smtClean="0"/>
              <a:pPr/>
              <a:t>5</a:t>
            </a:fld>
            <a:endParaRPr lang="en-US" dirty="0"/>
          </a:p>
        </p:txBody>
      </p:sp>
    </p:spTree>
    <p:extLst>
      <p:ext uri="{BB962C8B-B14F-4D97-AF65-F5344CB8AC3E}">
        <p14:creationId xmlns:p14="http://schemas.microsoft.com/office/powerpoint/2010/main" val="279110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CMN's mission is to generate funds and awareness programs for the benefit of children served by its associated hospitals, now numbering more than 170 nationwide. </a:t>
            </a:r>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6</a:t>
            </a:fld>
            <a:endParaRPr lang="en-US" dirty="0"/>
          </a:p>
        </p:txBody>
      </p:sp>
    </p:spTree>
    <p:extLst>
      <p:ext uri="{BB962C8B-B14F-4D97-AF65-F5344CB8AC3E}">
        <p14:creationId xmlns:p14="http://schemas.microsoft.com/office/powerpoint/2010/main" val="54424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Garamond" panose="02020404030301010803" pitchFamily="18" charset="0"/>
              </a:rPr>
              <a:t>More ideas:</a:t>
            </a:r>
          </a:p>
          <a:p>
            <a:r>
              <a:rPr lang="en-US" sz="1200" dirty="0">
                <a:solidFill>
                  <a:schemeClr val="bg1"/>
                </a:solidFill>
                <a:latin typeface="Garamond" panose="02020404030301010803" pitchFamily="18" charset="0"/>
              </a:rPr>
              <a:t>IHOP National Pancake Day</a:t>
            </a:r>
          </a:p>
          <a:p>
            <a:r>
              <a:rPr lang="en-US" sz="1200" dirty="0">
                <a:solidFill>
                  <a:schemeClr val="bg1"/>
                </a:solidFill>
                <a:latin typeface="Garamond" panose="02020404030301010803" pitchFamily="18" charset="0"/>
              </a:rPr>
              <a:t>Miracle Jeans Day</a:t>
            </a:r>
          </a:p>
          <a:p>
            <a:r>
              <a:rPr lang="en-US" sz="1200" dirty="0">
                <a:solidFill>
                  <a:schemeClr val="bg1"/>
                </a:solidFill>
                <a:latin typeface="Garamond" panose="02020404030301010803" pitchFamily="18" charset="0"/>
              </a:rPr>
              <a:t>Miracle Treat Day</a:t>
            </a:r>
          </a:p>
          <a:p>
            <a:r>
              <a:rPr lang="en-US" sz="1200" dirty="0">
                <a:solidFill>
                  <a:schemeClr val="bg1"/>
                </a:solidFill>
                <a:latin typeface="Garamond" panose="02020404030301010803" pitchFamily="18" charset="0"/>
              </a:rPr>
              <a:t>Book a Tee Time and Help Kids</a:t>
            </a:r>
          </a:p>
          <a:p>
            <a:r>
              <a:rPr lang="en-US" sz="1200" dirty="0">
                <a:solidFill>
                  <a:schemeClr val="bg1"/>
                </a:solidFill>
                <a:latin typeface="Garamond" panose="02020404030301010803" pitchFamily="18" charset="0"/>
              </a:rPr>
              <a:t>Play Games. Heal Kids. Join Extra Life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aramond" panose="02020404030301010803" pitchFamily="18" charset="0"/>
              </a:rPr>
              <a:t>Champions Across America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Garamond" panose="02020404030301010803"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aramond" panose="02020404030301010803" pitchFamily="18" charset="0"/>
              </a:rPr>
              <a:t>Visit the website</a:t>
            </a:r>
            <a:r>
              <a:rPr lang="en-US" sz="1200" baseline="0" dirty="0">
                <a:solidFill>
                  <a:schemeClr val="bg1"/>
                </a:solidFill>
                <a:latin typeface="Garamond" panose="02020404030301010803" pitchFamily="18" charset="0"/>
              </a:rPr>
              <a:t> to find out more information on your local Children’s Miracle Network Hospital.</a:t>
            </a:r>
            <a:endParaRPr lang="en-US" sz="1200" dirty="0">
              <a:solidFill>
                <a:schemeClr val="bg1"/>
              </a:solidFill>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7</a:t>
            </a:fld>
            <a:endParaRPr lang="en-US" dirty="0"/>
          </a:p>
        </p:txBody>
      </p:sp>
    </p:spTree>
    <p:extLst>
      <p:ext uri="{BB962C8B-B14F-4D97-AF65-F5344CB8AC3E}">
        <p14:creationId xmlns:p14="http://schemas.microsoft.com/office/powerpoint/2010/main" val="313791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Thirst Project: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https://www.thirstproject.org/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Thirst Project is the largest youth water activism charity in the world. In just 5 years, they have worked with developing communities to bring safe, clean water to more than 200,000 people in 11 different countries.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“Dirty Little Secret” Campaign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One of the most important projects you can do to raise awareness for the Thirst Project is simple, actually, and you don’t even have to raise any money! Spread the word through this campaign. Most people aren’t talking about the issue of clean water, even though it’s one of the biggest “dirty little secrets” in the world. Spread the word-and share the secret! All you have to do is carry around a bottle of dirty water with you all month long. Bring it to your desk at school (if that’s allowed), the dinner table, the gym, everywhere you go. Turn your bottle into a conversation starter. People will ask you why you’re carrying around a bottle of dirty water, which gives you the perfect opportunity to talk about the global water crisis and what the Thirst Project is doing about it. </a:t>
            </a:r>
          </a:p>
          <a:p>
            <a:r>
              <a:rPr lang="en-US" sz="1200" b="1" u="sng" kern="1200" dirty="0">
                <a:solidFill>
                  <a:schemeClr val="tx1"/>
                </a:solidFill>
                <a:effectLst/>
                <a:latin typeface="+mn-lt"/>
                <a:ea typeface="+mn-ea"/>
                <a:cs typeface="+mn-cs"/>
              </a:rPr>
              <a:t>“Go Silent” on World Water 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Thirst Project encourages everyone to “go silent” on March 22, World Water Day, to stand in solidarity with the 780 million people whose voices go unheard every day. </a:t>
            </a:r>
            <a:endParaRPr lang="en-US" dirty="0">
              <a:effectLst/>
            </a:endParaRPr>
          </a:p>
          <a:p>
            <a:r>
              <a:rPr lang="en-US" sz="1200" b="1" u="sng" kern="1200" dirty="0">
                <a:solidFill>
                  <a:schemeClr val="tx1"/>
                </a:solidFill>
                <a:effectLst/>
                <a:latin typeface="+mn-lt"/>
                <a:ea typeface="+mn-ea"/>
                <a:cs typeface="+mn-cs"/>
              </a:rPr>
              <a:t>Reserve a Speaker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Another way to raise awareness for the Thirst Project is to host a few assembly for your entire student body or make a presentation to your club. Email </a:t>
            </a:r>
            <a:r>
              <a:rPr lang="en-US" sz="1200" u="sng" kern="1200" dirty="0">
                <a:solidFill>
                  <a:schemeClr val="tx1"/>
                </a:solidFill>
                <a:effectLst/>
                <a:latin typeface="+mn-lt"/>
                <a:ea typeface="+mn-ea"/>
                <a:cs typeface="+mn-cs"/>
                <a:hlinkClick r:id="rId4"/>
              </a:rPr>
              <a:t>Amber@ThirstProject.org</a:t>
            </a:r>
            <a:r>
              <a:rPr lang="en-US" sz="1200" kern="1200" dirty="0">
                <a:solidFill>
                  <a:schemeClr val="tx1"/>
                </a:solidFill>
                <a:effectLst/>
                <a:latin typeface="+mn-lt"/>
                <a:ea typeface="+mn-ea"/>
                <a:cs typeface="+mn-cs"/>
              </a:rPr>
              <a:t> to set something up today!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8</a:t>
            </a:fld>
            <a:endParaRPr lang="en-US" dirty="0"/>
          </a:p>
        </p:txBody>
      </p:sp>
    </p:spTree>
    <p:extLst>
      <p:ext uri="{BB962C8B-B14F-4D97-AF65-F5344CB8AC3E}">
        <p14:creationId xmlns:p14="http://schemas.microsoft.com/office/powerpoint/2010/main" val="395361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awards at awarded at DCON.</a:t>
            </a:r>
            <a:r>
              <a:rPr lang="en-US" baseline="0" dirty="0"/>
              <a:t> Applications are available on the Florida  Key Club website under awards and contests</a:t>
            </a:r>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9</a:t>
            </a:fld>
            <a:endParaRPr lang="en-US" dirty="0"/>
          </a:p>
        </p:txBody>
      </p:sp>
    </p:spTree>
    <p:extLst>
      <p:ext uri="{BB962C8B-B14F-4D97-AF65-F5344CB8AC3E}">
        <p14:creationId xmlns:p14="http://schemas.microsoft.com/office/powerpoint/2010/main" val="376240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Emphasis Award:</a:t>
            </a:r>
            <a:r>
              <a:rPr lang="en-US" baseline="0" dirty="0"/>
              <a:t> The activity described can cover any phase of Key Club Major Emphasis involvement specifically highlighting personal development and social interaction of children during the year from district convention to district convention. The report may include newspaper clippings, substantiating photographs or other pertinent information. Projects acceptable for this award may include both hands-on service and fundraising efforts. </a:t>
            </a:r>
          </a:p>
          <a:p>
            <a:endParaRPr lang="en-US" dirty="0"/>
          </a:p>
          <a:p>
            <a:r>
              <a:rPr lang="en-US" dirty="0"/>
              <a:t>Judged</a:t>
            </a:r>
            <a:r>
              <a:rPr lang="en-US" baseline="0" dirty="0"/>
              <a:t> off of: </a:t>
            </a:r>
          </a:p>
          <a:p>
            <a:pPr marL="228600" indent="-228600">
              <a:buAutoNum type="arabicPeriod"/>
            </a:pPr>
            <a:r>
              <a:rPr lang="en-US" baseline="0" dirty="0"/>
              <a:t>THE NEED</a:t>
            </a:r>
          </a:p>
          <a:p>
            <a:pPr marL="0" indent="0">
              <a:buNone/>
            </a:pPr>
            <a:r>
              <a:rPr lang="en-US" baseline="0" dirty="0"/>
              <a:t>2. THE PLAN </a:t>
            </a:r>
          </a:p>
          <a:p>
            <a:r>
              <a:rPr lang="en-US" baseline="0" dirty="0"/>
              <a:t>3. IMPLEMENTATION </a:t>
            </a:r>
          </a:p>
          <a:p>
            <a:r>
              <a:rPr lang="en-US" baseline="0" dirty="0"/>
              <a:t>4. FINAL RESULTS. </a:t>
            </a:r>
          </a:p>
          <a:p>
            <a:r>
              <a:rPr lang="en-US" baseline="0" dirty="0"/>
              <a:t>5. PARTNERSHIPS WITH THE KIWANIS </a:t>
            </a:r>
          </a:p>
          <a:p>
            <a:r>
              <a:rPr lang="en-US" baseline="0" dirty="0"/>
              <a:t>FAMILY AND OTHER ORGANIZATIONS </a:t>
            </a:r>
          </a:p>
          <a:p>
            <a:r>
              <a:rPr lang="en-US" baseline="0" dirty="0"/>
              <a:t>6. PERCENTAGE OF CLUB MEMBERS </a:t>
            </a:r>
          </a:p>
          <a:p>
            <a:r>
              <a:rPr lang="en-US" baseline="0" dirty="0"/>
              <a:t>PARTICIPATING (10 points)—</a:t>
            </a:r>
          </a:p>
          <a:p>
            <a:r>
              <a:rPr lang="en-US" baseline="0" dirty="0"/>
              <a:t>7. CLUB’S OVERALL PROGRAM DEALING </a:t>
            </a:r>
          </a:p>
          <a:p>
            <a:r>
              <a:rPr lang="en-US" baseline="0" dirty="0"/>
              <a:t>WITH MEP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AB52CEE-CE56-A647-A68A-A8B2B8B3EA95}" type="slidenum">
              <a:rPr lang="en-US" smtClean="0"/>
              <a:pPr/>
              <a:t>10</a:t>
            </a:fld>
            <a:endParaRPr lang="en-US" dirty="0"/>
          </a:p>
        </p:txBody>
      </p:sp>
    </p:spTree>
    <p:extLst>
      <p:ext uri="{BB962C8B-B14F-4D97-AF65-F5344CB8AC3E}">
        <p14:creationId xmlns:p14="http://schemas.microsoft.com/office/powerpoint/2010/main" val="162065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351782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78014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40351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160271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292276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293555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233749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41613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352639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372326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CCE48-9453-448D-B9AC-ABA25976941D}" type="datetimeFigureOut">
              <a:rPr lang="en-US" smtClean="0"/>
              <a:pPr/>
              <a:t>8/18/2016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20529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CCE48-9453-448D-B9AC-ABA25976941D}" type="datetimeFigureOut">
              <a:rPr lang="en-US" smtClean="0"/>
              <a:pPr/>
              <a:t>8/18/2016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AF97F-E4C6-4B06-BDD2-5BCE2A38C1E6}" type="slidenum">
              <a:rPr lang="en-US" smtClean="0"/>
              <a:pPr/>
              <a:t>‹#›</a:t>
            </a:fld>
            <a:endParaRPr lang="en-US" dirty="0"/>
          </a:p>
        </p:txBody>
      </p:sp>
    </p:spTree>
    <p:extLst>
      <p:ext uri="{BB962C8B-B14F-4D97-AF65-F5344CB8AC3E}">
        <p14:creationId xmlns:p14="http://schemas.microsoft.com/office/powerpoint/2010/main" val="545889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hyperlink" Target="mailto:keyclub@rusticpathways.com" TargetMode="External"/><Relationship Id="rId4" Type="http://schemas.openxmlformats.org/officeDocument/2006/relationships/hyperlink" Target="http://www.rusticpathways.com/keyclub"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2.png"/><Relationship Id="rId4" Type="http://schemas.openxmlformats.org/officeDocument/2006/relationships/hyperlink" Target="http://floridakeyclub.org/resour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floridakeyclub.org/resources/" TargetMode="External"/><Relationship Id="rId4" Type="http://schemas.openxmlformats.org/officeDocument/2006/relationships/hyperlink" Target="http://floridakeyclub.org/service-major-emphasi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secretary@FloridaKeyClub.org" TargetMode="External"/><Relationship Id="rId5" Type="http://schemas.openxmlformats.org/officeDocument/2006/relationships/hyperlink" Target="mailto:aazonec@FloridaKeyClub.org" TargetMode="External"/><Relationship Id="rId4" Type="http://schemas.openxmlformats.org/officeDocument/2006/relationships/hyperlink" Target="mailto:division4@FloridaKeyClub.org" TargetMode="External"/><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unicefusa.org/"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visit:%20http://www.marchofdimes.org/%20for%20more%20information" TargetMode="Externa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hyperlink" Target="http://give.childrensmiraclenetworkhospitals.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hyperlink" Target="https://www.thirstproject.org/"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662487"/>
            <a:ext cx="91440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81000" y="973136"/>
            <a:ext cx="8382000" cy="1470025"/>
          </a:xfrm>
        </p:spPr>
        <p:txBody>
          <a:bodyPr>
            <a:noAutofit/>
          </a:bodyPr>
          <a:lstStyle/>
          <a:p>
            <a:r>
              <a:rPr lang="en-US" sz="5400" b="1" dirty="0">
                <a:solidFill>
                  <a:schemeClr val="tx1"/>
                </a:solidFill>
                <a:latin typeface="Century Gothic" panose="020B0502020202020204" pitchFamily="34" charset="0"/>
              </a:rPr>
              <a:t>Service and Major Emphasis</a:t>
            </a:r>
          </a:p>
        </p:txBody>
      </p:sp>
      <p:pic>
        <p:nvPicPr>
          <p:cNvPr id="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4000" y="2646472"/>
            <a:ext cx="6096000" cy="523220"/>
          </a:xfrm>
          <a:prstGeom prst="rect">
            <a:avLst/>
          </a:prstGeom>
          <a:noFill/>
        </p:spPr>
        <p:txBody>
          <a:bodyPr wrap="square" rtlCol="0">
            <a:spAutoFit/>
          </a:bodyPr>
          <a:lstStyle/>
          <a:p>
            <a:pPr algn="ctr"/>
            <a:r>
              <a:rPr lang="en-US" sz="2800" dirty="0">
                <a:latin typeface="Century Gothic" panose="020B0502020202020204" pitchFamily="34" charset="0"/>
              </a:rPr>
              <a:t>“Service is what it is all about</a:t>
            </a:r>
            <a:r>
              <a:rPr lang="en-US" sz="2200" dirty="0">
                <a:latin typeface="Century Gothic" panose="020B0502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7184" y="5105400"/>
            <a:ext cx="1538216" cy="1531161"/>
          </a:xfrm>
          <a:prstGeom prst="rect">
            <a:avLst/>
          </a:prstGeom>
        </p:spPr>
      </p:pic>
      <p:pic>
        <p:nvPicPr>
          <p:cNvPr id="11" name="Picture 10" descr="stamp logo no background.png"/>
          <p:cNvPicPr>
            <a:picLocks noChangeAspect="1"/>
          </p:cNvPicPr>
          <p:nvPr/>
        </p:nvPicPr>
        <p:blipFill>
          <a:blip r:embed="rId5" cstate="print"/>
          <a:stretch>
            <a:fillRect/>
          </a:stretch>
        </p:blipFill>
        <p:spPr>
          <a:xfrm>
            <a:off x="152400" y="3169692"/>
            <a:ext cx="2058338" cy="1270538"/>
          </a:xfrm>
          <a:prstGeom prst="rect">
            <a:avLst/>
          </a:prstGeom>
          <a:noFill/>
          <a:ln>
            <a:noFill/>
          </a:ln>
        </p:spPr>
      </p:pic>
    </p:spTree>
    <p:extLst>
      <p:ext uri="{BB962C8B-B14F-4D97-AF65-F5344CB8AC3E}">
        <p14:creationId xmlns:p14="http://schemas.microsoft.com/office/powerpoint/2010/main" val="355788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64619"/>
            <a:ext cx="7772400" cy="1447800"/>
          </a:xfrm>
        </p:spPr>
        <p:txBody>
          <a:bodyPr>
            <a:normAutofit/>
          </a:bodyPr>
          <a:lstStyle/>
          <a:p>
            <a:r>
              <a:rPr lang="en-US" sz="4000" b="1" dirty="0">
                <a:solidFill>
                  <a:srgbClr val="000000"/>
                </a:solidFill>
                <a:latin typeface="Century Gothic" panose="020B0502020202020204" pitchFamily="34" charset="0"/>
              </a:rPr>
              <a:t>Major Emphasis Award</a:t>
            </a:r>
          </a:p>
        </p:txBody>
      </p:sp>
      <p:sp>
        <p:nvSpPr>
          <p:cNvPr id="6" name="TextBox 5"/>
          <p:cNvSpPr txBox="1"/>
          <p:nvPr/>
        </p:nvSpPr>
        <p:spPr>
          <a:xfrm>
            <a:off x="1082802" y="1181446"/>
            <a:ext cx="7505700" cy="2677656"/>
          </a:xfrm>
          <a:prstGeom prst="rect">
            <a:avLst/>
          </a:prstGeom>
          <a:noFill/>
        </p:spPr>
        <p:txBody>
          <a:bodyPr wrap="square" rtlCol="0">
            <a:spAutoFit/>
          </a:bodyPr>
          <a:lstStyle/>
          <a:p>
            <a:r>
              <a:rPr lang="en-US" sz="2800" dirty="0">
                <a:solidFill>
                  <a:srgbClr val="000000"/>
                </a:solidFill>
                <a:latin typeface="Century Gothic" panose="020B0502020202020204" pitchFamily="34" charset="0"/>
              </a:rPr>
              <a:t>Given to the Key Club which, through its unselfish efforts, has produced the best Major Emphasis Project following the theme:</a:t>
            </a:r>
          </a:p>
          <a:p>
            <a:endParaRPr lang="en-US" sz="2800" b="1" dirty="0">
              <a:solidFill>
                <a:srgbClr val="000000"/>
              </a:solidFill>
              <a:latin typeface="Century Gothic" panose="020B0502020202020204" pitchFamily="34" charset="0"/>
            </a:endParaRPr>
          </a:p>
          <a:p>
            <a:r>
              <a:rPr lang="en-US" sz="2800" b="1" dirty="0">
                <a:solidFill>
                  <a:srgbClr val="000000"/>
                </a:solidFill>
                <a:latin typeface="Century Gothic" panose="020B0502020202020204" pitchFamily="34" charset="0"/>
              </a:rPr>
              <a:t>“Children: Their future, Our Focus.”</a:t>
            </a:r>
          </a:p>
        </p:txBody>
      </p:sp>
      <p:pic>
        <p:nvPicPr>
          <p:cNvPr id="8"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8400" y="4006937"/>
            <a:ext cx="4794504" cy="1484013"/>
          </a:xfrm>
          <a:prstGeom prst="rect">
            <a:avLst/>
          </a:prstGeom>
        </p:spPr>
      </p:pic>
    </p:spTree>
    <p:extLst>
      <p:ext uri="{BB962C8B-B14F-4D97-AF65-F5344CB8AC3E}">
        <p14:creationId xmlns:p14="http://schemas.microsoft.com/office/powerpoint/2010/main" val="157766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522908"/>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47800" y="126171"/>
            <a:ext cx="5867400" cy="804333"/>
          </a:xfrm>
        </p:spPr>
        <p:txBody>
          <a:bodyPr>
            <a:noAutofit/>
          </a:bodyPr>
          <a:lstStyle/>
          <a:p>
            <a:r>
              <a:rPr lang="en-US" sz="4000" dirty="0">
                <a:solidFill>
                  <a:srgbClr val="000000"/>
                </a:solidFill>
                <a:latin typeface="Century Gothic" panose="020B0502020202020204" pitchFamily="34" charset="0"/>
              </a:rPr>
              <a:t>Single Service Award</a:t>
            </a:r>
          </a:p>
        </p:txBody>
      </p:sp>
      <p:sp>
        <p:nvSpPr>
          <p:cNvPr id="3" name="Text Placeholder 2"/>
          <p:cNvSpPr>
            <a:spLocks noGrp="1"/>
          </p:cNvSpPr>
          <p:nvPr>
            <p:ph type="body" sz="half" idx="2"/>
          </p:nvPr>
        </p:nvSpPr>
        <p:spPr>
          <a:xfrm>
            <a:off x="609600" y="1324766"/>
            <a:ext cx="8001000" cy="2743200"/>
          </a:xfrm>
        </p:spPr>
        <p:txBody>
          <a:bodyPr>
            <a:normAutofit fontScale="85000" lnSpcReduction="10000"/>
          </a:bodyPr>
          <a:lstStyle/>
          <a:p>
            <a:pPr marL="457200" indent="-457200">
              <a:buClrTx/>
              <a:buFont typeface="Wingdings" panose="05000000000000000000" pitchFamily="2" charset="2"/>
              <a:buChar char="v"/>
            </a:pPr>
            <a:r>
              <a:rPr lang="en-US" sz="3200" dirty="0">
                <a:solidFill>
                  <a:srgbClr val="000000"/>
                </a:solidFill>
                <a:latin typeface="Century Gothic" panose="020B0502020202020204" pitchFamily="34" charset="0"/>
              </a:rPr>
              <a:t>A single service project shall be defined as a club service project, planned, organized and produced by the Key Club. </a:t>
            </a:r>
          </a:p>
          <a:p>
            <a:pPr marL="457200" indent="-457200">
              <a:buClrTx/>
              <a:buFont typeface="Wingdings" panose="05000000000000000000" pitchFamily="2" charset="2"/>
              <a:buChar char="v"/>
            </a:pPr>
            <a:endParaRPr lang="en-US" sz="2100" dirty="0">
              <a:solidFill>
                <a:srgbClr val="000000"/>
              </a:solidFill>
              <a:latin typeface="Century Gothic" panose="020B0502020202020204" pitchFamily="34" charset="0"/>
            </a:endParaRPr>
          </a:p>
          <a:p>
            <a:pPr marL="457200" indent="-457200">
              <a:buClrTx/>
              <a:buFont typeface="Wingdings" panose="05000000000000000000" pitchFamily="2" charset="2"/>
              <a:buChar char="v"/>
            </a:pPr>
            <a:r>
              <a:rPr lang="en-US" sz="3200" dirty="0">
                <a:solidFill>
                  <a:srgbClr val="000000"/>
                </a:solidFill>
                <a:latin typeface="Century Gothic" panose="020B0502020202020204" pitchFamily="34" charset="0"/>
              </a:rPr>
              <a:t>Can occur on a single day, consecutive days or recurring on different days. </a:t>
            </a:r>
          </a:p>
        </p:txBody>
      </p:sp>
      <p:pic>
        <p:nvPicPr>
          <p:cNvPr id="8"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9048" y="4008628"/>
            <a:ext cx="4645152" cy="1437785"/>
          </a:xfrm>
          <a:prstGeom prst="rect">
            <a:avLst/>
          </a:prstGeom>
        </p:spPr>
      </p:pic>
    </p:spTree>
    <p:extLst>
      <p:ext uri="{BB962C8B-B14F-4D97-AF65-F5344CB8AC3E}">
        <p14:creationId xmlns:p14="http://schemas.microsoft.com/office/powerpoint/2010/main" val="72075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457200"/>
            <a:ext cx="8610600" cy="558801"/>
          </a:xfrm>
        </p:spPr>
        <p:txBody>
          <a:bodyPr>
            <a:noAutofit/>
          </a:bodyPr>
          <a:lstStyle/>
          <a:p>
            <a:pPr algn="ctr"/>
            <a:r>
              <a:rPr lang="en-US" sz="3000" dirty="0">
                <a:solidFill>
                  <a:srgbClr val="000000"/>
                </a:solidFill>
                <a:latin typeface="Century Gothic" panose="020B0502020202020204" pitchFamily="34" charset="0"/>
              </a:rPr>
              <a:t>OTHER KEY CLUB SERVICE PARTNERS:</a:t>
            </a:r>
          </a:p>
        </p:txBody>
      </p:sp>
      <p:sp>
        <p:nvSpPr>
          <p:cNvPr id="3" name="Text Placeholder 2"/>
          <p:cNvSpPr>
            <a:spLocks noGrp="1"/>
          </p:cNvSpPr>
          <p:nvPr>
            <p:ph type="body" sz="half" idx="2"/>
          </p:nvPr>
        </p:nvSpPr>
        <p:spPr>
          <a:xfrm>
            <a:off x="533400" y="1016001"/>
            <a:ext cx="7467600" cy="3886200"/>
          </a:xfrm>
        </p:spPr>
        <p:txBody>
          <a:bodyPr>
            <a:noAutofit/>
          </a:bodyPr>
          <a:lstStyle/>
          <a:p>
            <a:pPr marL="457200" indent="-457200">
              <a:lnSpc>
                <a:spcPct val="150000"/>
              </a:lnSpc>
              <a:buFont typeface="Wingdings" panose="05000000000000000000" pitchFamily="2" charset="2"/>
              <a:buChar char="v"/>
            </a:pPr>
            <a:r>
              <a:rPr lang="en-US" sz="2800" dirty="0">
                <a:solidFill>
                  <a:srgbClr val="000000"/>
                </a:solidFill>
                <a:latin typeface="Century Gothic" panose="020B0502020202020204" pitchFamily="34" charset="0"/>
              </a:rPr>
              <a:t>Hershey Track and Field</a:t>
            </a:r>
          </a:p>
          <a:p>
            <a:pPr marL="457200" indent="-457200">
              <a:lnSpc>
                <a:spcPct val="150000"/>
              </a:lnSpc>
              <a:buFont typeface="Wingdings" panose="05000000000000000000" pitchFamily="2" charset="2"/>
              <a:buChar char="v"/>
            </a:pPr>
            <a:r>
              <a:rPr lang="en-US" sz="2800" dirty="0">
                <a:solidFill>
                  <a:srgbClr val="000000"/>
                </a:solidFill>
                <a:latin typeface="Century Gothic" panose="020B0502020202020204" pitchFamily="34" charset="0"/>
              </a:rPr>
              <a:t>Rustic Pathways</a:t>
            </a:r>
          </a:p>
          <a:p>
            <a:pPr marL="457200" indent="-457200">
              <a:lnSpc>
                <a:spcPct val="150000"/>
              </a:lnSpc>
              <a:buFont typeface="Wingdings" panose="05000000000000000000" pitchFamily="2" charset="2"/>
              <a:buChar char="v"/>
            </a:pPr>
            <a:r>
              <a:rPr lang="en-US" sz="2800" dirty="0">
                <a:solidFill>
                  <a:srgbClr val="000000"/>
                </a:solidFill>
                <a:latin typeface="Century Gothic" panose="020B0502020202020204" pitchFamily="34" charset="0"/>
              </a:rPr>
              <a:t>Every Child a Swimmer</a:t>
            </a:r>
          </a:p>
          <a:p>
            <a:pPr marL="457200" indent="-457200">
              <a:lnSpc>
                <a:spcPct val="150000"/>
              </a:lnSpc>
              <a:buFont typeface="Wingdings" panose="05000000000000000000" pitchFamily="2" charset="2"/>
              <a:buChar char="v"/>
            </a:pPr>
            <a:r>
              <a:rPr lang="en-US" sz="2800" dirty="0">
                <a:solidFill>
                  <a:srgbClr val="000000"/>
                </a:solidFill>
                <a:latin typeface="Century Gothic" panose="020B0502020202020204" pitchFamily="34" charset="0"/>
              </a:rPr>
              <a:t>Kiwanis One day </a:t>
            </a:r>
          </a:p>
          <a:p>
            <a:pPr marL="457200" indent="-457200">
              <a:lnSpc>
                <a:spcPct val="150000"/>
              </a:lnSpc>
              <a:buFont typeface="Wingdings" panose="05000000000000000000" pitchFamily="2" charset="2"/>
              <a:buChar char="v"/>
            </a:pPr>
            <a:r>
              <a:rPr lang="en-US" sz="2800" dirty="0">
                <a:solidFill>
                  <a:srgbClr val="000000"/>
                </a:solidFill>
                <a:latin typeface="Century Gothic" panose="020B0502020202020204" pitchFamily="34" charset="0"/>
              </a:rPr>
              <a:t>Trick-or-Treat for UNICEF/</a:t>
            </a:r>
          </a:p>
          <a:p>
            <a:pPr marL="457200" indent="-457200">
              <a:lnSpc>
                <a:spcPct val="150000"/>
              </a:lnSpc>
              <a:buFont typeface="Wingdings" panose="05000000000000000000" pitchFamily="2" charset="2"/>
              <a:buChar char="v"/>
            </a:pPr>
            <a:r>
              <a:rPr lang="en-US" sz="2800" dirty="0">
                <a:solidFill>
                  <a:srgbClr val="000000"/>
                </a:solidFill>
                <a:latin typeface="Century Gothic" panose="020B0502020202020204" pitchFamily="34" charset="0"/>
              </a:rPr>
              <a:t>The Eliminate Project</a:t>
            </a:r>
          </a:p>
        </p:txBody>
      </p:sp>
      <p:pic>
        <p:nvPicPr>
          <p:cNvPr id="6" name="Picture 5"/>
          <p:cNvPicPr>
            <a:picLocks noChangeAspect="1"/>
          </p:cNvPicPr>
          <p:nvPr/>
        </p:nvPicPr>
        <p:blipFill>
          <a:blip r:embed="rId4"/>
          <a:stretch>
            <a:fillRect/>
          </a:stretch>
        </p:blipFill>
        <p:spPr>
          <a:xfrm>
            <a:off x="7173042" y="3457252"/>
            <a:ext cx="1194920" cy="1194920"/>
          </a:xfrm>
          <a:prstGeom prst="rect">
            <a:avLst/>
          </a:prstGeom>
        </p:spPr>
      </p:pic>
      <p:pic>
        <p:nvPicPr>
          <p:cNvPr id="8"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tamp logo no background.png"/>
          <p:cNvPicPr>
            <a:picLocks noChangeAspect="1"/>
          </p:cNvPicPr>
          <p:nvPr/>
        </p:nvPicPr>
        <p:blipFill>
          <a:blip r:embed="rId6" cstate="print"/>
          <a:stretch>
            <a:fillRect/>
          </a:stretch>
        </p:blipFill>
        <p:spPr>
          <a:xfrm>
            <a:off x="6741023" y="1386948"/>
            <a:ext cx="1993900" cy="1231526"/>
          </a:xfrm>
          <a:prstGeom prst="rect">
            <a:avLst/>
          </a:prstGeom>
        </p:spPr>
      </p:pic>
    </p:spTree>
    <p:extLst>
      <p:ext uri="{BB962C8B-B14F-4D97-AF65-F5344CB8AC3E}">
        <p14:creationId xmlns:p14="http://schemas.microsoft.com/office/powerpoint/2010/main" val="346965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78706" y="147850"/>
            <a:ext cx="7772400" cy="1066800"/>
          </a:xfrm>
        </p:spPr>
        <p:txBody>
          <a:bodyPr>
            <a:normAutofit/>
          </a:bodyPr>
          <a:lstStyle/>
          <a:p>
            <a:r>
              <a:rPr lang="en-US" sz="3900" b="1" dirty="0">
                <a:solidFill>
                  <a:srgbClr val="000000"/>
                </a:solidFill>
                <a:latin typeface="Century Gothic" panose="020B0502020202020204" pitchFamily="34" charset="0"/>
              </a:rPr>
              <a:t>Hershey’s Track and Field</a:t>
            </a:r>
            <a:endParaRPr lang="en-US" sz="2500" b="1" dirty="0">
              <a:solidFill>
                <a:srgbClr val="000000"/>
              </a:solidFill>
              <a:latin typeface="Century Gothic" panose="020B0502020202020204" pitchFamily="34" charset="0"/>
            </a:endParaRPr>
          </a:p>
        </p:txBody>
      </p:sp>
      <p:sp>
        <p:nvSpPr>
          <p:cNvPr id="3" name="Subtitle 2"/>
          <p:cNvSpPr>
            <a:spLocks noGrp="1"/>
          </p:cNvSpPr>
          <p:nvPr>
            <p:ph type="subTitle" idx="1"/>
          </p:nvPr>
        </p:nvSpPr>
        <p:spPr>
          <a:xfrm>
            <a:off x="422761" y="995018"/>
            <a:ext cx="7543800" cy="3810000"/>
          </a:xfrm>
        </p:spPr>
        <p:txBody>
          <a:bodyPr>
            <a:normAutofit/>
          </a:bodyPr>
          <a:lstStyle/>
          <a:p>
            <a:pPr algn="l">
              <a:buClrTx/>
            </a:pPr>
            <a:endParaRPr lang="en-US" sz="3200" dirty="0">
              <a:solidFill>
                <a:srgbClr val="000000"/>
              </a:solidFill>
            </a:endParaRPr>
          </a:p>
          <a:p>
            <a:pPr marL="457200" indent="-457200" algn="l">
              <a:buClrTx/>
              <a:buFont typeface="Wingdings" panose="05000000000000000000" pitchFamily="2" charset="2"/>
              <a:buChar char="v"/>
            </a:pPr>
            <a:r>
              <a:rPr lang="en-US" sz="3200" dirty="0">
                <a:solidFill>
                  <a:srgbClr val="000000"/>
                </a:solidFill>
                <a:latin typeface="Century Gothic" panose="020B0502020202020204" pitchFamily="34" charset="0"/>
              </a:rPr>
              <a:t>The largest youth sports program of its kind in the United States and Canada. </a:t>
            </a:r>
            <a:endParaRPr lang="en-US" sz="2400" dirty="0">
              <a:solidFill>
                <a:srgbClr val="000000"/>
              </a:solidFill>
              <a:latin typeface="Century Gothic" panose="020B0502020202020204" pitchFamily="34" charset="0"/>
            </a:endParaRPr>
          </a:p>
        </p:txBody>
      </p:sp>
      <p:pic>
        <p:nvPicPr>
          <p:cNvPr id="7"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USA Track &amp; F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371574"/>
            <a:ext cx="2491540" cy="17004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3.amazonaws.com/webassets.ticketmob.com/TM/templates/images/siteGalleries/545F7033-E8DB-B66E-BA33B0C1035BFCD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7034" y="3084981"/>
            <a:ext cx="2971800" cy="197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3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 y="5502336"/>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0" y="178667"/>
            <a:ext cx="4343400" cy="804333"/>
          </a:xfrm>
        </p:spPr>
        <p:txBody>
          <a:bodyPr>
            <a:noAutofit/>
          </a:bodyPr>
          <a:lstStyle/>
          <a:p>
            <a:r>
              <a:rPr lang="en-US" sz="4000" dirty="0">
                <a:solidFill>
                  <a:srgbClr val="000000"/>
                </a:solidFill>
                <a:latin typeface="Century Gothic" panose="020B0502020202020204" pitchFamily="34" charset="0"/>
              </a:rPr>
              <a:t>Rustic Pathways</a:t>
            </a:r>
          </a:p>
        </p:txBody>
      </p:sp>
      <p:sp>
        <p:nvSpPr>
          <p:cNvPr id="3" name="Text Placeholder 2"/>
          <p:cNvSpPr>
            <a:spLocks noGrp="1"/>
          </p:cNvSpPr>
          <p:nvPr>
            <p:ph type="body" sz="half" idx="2"/>
          </p:nvPr>
        </p:nvSpPr>
        <p:spPr>
          <a:xfrm>
            <a:off x="277495" y="1057820"/>
            <a:ext cx="8763002" cy="3200400"/>
          </a:xfrm>
        </p:spPr>
        <p:txBody>
          <a:bodyPr>
            <a:noAutofit/>
          </a:bodyPr>
          <a:lstStyle/>
          <a:p>
            <a:pPr marL="342900" indent="-342900">
              <a:lnSpc>
                <a:spcPct val="150000"/>
              </a:lnSpc>
              <a:buClrTx/>
              <a:buFont typeface="Wingdings" panose="05000000000000000000" pitchFamily="2" charset="2"/>
              <a:buChar char="v"/>
            </a:pPr>
            <a:r>
              <a:rPr lang="en-US" sz="1800" dirty="0">
                <a:solidFill>
                  <a:srgbClr val="000000"/>
                </a:solidFill>
                <a:latin typeface="Century Gothic" panose="020B0502020202020204" pitchFamily="34" charset="0"/>
              </a:rPr>
              <a:t>Key Club has partnered with Rustic Pathways in order to take our service internationally.</a:t>
            </a:r>
          </a:p>
          <a:p>
            <a:pPr marL="342900" indent="-342900">
              <a:lnSpc>
                <a:spcPct val="150000"/>
              </a:lnSpc>
              <a:buClrTx/>
              <a:buFont typeface="Wingdings" panose="05000000000000000000" pitchFamily="2" charset="2"/>
              <a:buChar char="v"/>
            </a:pPr>
            <a:r>
              <a:rPr lang="en-US" sz="1800" b="1" dirty="0">
                <a:solidFill>
                  <a:srgbClr val="000000"/>
                </a:solidFill>
                <a:latin typeface="Century Gothic" panose="020B0502020202020204" pitchFamily="34" charset="0"/>
              </a:rPr>
              <a:t>10 International service programs </a:t>
            </a:r>
            <a:r>
              <a:rPr lang="en-US" sz="1800" dirty="0">
                <a:solidFill>
                  <a:srgbClr val="000000"/>
                </a:solidFill>
                <a:latin typeface="Century Gothic" panose="020B0502020202020204" pitchFamily="34" charset="0"/>
              </a:rPr>
              <a:t>customized for Key Club members. </a:t>
            </a:r>
          </a:p>
          <a:p>
            <a:pPr marL="342900" indent="-342900">
              <a:lnSpc>
                <a:spcPct val="150000"/>
              </a:lnSpc>
              <a:buClrTx/>
              <a:buFont typeface="Wingdings" panose="05000000000000000000" pitchFamily="2" charset="2"/>
              <a:buChar char="v"/>
            </a:pPr>
            <a:r>
              <a:rPr lang="en-US" sz="1800" dirty="0">
                <a:solidFill>
                  <a:srgbClr val="000000"/>
                </a:solidFill>
                <a:latin typeface="Century Gothic" panose="020B0502020202020204" pitchFamily="34" charset="0"/>
              </a:rPr>
              <a:t>Visit </a:t>
            </a:r>
            <a:r>
              <a:rPr lang="en-US" sz="1800" dirty="0">
                <a:solidFill>
                  <a:srgbClr val="000000"/>
                </a:solidFill>
                <a:latin typeface="Century Gothic" panose="020B0502020202020204" pitchFamily="34" charset="0"/>
                <a:hlinkClick r:id="rId4"/>
              </a:rPr>
              <a:t>www.rusticpathways.com/keyclub</a:t>
            </a:r>
            <a:endParaRPr lang="en-US" sz="1800" dirty="0">
              <a:solidFill>
                <a:srgbClr val="000000"/>
              </a:solidFill>
              <a:latin typeface="Century Gothic" panose="020B0502020202020204" pitchFamily="34" charset="0"/>
            </a:endParaRPr>
          </a:p>
          <a:p>
            <a:pPr marL="342900" indent="-342900">
              <a:lnSpc>
                <a:spcPct val="150000"/>
              </a:lnSpc>
              <a:buClrTx/>
              <a:buFont typeface="Wingdings" panose="05000000000000000000" pitchFamily="2" charset="2"/>
              <a:buChar char="v"/>
            </a:pPr>
            <a:r>
              <a:rPr lang="en-US" sz="1800" dirty="0">
                <a:solidFill>
                  <a:srgbClr val="000000"/>
                </a:solidFill>
                <a:latin typeface="Century Gothic" panose="020B0502020202020204" pitchFamily="34" charset="0"/>
              </a:rPr>
              <a:t>Contact them by phone at </a:t>
            </a:r>
            <a:r>
              <a:rPr lang="en-US" sz="1800" b="1" dirty="0">
                <a:solidFill>
                  <a:srgbClr val="000000"/>
                </a:solidFill>
                <a:latin typeface="Century Gothic" panose="020B0502020202020204" pitchFamily="34" charset="0"/>
              </a:rPr>
              <a:t>800-321-4353</a:t>
            </a:r>
            <a:r>
              <a:rPr lang="en-US" sz="1800" dirty="0">
                <a:solidFill>
                  <a:srgbClr val="000000"/>
                </a:solidFill>
                <a:latin typeface="Century Gothic" panose="020B0502020202020204" pitchFamily="34" charset="0"/>
              </a:rPr>
              <a:t> or by email at </a:t>
            </a:r>
            <a:r>
              <a:rPr lang="en-US" sz="1800" dirty="0">
                <a:solidFill>
                  <a:srgbClr val="000000"/>
                </a:solidFill>
                <a:latin typeface="Century Gothic" panose="020B0502020202020204" pitchFamily="34" charset="0"/>
                <a:hlinkClick r:id="rId5"/>
              </a:rPr>
              <a:t>keyclub@rusticpathways.com</a:t>
            </a:r>
            <a:r>
              <a:rPr lang="en-US" sz="1800" dirty="0">
                <a:solidFill>
                  <a:srgbClr val="000000"/>
                </a:solidFill>
                <a:latin typeface="Century Gothic" panose="020B0502020202020204" pitchFamily="34" charset="0"/>
              </a:rPr>
              <a:t> to invite them to your meetings</a:t>
            </a:r>
          </a:p>
          <a:p>
            <a:pPr marL="342900" indent="-342900">
              <a:lnSpc>
                <a:spcPct val="150000"/>
              </a:lnSpc>
              <a:buClrTx/>
              <a:buFont typeface="Wingdings" pitchFamily="2" charset="2"/>
              <a:buChar char="Ø"/>
            </a:pPr>
            <a:endParaRPr lang="en-US" sz="1800" dirty="0">
              <a:solidFill>
                <a:srgbClr val="000000"/>
              </a:solidFill>
              <a:latin typeface="Garamond" panose="02020404030301010803" pitchFamily="18" charset="0"/>
            </a:endParaRPr>
          </a:p>
          <a:p>
            <a:pPr>
              <a:lnSpc>
                <a:spcPct val="150000"/>
              </a:lnSpc>
              <a:buClrTx/>
            </a:pPr>
            <a:endParaRPr lang="en-US" sz="1800" dirty="0">
              <a:latin typeface="Garamond" panose="02020404030301010803" pitchFamily="18" charset="0"/>
            </a:endParaRPr>
          </a:p>
        </p:txBody>
      </p:sp>
      <p:pic>
        <p:nvPicPr>
          <p:cNvPr id="8" name="Picture 5"/>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0137" t="-1466" r="10137" b="1466"/>
          <a:stretch/>
        </p:blipFill>
        <p:spPr bwMode="auto">
          <a:xfrm>
            <a:off x="-1066800" y="-11833"/>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Image result for rustic pathwa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6" name="Picture 4" descr="https://www.teenlife.com/media/uploads/listings/rustic-pathways-thailand/XHGCfP0rzpu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4363520"/>
            <a:ext cx="3948339" cy="100433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rustic pathway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148182"/>
            <a:ext cx="1820858" cy="12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8246"/>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76400" y="457200"/>
            <a:ext cx="5945413" cy="651933"/>
          </a:xfrm>
        </p:spPr>
        <p:txBody>
          <a:bodyPr>
            <a:noAutofit/>
          </a:bodyPr>
          <a:lstStyle/>
          <a:p>
            <a:r>
              <a:rPr lang="en-US" sz="4000" dirty="0">
                <a:solidFill>
                  <a:srgbClr val="000000"/>
                </a:solidFill>
                <a:latin typeface="Century Gothic" panose="020B0502020202020204" pitchFamily="34" charset="0"/>
              </a:rPr>
              <a:t>Every Child a Swimmer </a:t>
            </a:r>
          </a:p>
        </p:txBody>
      </p:sp>
      <p:sp>
        <p:nvSpPr>
          <p:cNvPr id="3" name="Text Placeholder 2"/>
          <p:cNvSpPr>
            <a:spLocks noGrp="1"/>
          </p:cNvSpPr>
          <p:nvPr>
            <p:ph type="body" sz="half" idx="2"/>
          </p:nvPr>
        </p:nvSpPr>
        <p:spPr>
          <a:xfrm>
            <a:off x="505731" y="1139613"/>
            <a:ext cx="8286750" cy="3200400"/>
          </a:xfrm>
        </p:spPr>
        <p:txBody>
          <a:bodyPr>
            <a:noAutofit/>
          </a:bodyPr>
          <a:lstStyle/>
          <a:p>
            <a:pPr marL="342900" indent="-342900">
              <a:buClrTx/>
              <a:buFont typeface="Wingdings" panose="05000000000000000000" pitchFamily="2" charset="2"/>
              <a:buChar char="v"/>
            </a:pPr>
            <a:r>
              <a:rPr lang="en-US" sz="2200" dirty="0">
                <a:solidFill>
                  <a:srgbClr val="000000"/>
                </a:solidFill>
                <a:latin typeface="Century Gothic" panose="020B0502020202020204" pitchFamily="34" charset="0"/>
              </a:rPr>
              <a:t>Purpose: aims to lessen the number of fatalities and teach kids how to swim.</a:t>
            </a:r>
          </a:p>
          <a:p>
            <a:pPr marL="342900" indent="-342900">
              <a:buClrTx/>
              <a:buFont typeface="Wingdings" panose="05000000000000000000" pitchFamily="2" charset="2"/>
              <a:buChar char="v"/>
            </a:pPr>
            <a:r>
              <a:rPr lang="en-US" sz="2200" dirty="0">
                <a:solidFill>
                  <a:srgbClr val="000000"/>
                </a:solidFill>
                <a:latin typeface="Century Gothic" panose="020B0502020202020204" pitchFamily="34" charset="0"/>
              </a:rPr>
              <a:t>How can your club get involved?</a:t>
            </a:r>
          </a:p>
          <a:p>
            <a:pPr marL="342900" indent="-342900">
              <a:buClrTx/>
              <a:buFont typeface="Wingdings" panose="05000000000000000000" pitchFamily="2" charset="2"/>
              <a:buChar char="v"/>
            </a:pPr>
            <a:r>
              <a:rPr lang="en-US" sz="2200" dirty="0">
                <a:solidFill>
                  <a:srgbClr val="000000"/>
                </a:solidFill>
                <a:latin typeface="Century Gothic" panose="020B0502020202020204" pitchFamily="34" charset="0"/>
              </a:rPr>
              <a:t>For more information visit:</a:t>
            </a:r>
          </a:p>
          <a:p>
            <a:pPr>
              <a:buClrTx/>
            </a:pPr>
            <a:r>
              <a:rPr lang="en-US" sz="2200" dirty="0">
                <a:solidFill>
                  <a:srgbClr val="000000"/>
                </a:solidFill>
                <a:latin typeface="Century Gothic" panose="020B0502020202020204" pitchFamily="34" charset="0"/>
                <a:hlinkClick r:id="rId4"/>
              </a:rPr>
              <a:t>   http://floridakeyclub.org/resources/ </a:t>
            </a:r>
            <a:endParaRPr lang="en-US" sz="2200" dirty="0">
              <a:solidFill>
                <a:srgbClr val="000000"/>
              </a:solidFill>
              <a:latin typeface="Century Gothic" panose="020B0502020202020204" pitchFamily="34" charset="0"/>
            </a:endParaRPr>
          </a:p>
        </p:txBody>
      </p:sp>
      <p:pic>
        <p:nvPicPr>
          <p:cNvPr id="9"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descr="http://www.everychildaswimmer.org/slideshow-images/2010-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217" y="3403289"/>
            <a:ext cx="2933700" cy="185497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everychildaswimmer.org/slideshow-images/2004-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782" y="3436054"/>
            <a:ext cx="2855884" cy="18079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swimming clipar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424375"/>
            <a:ext cx="2815321" cy="1593905"/>
          </a:xfrm>
          <a:prstGeom prst="rect">
            <a:avLst/>
          </a:prstGeom>
        </p:spPr>
      </p:pic>
    </p:spTree>
    <p:extLst>
      <p:ext uri="{BB962C8B-B14F-4D97-AF65-F5344CB8AC3E}">
        <p14:creationId xmlns:p14="http://schemas.microsoft.com/office/powerpoint/2010/main" val="41356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31385" y="95429"/>
            <a:ext cx="4495799" cy="880533"/>
          </a:xfrm>
        </p:spPr>
        <p:txBody>
          <a:bodyPr>
            <a:normAutofit fontScale="90000"/>
          </a:bodyPr>
          <a:lstStyle/>
          <a:p>
            <a:r>
              <a:rPr lang="en-US" sz="4400" dirty="0">
                <a:solidFill>
                  <a:srgbClr val="000000"/>
                </a:solidFill>
                <a:latin typeface="Century Gothic" panose="020B0502020202020204" pitchFamily="34" charset="0"/>
              </a:rPr>
              <a:t>Kiwanis One Day</a:t>
            </a:r>
          </a:p>
        </p:txBody>
      </p:sp>
      <p:sp>
        <p:nvSpPr>
          <p:cNvPr id="3" name="Text Placeholder 2"/>
          <p:cNvSpPr>
            <a:spLocks noGrp="1"/>
          </p:cNvSpPr>
          <p:nvPr>
            <p:ph type="body" sz="half" idx="2"/>
          </p:nvPr>
        </p:nvSpPr>
        <p:spPr>
          <a:xfrm>
            <a:off x="460375" y="1266684"/>
            <a:ext cx="7772400" cy="3539067"/>
          </a:xfrm>
        </p:spPr>
        <p:txBody>
          <a:bodyPr>
            <a:noAutofit/>
          </a:bodyPr>
          <a:lstStyle/>
          <a:p>
            <a:pPr marL="342900" indent="-342900">
              <a:buFont typeface="Wingdings" panose="05000000000000000000" pitchFamily="2" charset="2"/>
              <a:buChar char="v"/>
            </a:pPr>
            <a:r>
              <a:rPr lang="en-US" sz="2200" dirty="0">
                <a:solidFill>
                  <a:srgbClr val="000000"/>
                </a:solidFill>
                <a:latin typeface="Century Gothic" panose="020B0502020202020204" pitchFamily="34" charset="0"/>
              </a:rPr>
              <a:t>Date: </a:t>
            </a:r>
            <a:r>
              <a:rPr lang="en-US" sz="2200" b="1" dirty="0">
                <a:solidFill>
                  <a:srgbClr val="000000"/>
                </a:solidFill>
                <a:latin typeface="Century Gothic" panose="020B0502020202020204" pitchFamily="34" charset="0"/>
              </a:rPr>
              <a:t>October 22</a:t>
            </a:r>
            <a:r>
              <a:rPr lang="en-US" sz="2200" b="1" baseline="30000" dirty="0">
                <a:solidFill>
                  <a:srgbClr val="000000"/>
                </a:solidFill>
                <a:latin typeface="Century Gothic" panose="020B0502020202020204" pitchFamily="34" charset="0"/>
              </a:rPr>
              <a:t>nd</a:t>
            </a:r>
            <a:r>
              <a:rPr lang="en-US" sz="2200" b="1" dirty="0">
                <a:solidFill>
                  <a:srgbClr val="000000"/>
                </a:solidFill>
                <a:latin typeface="Century Gothic" panose="020B0502020202020204" pitchFamily="34" charset="0"/>
              </a:rPr>
              <a:t>, 2016</a:t>
            </a:r>
            <a:endParaRPr lang="en-US" sz="2200" b="1" baseline="30000" dirty="0">
              <a:solidFill>
                <a:srgbClr val="000000"/>
              </a:solidFill>
              <a:latin typeface="Century Gothic" panose="020B0502020202020204" pitchFamily="34" charset="0"/>
            </a:endParaRPr>
          </a:p>
          <a:p>
            <a:pPr marL="342900" indent="-342900">
              <a:buFont typeface="Wingdings" panose="05000000000000000000" pitchFamily="2" charset="2"/>
              <a:buChar char="v"/>
            </a:pPr>
            <a:endParaRPr lang="en-US" sz="2200" dirty="0">
              <a:solidFill>
                <a:srgbClr val="000000"/>
              </a:solidFill>
              <a:latin typeface="Century Gothic" panose="020B0502020202020204" pitchFamily="34" charset="0"/>
            </a:endParaRPr>
          </a:p>
          <a:p>
            <a:pPr marL="342900" indent="-342900">
              <a:buFont typeface="Wingdings" panose="05000000000000000000" pitchFamily="2" charset="2"/>
              <a:buChar char="v"/>
            </a:pPr>
            <a:r>
              <a:rPr lang="en-US" sz="2200" dirty="0">
                <a:solidFill>
                  <a:srgbClr val="000000"/>
                </a:solidFill>
                <a:latin typeface="Century Gothic" panose="020B0502020202020204" pitchFamily="34" charset="0"/>
              </a:rPr>
              <a:t>What is it: An </a:t>
            </a:r>
            <a:r>
              <a:rPr lang="en-US" sz="2200" b="1" dirty="0">
                <a:solidFill>
                  <a:srgbClr val="000000"/>
                </a:solidFill>
                <a:latin typeface="Century Gothic" panose="020B0502020202020204" pitchFamily="34" charset="0"/>
              </a:rPr>
              <a:t>Annual Kiwanis observed day of service</a:t>
            </a:r>
          </a:p>
          <a:p>
            <a:pPr marL="285750" indent="-285750">
              <a:buFont typeface="Wingdings" panose="05000000000000000000" pitchFamily="2" charset="2"/>
              <a:buChar char="v"/>
            </a:pPr>
            <a:endParaRPr lang="en-US" sz="1800" dirty="0">
              <a:solidFill>
                <a:srgbClr val="000000"/>
              </a:solidFill>
              <a:latin typeface="Century Gothic" panose="020B0502020202020204" pitchFamily="34" charset="0"/>
            </a:endParaRPr>
          </a:p>
          <a:p>
            <a:pPr marL="342900" indent="-342900">
              <a:buFont typeface="Wingdings" panose="05000000000000000000" pitchFamily="2" charset="2"/>
              <a:buChar char="v"/>
            </a:pPr>
            <a:r>
              <a:rPr lang="en-US" sz="2200" dirty="0">
                <a:solidFill>
                  <a:srgbClr val="000000"/>
                </a:solidFill>
                <a:latin typeface="Century Gothic" panose="020B0502020202020204" pitchFamily="34" charset="0"/>
              </a:rPr>
              <a:t>What can your club do? Connect with other branches of your</a:t>
            </a:r>
            <a:r>
              <a:rPr lang="en-US" sz="2200" b="1" dirty="0">
                <a:solidFill>
                  <a:srgbClr val="000000"/>
                </a:solidFill>
                <a:latin typeface="Century Gothic" panose="020B0502020202020204" pitchFamily="34" charset="0"/>
              </a:rPr>
              <a:t> local Kiwanis Family</a:t>
            </a:r>
          </a:p>
          <a:p>
            <a:pPr marL="342900" indent="-342900">
              <a:buFont typeface="Wingdings" panose="05000000000000000000" pitchFamily="2" charset="2"/>
              <a:buChar char="v"/>
            </a:pPr>
            <a:endParaRPr lang="en-US" sz="2200" dirty="0">
              <a:solidFill>
                <a:srgbClr val="000000"/>
              </a:solidFill>
              <a:latin typeface="Century Gothic" panose="020B0502020202020204" pitchFamily="34" charset="0"/>
            </a:endParaRPr>
          </a:p>
          <a:p>
            <a:pPr marL="342900" indent="-342900">
              <a:buFont typeface="Wingdings" panose="05000000000000000000" pitchFamily="2" charset="2"/>
              <a:buChar char="v"/>
            </a:pPr>
            <a:r>
              <a:rPr lang="en-US" sz="2200" dirty="0">
                <a:solidFill>
                  <a:srgbClr val="000000"/>
                </a:solidFill>
                <a:latin typeface="Century Gothic" panose="020B0502020202020204" pitchFamily="34" charset="0"/>
              </a:rPr>
              <a:t>Purpose: Provides an </a:t>
            </a:r>
            <a:r>
              <a:rPr lang="en-US" sz="2200" b="1" dirty="0">
                <a:solidFill>
                  <a:srgbClr val="000000"/>
                </a:solidFill>
                <a:latin typeface="Century Gothic" panose="020B0502020202020204" pitchFamily="34" charset="0"/>
              </a:rPr>
              <a:t>opportunity to showcase the Kiwanis Family and our commitment to service</a:t>
            </a:r>
          </a:p>
        </p:txBody>
      </p:sp>
      <p:pic>
        <p:nvPicPr>
          <p:cNvPr id="8"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137" t="-1466" r="10137" b="1466"/>
          <a:stretch/>
        </p:blipFill>
        <p:spPr bwMode="auto">
          <a:xfrm>
            <a:off x="-1033145" y="-12578"/>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Image result for kiwani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k kid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Image result for key clu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Image result for cki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0" descr="Image result for aktion club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76800" y="5581688"/>
            <a:ext cx="3657600" cy="9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24" descr="Image result for kiwanis one da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86" name="Picture 26" descr="http://www.kiwanis.org/images/default-source/kiwanis-one-general-images/onedaylogo.jpg?sfvrs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55" y="5722895"/>
            <a:ext cx="2582348" cy="76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6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70814"/>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0"/>
            <a:ext cx="9144000" cy="1461252"/>
          </a:xfrm>
        </p:spPr>
        <p:txBody>
          <a:bodyPr>
            <a:noAutofit/>
          </a:bodyPr>
          <a:lstStyle/>
          <a:p>
            <a:r>
              <a:rPr lang="en-US" sz="3000" b="1" dirty="0">
                <a:solidFill>
                  <a:srgbClr val="000000"/>
                </a:solidFill>
                <a:latin typeface="Century Gothic" panose="020B0502020202020204" pitchFamily="34" charset="0"/>
              </a:rPr>
              <a:t>Learn more about </a:t>
            </a:r>
            <a:br>
              <a:rPr lang="en-US" sz="3000" b="1" dirty="0">
                <a:solidFill>
                  <a:srgbClr val="000000"/>
                </a:solidFill>
                <a:latin typeface="Century Gothic" panose="020B0502020202020204" pitchFamily="34" charset="0"/>
              </a:rPr>
            </a:br>
            <a:r>
              <a:rPr lang="en-US" sz="3000" b="1" dirty="0">
                <a:solidFill>
                  <a:srgbClr val="000000"/>
                </a:solidFill>
                <a:latin typeface="Century Gothic" panose="020B0502020202020204" pitchFamily="34" charset="0"/>
              </a:rPr>
              <a:t>Service and Major Emphasis Programs</a:t>
            </a:r>
          </a:p>
        </p:txBody>
      </p:sp>
      <p:sp>
        <p:nvSpPr>
          <p:cNvPr id="3" name="Subtitle 2"/>
          <p:cNvSpPr>
            <a:spLocks noGrp="1"/>
          </p:cNvSpPr>
          <p:nvPr>
            <p:ph type="subTitle" idx="1"/>
          </p:nvPr>
        </p:nvSpPr>
        <p:spPr>
          <a:xfrm>
            <a:off x="304800" y="1215337"/>
            <a:ext cx="8534400" cy="3657600"/>
          </a:xfrm>
        </p:spPr>
        <p:txBody>
          <a:bodyPr>
            <a:noAutofit/>
          </a:bodyPr>
          <a:lstStyle/>
          <a:p>
            <a:pPr marL="342900" indent="-342900" algn="l">
              <a:buClrTx/>
              <a:buFont typeface="Wingdings" panose="05000000000000000000" pitchFamily="2" charset="2"/>
              <a:buChar char="v"/>
            </a:pPr>
            <a:r>
              <a:rPr lang="en-US" sz="2200" dirty="0">
                <a:solidFill>
                  <a:srgbClr val="000000"/>
                </a:solidFill>
                <a:latin typeface="Century Gothic" panose="020B0502020202020204" pitchFamily="34" charset="0"/>
              </a:rPr>
              <a:t>Visit:</a:t>
            </a:r>
            <a:r>
              <a:rPr lang="en-US" sz="2200" dirty="0">
                <a:solidFill>
                  <a:schemeClr val="tx1"/>
                </a:solidFill>
                <a:latin typeface="Century Gothic" panose="020B0502020202020204" pitchFamily="34" charset="0"/>
              </a:rPr>
              <a:t> </a:t>
            </a:r>
            <a:r>
              <a:rPr lang="en-US" sz="2200" dirty="0">
                <a:solidFill>
                  <a:schemeClr val="tx1"/>
                </a:solidFill>
                <a:latin typeface="Century Gothic" panose="020B0502020202020204" pitchFamily="34" charset="0"/>
                <a:hlinkClick r:id="rId4"/>
              </a:rPr>
              <a:t>http://floridakeyclub.org/service-major-emphasis/</a:t>
            </a:r>
            <a:r>
              <a:rPr lang="en-US" sz="2200" dirty="0">
                <a:solidFill>
                  <a:schemeClr val="tx1"/>
                </a:solidFill>
                <a:latin typeface="Century Gothic" panose="020B0502020202020204" pitchFamily="34" charset="0"/>
              </a:rPr>
              <a:t> </a:t>
            </a:r>
          </a:p>
          <a:p>
            <a:pPr marL="342900" indent="-342900" algn="l">
              <a:buClrTx/>
              <a:buFont typeface="Wingdings" panose="05000000000000000000" pitchFamily="2" charset="2"/>
              <a:buChar char="v"/>
            </a:pPr>
            <a:endParaRPr lang="en-US" sz="400" dirty="0">
              <a:solidFill>
                <a:schemeClr val="tx1"/>
              </a:solidFill>
              <a:latin typeface="Century Gothic" panose="020B0502020202020204" pitchFamily="34" charset="0"/>
            </a:endParaRPr>
          </a:p>
          <a:p>
            <a:pPr marL="342900" indent="-342900" algn="l">
              <a:buClrTx/>
              <a:buFont typeface="Wingdings" panose="05000000000000000000" pitchFamily="2" charset="2"/>
              <a:buChar char="v"/>
            </a:pPr>
            <a:r>
              <a:rPr lang="en-US" sz="2200" dirty="0">
                <a:solidFill>
                  <a:srgbClr val="000000"/>
                </a:solidFill>
                <a:latin typeface="Century Gothic" panose="020B0502020202020204" pitchFamily="34" charset="0"/>
                <a:hlinkClick r:id="rId5"/>
              </a:rPr>
              <a:t>http://floridakeyclub.org/resources/</a:t>
            </a:r>
            <a:r>
              <a:rPr lang="en-US" sz="2200" dirty="0">
                <a:solidFill>
                  <a:srgbClr val="000000"/>
                </a:solidFill>
                <a:latin typeface="Century Gothic" panose="020B0502020202020204" pitchFamily="34" charset="0"/>
              </a:rPr>
              <a:t> </a:t>
            </a:r>
          </a:p>
          <a:p>
            <a:pPr marL="342900" indent="-342900" algn="l">
              <a:buClrTx/>
              <a:buFontTx/>
              <a:buChar char="-"/>
            </a:pPr>
            <a:r>
              <a:rPr lang="en-US" sz="2200" dirty="0">
                <a:solidFill>
                  <a:srgbClr val="000000"/>
                </a:solidFill>
                <a:latin typeface="Century Gothic" panose="020B0502020202020204" pitchFamily="34" charset="0"/>
              </a:rPr>
              <a:t>Follow the link above, scroll down to Club Resources/Service</a:t>
            </a:r>
          </a:p>
          <a:p>
            <a:pPr algn="l">
              <a:buClrTx/>
            </a:pPr>
            <a:r>
              <a:rPr lang="en-US" sz="2200" dirty="0">
                <a:solidFill>
                  <a:srgbClr val="000000"/>
                </a:solidFill>
                <a:latin typeface="Century Gothic" panose="020B0502020202020204" pitchFamily="34" charset="0"/>
              </a:rPr>
              <a:t>- Check out the 2016-2017 Service Directory provided by your Service and Major Emphasis committee!</a:t>
            </a:r>
          </a:p>
        </p:txBody>
      </p:sp>
      <p:pic>
        <p:nvPicPr>
          <p:cNvPr id="8" name="Picture 5"/>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0137" t="-1466" r="10137" b="1466"/>
          <a:stretch/>
        </p:blipFill>
        <p:spPr bwMode="auto">
          <a:xfrm>
            <a:off x="-1066800" y="-21382"/>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Service Bann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054" y="3733800"/>
            <a:ext cx="6203091" cy="157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28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49580" y="389229"/>
            <a:ext cx="9906000" cy="609600"/>
          </a:xfrm>
        </p:spPr>
        <p:txBody>
          <a:bodyPr>
            <a:normAutofit fontScale="90000"/>
          </a:bodyPr>
          <a:lstStyle/>
          <a:p>
            <a:r>
              <a:rPr lang="en-US" b="1" dirty="0">
                <a:solidFill>
                  <a:srgbClr val="000000"/>
                </a:solidFill>
                <a:latin typeface="Century Gothic" panose="020B0502020202020204" pitchFamily="34" charset="0"/>
              </a:rPr>
              <a:t>Questions, Comments, or Concerns?</a:t>
            </a:r>
          </a:p>
        </p:txBody>
      </p:sp>
      <p:sp>
        <p:nvSpPr>
          <p:cNvPr id="3" name="Subtitle 2"/>
          <p:cNvSpPr>
            <a:spLocks noGrp="1"/>
          </p:cNvSpPr>
          <p:nvPr>
            <p:ph type="subTitle" idx="1"/>
          </p:nvPr>
        </p:nvSpPr>
        <p:spPr>
          <a:xfrm>
            <a:off x="426720" y="1328004"/>
            <a:ext cx="8153400" cy="3810000"/>
          </a:xfrm>
        </p:spPr>
        <p:txBody>
          <a:bodyPr>
            <a:normAutofit fontScale="85000" lnSpcReduction="20000"/>
          </a:bodyPr>
          <a:lstStyle/>
          <a:p>
            <a:pPr algn="l">
              <a:buClr>
                <a:schemeClr val="bg1"/>
              </a:buClr>
            </a:pPr>
            <a:r>
              <a:rPr lang="en-US" sz="3100" dirty="0">
                <a:solidFill>
                  <a:srgbClr val="000000"/>
                </a:solidFill>
                <a:latin typeface="Century Gothic" panose="020B0502020202020204" pitchFamily="34" charset="0"/>
              </a:rPr>
              <a:t>Contact the Committee Chair, Marissa Molloy</a:t>
            </a:r>
          </a:p>
          <a:p>
            <a:pPr algn="l">
              <a:buClr>
                <a:schemeClr val="bg1"/>
              </a:buClr>
            </a:pPr>
            <a:r>
              <a:rPr lang="en-US" sz="3100" dirty="0">
                <a:solidFill>
                  <a:srgbClr val="000000"/>
                </a:solidFill>
                <a:latin typeface="Century Gothic" panose="020B0502020202020204" pitchFamily="34" charset="0"/>
              </a:rPr>
              <a:t>Email: </a:t>
            </a:r>
            <a:r>
              <a:rPr lang="en-US" sz="3100" dirty="0">
                <a:solidFill>
                  <a:schemeClr val="tx1"/>
                </a:solidFill>
                <a:latin typeface="Century Gothic" panose="020B0502020202020204" pitchFamily="34" charset="0"/>
                <a:hlinkClick r:id="rId4"/>
              </a:rPr>
              <a:t>division4@FloridaKeyClub.org</a:t>
            </a:r>
            <a:endParaRPr lang="en-US" sz="3100" dirty="0">
              <a:solidFill>
                <a:schemeClr val="tx1"/>
              </a:solidFill>
              <a:latin typeface="Century Gothic" panose="020B0502020202020204" pitchFamily="34" charset="0"/>
            </a:endParaRPr>
          </a:p>
          <a:p>
            <a:pPr algn="l">
              <a:buClr>
                <a:schemeClr val="bg1"/>
              </a:buClr>
            </a:pPr>
            <a:endParaRPr lang="en-US" sz="3100" dirty="0">
              <a:solidFill>
                <a:srgbClr val="000000"/>
              </a:solidFill>
              <a:latin typeface="Century Gothic" panose="020B0502020202020204" pitchFamily="34" charset="0"/>
            </a:endParaRPr>
          </a:p>
          <a:p>
            <a:pPr algn="l">
              <a:buClr>
                <a:schemeClr val="bg1"/>
              </a:buClr>
            </a:pPr>
            <a:r>
              <a:rPr lang="en-US" sz="3100" dirty="0">
                <a:solidFill>
                  <a:srgbClr val="000000"/>
                </a:solidFill>
                <a:latin typeface="Century Gothic" panose="020B0502020202020204" pitchFamily="34" charset="0"/>
              </a:rPr>
              <a:t>Adult Advisor: Beverly Baird,</a:t>
            </a:r>
          </a:p>
          <a:p>
            <a:pPr algn="l">
              <a:buClr>
                <a:schemeClr val="bg1"/>
              </a:buClr>
            </a:pPr>
            <a:r>
              <a:rPr lang="en-US" sz="3100" dirty="0">
                <a:solidFill>
                  <a:srgbClr val="000000"/>
                </a:solidFill>
                <a:latin typeface="Century Gothic" panose="020B0502020202020204" pitchFamily="34" charset="0"/>
              </a:rPr>
              <a:t>Email: </a:t>
            </a:r>
            <a:r>
              <a:rPr lang="en-US" sz="3100" dirty="0">
                <a:solidFill>
                  <a:srgbClr val="000000"/>
                </a:solidFill>
                <a:latin typeface="Century Gothic" panose="020B0502020202020204" pitchFamily="34" charset="0"/>
                <a:hlinkClick r:id="rId5"/>
              </a:rPr>
              <a:t>aazonec@FloridaKeyClub.org</a:t>
            </a:r>
            <a:endParaRPr lang="en-US" sz="3100" dirty="0">
              <a:solidFill>
                <a:srgbClr val="000000"/>
              </a:solidFill>
              <a:latin typeface="Century Gothic" panose="020B0502020202020204" pitchFamily="34" charset="0"/>
            </a:endParaRPr>
          </a:p>
          <a:p>
            <a:pPr algn="l">
              <a:buClr>
                <a:schemeClr val="bg1"/>
              </a:buClr>
            </a:pPr>
            <a:endParaRPr lang="en-US" sz="3100" dirty="0">
              <a:solidFill>
                <a:srgbClr val="000000"/>
              </a:solidFill>
              <a:latin typeface="Century Gothic" panose="020B0502020202020204" pitchFamily="34" charset="0"/>
            </a:endParaRPr>
          </a:p>
          <a:p>
            <a:pPr algn="l">
              <a:buClr>
                <a:schemeClr val="bg1"/>
              </a:buClr>
            </a:pPr>
            <a:r>
              <a:rPr lang="en-US" sz="3100" dirty="0">
                <a:solidFill>
                  <a:srgbClr val="000000"/>
                </a:solidFill>
                <a:latin typeface="Century Gothic" panose="020B0502020202020204" pitchFamily="34" charset="0"/>
              </a:rPr>
              <a:t>Executive Committee Advisor: ​Sabrina Flores, </a:t>
            </a:r>
          </a:p>
          <a:p>
            <a:pPr algn="l">
              <a:buClr>
                <a:schemeClr val="bg1"/>
              </a:buClr>
            </a:pPr>
            <a:r>
              <a:rPr lang="en-US" sz="3100" dirty="0">
                <a:solidFill>
                  <a:srgbClr val="000000"/>
                </a:solidFill>
                <a:latin typeface="Century Gothic" panose="020B0502020202020204" pitchFamily="34" charset="0"/>
              </a:rPr>
              <a:t>Email: </a:t>
            </a:r>
            <a:r>
              <a:rPr lang="en-US" sz="3100" dirty="0">
                <a:solidFill>
                  <a:srgbClr val="000000"/>
                </a:solidFill>
                <a:latin typeface="Century Gothic" panose="020B0502020202020204" pitchFamily="34" charset="0"/>
                <a:hlinkClick r:id="rId6"/>
              </a:rPr>
              <a:t>secretary@FloridaKeyClub.org</a:t>
            </a:r>
            <a:endParaRPr lang="en-US" sz="3100" dirty="0">
              <a:solidFill>
                <a:srgbClr val="000000"/>
              </a:solidFill>
              <a:latin typeface="Century Gothic" panose="020B0502020202020204" pitchFamily="34" charset="0"/>
            </a:endParaRPr>
          </a:p>
          <a:p>
            <a:pPr algn="l">
              <a:buClr>
                <a:schemeClr val="bg1"/>
              </a:buClr>
            </a:pPr>
            <a:r>
              <a:rPr lang="en-US" dirty="0"/>
              <a:t> </a:t>
            </a:r>
          </a:p>
        </p:txBody>
      </p:sp>
      <p:pic>
        <p:nvPicPr>
          <p:cNvPr id="4" name="Picture 3"/>
          <p:cNvPicPr>
            <a:picLocks noChangeAspect="1"/>
          </p:cNvPicPr>
          <p:nvPr/>
        </p:nvPicPr>
        <p:blipFill>
          <a:blip r:embed="rId7" cstate="print"/>
          <a:stretch>
            <a:fillRect/>
          </a:stretch>
        </p:blipFill>
        <p:spPr>
          <a:xfrm>
            <a:off x="7678575" y="3983845"/>
            <a:ext cx="1413830" cy="1406814"/>
          </a:xfrm>
          <a:prstGeom prst="rect">
            <a:avLst/>
          </a:prstGeom>
        </p:spPr>
      </p:pic>
      <p:pic>
        <p:nvPicPr>
          <p:cNvPr id="7" name="Picture 5"/>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10137" t="-1466" r="10137" b="1466"/>
          <a:stretch/>
        </p:blipFill>
        <p:spPr bwMode="auto">
          <a:xfrm>
            <a:off x="-1066800" y="-1933"/>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11872" y="1784901"/>
            <a:ext cx="2183626" cy="1506672"/>
          </a:xfrm>
          <a:prstGeom prst="rect">
            <a:avLst/>
          </a:prstGeom>
        </p:spPr>
      </p:pic>
    </p:spTree>
    <p:extLst>
      <p:ext uri="{BB962C8B-B14F-4D97-AF65-F5344CB8AC3E}">
        <p14:creationId xmlns:p14="http://schemas.microsoft.com/office/powerpoint/2010/main" val="392673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51508" y="508302"/>
            <a:ext cx="8305800" cy="936625"/>
          </a:xfrm>
        </p:spPr>
        <p:txBody>
          <a:bodyPr>
            <a:noAutofit/>
          </a:bodyPr>
          <a:lstStyle/>
          <a:p>
            <a:r>
              <a:rPr lang="en-US" sz="3500" b="1" dirty="0">
                <a:solidFill>
                  <a:srgbClr val="000000"/>
                </a:solidFill>
                <a:latin typeface="Century Gothic" panose="020B0502020202020204" pitchFamily="34" charset="0"/>
              </a:rPr>
              <a:t>Key Club International </a:t>
            </a:r>
            <a:br>
              <a:rPr lang="en-US" sz="3500" b="1" dirty="0">
                <a:solidFill>
                  <a:srgbClr val="000000"/>
                </a:solidFill>
                <a:latin typeface="Century Gothic" panose="020B0502020202020204" pitchFamily="34" charset="0"/>
              </a:rPr>
            </a:br>
            <a:r>
              <a:rPr lang="en-US" sz="3500" b="1" dirty="0">
                <a:solidFill>
                  <a:srgbClr val="000000"/>
                </a:solidFill>
                <a:latin typeface="Century Gothic" panose="020B0502020202020204" pitchFamily="34" charset="0"/>
              </a:rPr>
              <a:t> Service Partners</a:t>
            </a:r>
          </a:p>
        </p:txBody>
      </p:sp>
      <p:sp>
        <p:nvSpPr>
          <p:cNvPr id="3" name="Subtitle 2"/>
          <p:cNvSpPr>
            <a:spLocks noGrp="1"/>
          </p:cNvSpPr>
          <p:nvPr>
            <p:ph type="subTitle" idx="1"/>
          </p:nvPr>
        </p:nvSpPr>
        <p:spPr>
          <a:xfrm>
            <a:off x="325784" y="1981200"/>
            <a:ext cx="8001000" cy="4343400"/>
          </a:xfrm>
        </p:spPr>
        <p:txBody>
          <a:bodyPr>
            <a:normAutofit/>
          </a:bodyPr>
          <a:lstStyle/>
          <a:p>
            <a:pPr marL="571500" indent="-571500" algn="l">
              <a:spcBef>
                <a:spcPts val="0"/>
              </a:spcBef>
              <a:buClrTx/>
              <a:buFont typeface="+mj-lt"/>
              <a:buAutoNum type="arabicPeriod"/>
            </a:pPr>
            <a:r>
              <a:rPr lang="en-US" sz="3200" dirty="0">
                <a:solidFill>
                  <a:srgbClr val="000000"/>
                </a:solidFill>
                <a:latin typeface="Century Gothic" panose="020B0502020202020204" pitchFamily="34" charset="0"/>
              </a:rPr>
              <a:t>UNICEF </a:t>
            </a:r>
          </a:p>
          <a:p>
            <a:pPr marL="571500" indent="-571500" algn="l">
              <a:spcBef>
                <a:spcPts val="0"/>
              </a:spcBef>
              <a:buClrTx/>
              <a:buFont typeface="+mj-lt"/>
              <a:buAutoNum type="arabicPeriod"/>
            </a:pPr>
            <a:endParaRPr lang="en-US" sz="1400" dirty="0">
              <a:solidFill>
                <a:srgbClr val="000000"/>
              </a:solidFill>
              <a:latin typeface="Century Gothic" panose="020B0502020202020204" pitchFamily="34" charset="0"/>
            </a:endParaRPr>
          </a:p>
          <a:p>
            <a:pPr marL="571500" indent="-571500" algn="l">
              <a:spcBef>
                <a:spcPts val="0"/>
              </a:spcBef>
              <a:buClrTx/>
              <a:buFont typeface="+mj-lt"/>
              <a:buAutoNum type="arabicPeriod"/>
            </a:pPr>
            <a:r>
              <a:rPr lang="en-US" sz="3200" dirty="0">
                <a:solidFill>
                  <a:srgbClr val="000000"/>
                </a:solidFill>
                <a:latin typeface="Century Gothic" panose="020B0502020202020204" pitchFamily="34" charset="0"/>
              </a:rPr>
              <a:t>March of Dimes</a:t>
            </a:r>
          </a:p>
          <a:p>
            <a:pPr marL="571500" indent="-571500" algn="l">
              <a:spcBef>
                <a:spcPts val="0"/>
              </a:spcBef>
              <a:buClrTx/>
              <a:buFont typeface="+mj-lt"/>
              <a:buAutoNum type="arabicPeriod"/>
            </a:pPr>
            <a:endParaRPr lang="en-US" sz="1400" dirty="0">
              <a:solidFill>
                <a:srgbClr val="000000"/>
              </a:solidFill>
              <a:latin typeface="Century Gothic" panose="020B0502020202020204" pitchFamily="34" charset="0"/>
            </a:endParaRPr>
          </a:p>
          <a:p>
            <a:pPr marL="571500" indent="-571500" algn="l">
              <a:spcBef>
                <a:spcPts val="0"/>
              </a:spcBef>
              <a:buClrTx/>
              <a:buFont typeface="+mj-lt"/>
              <a:buAutoNum type="arabicPeriod"/>
            </a:pPr>
            <a:r>
              <a:rPr lang="en-US" sz="3200" dirty="0">
                <a:solidFill>
                  <a:srgbClr val="000000"/>
                </a:solidFill>
                <a:latin typeface="Century Gothic" panose="020B0502020202020204" pitchFamily="34" charset="0"/>
              </a:rPr>
              <a:t>Children’s Miracle Network</a:t>
            </a:r>
          </a:p>
          <a:p>
            <a:pPr algn="l">
              <a:spcBef>
                <a:spcPts val="0"/>
              </a:spcBef>
              <a:buClrTx/>
            </a:pPr>
            <a:endParaRPr lang="en-US" sz="1400" dirty="0">
              <a:solidFill>
                <a:srgbClr val="000000"/>
              </a:solidFill>
              <a:latin typeface="Century Gothic" panose="020B0502020202020204" pitchFamily="34" charset="0"/>
            </a:endParaRPr>
          </a:p>
          <a:p>
            <a:pPr algn="l">
              <a:spcBef>
                <a:spcPts val="0"/>
              </a:spcBef>
              <a:buClrTx/>
            </a:pPr>
            <a:r>
              <a:rPr lang="en-US" sz="3200" dirty="0">
                <a:solidFill>
                  <a:srgbClr val="000000"/>
                </a:solidFill>
                <a:latin typeface="Century Gothic" panose="020B0502020202020204" pitchFamily="34" charset="0"/>
              </a:rPr>
              <a:t>4.   Thirst Project</a:t>
            </a:r>
          </a:p>
        </p:txBody>
      </p:sp>
      <p:pic>
        <p:nvPicPr>
          <p:cNvPr id="4" name="Picture 3"/>
          <p:cNvPicPr>
            <a:picLocks noChangeAspect="1"/>
          </p:cNvPicPr>
          <p:nvPr/>
        </p:nvPicPr>
        <p:blipFill>
          <a:blip r:embed="rId4" cstate="print"/>
          <a:stretch>
            <a:fillRect/>
          </a:stretch>
        </p:blipFill>
        <p:spPr>
          <a:xfrm>
            <a:off x="88900" y="452120"/>
            <a:ext cx="1199754" cy="1193800"/>
          </a:xfrm>
          <a:prstGeom prst="rect">
            <a:avLst/>
          </a:prstGeom>
        </p:spPr>
      </p:pic>
      <p:pic>
        <p:nvPicPr>
          <p:cNvPr id="7"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Image result for UNICEF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9727" y="1730200"/>
            <a:ext cx="1656954" cy="1322249"/>
          </a:xfrm>
          <a:prstGeom prst="rect">
            <a:avLst/>
          </a:prstGeom>
        </p:spPr>
      </p:pic>
      <p:sp>
        <p:nvSpPr>
          <p:cNvPr id="11" name="AutoShape 8" descr="Image result for march of dimes log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573" y="1581876"/>
            <a:ext cx="2798643" cy="864502"/>
          </a:xfrm>
          <a:prstGeom prst="rect">
            <a:avLst/>
          </a:prstGeom>
        </p:spPr>
      </p:pic>
      <p:sp>
        <p:nvSpPr>
          <p:cNvPr id="13" name="AutoShape 10" descr="Image result for cmn logo"/>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3308" y="2685837"/>
            <a:ext cx="1524000" cy="240982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1847" y="4094511"/>
            <a:ext cx="2175452" cy="1270939"/>
          </a:xfrm>
          <a:prstGeom prst="rect">
            <a:avLst/>
          </a:prstGeom>
        </p:spPr>
      </p:pic>
    </p:spTree>
    <p:extLst>
      <p:ext uri="{BB962C8B-B14F-4D97-AF65-F5344CB8AC3E}">
        <p14:creationId xmlns:p14="http://schemas.microsoft.com/office/powerpoint/2010/main" val="220258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24067" y="964017"/>
            <a:ext cx="4800600" cy="4526933"/>
          </a:xfrm>
        </p:spPr>
        <p:txBody>
          <a:bodyPr>
            <a:normAutofit lnSpcReduction="10000"/>
          </a:bodyPr>
          <a:lstStyle/>
          <a:p>
            <a:pPr marL="342900" indent="-342900">
              <a:buFont typeface="Wingdings" panose="05000000000000000000" pitchFamily="2" charset="2"/>
              <a:buChar char="v"/>
            </a:pPr>
            <a:r>
              <a:rPr lang="en-US" sz="2500" dirty="0">
                <a:solidFill>
                  <a:srgbClr val="000000"/>
                </a:solidFill>
                <a:latin typeface="Century Gothic" panose="020B0502020202020204" pitchFamily="34" charset="0"/>
              </a:rPr>
              <a:t>Serves children internationally with food, education and medical attention.</a:t>
            </a:r>
          </a:p>
          <a:p>
            <a:endParaRPr lang="en-US" sz="1100" dirty="0">
              <a:solidFill>
                <a:srgbClr val="000000"/>
              </a:solidFill>
              <a:latin typeface="Century Gothic" panose="020B0502020202020204" pitchFamily="34" charset="0"/>
            </a:endParaRPr>
          </a:p>
          <a:p>
            <a:r>
              <a:rPr lang="en-US" sz="2500" dirty="0">
                <a:solidFill>
                  <a:srgbClr val="000000"/>
                </a:solidFill>
                <a:latin typeface="Century Gothic" panose="020B0502020202020204" pitchFamily="34" charset="0"/>
              </a:rPr>
              <a:t>Example:</a:t>
            </a:r>
          </a:p>
          <a:p>
            <a:r>
              <a:rPr lang="en-US" sz="2500" dirty="0">
                <a:solidFill>
                  <a:srgbClr val="000000"/>
                </a:solidFill>
                <a:latin typeface="Century Gothic" panose="020B0502020202020204" pitchFamily="34" charset="0"/>
              </a:rPr>
              <a:t>Trick or Treat for UNICEF/ Eliminate</a:t>
            </a:r>
          </a:p>
          <a:p>
            <a:r>
              <a:rPr lang="en-US" sz="2500" dirty="0">
                <a:solidFill>
                  <a:srgbClr val="000000"/>
                </a:solidFill>
                <a:latin typeface="Century Gothic" panose="020B0502020202020204" pitchFamily="34" charset="0"/>
              </a:rPr>
              <a:t>			</a:t>
            </a:r>
          </a:p>
          <a:p>
            <a:r>
              <a:rPr lang="en-US" sz="2500" dirty="0">
                <a:solidFill>
                  <a:srgbClr val="000000"/>
                </a:solidFill>
                <a:latin typeface="Century Gothic" panose="020B0502020202020204" pitchFamily="34" charset="0"/>
                <a:hlinkClick r:id="rId3"/>
              </a:rPr>
              <a:t> http://www.unicefusa.org/</a:t>
            </a:r>
            <a:endParaRPr lang="en-US" sz="2500" dirty="0">
              <a:solidFill>
                <a:srgbClr val="000000"/>
              </a:solidFill>
              <a:latin typeface="Century Gothic" panose="020B0502020202020204" pitchFamily="34" charset="0"/>
            </a:endParaRPr>
          </a:p>
          <a:p>
            <a:pPr algn="just"/>
            <a:r>
              <a:rPr lang="en-US" sz="3200" b="1" dirty="0">
                <a:solidFill>
                  <a:srgbClr val="000000"/>
                </a:solidFill>
                <a:latin typeface="Garamond" panose="02020404030301010803" pitchFamily="18" charset="0"/>
              </a:rPr>
              <a:t>				</a:t>
            </a:r>
          </a:p>
          <a:p>
            <a:pPr algn="just"/>
            <a:endParaRPr lang="en-US"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137" t="-1466" r="10137" b="1466"/>
          <a:stretch/>
        </p:blipFill>
        <p:spPr bwMode="auto">
          <a:xfrm>
            <a:off x="-1066800" y="-19824"/>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4000" y="359144"/>
            <a:ext cx="5562600" cy="707886"/>
          </a:xfrm>
          <a:prstGeom prst="rect">
            <a:avLst/>
          </a:prstGeom>
          <a:noFill/>
        </p:spPr>
        <p:txBody>
          <a:bodyPr wrap="square" rtlCol="0">
            <a:spAutoFit/>
          </a:bodyPr>
          <a:lstStyle/>
          <a:p>
            <a:pPr algn="ctr"/>
            <a:r>
              <a:rPr lang="en-US" sz="4000" b="1" dirty="0">
                <a:latin typeface="Century Gothic" panose="020B0502020202020204" pitchFamily="34" charset="0"/>
              </a:rPr>
              <a:t>UNICEF</a:t>
            </a:r>
          </a:p>
        </p:txBody>
      </p:sp>
      <p:pic>
        <p:nvPicPr>
          <p:cNvPr id="2051" name="Picture 3" descr="11406430_967728623257996_5597608588294412444_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357" y="1649989"/>
            <a:ext cx="3782845" cy="193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hu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6160" y="3990076"/>
            <a:ext cx="1466850" cy="105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07380" y="3828566"/>
            <a:ext cx="1295400" cy="1377562"/>
          </a:xfrm>
          <a:prstGeom prst="bracketPair">
            <a:avLst/>
          </a:prstGeom>
        </p:spPr>
      </p:pic>
    </p:spTree>
    <p:extLst>
      <p:ext uri="{BB962C8B-B14F-4D97-AF65-F5344CB8AC3E}">
        <p14:creationId xmlns:p14="http://schemas.microsoft.com/office/powerpoint/2010/main" val="400145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07975" y="1128765"/>
            <a:ext cx="8941469" cy="3888777"/>
          </a:xfrm>
        </p:spPr>
        <p:txBody>
          <a:bodyPr>
            <a:noAutofit/>
          </a:bodyPr>
          <a:lstStyle/>
          <a:p>
            <a:pPr marL="342900" indent="-342900">
              <a:buClrTx/>
              <a:buFont typeface="Wingdings" panose="05000000000000000000" pitchFamily="2" charset="2"/>
              <a:buChar char="v"/>
            </a:pPr>
            <a:r>
              <a:rPr lang="en-US" sz="2400" dirty="0">
                <a:solidFill>
                  <a:srgbClr val="000000"/>
                </a:solidFill>
                <a:latin typeface="Century Gothic" panose="020B0502020202020204" pitchFamily="34" charset="0"/>
              </a:rPr>
              <a:t>Helps mothers to have to carry their babies to a full term and helps to prevent problems during pregnancies. </a:t>
            </a:r>
          </a:p>
          <a:p>
            <a:pPr marL="342900" indent="-342900">
              <a:buClrTx/>
              <a:buFontTx/>
              <a:buChar char="-"/>
            </a:pPr>
            <a:endParaRPr lang="en-US" dirty="0">
              <a:solidFill>
                <a:srgbClr val="000000"/>
              </a:solidFill>
              <a:latin typeface="Century Gothic" panose="020B0502020202020204" pitchFamily="34" charset="0"/>
            </a:endParaRPr>
          </a:p>
          <a:p>
            <a:pPr>
              <a:buClrTx/>
            </a:pPr>
            <a:r>
              <a:rPr lang="en-US" sz="2400" dirty="0">
                <a:solidFill>
                  <a:srgbClr val="000000"/>
                </a:solidFill>
                <a:latin typeface="Century Gothic" panose="020B0502020202020204" pitchFamily="34" charset="0"/>
              </a:rPr>
              <a:t>    </a:t>
            </a:r>
            <a:r>
              <a:rPr lang="en-US" sz="2400" i="1" dirty="0">
                <a:solidFill>
                  <a:srgbClr val="000000"/>
                </a:solidFill>
                <a:latin typeface="Century Gothic" panose="020B0502020202020204" pitchFamily="34" charset="0"/>
              </a:rPr>
              <a:t>How can my club support? </a:t>
            </a:r>
          </a:p>
          <a:p>
            <a:pPr marL="800100" lvl="1" indent="-342900">
              <a:buClrTx/>
              <a:buFont typeface="Courier New" panose="02070309020205020404" pitchFamily="49" charset="0"/>
              <a:buChar char="o"/>
            </a:pPr>
            <a:r>
              <a:rPr lang="en-US" sz="2400" dirty="0">
                <a:solidFill>
                  <a:srgbClr val="000000"/>
                </a:solidFill>
                <a:latin typeface="Century Gothic" panose="020B0502020202020204" pitchFamily="34" charset="0"/>
              </a:rPr>
              <a:t> Host a Campaign Walk.</a:t>
            </a:r>
          </a:p>
          <a:p>
            <a:pPr marL="800100" lvl="1" indent="-342900">
              <a:buClrTx/>
              <a:buFont typeface="Courier New" panose="02070309020205020404" pitchFamily="49" charset="0"/>
              <a:buChar char="o"/>
            </a:pPr>
            <a:r>
              <a:rPr lang="en-US" sz="2400" dirty="0">
                <a:solidFill>
                  <a:srgbClr val="000000"/>
                </a:solidFill>
                <a:latin typeface="Century Gothic" panose="020B0502020202020204" pitchFamily="34" charset="0"/>
              </a:rPr>
              <a:t>Volunteer at a local March of Dimes Walk		</a:t>
            </a:r>
            <a:r>
              <a:rPr lang="en-US" sz="2400" dirty="0">
                <a:solidFill>
                  <a:srgbClr val="FFFF00"/>
                </a:solidFill>
                <a:latin typeface="Century Gothic" panose="020B0502020202020204" pitchFamily="34" charset="0"/>
                <a:hlinkClick r:id="rId3"/>
              </a:rPr>
              <a:t>  http://www.marchofdimes.org/</a:t>
            </a:r>
            <a:endParaRPr lang="en-US" sz="2400" dirty="0">
              <a:solidFill>
                <a:srgbClr val="FFFF00"/>
              </a:solidFill>
              <a:latin typeface="Century Gothic" panose="020B0502020202020204" pitchFamily="34" charset="0"/>
            </a:endParaRPr>
          </a:p>
          <a:p>
            <a:endParaRPr lang="en-US" sz="3200" dirty="0">
              <a:latin typeface="Garamond" panose="02020404030301010803" pitchFamily="18" charset="0"/>
            </a:endParaRPr>
          </a:p>
        </p:txBody>
      </p:sp>
      <p:sp>
        <p:nvSpPr>
          <p:cNvPr id="4" name="AutoShape 2" descr="data:image/jpeg;base64,/9j/4AAQSkZJRgABAQAAAQABAAD/2wCEAAkGBhQQEBQUExQUFRQUGR0WGRgVGRUfGBgaFxoYHBgdFhgYHCYfGB4lGxgVIC8gIycpLC0sGB4yNTAqNSYrLCkBCQoKDgwOFw8PGCkkHyUpKSwpKSopLCktNCwsKSwqNSwyLCwpLCw0LCwwKSwpKSkpLCwsKSwsLCksKSwsLCksKf/AABEIAJkBSAMBIgACEQEDEQH/xAAcAAEAAwEBAQEBAAAAAAAAAAAABQYHBAMCAQj/xABMEAACAQMBBAYFBwkDCwUAAAABAgMABBEhBQYSMQcTIkFRYRQycYGhI0JSYnKRsQgzNHOCkrLB8BWz0RYkJTVjdIOTotLhNkRTtML/xAAZAQEAAwEBAAAAAAAAAAAAAAAAAQQFAwL/xAAsEQACAgIBAgMIAgMAAAAAAAAAAQIDBBEhEjETFHEiIzJBUYGh8GFiBZHh/9oADAMBAAIRAxEAPwDb6UpQClK5tpbQS3ieWQ4VBk/yA8ycD31KW+EG9HntbbEVrGZJWCqOXix8FHeazXbnSdPKSIB1KeOhc+eeS+776r28O35L2YyOdOSr3IvgP5nvqd3U6PHugJJiY4jqMeu48s+qPM1rQx66Y9dvczpXTtl01lXutoyynMkjv9pmP4nFeMUxU5ViD4qSD8K3Cw3OtIR2YEJ8XHE33tn4V03G71tIMNBER9hfgQMinn4LhR4HlJPlsyTZW/V3bkfKGRfoy5Yfee0PvrSN2N94b3C/m5voE8/sH53s51C7wdF0bAtangb6DElT7CdV9+RWcTQyQSFWDJIh9jKR/XOp6KclbjwyOu2h+1yj+hKVV9xd7PTYikn56Mdr6y9zD8D5+2rRWVODhJxkaEZKS2hSlK8HoUpSgFKUoBSlKAUpSgFKUoBSlKAUpSgFKUoBSlKAUpSgFKUoBSlKAUpSgFKUoBSlKAVm/Sxtc8UduDoB1jeechR/Ea0isU39n49oT/VIX91R/wCau4MOq3b+RVypahr6nvuBu4Lu54nGYosMw7mJ9VfgSfIedbIBVP6LbYLZFu95GJ/ZwB+FXCvOXY52NfTg9Y8FGCf1FKUqoWBVS373P9MQSRAdemncONfAnxHdmrbSvddjrkpRPM4Ka0zPuj3c+e3naaZerAUqFJBYkkanBOAMfGtBpSvVtrtl1SPNdagtIUpSuR0FKUoCsbf6Q7awYi4W4QA8IcwSdWx+q+OE/fXduxvbb7SiaS2csqNwNlSpBwDyPdgjX2+FV3ppi49lFMZMk0KDyLSDl586zfo02g+x9tyWUx7ErdQT3cQOYXx9bOP2/KgP6Drl2ntOO2hkmlYLHGpZie4Dy7z3Ad5rqrO+lKY3cttsxM/LEzzkfNhhydftMMD2CgO7Z/S/YXEgjhNxK51CxwSs2nPQDl51dI3yAcEZGcHQ6+I7jWD/AJOag3d0e/qU+L6/gK3qgFKUoBSlKAUpSgMu6XN+NobN4OpFukUpZUccTSAqAdVYBV59wb21o+yZy8ETscs0aMT4kqCfiayj8o39HtP1kn8C1qewv0WD9VH/AALQHdSlKAUpSgFKUoBSlKAUpSgFKUoBSlKAVi/SFadXtCXwfhcftDH4g1bN7+kYRExWpDONGk5qvkv0j58vbWbSzPM+WLSOx78lif51rYVM4PrlwtGflWxkulGndFN+GtXi743z+y+o+IarvVG6ON1prYySzDg41Cqh54zklh3d2B7avNUcnp8WTiy1Rvw1sUpSq52FfjuACSQANSTyAHjX7VF6S95xHEbaM5eT18fNTwPm34Z8a6VVuySijxZNQi5MsdjvdazydXHMhbw1GfslgA3uqXr+dKu+6fSM8JEdyS8fIPzdPb9IfH28qvXYLitwe/4KteUm9TNUpXnBcLIoZCGVhkEciPKvSs0uilKUBRulc8UdhFr8rfwL7gWY5+4VTfygN2Srw38eQdIpCOYIJMT+3mufJauHSK2b7Y6HGDdltfFE0/GrTvHsRL20mt5PVlUrnwPNW9zAH3UBGbi72rfbNjuWIBVSs2eSvGO2T4D53sYVA7iwm7N9tRwc3XFHBnut4shcfaIyfZWTbo313C9zshVIa7cQN/sirYlYeRjDfcDX9GJs9Le06qMYSOLgUeSrgVIMW/Jx/Srr9Sn8Rq89KO1r9HtbezSYJO+JZYRlgOIDhDYPV6EtxHHLnzqjfk4/pV1+pT+I1ed/ukGS3u7fZ9oE9IuCqmR9ViEjcKngHrNzOumnI5qAcvSJu6Nn7Pe6tZ7qKaEoeI3EzCTLqpDq7FW0PhVn3K27JtDZcM5KrLIhBbhyodSyFuHI0yucZqq9Je6scOx7mSV5LicKny0zEkEyID1aDCRDUjCgc+ZqX6Gf9SWv/E/vpKAosm8G0/8AKH0MXXWlSyrxLwRDiiJ43jT1uAEnBOpA5Vbdj7lXtltFruXaLzWoRmkEpfiPZPNNUVVOGBGNBjFVW0/9aN7W/wDr1qm+lu0mzrtE1ZoXAAzk9k6DFAVPdi+m28Zbh5ZYLFHMcUMLlHlwBxPLIvaxqMKpHw1jt6tk7Q2bfW8mzPSZreTSSFneVAwOueMkorKeeRgqda+vyftuI9i9tkCWGQvw6ZKSYIYDvwcg+7xFaXtHaMdvE8srBUQZJP4Ad5PIAak0Bk/5Rn6PZ/rJP4FqYXo5l2jaxtd3s6Exr1cUBAhiHCOHIIzKcYJY41zjAqF/KIk4rayOCMu5wRgjKLzHca1XYX6LB+qj/gWgMx6Ed4rgz3VjPI0ogyUZiSRwuUcAnXhJIIB5a1rlYj0N/wCvNo+yT+/FbdQClKUApSlAKUpQClKUApSlAKz3pD30KE20DYPKVxzGfmA+Pifd41Z98Nv+hWrOPzjdhB9Y9/uGT7qxWCF5pAq5Z5GwPEsx760cOhS95Lsink2texHudGxtiyXcoiiGSeZPqqPFj3Ctf3a3Phslyo45SNZG5+xR80V7br7uJYwBFwXOrt9Jv8B3CpiueTlOx9Mex6ooUFt9yD3z229naNJGAXJCAnkC3eR/WuKoGx+k25if5Y9ch5jChh9kgAe41ql7YpPG0cihkbQg/wBaVnO2+it1Ja2cOv0HOGHsbkffivWNKnpcbFz9SL4276oMtFh0h2co1k6s+EgI+IyPjXTPvtZIMm4Q/ZyT8BWRXe7VzEcPBKPYpI+9civGPYs7HAhlJ+w/+FWPJ0vlS49UcfM2LhovG3+lPIKWqkZ06xxy+yv8z91UJEknkwOKSRz5lmJ/GrHsro3upj21EK+L8/co1+/FaLu5uhBZDKDikIwZG9b2D6I8h8al20461Dl/vzIVdtz3PhEXsLo9hS1Mc6h5JNWYc0PcEbux495qhb1boyWL69uJj2Xx8G8G/Gttrwv7FJ42jkUMjDBB/l4HzqnVlzjPcuU+5ZnjxlHSMl3I3yazcRyEmBzr9Qn5y+XiK2BHBAIIIOoI5EHwrC9593mspzG2qnVG+kvd7xyNXTow3l4gbWQ6qC0ZPePnL7uY8s+FWMulTj4sPuccexxfhyNBoaUrLL5ne8nR1fX1zDO+0Ika3PFEsduwVDkEnWYkk8Kg57hV52XFMseLh45JM+tGjIpGnzS7a8+/3V10oCuQbjwptSTaA/OPGE4caBuTODnmUCry7j411by7Oup4zHbTxQBlKszRM766djtqF0zzBqZpQGWbodEN1sucy299Fll4GV7dirLkEZxMDoQNQfHxqQ3/AOiptozRXMU4guY1UE8J4WKHKsuDxIQc6693hmtDpQFAu+jWe8tHivtoSzyFexwqqRRsMEMUXBlOnNj3nAB1r33F3Hu9nQmNr0SKisIohH8khduIs+od9c6ZAGT7rxSgMzXoruxtL+0RfQ9fxcWPR24MFeArjrs44dOee+tGtFcIBKUZ/nFFKqfYrMxGmOZNepbHOitnlQGWbf6Ec3PpGz7lrRyS3D2sKTz6t0IZBz7Oo9g0qZ3f6NpVlSbaF7LevEQ0aNxCJGHJuEk8TDuJx76vdKAoPSD0c3G12QNdRRRRElFELFu0ADxsZdTp3ACrDszZl5DaLEZ4HlQKiSGGTHCoA7aCXVtOYIHlU7SgM13T6LLnZ9490l7E7S5EitA2GDsGbGJeycjQ91aVSlAKUpQClKUApSlAKUpQClKUBkvSftXrbsRA9mFcftNgt8OEe6u/oq2IGd7lh6nYT2n1j7hge81StsXXW3Ern58jH3cRx8MVse49l1VhAO9l4z7X7X4EVsZD8LHUF6GdT7y5yZO0pSsc0RSlKAUpXJtPasVtGZJXCqPHmT4AcyfKpSbekQ3rlnXSsy2t0ryMSLeNVX6UmrH9kHA+NQ46R73P5xfZwJj8KuRwbWt8IrPKrTNlpWbbH6V2yBcxgj6cfMe1Sdfca0Gxv454xJEwdG5Ef1ofI1wtpnV8SO0LYz+FkPvvsAXdqwA+Ujy6eOQNV9409uKxywvWglSRDhkYMPd3H28q/oOsQ312X6PeyqBhWPWL7H109hyPdV7Bs3utlTLhrU0bPs+9WeJJE9V1DD310VTOi3aPWWjRnnC+B9l9R8eKrnWfbDom4lyuXVFSFKUrmexSlKAUpUNtPe23glEJZpJ2GRDCrSSY8SqA8I82wKAma+ZJAoJJAAGSTyAHMmoTZG+lvcztbgvHcIOIwzIySY8QG0YY10JqkdJ/SdbHZ00NtLxTS/JY4JRhSflDllAPZBGh76A6N25P8oLqa5mBawt36u3hOeCRxq0kq/POCMA6dryOZbo53IuNmvd9bMjxTPxRRx8QVNW14SMISCo4VyOzzri6KN4LOOytbOOXM5Usy8Eo7bZd+0U4dNe/urQ6AyXpX25tHZXVSQ3rNHMzLwvFBlCBxDBCajGefhUluzZbWvLOG5/tRUMyCQL6NEQM8gTpmor8ov8ARrT9a38FXjo0/wBUWP6hPwoCq7c3o2xsgdZcxwXtt86SJWRk1+eNeH24I86uO6G+lvtSHrIG1XAeNvXjJ7mHhzwRoce2puaFXUq4DKwIKkAgg8wQeYr+d9hMdi7ydQhPVNL1JGusc2OrznnwlkOfqnxoDVelDZu0p44Bs2QoVcmQK4RiMDgOTzUHiyPMaGrds5JFhjEpDShFDsORcKOIjQcznuqm7+dKI2WMeiTuSSquw4ISw8HOSe/kNcVZLfbTtZRXAheRpI0fq4eDOXUE46xlGBnxzQEtSsz3d6ZxdyzILWTjTAihTtTSNkhuLQKirjVicDvNeO0ule9sLiIbQsFgglOAyyB2UaZOVyrFcgkaeWaA1KlUfaO/N3OrHZdkbmNc/LyOqRORz6lWIaUZ0yMA4ODX30c9Iv8AanXRyxdTcQY40ySCCSMjOoIIIIPLTxoC60qt7a3uKXHolpELi64eNlLcEcSdzSvg4ycYUAk+WRVZ2p0mXezJ402laxLDKTwy27swGOeQw1IyCRpodM0BpVKhN497oLKyN25448ApwYJkL+oE7tc8/DWoqTbW1Eg9INrasoTjNukkvXAcyA5XgZsfNwNe80BcKVVrXfxGtreZoyOvjWUqDngDBjjUDiwEfu+bSgMdbvrftiY9Ggxy6tP4RWGbYtequJkPzZGHu4jj4YrY9yL3rbCA96rwH2p2fwAPvrXz+YRkjOxOJNE7SlCcVkGiKitqb021scSyqG+iNW/dXJHvqi75dITSM0NqxVBo0g9Z/EL4L58zVJtrV5n4UVnY9ygk/CtGnC2uqx6KVmVp6gtmrN0pWgPKYjx4B/Ns1ne9G8b3s5c5CDRE+iv+J7zXTHuBfMM9QR7WjB+4tXZu/wBH1xJcKJ4ikSnLliNQPmrg65q1XHHp3JP8nCcrrNRa/B87r9H0t4okduqiPI4yzeajw8z8atbdFFtw4Ek2fHK/hw1dFUAAAYA0AHd7K/az55dsntPRcjjQS01sxnejcWWyHGD1kX0gMFftr3e0aeyvHc/ehrKYZJMLnEi+X0h5j4jStpngV1ZWAKsCCD3g86wTbezvR7mWL6DED2c1+BFXse7zEXCwq3V+DJSgb6jggEHIOoI7wazTpctsSQSeKsv7pBH8Rq1bgXpl2fESclMp+6cD4YqB6Xfzdv8Aab8FqnjpwyFH1RZufVTv0I/oluMXEydzRhv3Wx/+jWoVkvRX+mt+qb8VrWqjNXvX9hiv3YpSlUyyKUpQFO6U99f7LsSyY6+U9XFnuOMs5HfwjX2la/Oi7dT0OzWSXLXVyBLM75L5YZVST4DHvzVT6fdmsfQpyCYInKy88LxshyfIhWGf8a0bam9ltbW3XtKhjK5QIQWk07KxgasTyAFAZlv1clt6dnLFnjj6oNjwLyMwP/DJz5GvnprPpe0dn2C/OOWx/tXC/BUY1YOjzdCZrubat6nBcTk9XEecKEY7XeG4QFx3DOeekFsj/P8Ae6eTmlorAeGYwIh7+N3PuNAbDFCFACgAAYHsGgr7pSgMi/KL/RrT9a38FXjo0/1RY/qE/Cs5/KD25BJHaxJLG8iyO7KjKSo4QO1g9nJOgPgfCrPuDv8AbPh2VaJJdwI8cSqys4DAjQgrzoDRK/nfeFTdb2BYxnFzEpx/sghc+4Kx91X7bvS+soMOyopbu4fRWWNurQ+J4gC2PcPE4r66K+jN7Fmu7s8V3LnTIPVhjliW73Y8yNBQHJ+UMP8AR0H+8D+6lq/bp/oFp+oi/u1rN/yhdqRGzghEiGTruPhDDiAWNwSRzGrCr1ubtyBtm2ziaPhWGMMS69khACG17JBBGvhQGadBY/0ntH2H++epn8olR/Z0B7/SAPvimz+A+6q90GbQjG077MiDrASmWA4vlWPZzz0IPvqb/KI2hH6FBFxr1nX8fBkcXCIpASRzAy6j30Bou6Q/0faf7vF/drWWdHvZ3p2gByPX5/5sZ/HP31pG5m1oX2bausqFVgjDHiXClUUENrpqCNayro+21Cd5ryTrYwknXhGLLh/lEI4TnByFJHkKkg6ujL0m9vNpzQ3SwSNKC3FCkhZS0vBjLDhxjBA8qtW8/RrdbSiWO52grKrcY4bZFIOCOYk5YJ09lZ/cXku7W2pZDGWtbgsRjk8btxdg8uNDpj+RrQD012koVLSOe4uH0SFUIOfrsdFHiRmoJPrebo6kl2GlhHL1ksAUozAKH6snhU6nh7J4Qc9wqp7p9Mk1kwtNqxOpjwnWcJEigaDrEPrjQdpfbrVv27tifZVjbz3MpaRrpWuOE5UJKX4o4x9FF4cAc+DPfXVvxFs6+2dJLM8LIIy0cwZeJTjK8Dc8k47PfyxQE3svZlpJBEYVjkhC/JsMMODPEAD3jIBwe8Uqr9CGy5rfZS9crL1kjSIrcwjBcHHdkgnHnnvpQEJ0n7K6q7EoHZmXP7S6N8OE++pDoq22FZ7Zj6/bT2j1h92D7jVw3w2B6basg/OL20+0O73jT31itvO8EoZcq8bZHiCD31sUtX0dD7r9Rm2bqt6l2P6FqndJm3jBbiJDh58gkdyD1vvyB99TW7G8aX0AdcBxo6/Rb/A9xqrdJW7M9xJHLChkUJwFV5g5JyB3g57vCqNEFG5KzjRbtk3W3AomwNiPeTrEmmdSe5VHMn+uZFbXsXYcVpGEiXHix9Zj4se+q90c7sPaxyPMvDJJgAHmqrnn4ZJzjyFXGumZf1y6U+EeMarpj1PuKUpVEtClKUArEN95g+0LgjufH7qgH4g1s20r5YIXlf1UUsfdyHvOBWA3E5kdnPrOxY+1jk/jWn/j48yl9ijmS4UTXejOPGz1+s7n44/lVe6XLnMlungrN95AH4Grzu3s/wBHtIYzzVBn7R1b4k1km/O1PSL6Ug5VD1a+xND/ANXEajHXXkSl6k3ezSo+hOdEsGbiZ+5YwP3mH/aa1GqV0V7O4LV5DzlfT7KaD4lqutV8uXVaztjx1WhSlKqncUpSgPmWIMCrAMDzBAIPtB51H2m71rbnjjt4IiMniWNFI8dQNO+pKvO5t1kRkYZVwVI8QwwfgaA4F3kt2tpLmOWOSGIMzOjAqOAZYEj+taonQdsVxBcX0oPWXkhYcXMoCTn3szfdXfsrolWCJ7b0qU2cknWPCFRWf1QFeYdophVBAAzjnV8ghVFVVAVVAVQOQAGAAPDFAfdKUoCPO7tqTn0aDJ1PyUfM8+6i7vWw5W8A/wCHH/hUhSgPiKBUGFVVHgoAHwr7pSgOCXYNs7Fmt4GZjksY0JJ8SSMmvwbvW2CPR4MNjI6qPBxyyMa47qkKUBHru7aggi2gyDkHqo8gjkRpzr7uNh28jFnghZjzZo0JOOWSRk120oDiTYduqsoghCvjiURphsajiGMHB8a8ju1an/21v/yo/wDtqSpQHhdWEcqcEkaOn0XVSv3EYrx2dsO3t/zMEUWf/jRV+/ArtpQHnNbq+OJVbByOIA4PiM9+prg/yXtOs6z0W34+fF1Uec+Occ/OpOlAKUpQCs86RNzC2bqBdecqjv8Argfj99aHSutVsqpdSOdlanHTMC2LtqS0lEsRwRoQfVYd4Yd4rX92t8Ib1QFPDKB2o25+ZX6QqB3v6ORKWmtcK51aPQKx7yp+afLkfKs2kieGTDBkdDyOQyn8RWpKNWXHa4ZQUp470+x/QtKyfYvSfPCAsyiZR38n+/k3vHvq5bP6RbOXnIYz4SAj4jI+NZ9mLbD5b9C5C+EvmWalcsG1YZBlJY2H1XU/ga9muVAyWUDxJFV9M7bR6UqD2lvpaQZ4plY/RTtH4aD3ms93n6Q5boGOIGKI6HXtsPrEch5CrFWNZY+2l9TjZfCHzOnpE3vFw3UQnMSHLsOTsOQHio+J9lcG4G75urpWYfJQkO3gSPVX79fYKidhbBlvJRHEPtMfVUeLH+XfWybPsYdm2uM8McY4mY82PeT5nuHsFX7pxor8KHdlSuLtn1y7Hhvlt8WdqzA/KP2EH1j3+4a/dWL2dq00ixpq7sFHtPj+NSe9e8bX05c5CL2Y18F8T5nmf/FW3ow3a53Ug8ViB+5m/kPfU1xWLS5Pu/3RE277NLsXzZlgsEMcS8o1CjzxzPvOTXTSlY7e3tmkloo22dsY2zHbXMssNvJBmDgdo1km4u2GdCCWAwAuca+JFTlhN6Bbf53OzsZXCsxLO4Zz1SKoGWbg4RhR3GqlvTtOPaWy5I5oJvSyW6mIRSB+sDERPGeHHCRwknOACc17RvNHtS29MSWTqbNFhMaMyNcvpOxYDhRsaZbAxrkZoC0PvpbKk7lnAtcdcOrk4o+IEjiXhzyGdO4jxrsk27CskMZY8VwrPHhWIYIAxwwGM4IOOZqnbtQSTWO03midZbl52YFWGgQxxoudWwqDUDGo767N3o502bFcSRMJbezCxREZk4liHEzDmGcogC8wAc6sQBJ0WW9dvFFcXb3Uslu03AOKKTETLhCiKF4iOLTJHOpe03pt5bk2yOTME6zHC4BUHhPC5HC2G0IB0OfA1Qotiyy7M2ZZCOZRNMslw5Vl7K5nlZs4KcUpwOLBPDkDlU9sxAm17uV0aOK3gjgjYrwxJGB1sh4zgYLFRgZ9Rs4qAS93vxaRFuKXso/VNIEcxrJ9BpAOHi8s94rs3j2isFnPMx7McTPzIOikjBBBGTgaeNZxu3bxStDYTmeBEuJLmKGaFla4w7SR5nLEPjJYqFUnTwObZ0mQtLZrCFcpPPFHMyAnghLcUjNgEgYXhz9YUB4bi7yRJBaWss0j3UkfFxSCQiR8ccirKw4XZc4IBOMVM3m+drEGZnYor9WXVHZOsJxwcajHFnTGeenOqlvjZXFwvXWcbpHYQyejgKQ0srp1eYkODwRxliDjtNyBGp8Lk8ceyLaGCc2yyK8hMUgLNCnGAwYDGZDku2BnvODUkEnebwpFtmdnebqra3RTGnWuGlkJYsIkz6sYGTjTiGedSt7t+C6eySG7eMzuJo+rRiJ44wS6FiuFGOecEYqu7E65Yr6VIH/tG9mkUK6MBEgPBF1jkYCKnb59onTNeGztiy2l2sEMcjmy2eY4X4SEaaYs0j8R7PNUGNTk+3AF6vd6reF+BnOQ6RMVVmVHkICK7KMKSSuh+kPGvxt67cSmPiYsJRASEcoJWAIQuBgNgg89M1StyNnRi0gMqXUssHFPIksbKkdxh2d2yg61+IsFbtnGD3V0bOkMe0JbmKKVree39KuImjbMVxGF4QgYD5VhxArz7OfCoJNEqu2O+kc13PAEkVbZcySurKgbmRkjAATtcRIzkYzzqW2PtRbq3inQMFlRXUMMMAwyMjxrLXtJ7ixd2hmWO62gs1zlH4vRzJw8ITHEyqiR8RxjB78GgNHtN6reV4kV2zOGMRZHVZQgy3VswAbTXzGoyK8Jd+bNTrL2DJ1IkCOYjJr2BIBwltDyPlUVtG3Fzew3DHqrOwR2Dt2BJLIvB2eLHYVM9rkSQBnWq5uckUhtLKfroGtXe4ht5oSjSFWdo2abJWXhV84ULk6nONQNA2pvVb2xdZHOY1DyBFZjGhOA0nCDwj289ccq4Jd9Y/TZbXgk4YYjJLKVcKuRlQGA0BVZDxEgdnAyaqm5OyRIsiXaXT3Ely0s8TRlYiwbsO8hUCSMKq4XiI+rXldCea32uyQzdbeXAtlJjcYiBWFTqMkBOsckaDPPWpBNbg7zRpbW0c8shuLtmkUP1j46zikjQyYIU9VwkAnOPbVlvd6reFyjSah0jYqrMqPIQqLIyghCSRofEVUdobLeG/s4IIpGW0tZXjbhPC08g6tTJJjhBAVic/T0HKvLo+2UjwWyzLdyTxsZZUlRkSOcsxaSQlVErZOFJLnGMYxoBaL/AH+s4GlWSUq0LKjjgkyC+q4AXtDGuRoMjxFStttiKWRo0cMy5yBnu54PI4yOVVvcHZTcd5eyo6y3c7lRIpDLDGeCMYIyMhQfPs+FTdju1FDM0q8XE2uCdOWPDuGg8iagErSlKAUpSgPC8v44V4pXVByyxAGffXDtLYltfoC6pICOy6nUfZdfw5VSelXZ0xljlwzQhOHTkjZOc+GdNfKqbsrbs9q2YZGTxHNT7VOhrRqxXKCnCXJTsyFGTjKPBcNrdFEi5NvIHH0ZNG/eGh+FVS+3Yuoc8cEgA7wpI+9cirlsrpZ5C4i/aiP4q38jVpst+LOUaTqp8Hyp/wCrSunjZFXEo7/f4Ofh0z+F6MRZcHXQ+fOvzNb/ANfBKM8ULj2oa83W1TU+jr5nqxU+f/p+/wCiPKf2MOs9mSzHEUbufqqT8eQq37D6LZZCGuG6pforguffyX41drvfWygGsyHHdH2v4dKqe2OlckFbaPh+vJqfco0+81PjX28Qjr+R4VVfMpbLg8lrsuD5sSDkBqzn8WNZbvXvhJfPj1IVPZT+bnvPwFQ99tGS4fjldnY97H4AcgPIVbd1Ojp5yJLgGOLmF5O//aPjXqFUMdeJY9s8ysld7EFwcG5e5zXsnG4IgQ9o/TP0V/me6tjiiCqFUAADAA5ADlivm2tljRURQqqMADkBXpWdfe7pbfb5F2qpVrQpSlVzsKUpQClKUArj2vstLqCSGTPBIvCeE4I8CD4g4PeNO+uylARH9gl5InnlMvUMXjHCqgOVK8TY9YgE45DU6csS9KUApSlAKUpQCvO4t1kUowyrDBGuo8Djur0pQH4iAAAAADQAcgB4V+0pQHFtnZK3ULROWAbhOVOGVkZXUg+IZVOummtc0ewy00cs0pkaHi6sBVVQXHCzEDJLYyOYGp0qWpQClKUApSlAKUpQClKUApSlAfhGdDVY210d2txkqvUue+PkfanL7sVaKV7hZKD3F6PMoRktNGR7T6MbqLWPgmX6pw37rfyNVy72NPCflIZE9qtj78YrfzX4/q1dhnzXxLZVliRfZ6P5zOO/HvxQY7sfCti2x6x/ruFfmyPWX+vGrfnPZ30/n/hX8tzrf4MrtNkTSnEcUj+xWx9+MVZdldGFzKQZSsK+Z4m/dH8zWtR+rX6KqTz5v4VosRxIru9lf2DuPbWmGC8cg+e+pH2RyX8fOu/bt60UWVOCTjJ7tGPfpkkBRnvYVI1wbe/RZfsmqnW5zTlyWelRi1Hg5dg38js6SZJUZ14eJdSMPw6agcQ8vdUzVf3K/MN9s/gKsFRatSaFfMUKUpXM9ilKUApSlAKUpQClKUApSlAKUpQClKUApSlAKUpQClKUApSlAKUpQClKU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hQQEBQUExQUFRQUGR0WGRgVGRUfGBgaFxoYHBgdFhgYHCYfGB4lGxgVIC8gIycpLC0sGB4yNTAqNSYrLCkBCQoKDgwOFw8PGCkkHyUpKSwpKSopLCktNCwsKSwqNSwyLCwpLCw0LCwwKSwpKSkpLCwsKSwsLCksKSwsLCksKf/AABEIAJkBSAMBIgACEQEDEQH/xAAcAAEAAwEBAQEBAAAAAAAAAAAABQYHBAMCAQj/xABMEAACAQMBBAYFBwkDCwUAAAABAgMABBEhBQYSMQcTIkFRYRQycYGhI0JSYnKRsQgzNHOCkrLB8BWz0RYkJTVjdIOTotLhNkRTtML/xAAZAQEAAwEBAAAAAAAAAAAAAAAAAQQFAwL/xAAsEQACAgIBAgMIAgMAAAAAAAAAAQIDBBEhEjETFHEiIzJBUYGh8GFiBZHh/9oADAMBAAIRAxEAPwDb6UpQClK5tpbQS3ieWQ4VBk/yA8ycD31KW+EG9HntbbEVrGZJWCqOXix8FHeazXbnSdPKSIB1KeOhc+eeS+776r28O35L2YyOdOSr3IvgP5nvqd3U6PHugJJiY4jqMeu48s+qPM1rQx66Y9dvczpXTtl01lXutoyynMkjv9pmP4nFeMUxU5ViD4qSD8K3Cw3OtIR2YEJ8XHE33tn4V03G71tIMNBER9hfgQMinn4LhR4HlJPlsyTZW/V3bkfKGRfoy5Yfee0PvrSN2N94b3C/m5voE8/sH53s51C7wdF0bAtangb6DElT7CdV9+RWcTQyQSFWDJIh9jKR/XOp6KclbjwyOu2h+1yj+hKVV9xd7PTYikn56Mdr6y9zD8D5+2rRWVODhJxkaEZKS2hSlK8HoUpSgFKUoBSlKAUpSgFKUoBSlKAUpSgFKUoBSlKAUpSgFKUoBSlKAUpSgFKUoBSlKAVm/Sxtc8UduDoB1jeechR/Ea0isU39n49oT/VIX91R/wCau4MOq3b+RVypahr6nvuBu4Lu54nGYosMw7mJ9VfgSfIedbIBVP6LbYLZFu95GJ/ZwB+FXCvOXY52NfTg9Y8FGCf1FKUqoWBVS373P9MQSRAdemncONfAnxHdmrbSvddjrkpRPM4Ka0zPuj3c+e3naaZerAUqFJBYkkanBOAMfGtBpSvVtrtl1SPNdagtIUpSuR0FKUoCsbf6Q7awYi4W4QA8IcwSdWx+q+OE/fXduxvbb7SiaS2csqNwNlSpBwDyPdgjX2+FV3ppi49lFMZMk0KDyLSDl586zfo02g+x9tyWUx7ErdQT3cQOYXx9bOP2/KgP6Drl2ntOO2hkmlYLHGpZie4Dy7z3Ad5rqrO+lKY3cttsxM/LEzzkfNhhydftMMD2CgO7Z/S/YXEgjhNxK51CxwSs2nPQDl51dI3yAcEZGcHQ6+I7jWD/AJOag3d0e/qU+L6/gK3qgFKUoBSlKAUpSgMu6XN+NobN4OpFukUpZUccTSAqAdVYBV59wb21o+yZy8ETscs0aMT4kqCfiayj8o39HtP1kn8C1qewv0WD9VH/AALQHdSlKAUpSgFKUoBSlKAUpSgFKUoBSlKAVi/SFadXtCXwfhcftDH4g1bN7+kYRExWpDONGk5qvkv0j58vbWbSzPM+WLSOx78lif51rYVM4PrlwtGflWxkulGndFN+GtXi743z+y+o+IarvVG6ON1prYySzDg41Cqh54zklh3d2B7avNUcnp8WTiy1Rvw1sUpSq52FfjuACSQANSTyAHjX7VF6S95xHEbaM5eT18fNTwPm34Z8a6VVuySijxZNQi5MsdjvdazydXHMhbw1GfslgA3uqXr+dKu+6fSM8JEdyS8fIPzdPb9IfH28qvXYLitwe/4KteUm9TNUpXnBcLIoZCGVhkEciPKvSs0uilKUBRulc8UdhFr8rfwL7gWY5+4VTfygN2Srw38eQdIpCOYIJMT+3mufJauHSK2b7Y6HGDdltfFE0/GrTvHsRL20mt5PVlUrnwPNW9zAH3UBGbi72rfbNjuWIBVSs2eSvGO2T4D53sYVA7iwm7N9tRwc3XFHBnut4shcfaIyfZWTbo313C9zshVIa7cQN/sirYlYeRjDfcDX9GJs9Le06qMYSOLgUeSrgVIMW/Jx/Srr9Sn8Rq89KO1r9HtbezSYJO+JZYRlgOIDhDYPV6EtxHHLnzqjfk4/pV1+pT+I1ed/ukGS3u7fZ9oE9IuCqmR9ViEjcKngHrNzOumnI5qAcvSJu6Nn7Pe6tZ7qKaEoeI3EzCTLqpDq7FW0PhVn3K27JtDZcM5KrLIhBbhyodSyFuHI0yucZqq9Je6scOx7mSV5LicKny0zEkEyID1aDCRDUjCgc+ZqX6Gf9SWv/E/vpKAosm8G0/8AKH0MXXWlSyrxLwRDiiJ43jT1uAEnBOpA5Vbdj7lXtltFruXaLzWoRmkEpfiPZPNNUVVOGBGNBjFVW0/9aN7W/wDr1qm+lu0mzrtE1ZoXAAzk9k6DFAVPdi+m28Zbh5ZYLFHMcUMLlHlwBxPLIvaxqMKpHw1jt6tk7Q2bfW8mzPSZreTSSFneVAwOueMkorKeeRgqda+vyftuI9i9tkCWGQvw6ZKSYIYDvwcg+7xFaXtHaMdvE8srBUQZJP4Ad5PIAak0Bk/5Rn6PZ/rJP4FqYXo5l2jaxtd3s6Exr1cUBAhiHCOHIIzKcYJY41zjAqF/KIk4rayOCMu5wRgjKLzHca1XYX6LB+qj/gWgMx6Ed4rgz3VjPI0ogyUZiSRwuUcAnXhJIIB5a1rlYj0N/wCvNo+yT+/FbdQClKUApSlAKUpQClKUApSlAKz3pD30KE20DYPKVxzGfmA+Pifd41Z98Nv+hWrOPzjdhB9Y9/uGT7qxWCF5pAq5Z5GwPEsx760cOhS95Lsink2texHudGxtiyXcoiiGSeZPqqPFj3Ctf3a3Phslyo45SNZG5+xR80V7br7uJYwBFwXOrt9Jv8B3CpiueTlOx9Mex6ooUFt9yD3z229naNJGAXJCAnkC3eR/WuKoGx+k25if5Y9ch5jChh9kgAe41ql7YpPG0cihkbQg/wBaVnO2+it1Ja2cOv0HOGHsbkffivWNKnpcbFz9SL4276oMtFh0h2co1k6s+EgI+IyPjXTPvtZIMm4Q/ZyT8BWRXe7VzEcPBKPYpI+9civGPYs7HAhlJ+w/+FWPJ0vlS49UcfM2LhovG3+lPIKWqkZ06xxy+yv8z91UJEknkwOKSRz5lmJ/GrHsro3upj21EK+L8/co1+/FaLu5uhBZDKDikIwZG9b2D6I8h8al20461Dl/vzIVdtz3PhEXsLo9hS1Mc6h5JNWYc0PcEbux495qhb1boyWL69uJj2Xx8G8G/Gttrwv7FJ42jkUMjDBB/l4HzqnVlzjPcuU+5ZnjxlHSMl3I3yazcRyEmBzr9Qn5y+XiK2BHBAIIIOoI5EHwrC9593mspzG2qnVG+kvd7xyNXTow3l4gbWQ6qC0ZPePnL7uY8s+FWMulTj4sPuccexxfhyNBoaUrLL5ne8nR1fX1zDO+0Ika3PFEsduwVDkEnWYkk8Kg57hV52XFMseLh45JM+tGjIpGnzS7a8+/3V10oCuQbjwptSTaA/OPGE4caBuTODnmUCry7j411by7Oup4zHbTxQBlKszRM766djtqF0zzBqZpQGWbodEN1sucy299Fll4GV7dirLkEZxMDoQNQfHxqQ3/AOiptozRXMU4guY1UE8J4WKHKsuDxIQc6693hmtDpQFAu+jWe8tHivtoSzyFexwqqRRsMEMUXBlOnNj3nAB1r33F3Hu9nQmNr0SKisIohH8khduIs+od9c6ZAGT7rxSgMzXoruxtL+0RfQ9fxcWPR24MFeArjrs44dOee+tGtFcIBKUZ/nFFKqfYrMxGmOZNepbHOitnlQGWbf6Ec3PpGz7lrRyS3D2sKTz6t0IZBz7Oo9g0qZ3f6NpVlSbaF7LevEQ0aNxCJGHJuEk8TDuJx76vdKAoPSD0c3G12QNdRRRRElFELFu0ADxsZdTp3ACrDszZl5DaLEZ4HlQKiSGGTHCoA7aCXVtOYIHlU7SgM13T6LLnZ9490l7E7S5EitA2GDsGbGJeycjQ91aVSlAKUpQClKUApSlAKUpQClKUBkvSftXrbsRA9mFcftNgt8OEe6u/oq2IGd7lh6nYT2n1j7hge81StsXXW3Ern58jH3cRx8MVse49l1VhAO9l4z7X7X4EVsZD8LHUF6GdT7y5yZO0pSsc0RSlKAUpXJtPasVtGZJXCqPHmT4AcyfKpSbekQ3rlnXSsy2t0ryMSLeNVX6UmrH9kHA+NQ46R73P5xfZwJj8KuRwbWt8IrPKrTNlpWbbH6V2yBcxgj6cfMe1Sdfca0Gxv454xJEwdG5Ef1ofI1wtpnV8SO0LYz+FkPvvsAXdqwA+Ujy6eOQNV9409uKxywvWglSRDhkYMPd3H28q/oOsQ312X6PeyqBhWPWL7H109hyPdV7Bs3utlTLhrU0bPs+9WeJJE9V1DD310VTOi3aPWWjRnnC+B9l9R8eKrnWfbDom4lyuXVFSFKUrmexSlKAUpUNtPe23glEJZpJ2GRDCrSSY8SqA8I82wKAma+ZJAoJJAAGSTyAHMmoTZG+lvcztbgvHcIOIwzIySY8QG0YY10JqkdJ/SdbHZ00NtLxTS/JY4JRhSflDllAPZBGh76A6N25P8oLqa5mBawt36u3hOeCRxq0kq/POCMA6dryOZbo53IuNmvd9bMjxTPxRRx8QVNW14SMISCo4VyOzzri6KN4LOOytbOOXM5Usy8Eo7bZd+0U4dNe/urQ6AyXpX25tHZXVSQ3rNHMzLwvFBlCBxDBCajGefhUluzZbWvLOG5/tRUMyCQL6NEQM8gTpmor8ov8ARrT9a38FXjo0/wBUWP6hPwoCq7c3o2xsgdZcxwXtt86SJWRk1+eNeH24I86uO6G+lvtSHrIG1XAeNvXjJ7mHhzwRoce2puaFXUq4DKwIKkAgg8wQeYr+d9hMdi7ydQhPVNL1JGusc2OrznnwlkOfqnxoDVelDZu0p44Bs2QoVcmQK4RiMDgOTzUHiyPMaGrds5JFhjEpDShFDsORcKOIjQcznuqm7+dKI2WMeiTuSSquw4ISw8HOSe/kNcVZLfbTtZRXAheRpI0fq4eDOXUE46xlGBnxzQEtSsz3d6ZxdyzILWTjTAihTtTSNkhuLQKirjVicDvNeO0ule9sLiIbQsFgglOAyyB2UaZOVyrFcgkaeWaA1KlUfaO/N3OrHZdkbmNc/LyOqRORz6lWIaUZ0yMA4ODX30c9Iv8AanXRyxdTcQY40ySCCSMjOoIIIIPLTxoC60qt7a3uKXHolpELi64eNlLcEcSdzSvg4ycYUAk+WRVZ2p0mXezJ402laxLDKTwy27swGOeQw1IyCRpodM0BpVKhN497oLKyN25448ApwYJkL+oE7tc8/DWoqTbW1Eg9INrasoTjNukkvXAcyA5XgZsfNwNe80BcKVVrXfxGtreZoyOvjWUqDngDBjjUDiwEfu+bSgMdbvrftiY9Ggxy6tP4RWGbYtequJkPzZGHu4jj4YrY9yL3rbCA96rwH2p2fwAPvrXz+YRkjOxOJNE7SlCcVkGiKitqb021scSyqG+iNW/dXJHvqi75dITSM0NqxVBo0g9Z/EL4L58zVJtrV5n4UVnY9ygk/CtGnC2uqx6KVmVp6gtmrN0pWgPKYjx4B/Ns1ne9G8b3s5c5CDRE+iv+J7zXTHuBfMM9QR7WjB+4tXZu/wBH1xJcKJ4ikSnLliNQPmrg65q1XHHp3JP8nCcrrNRa/B87r9H0t4okduqiPI4yzeajw8z8atbdFFtw4Ek2fHK/hw1dFUAAAYA0AHd7K/az55dsntPRcjjQS01sxnejcWWyHGD1kX0gMFftr3e0aeyvHc/ehrKYZJMLnEi+X0h5j4jStpngV1ZWAKsCCD3g86wTbezvR7mWL6DED2c1+BFXse7zEXCwq3V+DJSgb6jggEHIOoI7wazTpctsSQSeKsv7pBH8Rq1bgXpl2fESclMp+6cD4YqB6Xfzdv8Aab8FqnjpwyFH1RZufVTv0I/oluMXEydzRhv3Wx/+jWoVkvRX+mt+qb8VrWqjNXvX9hiv3YpSlUyyKUpQFO6U99f7LsSyY6+U9XFnuOMs5HfwjX2la/Oi7dT0OzWSXLXVyBLM75L5YZVST4DHvzVT6fdmsfQpyCYInKy88LxshyfIhWGf8a0bam9ltbW3XtKhjK5QIQWk07KxgasTyAFAZlv1clt6dnLFnjj6oNjwLyMwP/DJz5GvnprPpe0dn2C/OOWx/tXC/BUY1YOjzdCZrubat6nBcTk9XEecKEY7XeG4QFx3DOeekFsj/P8Ae6eTmlorAeGYwIh7+N3PuNAbDFCFACgAAYHsGgr7pSgMi/KL/RrT9a38FXjo0/1RY/qE/Cs5/KD25BJHaxJLG8iyO7KjKSo4QO1g9nJOgPgfCrPuDv8AbPh2VaJJdwI8cSqys4DAjQgrzoDRK/nfeFTdb2BYxnFzEpx/sghc+4Kx91X7bvS+soMOyopbu4fRWWNurQ+J4gC2PcPE4r66K+jN7Fmu7s8V3LnTIPVhjliW73Y8yNBQHJ+UMP8AR0H+8D+6lq/bp/oFp+oi/u1rN/yhdqRGzghEiGTruPhDDiAWNwSRzGrCr1ubtyBtm2ziaPhWGMMS69khACG17JBBGvhQGadBY/0ntH2H++epn8olR/Z0B7/SAPvimz+A+6q90GbQjG077MiDrASmWA4vlWPZzz0IPvqb/KI2hH6FBFxr1nX8fBkcXCIpASRzAy6j30Bou6Q/0faf7vF/drWWdHvZ3p2gByPX5/5sZ/HP31pG5m1oX2bausqFVgjDHiXClUUENrpqCNayro+21Cd5ryTrYwknXhGLLh/lEI4TnByFJHkKkg6ujL0m9vNpzQ3SwSNKC3FCkhZS0vBjLDhxjBA8qtW8/RrdbSiWO52grKrcY4bZFIOCOYk5YJ09lZ/cXku7W2pZDGWtbgsRjk8btxdg8uNDpj+RrQD012koVLSOe4uH0SFUIOfrsdFHiRmoJPrebo6kl2GlhHL1ksAUozAKH6snhU6nh7J4Qc9wqp7p9Mk1kwtNqxOpjwnWcJEigaDrEPrjQdpfbrVv27tifZVjbz3MpaRrpWuOE5UJKX4o4x9FF4cAc+DPfXVvxFs6+2dJLM8LIIy0cwZeJTjK8Dc8k47PfyxQE3svZlpJBEYVjkhC/JsMMODPEAD3jIBwe8Uqr9CGy5rfZS9crL1kjSIrcwjBcHHdkgnHnnvpQEJ0n7K6q7EoHZmXP7S6N8OE++pDoq22FZ7Zj6/bT2j1h92D7jVw3w2B6basg/OL20+0O73jT31itvO8EoZcq8bZHiCD31sUtX0dD7r9Rm2bqt6l2P6FqndJm3jBbiJDh58gkdyD1vvyB99TW7G8aX0AdcBxo6/Rb/A9xqrdJW7M9xJHLChkUJwFV5g5JyB3g57vCqNEFG5KzjRbtk3W3AomwNiPeTrEmmdSe5VHMn+uZFbXsXYcVpGEiXHix9Zj4se+q90c7sPaxyPMvDJJgAHmqrnn4ZJzjyFXGumZf1y6U+EeMarpj1PuKUpVEtClKUArEN95g+0LgjufH7qgH4g1s20r5YIXlf1UUsfdyHvOBWA3E5kdnPrOxY+1jk/jWn/j48yl9ijmS4UTXejOPGz1+s7n44/lVe6XLnMlungrN95AH4Grzu3s/wBHtIYzzVBn7R1b4k1km/O1PSL6Ug5VD1a+xND/ANXEajHXXkSl6k3ezSo+hOdEsGbiZ+5YwP3mH/aa1GqV0V7O4LV5DzlfT7KaD4lqutV8uXVaztjx1WhSlKqncUpSgPmWIMCrAMDzBAIPtB51H2m71rbnjjt4IiMniWNFI8dQNO+pKvO5t1kRkYZVwVI8QwwfgaA4F3kt2tpLmOWOSGIMzOjAqOAZYEj+taonQdsVxBcX0oPWXkhYcXMoCTn3szfdXfsrolWCJ7b0qU2cknWPCFRWf1QFeYdophVBAAzjnV8ghVFVVAVVAVQOQAGAAPDFAfdKUoCPO7tqTn0aDJ1PyUfM8+6i7vWw5W8A/wCHH/hUhSgPiKBUGFVVHgoAHwr7pSgOCXYNs7Fmt4GZjksY0JJ8SSMmvwbvW2CPR4MNjI6qPBxyyMa47qkKUBHru7aggi2gyDkHqo8gjkRpzr7uNh28jFnghZjzZo0JOOWSRk120oDiTYduqsoghCvjiURphsajiGMHB8a8ju1an/21v/yo/wDtqSpQHhdWEcqcEkaOn0XVSv3EYrx2dsO3t/zMEUWf/jRV+/ArtpQHnNbq+OJVbByOIA4PiM9+prg/yXtOs6z0W34+fF1Uec+Occ/OpOlAKUpQCs86RNzC2bqBdecqjv8Argfj99aHSutVsqpdSOdlanHTMC2LtqS0lEsRwRoQfVYd4Yd4rX92t8Ib1QFPDKB2o25+ZX6QqB3v6ORKWmtcK51aPQKx7yp+afLkfKs2kieGTDBkdDyOQyn8RWpKNWXHa4ZQUp470+x/QtKyfYvSfPCAsyiZR38n+/k3vHvq5bP6RbOXnIYz4SAj4jI+NZ9mLbD5b9C5C+EvmWalcsG1YZBlJY2H1XU/ga9muVAyWUDxJFV9M7bR6UqD2lvpaQZ4plY/RTtH4aD3ms93n6Q5boGOIGKI6HXtsPrEch5CrFWNZY+2l9TjZfCHzOnpE3vFw3UQnMSHLsOTsOQHio+J9lcG4G75urpWYfJQkO3gSPVX79fYKidhbBlvJRHEPtMfVUeLH+XfWybPsYdm2uM8McY4mY82PeT5nuHsFX7pxor8KHdlSuLtn1y7Hhvlt8WdqzA/KP2EH1j3+4a/dWL2dq00ixpq7sFHtPj+NSe9e8bX05c5CL2Y18F8T5nmf/FW3ow3a53Ug8ViB+5m/kPfU1xWLS5Pu/3RE277NLsXzZlgsEMcS8o1CjzxzPvOTXTSlY7e3tmkloo22dsY2zHbXMssNvJBmDgdo1km4u2GdCCWAwAuca+JFTlhN6Bbf53OzsZXCsxLO4Zz1SKoGWbg4RhR3GqlvTtOPaWy5I5oJvSyW6mIRSB+sDERPGeHHCRwknOACc17RvNHtS29MSWTqbNFhMaMyNcvpOxYDhRsaZbAxrkZoC0PvpbKk7lnAtcdcOrk4o+IEjiXhzyGdO4jxrsk27CskMZY8VwrPHhWIYIAxwwGM4IOOZqnbtQSTWO03midZbl52YFWGgQxxoudWwqDUDGo767N3o502bFcSRMJbezCxREZk4liHEzDmGcogC8wAc6sQBJ0WW9dvFFcXb3Uslu03AOKKTETLhCiKF4iOLTJHOpe03pt5bk2yOTME6zHC4BUHhPC5HC2G0IB0OfA1Qotiyy7M2ZZCOZRNMslw5Vl7K5nlZs4KcUpwOLBPDkDlU9sxAm17uV0aOK3gjgjYrwxJGB1sh4zgYLFRgZ9Rs4qAS93vxaRFuKXso/VNIEcxrJ9BpAOHi8s94rs3j2isFnPMx7McTPzIOikjBBBGTgaeNZxu3bxStDYTmeBEuJLmKGaFla4w7SR5nLEPjJYqFUnTwObZ0mQtLZrCFcpPPFHMyAnghLcUjNgEgYXhz9YUB4bi7yRJBaWss0j3UkfFxSCQiR8ccirKw4XZc4IBOMVM3m+drEGZnYor9WXVHZOsJxwcajHFnTGeenOqlvjZXFwvXWcbpHYQyejgKQ0srp1eYkODwRxliDjtNyBGp8Lk8ceyLaGCc2yyK8hMUgLNCnGAwYDGZDku2BnvODUkEnebwpFtmdnebqra3RTGnWuGlkJYsIkz6sYGTjTiGedSt7t+C6eySG7eMzuJo+rRiJ44wS6FiuFGOecEYqu7E65Yr6VIH/tG9mkUK6MBEgPBF1jkYCKnb59onTNeGztiy2l2sEMcjmy2eY4X4SEaaYs0j8R7PNUGNTk+3AF6vd6reF+BnOQ6RMVVmVHkICK7KMKSSuh+kPGvxt67cSmPiYsJRASEcoJWAIQuBgNgg89M1StyNnRi0gMqXUssHFPIksbKkdxh2d2yg61+IsFbtnGD3V0bOkMe0JbmKKVree39KuImjbMVxGF4QgYD5VhxArz7OfCoJNEqu2O+kc13PAEkVbZcySurKgbmRkjAATtcRIzkYzzqW2PtRbq3inQMFlRXUMMMAwyMjxrLXtJ7ixd2hmWO62gs1zlH4vRzJw8ITHEyqiR8RxjB78GgNHtN6reV4kV2zOGMRZHVZQgy3VswAbTXzGoyK8Jd+bNTrL2DJ1IkCOYjJr2BIBwltDyPlUVtG3Fzew3DHqrOwR2Dt2BJLIvB2eLHYVM9rkSQBnWq5uckUhtLKfroGtXe4ht5oSjSFWdo2abJWXhV84ULk6nONQNA2pvVb2xdZHOY1DyBFZjGhOA0nCDwj289ccq4Jd9Y/TZbXgk4YYjJLKVcKuRlQGA0BVZDxEgdnAyaqm5OyRIsiXaXT3Ely0s8TRlYiwbsO8hUCSMKq4XiI+rXldCea32uyQzdbeXAtlJjcYiBWFTqMkBOsckaDPPWpBNbg7zRpbW0c8shuLtmkUP1j46zikjQyYIU9VwkAnOPbVlvd6reFyjSah0jYqrMqPIQqLIyghCSRofEVUdobLeG/s4IIpGW0tZXjbhPC08g6tTJJjhBAVic/T0HKvLo+2UjwWyzLdyTxsZZUlRkSOcsxaSQlVErZOFJLnGMYxoBaL/AH+s4GlWSUq0LKjjgkyC+q4AXtDGuRoMjxFStttiKWRo0cMy5yBnu54PI4yOVVvcHZTcd5eyo6y3c7lRIpDLDGeCMYIyMhQfPs+FTdju1FDM0q8XE2uCdOWPDuGg8iagErSlKAUpSgPC8v44V4pXVByyxAGffXDtLYltfoC6pICOy6nUfZdfw5VSelXZ0xljlwzQhOHTkjZOc+GdNfKqbsrbs9q2YZGTxHNT7VOhrRqxXKCnCXJTsyFGTjKPBcNrdFEi5NvIHH0ZNG/eGh+FVS+3Yuoc8cEgA7wpI+9cirlsrpZ5C4i/aiP4q38jVpst+LOUaTqp8Hyp/wCrSunjZFXEo7/f4Ofh0z+F6MRZcHXQ+fOvzNb/ANfBKM8ULj2oa83W1TU+jr5nqxU+f/p+/wCiPKf2MOs9mSzHEUbufqqT8eQq37D6LZZCGuG6pforguffyX41drvfWygGsyHHdH2v4dKqe2OlckFbaPh+vJqfco0+81PjX28Qjr+R4VVfMpbLg8lrsuD5sSDkBqzn8WNZbvXvhJfPj1IVPZT+bnvPwFQ99tGS4fjldnY97H4AcgPIVbd1Ojp5yJLgGOLmF5O//aPjXqFUMdeJY9s8ysld7EFwcG5e5zXsnG4IgQ9o/TP0V/me6tjiiCqFUAADAA5ADlivm2tljRURQqqMADkBXpWdfe7pbfb5F2qpVrQpSlVzsKUpQClKUArj2vstLqCSGTPBIvCeE4I8CD4g4PeNO+uylARH9gl5InnlMvUMXjHCqgOVK8TY9YgE45DU6csS9KUApSlAKUpQCvO4t1kUowyrDBGuo8Djur0pQH4iAAAAADQAcgB4V+0pQHFtnZK3ULROWAbhOVOGVkZXUg+IZVOummtc0ewy00cs0pkaHi6sBVVQXHCzEDJLYyOYGp0qWpQClKUApSlAKUpQClKUApSlAfhGdDVY210d2txkqvUue+PkfanL7sVaKV7hZKD3F6PMoRktNGR7T6MbqLWPgmX6pw37rfyNVy72NPCflIZE9qtj78YrfzX4/q1dhnzXxLZVliRfZ6P5zOO/HvxQY7sfCti2x6x/ruFfmyPWX+vGrfnPZ30/n/hX8tzrf4MrtNkTSnEcUj+xWx9+MVZdldGFzKQZSsK+Z4m/dH8zWtR+rX6KqTz5v4VosRxIru9lf2DuPbWmGC8cg+e+pH2RyX8fOu/bt60UWVOCTjJ7tGPfpkkBRnvYVI1wbe/RZfsmqnW5zTlyWelRi1Hg5dg38js6SZJUZ14eJdSMPw6agcQ8vdUzVf3K/MN9s/gKsFRatSaFfMUKUpXM9ilKUApSlAKUpQClKUApSlAKUpQClKUApSlAKUpQClKUApSlAKUpQClKU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86385" y="263595"/>
            <a:ext cx="6477000" cy="707886"/>
          </a:xfrm>
          <a:prstGeom prst="rect">
            <a:avLst/>
          </a:prstGeom>
          <a:noFill/>
        </p:spPr>
        <p:txBody>
          <a:bodyPr wrap="square" rtlCol="0">
            <a:spAutoFit/>
          </a:bodyPr>
          <a:lstStyle/>
          <a:p>
            <a:pPr algn="ctr"/>
            <a:r>
              <a:rPr lang="en-US" sz="4000" b="1" dirty="0">
                <a:latin typeface="Century Gothic" panose="020B0502020202020204" pitchFamily="34" charset="0"/>
              </a:rPr>
              <a:t>March of Dimes</a:t>
            </a:r>
          </a:p>
        </p:txBody>
      </p:sp>
      <p:sp>
        <p:nvSpPr>
          <p:cNvPr id="10" name="AutoShape 6" descr="Image result for march of di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march of di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s://blogs.longwood.edu/marchofdimes/files/2013/10/cropped-march_of_dimes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874859"/>
            <a:ext cx="38862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march of di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3881646"/>
            <a:ext cx="2846387" cy="149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1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7575" y="1480563"/>
            <a:ext cx="7540625" cy="2585323"/>
          </a:xfrm>
          <a:prstGeom prst="rect">
            <a:avLst/>
          </a:prstGeom>
          <a:noFill/>
        </p:spPr>
        <p:txBody>
          <a:bodyPr wrap="square" rtlCol="0">
            <a:spAutoFit/>
          </a:bodyPr>
          <a:lstStyle/>
          <a:p>
            <a:endParaRPr lang="en-US" sz="2400" dirty="0">
              <a:solidFill>
                <a:srgbClr val="000000"/>
              </a:solidFill>
              <a:latin typeface="Garamond" panose="02020404030301010803" pitchFamily="18" charset="0"/>
            </a:endParaRPr>
          </a:p>
          <a:p>
            <a:pPr marL="342900" indent="-342900">
              <a:buFont typeface="Wingdings" panose="05000000000000000000" pitchFamily="2" charset="2"/>
              <a:buChar char="v"/>
            </a:pPr>
            <a:r>
              <a:rPr lang="en-US" sz="2300" dirty="0">
                <a:solidFill>
                  <a:srgbClr val="000000"/>
                </a:solidFill>
                <a:latin typeface="Century Gothic" panose="020B0502020202020204" pitchFamily="34" charset="0"/>
              </a:rPr>
              <a:t>Start with your own $25 donation =$25</a:t>
            </a:r>
          </a:p>
          <a:p>
            <a:pPr marL="342900" indent="-342900">
              <a:buFont typeface="Wingdings" panose="05000000000000000000" pitchFamily="2" charset="2"/>
              <a:buChar char="v"/>
            </a:pPr>
            <a:r>
              <a:rPr lang="en-US" sz="2300" dirty="0">
                <a:solidFill>
                  <a:srgbClr val="000000"/>
                </a:solidFill>
                <a:latin typeface="Century Gothic" panose="020B0502020202020204" pitchFamily="34" charset="0"/>
              </a:rPr>
              <a:t>4 family members for $25 each= $100</a:t>
            </a:r>
          </a:p>
          <a:p>
            <a:pPr marL="342900" indent="-342900">
              <a:buFont typeface="Wingdings" panose="05000000000000000000" pitchFamily="2" charset="2"/>
              <a:buChar char="v"/>
            </a:pPr>
            <a:r>
              <a:rPr lang="en-US" sz="2300" dirty="0">
                <a:solidFill>
                  <a:srgbClr val="000000"/>
                </a:solidFill>
                <a:latin typeface="Century Gothic" panose="020B0502020202020204" pitchFamily="34" charset="0"/>
              </a:rPr>
              <a:t>4 $10 donations after a Facebook post =$40</a:t>
            </a:r>
          </a:p>
          <a:p>
            <a:pPr marL="342900" indent="-342900">
              <a:buFont typeface="Wingdings" panose="05000000000000000000" pitchFamily="2" charset="2"/>
              <a:buChar char="v"/>
            </a:pPr>
            <a:r>
              <a:rPr lang="en-US" sz="2300" dirty="0">
                <a:solidFill>
                  <a:srgbClr val="000000"/>
                </a:solidFill>
                <a:latin typeface="Century Gothic" panose="020B0502020202020204" pitchFamily="34" charset="0"/>
              </a:rPr>
              <a:t>5 neighbors for $10 each =$50</a:t>
            </a:r>
          </a:p>
          <a:p>
            <a:pPr marL="342900" indent="-342900">
              <a:buFont typeface="Wingdings" panose="05000000000000000000" pitchFamily="2" charset="2"/>
              <a:buChar char="v"/>
            </a:pPr>
            <a:r>
              <a:rPr lang="en-US" sz="2300" dirty="0">
                <a:solidFill>
                  <a:srgbClr val="000000"/>
                </a:solidFill>
                <a:latin typeface="Century Gothic" panose="020B0502020202020204" pitchFamily="34" charset="0"/>
              </a:rPr>
              <a:t>5 local businesses for a $15 donation =$75</a:t>
            </a:r>
          </a:p>
          <a:p>
            <a:pPr marL="342900" indent="-342900">
              <a:buFont typeface="Wingdings" panose="05000000000000000000" pitchFamily="2" charset="2"/>
              <a:buChar char="v"/>
            </a:pPr>
            <a:r>
              <a:rPr lang="en-US" sz="2300" dirty="0">
                <a:solidFill>
                  <a:srgbClr val="000000"/>
                </a:solidFill>
                <a:latin typeface="Century Gothic" panose="020B0502020202020204" pitchFamily="34" charset="0"/>
              </a:rPr>
              <a:t>1 teacher for $10=$10</a:t>
            </a:r>
          </a:p>
        </p:txBody>
      </p:sp>
      <p:sp>
        <p:nvSpPr>
          <p:cNvPr id="3" name="TextBox 2"/>
          <p:cNvSpPr txBox="1"/>
          <p:nvPr/>
        </p:nvSpPr>
        <p:spPr>
          <a:xfrm>
            <a:off x="3175" y="1039100"/>
            <a:ext cx="4922662" cy="830997"/>
          </a:xfrm>
          <a:prstGeom prst="rect">
            <a:avLst/>
          </a:prstGeom>
          <a:noFill/>
        </p:spPr>
        <p:txBody>
          <a:bodyPr wrap="square" rtlCol="0">
            <a:spAutoFit/>
          </a:bodyPr>
          <a:lstStyle/>
          <a:p>
            <a:r>
              <a:rPr lang="en-US" sz="2400" b="1" dirty="0">
                <a:latin typeface="Century Gothic" panose="020B0502020202020204" pitchFamily="34" charset="0"/>
              </a:rPr>
              <a:t>Simple Fundraising:</a:t>
            </a:r>
          </a:p>
          <a:p>
            <a:r>
              <a:rPr lang="en-US" sz="2400" b="1" dirty="0">
                <a:latin typeface="Century Gothic" panose="020B0502020202020204" pitchFamily="34" charset="0"/>
              </a:rPr>
              <a:t>How can I raise $300</a:t>
            </a:r>
            <a:r>
              <a:rPr lang="en-US" sz="2400" dirty="0">
                <a:latin typeface="Century Gothic" panose="020B0502020202020204" pitchFamily="34" charset="0"/>
              </a:rPr>
              <a: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5516496"/>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137" t="-1466" r="10137" b="1466"/>
          <a:stretch/>
        </p:blipFill>
        <p:spPr bwMode="auto">
          <a:xfrm>
            <a:off x="-1066800" y="-14888"/>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2" descr="Image result for march of d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Image result for march of dimes bab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Image result for march of dimes babi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www.marchofdimes.org/glue/images/FamousFootwear_05_rdax_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810" y="4182882"/>
            <a:ext cx="2038258" cy="1217131"/>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0" descr="Image result for march of dimes babies thank yo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Image result for march of dimes babi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descr="http://blog.marchforbabies.org/wp-content/uploads/2013/04/mfb_fb_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78" y="4082097"/>
            <a:ext cx="3282793" cy="137615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leememorial.org/mainlanding/images/lp/march-of-dimes.jpg"/>
          <p:cNvPicPr>
            <a:picLocks noChangeAspect="1" noChangeArrowheads="1"/>
          </p:cNvPicPr>
          <p:nvPr/>
        </p:nvPicPr>
        <p:blipFill rotWithShape="1">
          <a:blip r:embed="rId7">
            <a:extLst>
              <a:ext uri="{28A0092B-C50C-407E-A947-70E740481C1C}">
                <a14:useLocalDpi xmlns:a14="http://schemas.microsoft.com/office/drawing/2010/main" val="0"/>
              </a:ext>
            </a:extLst>
          </a:blip>
          <a:srcRect b="10470"/>
          <a:stretch/>
        </p:blipFill>
        <p:spPr bwMode="auto">
          <a:xfrm>
            <a:off x="227330" y="4065886"/>
            <a:ext cx="1575534" cy="141057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36675" y="303085"/>
            <a:ext cx="6477000" cy="707886"/>
          </a:xfrm>
          <a:prstGeom prst="rect">
            <a:avLst/>
          </a:prstGeom>
          <a:noFill/>
        </p:spPr>
        <p:txBody>
          <a:bodyPr wrap="square" rtlCol="0">
            <a:spAutoFit/>
          </a:bodyPr>
          <a:lstStyle/>
          <a:p>
            <a:pPr algn="ctr"/>
            <a:r>
              <a:rPr lang="en-US" sz="4000" b="1" dirty="0">
                <a:latin typeface="Century Gothic" panose="020B0502020202020204" pitchFamily="34" charset="0"/>
              </a:rPr>
              <a:t>March of Dimes</a:t>
            </a:r>
          </a:p>
        </p:txBody>
      </p:sp>
    </p:spTree>
    <p:extLst>
      <p:ext uri="{BB962C8B-B14F-4D97-AF65-F5344CB8AC3E}">
        <p14:creationId xmlns:p14="http://schemas.microsoft.com/office/powerpoint/2010/main" val="145111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1402"/>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3000" y="184198"/>
            <a:ext cx="6705600" cy="804333"/>
          </a:xfrm>
        </p:spPr>
        <p:txBody>
          <a:bodyPr>
            <a:noAutofit/>
          </a:bodyPr>
          <a:lstStyle/>
          <a:p>
            <a:pPr algn="ctr"/>
            <a:r>
              <a:rPr lang="en-US" sz="3500" dirty="0">
                <a:solidFill>
                  <a:srgbClr val="000000"/>
                </a:solidFill>
                <a:latin typeface="Century Gothic" panose="020B0502020202020204" pitchFamily="34" charset="0"/>
              </a:rPr>
              <a:t>Children’s Miracle Network</a:t>
            </a:r>
          </a:p>
        </p:txBody>
      </p:sp>
      <p:sp>
        <p:nvSpPr>
          <p:cNvPr id="3" name="Text Placeholder 2"/>
          <p:cNvSpPr>
            <a:spLocks noGrp="1"/>
          </p:cNvSpPr>
          <p:nvPr>
            <p:ph type="body" sz="half" idx="2"/>
          </p:nvPr>
        </p:nvSpPr>
        <p:spPr>
          <a:xfrm>
            <a:off x="155575" y="1007094"/>
            <a:ext cx="6245225" cy="4267200"/>
          </a:xfrm>
        </p:spPr>
        <p:txBody>
          <a:bodyPr>
            <a:normAutofit/>
          </a:bodyPr>
          <a:lstStyle/>
          <a:p>
            <a:pPr marL="342900" indent="-342900">
              <a:buFont typeface="Wingdings" panose="05000000000000000000" pitchFamily="2" charset="2"/>
              <a:buChar char="v"/>
            </a:pPr>
            <a:r>
              <a:rPr lang="en-US" sz="2800" dirty="0">
                <a:solidFill>
                  <a:srgbClr val="000000"/>
                </a:solidFill>
                <a:latin typeface="Century Gothic" panose="020B0502020202020204" pitchFamily="34" charset="0"/>
              </a:rPr>
              <a:t>Established to help children by actively supporting improved health care for millions of young people around the world. </a:t>
            </a:r>
          </a:p>
          <a:p>
            <a:pPr lvl="1"/>
            <a:endParaRPr lang="en-US" sz="2400" dirty="0">
              <a:solidFill>
                <a:srgbClr val="000000"/>
              </a:solidFill>
              <a:latin typeface="Century Gothic" panose="020B0502020202020204" pitchFamily="34" charset="0"/>
            </a:endParaRPr>
          </a:p>
          <a:p>
            <a:endParaRPr lang="en-US" sz="2400" dirty="0">
              <a:solidFill>
                <a:srgbClr val="000000"/>
              </a:solidFill>
              <a:latin typeface="Century Gothic" panose="020B0502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777199"/>
            <a:ext cx="1656213" cy="211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children's miracle network child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propertyportalwatch.com/wp-content/uploads/2014/05/miracle-netw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3397279"/>
            <a:ext cx="3044825" cy="19463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abigalebodene.com/uploads/1/0/4/2/10422717/5073290_or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346557"/>
            <a:ext cx="3810000" cy="194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10137" t="-1466" r="10137" b="1466"/>
          <a:stretch/>
        </p:blipFill>
        <p:spPr bwMode="auto">
          <a:xfrm>
            <a:off x="-1036320" y="-3554"/>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36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42" y="5490950"/>
            <a:ext cx="9183356"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960537"/>
            <a:ext cx="8382000" cy="3185487"/>
          </a:xfrm>
          <a:prstGeom prst="rect">
            <a:avLst/>
          </a:prstGeom>
        </p:spPr>
        <p:txBody>
          <a:bodyPr wrap="square">
            <a:spAutoFit/>
          </a:bodyPr>
          <a:lstStyle/>
          <a:p>
            <a:r>
              <a:rPr lang="en-US" sz="2200" dirty="0">
                <a:solidFill>
                  <a:srgbClr val="000000"/>
                </a:solidFill>
                <a:latin typeface="Garamond" panose="02020404030301010803" pitchFamily="18" charset="0"/>
              </a:rPr>
              <a:t> </a:t>
            </a:r>
            <a:r>
              <a:rPr lang="en-US" sz="2200" dirty="0">
                <a:solidFill>
                  <a:srgbClr val="000000"/>
                </a:solidFill>
                <a:latin typeface="Century Gothic" panose="020B0502020202020204" pitchFamily="34" charset="0"/>
              </a:rPr>
              <a:t>Participate or Fundraise for this cause through:</a:t>
            </a:r>
          </a:p>
          <a:p>
            <a:endParaRPr lang="en-US" sz="2200" dirty="0">
              <a:solidFill>
                <a:srgbClr val="000000"/>
              </a:solidFill>
              <a:latin typeface="Century Gothic" panose="020B0502020202020204" pitchFamily="34" charset="0"/>
            </a:endParaRPr>
          </a:p>
          <a:p>
            <a:pPr marL="800100" lvl="1" indent="-342900">
              <a:buFont typeface="Wingdings" panose="05000000000000000000" pitchFamily="2" charset="2"/>
              <a:buChar char="v"/>
            </a:pPr>
            <a:r>
              <a:rPr lang="en-US" sz="2200" dirty="0">
                <a:solidFill>
                  <a:srgbClr val="000000"/>
                </a:solidFill>
                <a:latin typeface="Century Gothic" panose="020B0502020202020204" pitchFamily="34" charset="0"/>
              </a:rPr>
              <a:t> Dance Marathon</a:t>
            </a:r>
          </a:p>
          <a:p>
            <a:pPr marL="800100" lvl="1" indent="-342900">
              <a:buFont typeface="Wingdings" panose="05000000000000000000" pitchFamily="2" charset="2"/>
              <a:buChar char="v"/>
            </a:pPr>
            <a:endParaRPr lang="en-US" sz="1100" dirty="0">
              <a:solidFill>
                <a:srgbClr val="000000"/>
              </a:solidFill>
              <a:latin typeface="Century Gothic" panose="020B0502020202020204" pitchFamily="34" charset="0"/>
            </a:endParaRPr>
          </a:p>
          <a:p>
            <a:pPr marL="800100" lvl="1" indent="-342900">
              <a:buFont typeface="Wingdings" panose="05000000000000000000" pitchFamily="2" charset="2"/>
              <a:buChar char="v"/>
            </a:pPr>
            <a:r>
              <a:rPr lang="en-US" sz="2200" dirty="0">
                <a:solidFill>
                  <a:srgbClr val="000000"/>
                </a:solidFill>
                <a:latin typeface="Century Gothic" panose="020B0502020202020204" pitchFamily="34" charset="0"/>
              </a:rPr>
              <a:t> Miracle Treat Day</a:t>
            </a:r>
          </a:p>
          <a:p>
            <a:pPr marL="800100" lvl="1" indent="-342900">
              <a:buFont typeface="Wingdings" panose="05000000000000000000" pitchFamily="2" charset="2"/>
              <a:buChar char="v"/>
            </a:pPr>
            <a:endParaRPr lang="en-US" sz="1200" dirty="0">
              <a:solidFill>
                <a:srgbClr val="000000"/>
              </a:solidFill>
              <a:latin typeface="Century Gothic" panose="020B0502020202020204" pitchFamily="34" charset="0"/>
            </a:endParaRPr>
          </a:p>
          <a:p>
            <a:pPr marL="800100" lvl="1" indent="-342900">
              <a:buFont typeface="Wingdings" panose="05000000000000000000" pitchFamily="2" charset="2"/>
              <a:buChar char="v"/>
            </a:pPr>
            <a:r>
              <a:rPr lang="en-US" sz="2200" dirty="0">
                <a:latin typeface="Century Gothic" panose="020B0502020202020204" pitchFamily="34" charset="0"/>
              </a:rPr>
              <a:t>IHOP National Pancake Day</a:t>
            </a:r>
          </a:p>
          <a:p>
            <a:pPr lvl="1">
              <a:buFont typeface="Wingdings" pitchFamily="2" charset="2"/>
              <a:buChar char="Ø"/>
            </a:pPr>
            <a:endParaRPr lang="en-US" sz="900" dirty="0">
              <a:latin typeface="Century Gothic" panose="020B0502020202020204" pitchFamily="34" charset="0"/>
            </a:endParaRPr>
          </a:p>
          <a:p>
            <a:pPr algn="ctr"/>
            <a:r>
              <a:rPr lang="en-US" sz="2200" dirty="0">
                <a:latin typeface="Century Gothic" panose="020B0502020202020204" pitchFamily="34" charset="0"/>
                <a:hlinkClick r:id="rId4"/>
              </a:rPr>
              <a:t>http://give.childrensmiraclenetworkhospitals.org</a:t>
            </a:r>
            <a:r>
              <a:rPr lang="en-US" sz="2000" dirty="0">
                <a:latin typeface="Century Gothic" panose="020B0502020202020204" pitchFamily="34" charset="0"/>
                <a:hlinkClick r:id="rId4"/>
              </a:rPr>
              <a:t>/</a:t>
            </a:r>
            <a:endParaRPr lang="en-US" sz="2000" dirty="0">
              <a:latin typeface="Century Gothic" panose="020B0502020202020204" pitchFamily="34" charset="0"/>
            </a:endParaRPr>
          </a:p>
          <a:p>
            <a:pPr lvl="1"/>
            <a:endParaRPr lang="en-US" sz="3200" dirty="0">
              <a:solidFill>
                <a:srgbClr val="000000"/>
              </a:solidFill>
              <a:latin typeface="Garamond" panose="02020404030301010803" pitchFamily="18" charset="0"/>
            </a:endParaRPr>
          </a:p>
        </p:txBody>
      </p:sp>
      <p:sp>
        <p:nvSpPr>
          <p:cNvPr id="10" name="Title 1"/>
          <p:cNvSpPr>
            <a:spLocks noGrp="1"/>
          </p:cNvSpPr>
          <p:nvPr>
            <p:ph type="title"/>
          </p:nvPr>
        </p:nvSpPr>
        <p:spPr>
          <a:xfrm>
            <a:off x="990600" y="395393"/>
            <a:ext cx="7010400" cy="576263"/>
          </a:xfrm>
        </p:spPr>
        <p:txBody>
          <a:bodyPr>
            <a:noAutofit/>
          </a:bodyPr>
          <a:lstStyle/>
          <a:p>
            <a:pPr algn="ctr"/>
            <a:r>
              <a:rPr lang="en-US" sz="3500" dirty="0">
                <a:solidFill>
                  <a:srgbClr val="000000"/>
                </a:solidFill>
                <a:latin typeface="Century Gothic" panose="020B0502020202020204" pitchFamily="34" charset="0"/>
              </a:rPr>
              <a:t>Children’s Miracle Network</a:t>
            </a:r>
          </a:p>
        </p:txBody>
      </p:sp>
      <p:pic>
        <p:nvPicPr>
          <p:cNvPr id="11"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Image result for children's miracle network child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www.kearneyfcu.com/portals/0/internalImages/philanthr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5" y="3924030"/>
            <a:ext cx="2833048" cy="148091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children's miracle network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children's miracle network logo vect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0" name="Picture 12" descr="http://www.cmnjax.com/images/photoDona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810000"/>
            <a:ext cx="3200400" cy="150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14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137" t="-1466" r="10137" b="1466"/>
          <a:stretch/>
        </p:blipFill>
        <p:spPr bwMode="auto">
          <a:xfrm>
            <a:off x="-1066800" y="-5063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47681" y="314770"/>
            <a:ext cx="6934200" cy="646331"/>
          </a:xfrm>
          <a:prstGeom prst="rect">
            <a:avLst/>
          </a:prstGeom>
          <a:noFill/>
        </p:spPr>
        <p:txBody>
          <a:bodyPr wrap="square" rtlCol="0">
            <a:spAutoFit/>
          </a:bodyPr>
          <a:lstStyle/>
          <a:p>
            <a:r>
              <a:rPr lang="en-US" sz="3600" b="1" dirty="0">
                <a:latin typeface="Century Gothic" panose="020B0502020202020204" pitchFamily="34" charset="0"/>
              </a:rPr>
              <a:t>Thirst Project</a:t>
            </a:r>
          </a:p>
        </p:txBody>
      </p:sp>
      <p:sp>
        <p:nvSpPr>
          <p:cNvPr id="9" name="TextBox 8"/>
          <p:cNvSpPr txBox="1"/>
          <p:nvPr/>
        </p:nvSpPr>
        <p:spPr>
          <a:xfrm>
            <a:off x="228600" y="1029252"/>
            <a:ext cx="7620000" cy="3539430"/>
          </a:xfrm>
          <a:prstGeom prst="rect">
            <a:avLst/>
          </a:prstGeom>
          <a:noFill/>
        </p:spPr>
        <p:txBody>
          <a:bodyPr wrap="square" rtlCol="0">
            <a:spAutoFit/>
          </a:bodyPr>
          <a:lstStyle/>
          <a:p>
            <a:pPr marL="457200" indent="-457200">
              <a:lnSpc>
                <a:spcPct val="200000"/>
              </a:lnSpc>
              <a:buFont typeface="Wingdings" panose="05000000000000000000" pitchFamily="2" charset="2"/>
              <a:buChar char="v"/>
            </a:pPr>
            <a:r>
              <a:rPr lang="en-US" sz="2000" dirty="0">
                <a:latin typeface="Century Gothic" panose="020B0502020202020204" pitchFamily="34" charset="0"/>
              </a:rPr>
              <a:t>“Dirty Little Secret” Campaign</a:t>
            </a:r>
          </a:p>
          <a:p>
            <a:pPr marL="457200" indent="-457200">
              <a:lnSpc>
                <a:spcPct val="200000"/>
              </a:lnSpc>
              <a:buFont typeface="Wingdings" panose="05000000000000000000" pitchFamily="2" charset="2"/>
              <a:buChar char="v"/>
            </a:pPr>
            <a:r>
              <a:rPr lang="en-US" sz="2000" dirty="0">
                <a:latin typeface="Century Gothic" panose="020B0502020202020204" pitchFamily="34" charset="0"/>
              </a:rPr>
              <a:t>Go Silent on World Water Day</a:t>
            </a:r>
          </a:p>
          <a:p>
            <a:pPr marL="457200" indent="-457200">
              <a:lnSpc>
                <a:spcPct val="200000"/>
              </a:lnSpc>
              <a:buFont typeface="Wingdings" panose="05000000000000000000" pitchFamily="2" charset="2"/>
              <a:buChar char="v"/>
            </a:pPr>
            <a:r>
              <a:rPr lang="en-US" sz="2000" dirty="0">
                <a:latin typeface="Century Gothic" panose="020B0502020202020204" pitchFamily="34" charset="0"/>
              </a:rPr>
              <a:t>Reserve a Speaker!</a:t>
            </a:r>
          </a:p>
          <a:p>
            <a:pPr>
              <a:lnSpc>
                <a:spcPct val="200000"/>
              </a:lnSpc>
            </a:pPr>
            <a:endParaRPr lang="en-US" sz="1100" dirty="0">
              <a:latin typeface="Century Gothic" panose="020B0502020202020204" pitchFamily="34" charset="0"/>
            </a:endParaRPr>
          </a:p>
          <a:p>
            <a:pPr marL="457200" indent="-457200">
              <a:buFont typeface="Wingdings" panose="05000000000000000000" pitchFamily="2" charset="2"/>
              <a:buChar char="v"/>
            </a:pPr>
            <a:r>
              <a:rPr lang="en-US" sz="2000" dirty="0">
                <a:latin typeface="Century Gothic" panose="020B0502020202020204" pitchFamily="34" charset="0"/>
              </a:rPr>
              <a:t>For more information, visit </a:t>
            </a:r>
            <a:r>
              <a:rPr lang="en-US" sz="2000" u="sng" dirty="0">
                <a:latin typeface="Century Gothic" panose="020B0502020202020204" pitchFamily="34" charset="0"/>
                <a:hlinkClick r:id="rId5"/>
              </a:rPr>
              <a:t>https://www.thirstproject.org/</a:t>
            </a:r>
            <a:endParaRPr lang="en-US" sz="2000" dirty="0">
              <a:latin typeface="Century Gothic" panose="020B0502020202020204" pitchFamily="34" charset="0"/>
            </a:endParaRPr>
          </a:p>
          <a:p>
            <a:pPr>
              <a:lnSpc>
                <a:spcPct val="200000"/>
              </a:lnSpc>
            </a:pPr>
            <a:endParaRPr lang="en-US" sz="2800" dirty="0">
              <a:latin typeface="Century Gothic" panose="020B0502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3962400"/>
            <a:ext cx="3073400" cy="131717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3200" y="3962400"/>
            <a:ext cx="2081213" cy="138631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0" y="1006352"/>
            <a:ext cx="2143125" cy="2143125"/>
          </a:xfrm>
          <a:prstGeom prst="rect">
            <a:avLst/>
          </a:prstGeom>
        </p:spPr>
      </p:pic>
    </p:spTree>
    <p:extLst>
      <p:ext uri="{BB962C8B-B14F-4D97-AF65-F5344CB8AC3E}">
        <p14:creationId xmlns:p14="http://schemas.microsoft.com/office/powerpoint/2010/main" val="52980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90950"/>
            <a:ext cx="9144000" cy="13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19200" y="190500"/>
            <a:ext cx="6781800" cy="880533"/>
          </a:xfrm>
        </p:spPr>
        <p:txBody>
          <a:bodyPr>
            <a:noAutofit/>
          </a:bodyPr>
          <a:lstStyle/>
          <a:p>
            <a:pPr algn="ctr"/>
            <a:r>
              <a:rPr lang="en-US" sz="4000" dirty="0">
                <a:solidFill>
                  <a:srgbClr val="000000"/>
                </a:solidFill>
                <a:latin typeface="Century Gothic" panose="020B0502020202020204" pitchFamily="34" charset="0"/>
              </a:rPr>
              <a:t>Service Related Awards</a:t>
            </a:r>
          </a:p>
        </p:txBody>
      </p:sp>
      <p:sp>
        <p:nvSpPr>
          <p:cNvPr id="3" name="Text Placeholder 2"/>
          <p:cNvSpPr>
            <a:spLocks noGrp="1"/>
          </p:cNvSpPr>
          <p:nvPr>
            <p:ph type="body" sz="half" idx="2"/>
          </p:nvPr>
        </p:nvSpPr>
        <p:spPr>
          <a:xfrm>
            <a:off x="1828800" y="1658778"/>
            <a:ext cx="5562600" cy="3183467"/>
          </a:xfrm>
        </p:spPr>
        <p:txBody>
          <a:bodyPr>
            <a:noAutofit/>
          </a:bodyPr>
          <a:lstStyle/>
          <a:p>
            <a:pPr algn="ctr"/>
            <a:r>
              <a:rPr lang="en-US" sz="2800" b="1" dirty="0">
                <a:solidFill>
                  <a:srgbClr val="000000"/>
                </a:solidFill>
                <a:latin typeface="Century Gothic" panose="020B0502020202020204" pitchFamily="34" charset="0"/>
              </a:rPr>
              <a:t>Major Emphasis Award</a:t>
            </a:r>
          </a:p>
          <a:p>
            <a:pPr marL="457200" indent="-457200" algn="ctr">
              <a:buFont typeface="Wingdings" panose="05000000000000000000" pitchFamily="2" charset="2"/>
              <a:buChar char="v"/>
            </a:pPr>
            <a:endParaRPr lang="en-US" sz="900" b="1" dirty="0">
              <a:solidFill>
                <a:srgbClr val="000000"/>
              </a:solidFill>
              <a:latin typeface="Century Gothic" panose="020B0502020202020204" pitchFamily="34" charset="0"/>
            </a:endParaRPr>
          </a:p>
          <a:p>
            <a:pPr algn="ctr"/>
            <a:r>
              <a:rPr lang="en-US" sz="2800" b="1" dirty="0">
                <a:solidFill>
                  <a:srgbClr val="000000"/>
                </a:solidFill>
                <a:latin typeface="Century Gothic" panose="020B0502020202020204" pitchFamily="34" charset="0"/>
              </a:rPr>
              <a:t>&amp;</a:t>
            </a:r>
          </a:p>
          <a:p>
            <a:pPr algn="ctr"/>
            <a:endParaRPr lang="en-US" sz="900" b="1" dirty="0">
              <a:solidFill>
                <a:srgbClr val="000000"/>
              </a:solidFill>
              <a:latin typeface="Century Gothic" panose="020B0502020202020204" pitchFamily="34" charset="0"/>
            </a:endParaRPr>
          </a:p>
          <a:p>
            <a:pPr algn="ctr"/>
            <a:r>
              <a:rPr lang="en-US" sz="2800" b="1" dirty="0">
                <a:solidFill>
                  <a:srgbClr val="000000"/>
                </a:solidFill>
                <a:latin typeface="Century Gothic" panose="020B0502020202020204" pitchFamily="34" charset="0"/>
              </a:rPr>
              <a:t>Single Service Award</a:t>
            </a:r>
          </a:p>
        </p:txBody>
      </p:sp>
      <p:pic>
        <p:nvPicPr>
          <p:cNvPr id="7"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0137" t="-1466" r="10137" b="1466"/>
          <a:stretch/>
        </p:blipFill>
        <p:spPr bwMode="auto">
          <a:xfrm>
            <a:off x="-1066800" y="0"/>
            <a:ext cx="1021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119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6390</TotalTime>
  <Words>2270</Words>
  <Application>Microsoft Office PowerPoint</Application>
  <PresentationFormat>On-screen Show (4:3)</PresentationFormat>
  <Paragraphs>270</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Courier New</vt:lpstr>
      <vt:lpstr>Garamond</vt:lpstr>
      <vt:lpstr>Wingdings</vt:lpstr>
      <vt:lpstr>Office Theme</vt:lpstr>
      <vt:lpstr>Service and Major Emphasis</vt:lpstr>
      <vt:lpstr>Key Club International   Service Partners</vt:lpstr>
      <vt:lpstr>PowerPoint Presentation</vt:lpstr>
      <vt:lpstr>PowerPoint Presentation</vt:lpstr>
      <vt:lpstr>PowerPoint Presentation</vt:lpstr>
      <vt:lpstr>Children’s Miracle Network</vt:lpstr>
      <vt:lpstr>Children’s Miracle Network</vt:lpstr>
      <vt:lpstr>PowerPoint Presentation</vt:lpstr>
      <vt:lpstr>Service Related Awards</vt:lpstr>
      <vt:lpstr>Major Emphasis Award</vt:lpstr>
      <vt:lpstr>Single Service Award</vt:lpstr>
      <vt:lpstr>OTHER KEY CLUB SERVICE PARTNERS:</vt:lpstr>
      <vt:lpstr>Hershey’s Track and Field</vt:lpstr>
      <vt:lpstr>Rustic Pathways</vt:lpstr>
      <vt:lpstr>Every Child a Swimmer </vt:lpstr>
      <vt:lpstr>Kiwanis One Day</vt:lpstr>
      <vt:lpstr>Learn more about  Service and Major Emphasis Programs</vt:lpstr>
      <vt:lpstr>Questions, Comments, or Concerns?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and Major Emphasis Committee</dc:title>
  <dc:creator>owner</dc:creator>
  <cp:lastModifiedBy>Odalis Hernandez</cp:lastModifiedBy>
  <cp:revision>136</cp:revision>
  <dcterms:created xsi:type="dcterms:W3CDTF">2013-08-15T18:51:36Z</dcterms:created>
  <dcterms:modified xsi:type="dcterms:W3CDTF">2016-08-18T20:57:52Z</dcterms:modified>
</cp:coreProperties>
</file>