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71" r:id="rId7"/>
    <p:sldId id="261" r:id="rId8"/>
    <p:sldId id="264" r:id="rId9"/>
    <p:sldId id="263" r:id="rId10"/>
    <p:sldId id="262"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74" autoAdjust="0"/>
  </p:normalViewPr>
  <p:slideViewPr>
    <p:cSldViewPr snapToGrid="0">
      <p:cViewPr varScale="1">
        <p:scale>
          <a:sx n="64" d="100"/>
          <a:sy n="64" d="100"/>
        </p:scale>
        <p:origin x="15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Deciding what to run for</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District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Seniors</a:t>
            </a:r>
            <a:r>
              <a:rPr lang="en" sz="1100" b="0" i="0" u="none" strike="noStrike" cap="none">
                <a:solidFill>
                  <a:schemeClr val="dk1"/>
                </a:solidFill>
                <a:latin typeface="Arial"/>
                <a:ea typeface="Arial"/>
                <a:cs typeface="Arial"/>
                <a:sym typeface="Arial"/>
              </a:rPr>
              <a:t> – only have one year, so only going to be one position → recommended 1 year in advance</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Lower Classmen </a:t>
            </a:r>
            <a:r>
              <a:rPr lang="en" sz="1100" b="0" i="0" u="none" strike="noStrike" cap="none">
                <a:solidFill>
                  <a:schemeClr val="dk1"/>
                </a:solidFill>
                <a:latin typeface="Arial"/>
                <a:ea typeface="Arial"/>
                <a:cs typeface="Arial"/>
                <a:sym typeface="Arial"/>
              </a:rPr>
              <a:t>– that plan to run for exec board position, recommend  2 years planning (1</a:t>
            </a:r>
            <a:r>
              <a:rPr lang="en" sz="1100" b="0" i="0" u="none" strike="noStrike" cap="none" baseline="30000">
                <a:solidFill>
                  <a:schemeClr val="dk1"/>
                </a:solidFill>
                <a:latin typeface="Arial"/>
                <a:ea typeface="Arial"/>
                <a:cs typeface="Arial"/>
                <a:sym typeface="Arial"/>
              </a:rPr>
              <a:t>st</a:t>
            </a:r>
            <a:r>
              <a:rPr lang="en" sz="1100" b="0" i="0" u="none" strike="noStrike" cap="none">
                <a:solidFill>
                  <a:schemeClr val="dk1"/>
                </a:solidFill>
                <a:latin typeface="Arial"/>
                <a:ea typeface="Arial"/>
                <a:cs typeface="Arial"/>
                <a:sym typeface="Arial"/>
              </a:rPr>
              <a:t> year ltg, 2</a:t>
            </a:r>
            <a:r>
              <a:rPr lang="en" sz="1100" b="0" i="0" u="none" strike="noStrike" cap="none" baseline="30000">
                <a:solidFill>
                  <a:schemeClr val="dk1"/>
                </a:solidFill>
                <a:latin typeface="Arial"/>
                <a:ea typeface="Arial"/>
                <a:cs typeface="Arial"/>
                <a:sym typeface="Arial"/>
              </a:rPr>
              <a:t>nd</a:t>
            </a:r>
            <a:r>
              <a:rPr lang="en" sz="1100" b="0" i="0" u="none" strike="noStrike" cap="none">
                <a:solidFill>
                  <a:schemeClr val="dk1"/>
                </a:solidFill>
                <a:latin typeface="Arial"/>
                <a:ea typeface="Arial"/>
                <a:cs typeface="Arial"/>
                <a:sym typeface="Arial"/>
              </a:rPr>
              <a:t> year exec) Also mention this is not the only way, they could potentially go immediately exec</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International</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Explain the chain. MOST go the path of LTG → EXEC → IT → IVP/IP</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Again, mention this is not necessary but how it usually works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Campaigning – explain why (unfair advantages) Make sure to mention NOT TO TELL ANYONE ABOUT YOUR INTENT</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Every board member is responsible for work on the standing committee</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Lieutenant Governors make up the committee with a chair and members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Executive Committee members and Zone Administrators advise committees in their work, make sure they keep up with deadlines and expectations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The</a:t>
            </a:r>
            <a:r>
              <a:rPr lang="en" sz="1100" b="0" i="0" u="none" strike="noStrike" cap="none" baseline="0" dirty="0">
                <a:solidFill>
                  <a:schemeClr val="dk1"/>
                </a:solidFill>
                <a:latin typeface="Arial"/>
                <a:ea typeface="Arial"/>
                <a:cs typeface="Arial"/>
                <a:sym typeface="Arial"/>
              </a:rPr>
              <a:t> executive committe</a:t>
            </a:r>
            <a:r>
              <a:rPr lang="en-US" sz="1100" b="0" i="0" u="none" strike="noStrike" cap="none" baseline="0" dirty="0">
                <a:solidFill>
                  <a:schemeClr val="dk1"/>
                </a:solidFill>
                <a:latin typeface="Arial"/>
                <a:ea typeface="Arial"/>
                <a:cs typeface="Arial"/>
                <a:sym typeface="Arial"/>
              </a:rPr>
              <a:t>e</a:t>
            </a:r>
            <a:r>
              <a:rPr lang="en" sz="1100" b="0" i="0" u="none" strike="noStrike" cap="none" baseline="0" dirty="0">
                <a:solidFill>
                  <a:schemeClr val="dk1"/>
                </a:solidFill>
                <a:latin typeface="Arial"/>
                <a:ea typeface="Arial"/>
                <a:cs typeface="Arial"/>
                <a:sym typeface="Arial"/>
              </a:rPr>
              <a:t> includes the Governor, Secretary, and Treasurer. </a:t>
            </a:r>
            <a:endParaRPr lang="en"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Briefly elaborate under each committee</a:t>
            </a:r>
          </a:p>
          <a:p>
            <a:pPr marL="0" marR="0" lvl="0" indent="0" algn="l" rtl="0">
              <a:spcBef>
                <a:spcPts val="0"/>
              </a:spcBef>
              <a:buClr>
                <a:schemeClr val="dk1"/>
              </a:buClr>
              <a:buSzPct val="25000"/>
              <a:buFont typeface="Arial"/>
              <a:buNone/>
            </a:pPr>
            <a:br>
              <a:rPr lang="en" sz="1100" b="0" i="0" u="none" strike="noStrike" cap="none" dirty="0">
                <a:solidFill>
                  <a:schemeClr val="dk1"/>
                </a:solidFill>
                <a:latin typeface="Arial"/>
                <a:ea typeface="Arial"/>
                <a:cs typeface="Arial"/>
                <a:sym typeface="Arial"/>
              </a:rPr>
            </a:b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International President is the FACE of Key Club International. This person prepares the goals and theme of Key Club for the service year. The International President leads the entire organization based off of the goals that were established and campaigned on at Spring Zone Rally, District Conference, and ICON.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To Become</a:t>
            </a:r>
            <a:r>
              <a:rPr lang="en" sz="1100" b="0" i="0" u="none" strike="noStrike" cap="none">
                <a:solidFill>
                  <a:schemeClr val="dk1"/>
                </a:solidFill>
                <a:latin typeface="Arial"/>
                <a:ea typeface="Arial"/>
                <a:cs typeface="Arial"/>
                <a:sym typeface="Arial"/>
              </a:rPr>
              <a:t>: Fill out forms and submit them to the election committee chair, Campaign at SZR’s,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What does the International VP do?: Chairs at least one international committee, supports all other committee chairmen and performs duties and attends events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International Vice President is the right hand to the president and assist the International President whenever needed.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To Become</a:t>
            </a:r>
            <a:r>
              <a:rPr lang="en" sz="1100" b="0" i="0" u="none" strike="noStrike" cap="none">
                <a:solidFill>
                  <a:schemeClr val="dk1"/>
                </a:solidFill>
                <a:latin typeface="Arial"/>
                <a:ea typeface="Arial"/>
                <a:cs typeface="Arial"/>
                <a:sym typeface="Arial"/>
              </a:rPr>
              <a:t>: Fill out required forms and submit them to the election committee chair, Campaign at SZR’s,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The Key Club International board of Trustees is made up of the President, V.P., and 11 trustees.</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What does an international Trustee do?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The leading body of all Key Club</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Sets Policy and Procedure for Key Club International</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Assists Governors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She attends district board meetings and helps serve districts on the international level. </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Our current International trustee is</a:t>
            </a:r>
            <a:r>
              <a:rPr lang="en" sz="1100" b="0" i="0" u="none" strike="noStrike" cap="none" baseline="0" dirty="0">
                <a:solidFill>
                  <a:schemeClr val="dk1"/>
                </a:solidFill>
                <a:latin typeface="Arial"/>
                <a:ea typeface="Arial"/>
                <a:cs typeface="Arial"/>
                <a:sym typeface="Arial"/>
              </a:rPr>
              <a:t> Clifford Young</a:t>
            </a:r>
            <a:r>
              <a:rPr lang="en" sz="1100" b="0" i="0" u="none" strike="noStrike" cap="none" dirty="0">
                <a:solidFill>
                  <a:schemeClr val="dk1"/>
                </a:solidFill>
                <a:latin typeface="Arial"/>
                <a:ea typeface="Arial"/>
                <a:cs typeface="Arial"/>
                <a:sym typeface="Arial"/>
              </a:rPr>
              <a:t> and our sister Districts are:</a:t>
            </a:r>
            <a:r>
              <a:rPr lang="en" sz="1100" b="0" i="0" u="none" strike="noStrike" cap="none" baseline="0" dirty="0">
                <a:solidFill>
                  <a:schemeClr val="dk1"/>
                </a:solidFill>
                <a:latin typeface="Arial"/>
                <a:ea typeface="Arial"/>
                <a:cs typeface="Arial"/>
                <a:sym typeface="Arial"/>
              </a:rPr>
              <a:t> Georgia and the Caribbean-Atlantic </a:t>
            </a:r>
            <a:br>
              <a:rPr lang="en" sz="1100" b="0" i="0" u="none" strike="noStrike" cap="none" dirty="0">
                <a:solidFill>
                  <a:schemeClr val="dk1"/>
                </a:solidFill>
                <a:latin typeface="Arial"/>
                <a:ea typeface="Arial"/>
                <a:cs typeface="Arial"/>
                <a:sym typeface="Arial"/>
              </a:rPr>
            </a:br>
            <a:r>
              <a:rPr lang="en" sz="1100" b="1" i="0" u="none" strike="noStrike" cap="none" dirty="0">
                <a:solidFill>
                  <a:schemeClr val="dk1"/>
                </a:solidFill>
                <a:latin typeface="Arial"/>
                <a:ea typeface="Arial"/>
                <a:cs typeface="Arial"/>
                <a:sym typeface="Arial"/>
              </a:rPr>
              <a:t>To Become</a:t>
            </a:r>
            <a:r>
              <a:rPr lang="en" sz="1100" b="0" i="0" u="none" strike="noStrike" cap="none" dirty="0">
                <a:solidFill>
                  <a:schemeClr val="dk1"/>
                </a:solidFill>
                <a:latin typeface="Arial"/>
                <a:ea typeface="Arial"/>
                <a:cs typeface="Arial"/>
                <a:sym typeface="Arial"/>
              </a:rPr>
              <a:t>: Fill out required forms and submit them to the election committee chair, Campaign at SZR’s but DO NOT CAMPAIGN BEFORE THEN, receive endorsement at District Convention, Campaign at ICON, and get elected at International Convention </a:t>
            </a:r>
          </a:p>
          <a:p>
            <a:pPr marL="0" marR="0" lvl="0" indent="0" algn="l" rtl="0">
              <a:spcBef>
                <a:spcPts val="0"/>
              </a:spcBef>
              <a:buClr>
                <a:schemeClr val="dk1"/>
              </a:buClr>
              <a:buSzPct val="25000"/>
              <a:buFont typeface="Arial"/>
              <a:buNone/>
            </a:pPr>
            <a:br>
              <a:rPr lang="en" sz="1100" b="0" i="0" u="none" strike="noStrike" cap="none" dirty="0">
                <a:solidFill>
                  <a:schemeClr val="dk1"/>
                </a:solidFill>
                <a:latin typeface="Arial"/>
                <a:ea typeface="Arial"/>
                <a:cs typeface="Arial"/>
                <a:sym typeface="Arial"/>
              </a:rPr>
            </a:b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Elections violations will not be permitted and may result in termination of one’s campaign, revoking privileges of person seeking higher office.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Read thoroughly through candidacy forms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If seeking office of the Executive Board (Gov, Sec, Treas) speak with Governor Martha Grace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seeking office of Lieutenant Governor speak to the one from your division NOW</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Elections violations will not be permitted and may result in termination of one’s campaign, revoking privileges of person seeking higher office.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Read thoroughly through candidacy forms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If seeking office of the Executive Board (Gov, Sec, Treas) speak with Governor Martha Grace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seeking office of Lieutenant Governor speak to the one from your division NOW</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Be prepared to answer questions. Please note that for positions such as ones on the district board, executive district board, or international board you cannot campaign until at Spring Zone Rally. If election violations are made you will be reported and eliminated from your campaign.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Questions?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All forms must be submitted to the elections email by deadlines. Make note of when forms should be completed, and do not wait to get your signatures!</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“so that’s what we’re going to cover”</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Everything with the club officers except multiplied by 1,000,000</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Huge opportunity to develop your leadership skills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Great chance to campaign on a grand scale </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Learn to oversee large groups of people</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Deciding what to run for</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District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Seniors</a:t>
            </a:r>
            <a:r>
              <a:rPr lang="en" sz="1100" b="0" i="0" u="none" strike="noStrike" cap="none">
                <a:solidFill>
                  <a:schemeClr val="dk1"/>
                </a:solidFill>
                <a:latin typeface="Arial"/>
                <a:ea typeface="Arial"/>
                <a:cs typeface="Arial"/>
                <a:sym typeface="Arial"/>
              </a:rPr>
              <a:t> – only have one year, so only going to be one position → recommended 1 year in advance</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Lower Classmen </a:t>
            </a:r>
            <a:r>
              <a:rPr lang="en" sz="1100" b="0" i="0" u="none" strike="noStrike" cap="none">
                <a:solidFill>
                  <a:schemeClr val="dk1"/>
                </a:solidFill>
                <a:latin typeface="Arial"/>
                <a:ea typeface="Arial"/>
                <a:cs typeface="Arial"/>
                <a:sym typeface="Arial"/>
              </a:rPr>
              <a:t>– that plan to run for exec board position, recommend  2 years planning (1</a:t>
            </a:r>
            <a:r>
              <a:rPr lang="en" sz="1100" b="0" i="0" u="none" strike="noStrike" cap="none" baseline="30000">
                <a:solidFill>
                  <a:schemeClr val="dk1"/>
                </a:solidFill>
                <a:latin typeface="Arial"/>
                <a:ea typeface="Arial"/>
                <a:cs typeface="Arial"/>
                <a:sym typeface="Arial"/>
              </a:rPr>
              <a:t>st</a:t>
            </a:r>
            <a:r>
              <a:rPr lang="en" sz="1100" b="0" i="0" u="none" strike="noStrike" cap="none">
                <a:solidFill>
                  <a:schemeClr val="dk1"/>
                </a:solidFill>
                <a:latin typeface="Arial"/>
                <a:ea typeface="Arial"/>
                <a:cs typeface="Arial"/>
                <a:sym typeface="Arial"/>
              </a:rPr>
              <a:t> year ltg, 2</a:t>
            </a:r>
            <a:r>
              <a:rPr lang="en" sz="1100" b="0" i="0" u="none" strike="noStrike" cap="none" baseline="30000">
                <a:solidFill>
                  <a:schemeClr val="dk1"/>
                </a:solidFill>
                <a:latin typeface="Arial"/>
                <a:ea typeface="Arial"/>
                <a:cs typeface="Arial"/>
                <a:sym typeface="Arial"/>
              </a:rPr>
              <a:t>nd</a:t>
            </a:r>
            <a:r>
              <a:rPr lang="en" sz="1100" b="0" i="0" u="none" strike="noStrike" cap="none">
                <a:solidFill>
                  <a:schemeClr val="dk1"/>
                </a:solidFill>
                <a:latin typeface="Arial"/>
                <a:ea typeface="Arial"/>
                <a:cs typeface="Arial"/>
                <a:sym typeface="Arial"/>
              </a:rPr>
              <a:t> year exec) Also mention this is not the only way, they could potentially go immediately exec</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Plan – Up to 1year in advance</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1" i="0" u="none" strike="noStrike" cap="none">
                <a:solidFill>
                  <a:schemeClr val="dk1"/>
                </a:solidFill>
                <a:latin typeface="Arial"/>
                <a:ea typeface="Arial"/>
                <a:cs typeface="Arial"/>
                <a:sym typeface="Arial"/>
              </a:rPr>
              <a:t>International</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Explain the chain. MOST go the path of LTG → EXEC → IT → IVP/IP</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Again, mention this is not necessary but how it usually works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Campaigning – explain why (unfair advantages) Make sure to mention NOT TO TELL ANYONE ABOUT YOUR INTENT</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Up to 1-3 years in advance</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As a Key Club Member, you can run for any position but, what are the responsibilities of other positions and what can you run for?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To start, lets look at the Lieutenant Governors.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Here</a:t>
            </a:r>
            <a:r>
              <a:rPr lang="en" sz="1100" b="0" i="0" u="none" strike="noStrike" cap="none" baseline="0" dirty="0">
                <a:solidFill>
                  <a:schemeClr val="dk1"/>
                </a:solidFill>
                <a:latin typeface="Arial"/>
                <a:ea typeface="Arial"/>
                <a:cs typeface="Arial"/>
                <a:sym typeface="Arial"/>
              </a:rPr>
              <a:t> is a list of the officer positions Key Club members can run for.</a:t>
            </a:r>
            <a:endParaRPr lang="en"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130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Expand on each bullet point:</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Represents their division on a district level at board meetings and votes on District matters to best suit their division.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A Lieutenant Governor is in charge of/represents anywhere form 5 to 15 clubs.</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A Lieutenant Governor is required to send out monthly newsletter, emails, and DCM’s, and is considered the club link to the district and international levels of Key Club. </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To Become: Fill out required paperwork before Spring Zone Rally, Talk to current Lieutenant Governor, and run at your Spring Zone Rally</a:t>
            </a:r>
          </a:p>
          <a:p>
            <a:pPr marL="0" marR="0" lvl="0" indent="0" algn="l" rtl="0">
              <a:spcBef>
                <a:spcPts val="0"/>
              </a:spcBef>
              <a:spcAft>
                <a:spcPts val="0"/>
              </a:spcAft>
              <a:buClr>
                <a:schemeClr val="dk1"/>
              </a:buClr>
              <a:buSzPct val="25000"/>
              <a:buFont typeface="Arial"/>
              <a:buNone/>
            </a:pPr>
            <a:r>
              <a:rPr lang="en" sz="1100" b="0" i="0" u="none" strike="noStrike" cap="none" dirty="0">
                <a:solidFill>
                  <a:schemeClr val="dk1"/>
                </a:solidFill>
                <a:latin typeface="Arial"/>
                <a:ea typeface="Arial"/>
                <a:cs typeface="Arial"/>
                <a:sym typeface="Arial"/>
              </a:rPr>
              <a:t>You must have these forms filled out  before Spring Zone rally to run for LTG or any other position.</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Remember, the most important part of Lt. Governor elections, is what you have done and plan to do in your Division. There is no campaigning until the time of speech, so take advantage of the year to make your mark.</a:t>
            </a:r>
          </a:p>
          <a:p>
            <a:pPr marL="0" marR="0" lvl="0" indent="0" algn="l" rtl="0">
              <a:spcBef>
                <a:spcPts val="0"/>
              </a:spcBef>
              <a:buClr>
                <a:schemeClr val="dk1"/>
              </a:buClr>
              <a:buSzPct val="25000"/>
              <a:buFont typeface="Arial"/>
              <a:buNone/>
            </a:pPr>
            <a:br>
              <a:rPr lang="en" sz="1100" b="0" i="0" u="none" strike="noStrike" cap="none" dirty="0">
                <a:solidFill>
                  <a:schemeClr val="dk1"/>
                </a:solidFill>
                <a:latin typeface="Arial"/>
                <a:ea typeface="Arial"/>
                <a:cs typeface="Arial"/>
                <a:sym typeface="Arial"/>
              </a:rPr>
            </a:b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Governor-</a:t>
            </a:r>
            <a:r>
              <a:rPr lang="en" sz="1100" b="0" i="0" u="none" strike="noStrike" cap="none" dirty="0">
                <a:solidFill>
                  <a:schemeClr val="dk1"/>
                </a:solidFill>
                <a:latin typeface="Arial"/>
                <a:ea typeface="Arial"/>
                <a:cs typeface="Arial"/>
                <a:sym typeface="Arial"/>
              </a:rPr>
              <a:t> provides guidance and leadership for the entire district and the district officers and committee chairmen. The governor is considered the face of the district and represents the district on the international level on the Key Club International council. The Governor must establish District goals, committees, and create a Governor’s project that they will also use as their foundation for campaigning at Spring Zone Rally and DCON. The Governor is the</a:t>
            </a:r>
            <a:r>
              <a:rPr lang="en" sz="1100" b="0" i="0" u="none" strike="noStrike" cap="none" baseline="0" dirty="0">
                <a:solidFill>
                  <a:schemeClr val="dk1"/>
                </a:solidFill>
                <a:latin typeface="Arial"/>
                <a:ea typeface="Arial"/>
                <a:cs typeface="Arial"/>
                <a:sym typeface="Arial"/>
              </a:rPr>
              <a:t> “executive officer” of the Florida District of Key Club. </a:t>
            </a:r>
            <a:endParaRPr lang="en"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1" i="0" u="none" strike="noStrike" cap="none" dirty="0">
                <a:solidFill>
                  <a:schemeClr val="dk1"/>
                </a:solidFill>
                <a:latin typeface="Arial"/>
                <a:ea typeface="Arial"/>
                <a:cs typeface="Arial"/>
                <a:sym typeface="Arial"/>
              </a:rPr>
              <a:t>Secretary-</a:t>
            </a:r>
            <a:r>
              <a:rPr lang="en" sz="1100" b="0" i="0" u="none" strike="noStrike" cap="none" dirty="0">
                <a:solidFill>
                  <a:schemeClr val="dk1"/>
                </a:solidFill>
                <a:latin typeface="Arial"/>
                <a:ea typeface="Arial"/>
                <a:cs typeface="Arial"/>
                <a:sym typeface="Arial"/>
              </a:rPr>
              <a:t>tracks pride report submissions, create monthly newsletters/blurbs, and take minutes at all meetings. The District Secretary works with all the club secretaries in the district to help them complete Pride Reports, update the Officer Information Forms, and help update the Membership Update Center in the beginning of the year. The district secretary also must produce a monthly newsletter to send out to the district updating the secretaries of upcoming dates and reminders about the OPR system. </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1" i="0" u="none" strike="noStrike" cap="none" dirty="0">
                <a:solidFill>
                  <a:schemeClr val="dk1"/>
                </a:solidFill>
                <a:latin typeface="Arial"/>
                <a:ea typeface="Arial"/>
                <a:cs typeface="Arial"/>
                <a:sym typeface="Arial"/>
              </a:rPr>
              <a:t>Treasurer-</a:t>
            </a:r>
            <a:r>
              <a:rPr lang="en" sz="1100" b="0" i="0" u="none" strike="noStrike" cap="none" dirty="0">
                <a:solidFill>
                  <a:schemeClr val="dk1"/>
                </a:solidFill>
                <a:latin typeface="Arial"/>
                <a:ea typeface="Arial"/>
                <a:cs typeface="Arial"/>
                <a:sym typeface="Arial"/>
              </a:rPr>
              <a:t>charged with accurately tracking and reporting the district financial accounts. This person is in charge of creating a budget for the district as well as helping create the District Education and Leadership Conference (DCON) budget. </a:t>
            </a:r>
          </a:p>
          <a:p>
            <a:pPr marL="0" marR="0" lvl="0" indent="0" algn="l" rtl="0">
              <a:spcBef>
                <a:spcPts val="0"/>
              </a:spcBef>
              <a:spcAft>
                <a:spcPts val="0"/>
              </a:spcAft>
              <a:buClr>
                <a:schemeClr val="dk1"/>
              </a:buClr>
              <a:buSzPct val="25000"/>
              <a:buFont typeface="Arial"/>
              <a:buNone/>
            </a:pPr>
            <a:r>
              <a:rPr lang="en" sz="1100" b="1" i="0" u="none" strike="noStrike" cap="none" dirty="0">
                <a:solidFill>
                  <a:schemeClr val="dk1"/>
                </a:solidFill>
                <a:latin typeface="Arial"/>
                <a:ea typeface="Arial"/>
                <a:cs typeface="Arial"/>
                <a:sym typeface="Arial"/>
              </a:rPr>
              <a:t>To Become</a:t>
            </a:r>
            <a:r>
              <a:rPr lang="en" sz="1100" b="0" i="0" u="none" strike="noStrike" cap="none" dirty="0">
                <a:solidFill>
                  <a:schemeClr val="dk1"/>
                </a:solidFill>
                <a:latin typeface="Arial"/>
                <a:ea typeface="Arial"/>
                <a:cs typeface="Arial"/>
                <a:sym typeface="Arial"/>
              </a:rPr>
              <a:t>: Fill out all forms online and send to the elections committee chair, campaign at all the SRZ’s, and get elected at DCON.</a:t>
            </a:r>
          </a:p>
          <a:p>
            <a:pPr marL="0" marR="0" lvl="0" indent="0" algn="l" rtl="0">
              <a:spcBef>
                <a:spcPts val="0"/>
              </a:spcBef>
              <a:spcAft>
                <a:spcPts val="0"/>
              </a:spcAft>
              <a:buClr>
                <a:schemeClr val="dk1"/>
              </a:buClr>
              <a:buSzPct val="25000"/>
              <a:buFont typeface="Arial"/>
              <a:buNone/>
            </a:pPr>
            <a:br>
              <a:rPr lang="en" sz="1100" b="0" i="0" u="none" strike="noStrike" cap="none" dirty="0">
                <a:solidFill>
                  <a:schemeClr val="dk1"/>
                </a:solidFill>
                <a:latin typeface="Arial"/>
                <a:ea typeface="Arial"/>
                <a:cs typeface="Arial"/>
                <a:sym typeface="Arial"/>
              </a:rPr>
            </a:br>
            <a:r>
              <a:rPr lang="en" sz="1100" b="0" i="0" u="none" strike="noStrike" cap="none" dirty="0">
                <a:solidFill>
                  <a:schemeClr val="dk1"/>
                </a:solidFill>
                <a:latin typeface="Arial"/>
                <a:ea typeface="Arial"/>
                <a:cs typeface="Arial"/>
                <a:sym typeface="Arial"/>
              </a:rPr>
              <a:t>These positions are the highest ranking of the district.</a:t>
            </a:r>
          </a:p>
          <a:p>
            <a:pPr marL="0" marR="0" lvl="0" indent="0" algn="l" rtl="0">
              <a:spcBef>
                <a:spcPts val="0"/>
              </a:spcBef>
              <a:buClr>
                <a:schemeClr val="dk1"/>
              </a:buClr>
              <a:buSzPct val="25000"/>
              <a:buFont typeface="Arial"/>
              <a:buNone/>
            </a:pPr>
            <a:br>
              <a:rPr lang="en" sz="1100" b="0" i="0" u="none" strike="noStrike" cap="none" dirty="0">
                <a:solidFill>
                  <a:schemeClr val="dk1"/>
                </a:solidFill>
                <a:latin typeface="Arial"/>
                <a:ea typeface="Arial"/>
                <a:cs typeface="Arial"/>
                <a:sym typeface="Arial"/>
              </a:rPr>
            </a:br>
            <a:br>
              <a:rPr lang="en" sz="1100" b="0" i="0" u="none" strike="noStrike" cap="none" dirty="0">
                <a:solidFill>
                  <a:schemeClr val="dk1"/>
                </a:solidFill>
                <a:latin typeface="Arial"/>
                <a:ea typeface="Arial"/>
                <a:cs typeface="Arial"/>
                <a:sym typeface="Arial"/>
              </a:rPr>
            </a:b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Webmaster – website, technical questions. Typically “Techy” people</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Webmaster-updates and maintains Florida Key Club website and deals with any technical questions or issues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Webmaster has a very difficult job, they serve as the “Tech” person that everyone in the district will run to with their computer or email problems.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Editor – sunshine source, help LTGs with Newsletter Creation, keeps up with social media</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Editor-charged with sharing news and correspondence from the district board to the clubs in your district and with promoting district events in your community</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If you look on the Florida Key Club Website (floridakeyclub.org) you will see a magazine, called The Sunshine Source. This magazine is created by the district editor as she receives information about what is going on in the divisions and what is going on district and internationally. </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Executive Assistant – right hand man to Gov. (like a V.P) also helps entire exec board; Lt. Governor tracking and monitors their deadlines</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DCON Chair- responsible for planning the District Conference. They serve as the chair for the committee of Lt. Governors. Responsible for planning DCON to every last detail – manages a budget, communicates with business, and conference center. They are a non-voting member.</a:t>
            </a:r>
          </a:p>
          <a:p>
            <a:pPr marL="0" marR="0" lvl="0" indent="0" algn="l" rtl="0">
              <a:spcBef>
                <a:spcPts val="0"/>
              </a:spcBef>
              <a:spcAft>
                <a:spcPts val="0"/>
              </a:spcAft>
              <a:buClr>
                <a:schemeClr val="dk1"/>
              </a:buClr>
              <a:buSzPct val="25000"/>
              <a:buFont typeface="Arial"/>
              <a:buNone/>
            </a:pPr>
            <a:br>
              <a:rPr lang="en" sz="1100" b="0" i="0" u="none" strike="noStrike" cap="none">
                <a:solidFill>
                  <a:schemeClr val="dk1"/>
                </a:solidFill>
                <a:latin typeface="Arial"/>
                <a:ea typeface="Arial"/>
                <a:cs typeface="Arial"/>
                <a:sym typeface="Arial"/>
              </a:rPr>
            </a:br>
            <a:r>
              <a:rPr lang="en" sz="1100" b="0" i="0" u="none" strike="noStrike" cap="none">
                <a:solidFill>
                  <a:schemeClr val="dk1"/>
                </a:solidFill>
                <a:latin typeface="Arial"/>
                <a:ea typeface="Arial"/>
                <a:cs typeface="Arial"/>
                <a:sym typeface="Arial"/>
              </a:rPr>
              <a:t>To become: Fill out forms online, apply and interview with Governor</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These appointed positions will be decided on by the next District Governor. </a:t>
            </a:r>
          </a:p>
          <a:p>
            <a:pPr marL="0" marR="0" lvl="0" indent="0" algn="l" rtl="0">
              <a:spcBef>
                <a:spcPts val="0"/>
              </a:spcBef>
              <a:buClr>
                <a:schemeClr val="dk1"/>
              </a:buClr>
              <a:buSzPct val="25000"/>
              <a:buFont typeface="Arial"/>
              <a:buNone/>
            </a:pPr>
            <a:br>
              <a:rPr lang="en" sz="1100" b="0" i="0" u="none" strike="noStrike" cap="none">
                <a:solidFill>
                  <a:schemeClr val="dk1"/>
                </a:solidFill>
                <a:latin typeface="Arial"/>
                <a:ea typeface="Arial"/>
                <a:cs typeface="Arial"/>
                <a:sym typeface="Arial"/>
              </a:rPr>
            </a:br>
            <a:endParaRPr lang="en"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777239" y="0"/>
            <a:ext cx="7543800" cy="2286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 name="Shape 15"/>
          <p:cNvSpPr txBox="1">
            <a:spLocks noGrp="1"/>
          </p:cNvSpPr>
          <p:nvPr>
            <p:ph type="ctrTitle"/>
          </p:nvPr>
        </p:nvSpPr>
        <p:spPr>
          <a:xfrm>
            <a:off x="762000" y="2400300"/>
            <a:ext cx="7543800"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80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16" name="Shape 16"/>
          <p:cNvSpPr txBox="1">
            <a:spLocks noGrp="1"/>
          </p:cNvSpPr>
          <p:nvPr>
            <p:ph type="subTitle" idx="1"/>
          </p:nvPr>
        </p:nvSpPr>
        <p:spPr>
          <a:xfrm>
            <a:off x="762000" y="3543300"/>
            <a:ext cx="6858000" cy="742949"/>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ctr" rtl="0">
              <a:lnSpc>
                <a:spcPct val="100000"/>
              </a:lnSpc>
              <a:spcBef>
                <a:spcPts val="440"/>
              </a:spcBef>
              <a:spcAft>
                <a:spcPts val="0"/>
              </a:spcAft>
              <a:buClr>
                <a:schemeClr val="accent1"/>
              </a:buClr>
              <a:buFont typeface="Arial"/>
              <a:buNone/>
              <a:defRPr sz="2200" b="0" i="0" u="none" strike="noStrike" cap="none">
                <a:solidFill>
                  <a:srgbClr val="888888"/>
                </a:solidFill>
                <a:latin typeface="Times New Roman"/>
                <a:ea typeface="Times New Roman"/>
                <a:cs typeface="Times New Roman"/>
                <a:sym typeface="Times New Roman"/>
              </a:defRPr>
            </a:lvl2pPr>
            <a:lvl3pPr marL="914400" marR="0" lvl="2" indent="0" algn="ctr" rtl="0">
              <a:lnSpc>
                <a:spcPct val="100000"/>
              </a:lnSpc>
              <a:spcBef>
                <a:spcPts val="400"/>
              </a:spcBef>
              <a:spcAft>
                <a:spcPts val="0"/>
              </a:spcAft>
              <a:buClr>
                <a:schemeClr val="accent1"/>
              </a:buClr>
              <a:buFont typeface="Arial"/>
              <a:buNone/>
              <a:defRPr sz="2000" b="0" i="0" u="none" strike="noStrike" cap="none">
                <a:solidFill>
                  <a:srgbClr val="888888"/>
                </a:solidFill>
                <a:latin typeface="Times New Roman"/>
                <a:ea typeface="Times New Roman"/>
                <a:cs typeface="Times New Roman"/>
                <a:sym typeface="Times New Roman"/>
              </a:defRPr>
            </a:lvl3pPr>
            <a:lvl4pPr marL="1371600" marR="0" lvl="3" indent="0" algn="ctr"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4pPr>
            <a:lvl5pPr marL="1828800" marR="0" lvl="4" indent="0" algn="ctr"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5pPr>
            <a:lvl6pPr marL="2286000" marR="0" lvl="5"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9pPr>
          </a:lstStyle>
          <a:p>
            <a:endParaRPr/>
          </a:p>
        </p:txBody>
      </p:sp>
      <p:sp>
        <p:nvSpPr>
          <p:cNvPr id="17" name="Shape 17"/>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20" name="Shape 20"/>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58952" y="3429000"/>
            <a:ext cx="6784847"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6" name="Shape 76"/>
          <p:cNvSpPr>
            <a:spLocks noGrp="1"/>
          </p:cNvSpPr>
          <p:nvPr>
            <p:ph type="pic" idx="2"/>
          </p:nvPr>
        </p:nvSpPr>
        <p:spPr>
          <a:xfrm>
            <a:off x="777239" y="342900"/>
            <a:ext cx="7543800" cy="2171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480"/>
              </a:spcBef>
              <a:spcAft>
                <a:spcPts val="0"/>
              </a:spcAft>
              <a:buClr>
                <a:schemeClr val="accent1"/>
              </a:buClr>
              <a:buFont typeface="Arial"/>
              <a:buNone/>
              <a:defRPr sz="24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400"/>
              </a:spcBef>
              <a:spcAft>
                <a:spcPts val="0"/>
              </a:spcAft>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77" name="Shape 77"/>
          <p:cNvSpPr txBox="1">
            <a:spLocks noGrp="1"/>
          </p:cNvSpPr>
          <p:nvPr>
            <p:ph type="body" idx="1"/>
          </p:nvPr>
        </p:nvSpPr>
        <p:spPr>
          <a:xfrm>
            <a:off x="850391" y="2628900"/>
            <a:ext cx="7391399" cy="603647"/>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Arial"/>
              <a:buNone/>
              <a:defRPr sz="18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9pPr>
          </a:lstStyle>
          <a:p>
            <a:endParaRPr/>
          </a:p>
        </p:txBody>
      </p:sp>
      <p:sp>
        <p:nvSpPr>
          <p:cNvPr id="78" name="Shape 7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3" name="Shape 83"/>
          <p:cNvSpPr txBox="1">
            <a:spLocks noGrp="1"/>
          </p:cNvSpPr>
          <p:nvPr>
            <p:ph type="body" idx="1"/>
          </p:nvPr>
        </p:nvSpPr>
        <p:spPr>
          <a:xfrm rot="5400000">
            <a:off x="3076573" y="-1647825"/>
            <a:ext cx="2914649" cy="7239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4" name="Shape 84"/>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352423" y="1628774"/>
            <a:ext cx="4057649" cy="1828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9" name="Shape 89"/>
          <p:cNvSpPr txBox="1">
            <a:spLocks noGrp="1"/>
          </p:cNvSpPr>
          <p:nvPr>
            <p:ph type="body" idx="1"/>
          </p:nvPr>
        </p:nvSpPr>
        <p:spPr>
          <a:xfrm rot="5400000">
            <a:off x="3619499" y="-514347"/>
            <a:ext cx="3657600" cy="5714998"/>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90" name="Shape 90"/>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3" name="Shape 23"/>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274320" marR="0" lvl="0" indent="30479" algn="l" rtl="0">
              <a:lnSpc>
                <a:spcPct val="100000"/>
              </a:lnSpc>
              <a:spcBef>
                <a:spcPts val="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62626"/>
              </a:buClr>
              <a:buSzPct val="25000"/>
              <a:buFont typeface="Impact"/>
              <a:buNone/>
            </a:pPr>
            <a:fld id="{00000000-1234-1234-1234-123412341234}" type="slidenum">
              <a:rPr lang="en" sz="2400" b="0" i="0" u="none" strike="noStrike" cap="none">
                <a:solidFill>
                  <a:srgbClr val="262626"/>
                </a:solidFill>
                <a:latin typeface="Impact"/>
                <a:ea typeface="Impact"/>
                <a:cs typeface="Impact"/>
                <a:sym typeface="Impact"/>
              </a:rPr>
              <a:t>‹#›</a:t>
            </a:fld>
            <a:endParaRPr lang="en" sz="2400" b="0" i="0" u="none" strike="noStrike" cap="none">
              <a:solidFill>
                <a:srgbClr val="262626"/>
              </a:solidFill>
              <a:latin typeface="Impact"/>
              <a:ea typeface="Impact"/>
              <a:cs typeface="Impact"/>
              <a:sym typeface="Impac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7" name="Shape 27"/>
          <p:cNvSpPr txBox="1">
            <a:spLocks noGrp="1"/>
          </p:cNvSpPr>
          <p:nvPr>
            <p:ph type="body" idx="1"/>
          </p:nvPr>
        </p:nvSpPr>
        <p:spPr>
          <a:xfrm>
            <a:off x="762000" y="514350"/>
            <a:ext cx="7543800" cy="2914649"/>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p:nvPr/>
        </p:nvSpPr>
        <p:spPr>
          <a:xfrm>
            <a:off x="777239" y="0"/>
            <a:ext cx="7543800" cy="2286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 name="Shape 33"/>
          <p:cNvSpPr txBox="1">
            <a:spLocks noGrp="1"/>
          </p:cNvSpPr>
          <p:nvPr>
            <p:ph type="title"/>
          </p:nvPr>
        </p:nvSpPr>
        <p:spPr>
          <a:xfrm>
            <a:off x="762000" y="2457450"/>
            <a:ext cx="7543800" cy="12572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762000" y="3714750"/>
            <a:ext cx="6858000" cy="685799"/>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360"/>
              </a:spcBef>
              <a:spcAft>
                <a:spcPts val="0"/>
              </a:spcAft>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lnSpc>
                <a:spcPct val="100000"/>
              </a:lnSpc>
              <a:spcBef>
                <a:spcPts val="320"/>
              </a:spcBef>
              <a:spcAft>
                <a:spcPts val="0"/>
              </a:spcAft>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l" rtl="0">
              <a:lnSpc>
                <a:spcPct val="100000"/>
              </a:lnSpc>
              <a:spcBef>
                <a:spcPts val="280"/>
              </a:spcBef>
              <a:spcAft>
                <a:spcPts val="0"/>
              </a:spcAft>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35" name="Shape 35"/>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38" name="Shape 38"/>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762000" y="457200"/>
            <a:ext cx="3657600" cy="2825496"/>
          </a:xfrm>
          <a:prstGeom prst="rect">
            <a:avLst/>
          </a:prstGeom>
          <a:noFill/>
          <a:ln>
            <a:noFill/>
          </a:ln>
        </p:spPr>
        <p:txBody>
          <a:bodyPr lIns="91425" tIns="91425" rIns="91425" bIns="91425" anchor="ctr" anchorCtr="0"/>
          <a:lstStyle>
            <a:lvl1pPr marL="274320" marR="0" lvl="0" indent="81279" algn="l" rtl="0">
              <a:lnSpc>
                <a:spcPct val="100000"/>
              </a:lnSpc>
              <a:spcBef>
                <a:spcPts val="560"/>
              </a:spcBef>
              <a:spcAft>
                <a:spcPts val="0"/>
              </a:spcAft>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27940"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762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965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016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5079"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2"/>
          </p:nvPr>
        </p:nvSpPr>
        <p:spPr>
          <a:xfrm>
            <a:off x="4648200" y="457200"/>
            <a:ext cx="3657600" cy="2825496"/>
          </a:xfrm>
          <a:prstGeom prst="rect">
            <a:avLst/>
          </a:prstGeom>
          <a:noFill/>
          <a:ln>
            <a:noFill/>
          </a:ln>
        </p:spPr>
        <p:txBody>
          <a:bodyPr lIns="91425" tIns="91425" rIns="91425" bIns="91425" anchor="ctr" anchorCtr="0"/>
          <a:lstStyle>
            <a:lvl1pPr marL="274320" marR="0" lvl="0" indent="81279" algn="l" rtl="0">
              <a:lnSpc>
                <a:spcPct val="100000"/>
              </a:lnSpc>
              <a:spcBef>
                <a:spcPts val="560"/>
              </a:spcBef>
              <a:spcAft>
                <a:spcPts val="0"/>
              </a:spcAft>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27940"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762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965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016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5079"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48" name="Shape 48"/>
          <p:cNvSpPr txBox="1">
            <a:spLocks noGrp="1"/>
          </p:cNvSpPr>
          <p:nvPr>
            <p:ph type="body" idx="1"/>
          </p:nvPr>
        </p:nvSpPr>
        <p:spPr>
          <a:xfrm>
            <a:off x="758952" y="457200"/>
            <a:ext cx="3657600" cy="47982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2"/>
          </p:nvPr>
        </p:nvSpPr>
        <p:spPr>
          <a:xfrm>
            <a:off x="758952" y="996948"/>
            <a:ext cx="3657600" cy="2286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285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508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0" name="Shape 50"/>
          <p:cNvSpPr txBox="1">
            <a:spLocks noGrp="1"/>
          </p:cNvSpPr>
          <p:nvPr>
            <p:ph type="body" idx="3"/>
          </p:nvPr>
        </p:nvSpPr>
        <p:spPr>
          <a:xfrm>
            <a:off x="4645151" y="457200"/>
            <a:ext cx="3657600" cy="47982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360"/>
              </a:spcBef>
              <a:spcAft>
                <a:spcPts val="0"/>
              </a:spcAft>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320"/>
              </a:spcBef>
              <a:spcAft>
                <a:spcPts val="0"/>
              </a:spcAft>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4"/>
          </p:nvPr>
        </p:nvSpPr>
        <p:spPr>
          <a:xfrm>
            <a:off x="4645151" y="996948"/>
            <a:ext cx="3657600" cy="2286000"/>
          </a:xfrm>
          <a:prstGeom prst="rect">
            <a:avLst/>
          </a:prstGeom>
          <a:noFill/>
          <a:ln>
            <a:noFill/>
          </a:ln>
        </p:spPr>
        <p:txBody>
          <a:bodyPr lIns="91425" tIns="91425" rIns="91425" bIns="91425" anchor="t"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285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508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2540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2" name="Shape 52"/>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cxnSp>
        <p:nvCxnSpPr>
          <p:cNvPr id="55" name="Shape 55"/>
          <p:cNvCxnSpPr/>
          <p:nvPr/>
        </p:nvCxnSpPr>
        <p:spPr>
          <a:xfrm>
            <a:off x="758952" y="937020"/>
            <a:ext cx="3657600" cy="1190"/>
          </a:xfrm>
          <a:prstGeom prst="straightConnector1">
            <a:avLst/>
          </a:prstGeom>
          <a:noFill/>
          <a:ln w="15875" cap="flat" cmpd="sng">
            <a:solidFill>
              <a:schemeClr val="accent1"/>
            </a:solidFill>
            <a:prstDash val="solid"/>
            <a:round/>
            <a:headEnd type="none" w="med" len="med"/>
            <a:tailEnd type="none" w="med" len="med"/>
          </a:ln>
        </p:spPr>
      </p:cxnSp>
      <p:cxnSp>
        <p:nvCxnSpPr>
          <p:cNvPr id="56" name="Shape 56"/>
          <p:cNvCxnSpPr/>
          <p:nvPr/>
        </p:nvCxnSpPr>
        <p:spPr>
          <a:xfrm>
            <a:off x="4645151" y="937020"/>
            <a:ext cx="3657600" cy="119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59" name="Shape 59"/>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62626"/>
              </a:buClr>
              <a:buSzPct val="25000"/>
              <a:buFont typeface="Impact"/>
              <a:buNone/>
            </a:pPr>
            <a:fld id="{00000000-1234-1234-1234-123412341234}" type="slidenum">
              <a:rPr lang="en" sz="2400" b="0" i="0" u="none" strike="noStrike" cap="none">
                <a:solidFill>
                  <a:srgbClr val="262626"/>
                </a:solidFill>
                <a:latin typeface="Impact"/>
                <a:ea typeface="Impact"/>
                <a:cs typeface="Impact"/>
                <a:sym typeface="Impact"/>
              </a:rPr>
              <a:t>‹#›</a:t>
            </a:fld>
            <a:endParaRPr lang="en" sz="2400" b="0" i="0" u="none" strike="noStrike" cap="none">
              <a:solidFill>
                <a:srgbClr val="262626"/>
              </a:solidFill>
              <a:latin typeface="Impact"/>
              <a:ea typeface="Impact"/>
              <a:cs typeface="Impact"/>
              <a:sym typeface="Impac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62000" y="3429000"/>
            <a:ext cx="6784847"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3710866" y="342900"/>
            <a:ext cx="4594934" cy="3086097"/>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777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6pPr>
            <a:lvl7pPr marL="1901951" marR="0" lvl="6" indent="1574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7pPr>
            <a:lvl8pPr marL="2194560" marR="0" lvl="7" indent="1523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8pPr>
            <a:lvl9pPr marL="2468880" marR="0" lvl="8" indent="20320"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2"/>
          </p:nvPr>
        </p:nvSpPr>
        <p:spPr>
          <a:xfrm>
            <a:off x="762002" y="342900"/>
            <a:ext cx="2673657" cy="3086098"/>
          </a:xfrm>
          <a:prstGeom prst="rect">
            <a:avLst/>
          </a:prstGeom>
          <a:noFill/>
          <a:ln>
            <a:noFill/>
          </a:ln>
        </p:spPr>
        <p:txBody>
          <a:bodyPr lIns="91425" tIns="91425" rIns="91425" bIns="91425" anchor="ctr" anchorCtr="0"/>
          <a:lstStyle>
            <a:lvl1pPr marL="0" marR="0" lvl="0" indent="0" algn="l" rtl="0">
              <a:lnSpc>
                <a:spcPct val="100000"/>
              </a:lnSpc>
              <a:spcBef>
                <a:spcPts val="420"/>
              </a:spcBef>
              <a:spcAft>
                <a:spcPts val="0"/>
              </a:spcAft>
              <a:buClr>
                <a:schemeClr val="accent1"/>
              </a:buClr>
              <a:buFont typeface="Arial"/>
              <a:buNone/>
              <a:defRPr sz="2100" b="0" i="0" u="none" strike="noStrike" cap="none">
                <a:solidFill>
                  <a:schemeClr val="dk2"/>
                </a:solidFill>
                <a:latin typeface="Times New Roman"/>
                <a:ea typeface="Times New Roman"/>
                <a:cs typeface="Times New Roman"/>
                <a:sym typeface="Times New Roman"/>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dk2"/>
                </a:solidFill>
                <a:latin typeface="Times New Roman"/>
                <a:ea typeface="Times New Roman"/>
                <a:cs typeface="Times New Roman"/>
                <a:sym typeface="Times New Roman"/>
              </a:defRPr>
            </a:lvl2pPr>
            <a:lvl3pPr marL="914400" marR="0" lvl="2" indent="0" algn="l" rtl="0">
              <a:lnSpc>
                <a:spcPct val="100000"/>
              </a:lnSpc>
              <a:spcBef>
                <a:spcPts val="200"/>
              </a:spcBef>
              <a:spcAft>
                <a:spcPts val="0"/>
              </a:spcAft>
              <a:buClr>
                <a:schemeClr val="accent1"/>
              </a:buClr>
              <a:buFont typeface="Arial"/>
              <a:buNone/>
              <a:defRPr sz="1000" b="0" i="0" u="none" strike="noStrike" cap="none">
                <a:solidFill>
                  <a:schemeClr val="dk2"/>
                </a:solidFill>
                <a:latin typeface="Times New Roman"/>
                <a:ea typeface="Times New Roman"/>
                <a:cs typeface="Times New Roman"/>
                <a:sym typeface="Times New Roman"/>
              </a:defRPr>
            </a:lvl3pPr>
            <a:lvl4pPr marL="1371600" marR="0" lvl="3"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4pPr>
            <a:lvl5pPr marL="1828800" marR="0" lvl="4"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9pPr>
          </a:lstStyle>
          <a:p>
            <a:endParaRPr/>
          </a:p>
        </p:txBody>
      </p:sp>
      <p:sp>
        <p:nvSpPr>
          <p:cNvPr id="70" name="Shape 70"/>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cxnSp>
        <p:nvCxnSpPr>
          <p:cNvPr id="73" name="Shape 73"/>
          <p:cNvCxnSpPr/>
          <p:nvPr/>
        </p:nvCxnSpPr>
        <p:spPr>
          <a:xfrm rot="5400000">
            <a:off x="2153442" y="1885751"/>
            <a:ext cx="2857499" cy="1587"/>
          </a:xfrm>
          <a:prstGeom prst="straightConnector1">
            <a:avLst/>
          </a:prstGeom>
          <a:noFill/>
          <a:ln w="15875" cap="flat" cmpd="sng">
            <a:solidFill>
              <a:srgbClr val="97979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62000" y="3429000"/>
            <a:ext cx="6781800" cy="1200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 name="Shape 7"/>
          <p:cNvSpPr txBox="1">
            <a:spLocks noGrp="1"/>
          </p:cNvSpPr>
          <p:nvPr>
            <p:ph type="body" idx="1"/>
          </p:nvPr>
        </p:nvSpPr>
        <p:spPr>
          <a:xfrm>
            <a:off x="762000" y="514350"/>
            <a:ext cx="7543800" cy="2914649"/>
          </a:xfrm>
          <a:prstGeom prst="rect">
            <a:avLst/>
          </a:prstGeom>
          <a:noFill/>
          <a:ln>
            <a:noFill/>
          </a:ln>
        </p:spPr>
        <p:txBody>
          <a:bodyPr lIns="91425" tIns="91425" rIns="91425" bIns="91425" anchor="ctr" anchorCtr="0"/>
          <a:lstStyle>
            <a:lvl1pPr marL="274320" marR="0" lvl="0" indent="30479" algn="l" rtl="0">
              <a:lnSpc>
                <a:spcPct val="100000"/>
              </a:lnSpc>
              <a:spcBef>
                <a:spcPts val="480"/>
              </a:spcBef>
              <a:spcAft>
                <a:spcPts val="0"/>
              </a:spcAft>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2540" algn="l" rtl="0">
              <a:lnSpc>
                <a:spcPct val="100000"/>
              </a:lnSpc>
              <a:spcBef>
                <a:spcPts val="440"/>
              </a:spcBef>
              <a:spcAft>
                <a:spcPts val="0"/>
              </a:spcAft>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20319" algn="l" rtl="0">
              <a:lnSpc>
                <a:spcPct val="100000"/>
              </a:lnSpc>
              <a:spcBef>
                <a:spcPts val="400"/>
              </a:spcBef>
              <a:spcAft>
                <a:spcPts val="0"/>
              </a:spcAft>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0" algn="l" rtl="0">
              <a:lnSpc>
                <a:spcPct val="100000"/>
              </a:lnSpc>
              <a:spcBef>
                <a:spcPts val="360"/>
              </a:spcBef>
              <a:spcAft>
                <a:spcPts val="0"/>
              </a:spcAft>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3302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3505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35560"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30479" algn="l" rtl="0">
              <a:lnSpc>
                <a:spcPct val="100000"/>
              </a:lnSpc>
              <a:spcBef>
                <a:spcPts val="320"/>
              </a:spcBef>
              <a:spcAft>
                <a:spcPts val="0"/>
              </a:spcAft>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 name="Shape 8"/>
          <p:cNvSpPr txBox="1">
            <a:spLocks noGrp="1"/>
          </p:cNvSpPr>
          <p:nvPr>
            <p:ph type="dt" idx="10"/>
          </p:nvPr>
        </p:nvSpPr>
        <p:spPr>
          <a:xfrm>
            <a:off x="6248400" y="4656582"/>
            <a:ext cx="2133598" cy="27384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444444"/>
              </a:buClr>
              <a:buFont typeface="Times New Roman"/>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762000" y="4656582"/>
            <a:ext cx="487386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44444"/>
              </a:buClr>
              <a:buFont typeface="Arial"/>
              <a:buNone/>
              <a:defRPr sz="1200" b="1" i="0" u="none" strike="noStrike" cap="none">
                <a:solidFill>
                  <a:srgbClr val="444444"/>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7620000" y="4265676"/>
            <a:ext cx="762000"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Impact"/>
              <a:buNone/>
            </a:pPr>
            <a:fld id="{00000000-1234-1234-1234-123412341234}" type="slidenum">
              <a:rPr lang="en" sz="1000" b="0" i="0" u="none" strike="noStrike" cap="none">
                <a:solidFill>
                  <a:schemeClr val="dk2"/>
                </a:solidFill>
                <a:latin typeface="Impact"/>
                <a:ea typeface="Impact"/>
                <a:cs typeface="Impact"/>
                <a:sym typeface="Impact"/>
              </a:rPr>
              <a:t>‹#›</a:t>
            </a:fld>
            <a:endParaRPr lang="en" sz="1000" b="0" i="0" u="none" strike="noStrike" cap="none">
              <a:solidFill>
                <a:schemeClr val="dk2"/>
              </a:solidFill>
              <a:latin typeface="Impact"/>
              <a:ea typeface="Impact"/>
              <a:cs typeface="Impact"/>
              <a:sym typeface="Impact"/>
            </a:endParaRPr>
          </a:p>
        </p:txBody>
      </p:sp>
      <p:sp>
        <p:nvSpPr>
          <p:cNvPr id="11" name="Shape 11"/>
          <p:cNvSpPr/>
          <p:nvPr/>
        </p:nvSpPr>
        <p:spPr>
          <a:xfrm>
            <a:off x="777239" y="0"/>
            <a:ext cx="7543800" cy="2857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 name="Shape 12"/>
          <p:cNvSpPr/>
          <p:nvPr/>
        </p:nvSpPr>
        <p:spPr>
          <a:xfrm>
            <a:off x="777239" y="4629150"/>
            <a:ext cx="7543800" cy="20574"/>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floridakeyclub.org/running-for-higher-offi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elections@floridakeyclu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269790" y="416337"/>
            <a:ext cx="8832600" cy="1090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p:nvPr/>
        </p:nvSpPr>
        <p:spPr>
          <a:xfrm>
            <a:off x="807375" y="416325"/>
            <a:ext cx="7596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Verdana"/>
              <a:buNone/>
            </a:pPr>
            <a:r>
              <a:rPr lang="en" sz="4800" b="0" i="0" u="none" strike="noStrike" cap="none">
                <a:solidFill>
                  <a:schemeClr val="lt1"/>
                </a:solidFill>
                <a:latin typeface="Verdana"/>
                <a:ea typeface="Verdana"/>
                <a:cs typeface="Verdana"/>
                <a:sym typeface="Verdana"/>
              </a:rPr>
              <a:t>   </a:t>
            </a:r>
            <a:r>
              <a:rPr lang="en" sz="4800" b="1" i="0" u="none" strike="noStrike" cap="none">
                <a:solidFill>
                  <a:schemeClr val="lt1"/>
                </a:solidFill>
                <a:latin typeface="Verdana"/>
                <a:ea typeface="Verdana"/>
                <a:cs typeface="Verdana"/>
                <a:sym typeface="Verdana"/>
              </a:rPr>
              <a:t>Running for Higher Office</a:t>
            </a:r>
          </a:p>
        </p:txBody>
      </p:sp>
      <p:pic>
        <p:nvPicPr>
          <p:cNvPr id="100" name="Shape 100"/>
          <p:cNvPicPr preferRelativeResize="0"/>
          <p:nvPr/>
        </p:nvPicPr>
        <p:blipFill rotWithShape="1">
          <a:blip r:embed="rId3">
            <a:alphaModFix/>
          </a:blip>
          <a:srcRect/>
          <a:stretch/>
        </p:blipFill>
        <p:spPr>
          <a:xfrm>
            <a:off x="7588896" y="2722699"/>
            <a:ext cx="1121948" cy="1025124"/>
          </a:xfrm>
          <a:prstGeom prst="rect">
            <a:avLst/>
          </a:prstGeom>
          <a:noFill/>
          <a:ln>
            <a:noFill/>
          </a:ln>
        </p:spPr>
      </p:pic>
      <p:pic>
        <p:nvPicPr>
          <p:cNvPr id="101" name="Shape 101"/>
          <p:cNvPicPr preferRelativeResize="0"/>
          <p:nvPr/>
        </p:nvPicPr>
        <p:blipFill rotWithShape="1">
          <a:blip r:embed="rId4">
            <a:alphaModFix/>
          </a:blip>
          <a:srcRect/>
          <a:stretch/>
        </p:blipFill>
        <p:spPr>
          <a:xfrm>
            <a:off x="381000" y="2876550"/>
            <a:ext cx="1550423" cy="717423"/>
          </a:xfrm>
          <a:prstGeom prst="rect">
            <a:avLst/>
          </a:prstGeom>
          <a:noFill/>
          <a:ln>
            <a:noFill/>
          </a:ln>
        </p:spPr>
      </p:pic>
      <p:pic>
        <p:nvPicPr>
          <p:cNvPr id="102" name="Shape 102"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838200" y="992161"/>
            <a:ext cx="6781800" cy="3190171"/>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Awards and Contests</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DCON</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Governor’s Project</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District Large Scale Service Project</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Education</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Membership Development</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Endowment</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FLOF</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Elections and Credentials</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Marketing</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Public Relations</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Scholarships</a:t>
            </a:r>
          </a:p>
          <a:p>
            <a:pPr marL="285750" marR="0" lvl="0" indent="-346075" algn="l" rtl="0">
              <a:lnSpc>
                <a:spcPct val="100000"/>
              </a:lnSpc>
              <a:spcBef>
                <a:spcPts val="0"/>
              </a:spcBef>
              <a:spcAft>
                <a:spcPts val="0"/>
              </a:spcAft>
              <a:buClr>
                <a:srgbClr val="000000"/>
              </a:buClr>
              <a:buFont typeface="Verdana"/>
              <a:buChar char="•"/>
            </a:pPr>
            <a:r>
              <a:rPr lang="en" b="0" i="0" u="none" strike="noStrike" cap="none" dirty="0">
                <a:solidFill>
                  <a:srgbClr val="000000"/>
                </a:solidFill>
                <a:latin typeface="Verdana"/>
                <a:ea typeface="Verdana"/>
                <a:cs typeface="Verdana"/>
                <a:sym typeface="Verdana"/>
              </a:rPr>
              <a:t>Service and Major Emphasis</a:t>
            </a:r>
          </a:p>
          <a:p>
            <a:pPr marL="285750" marR="0" lvl="0" indent="-346075" algn="l" rtl="0">
              <a:lnSpc>
                <a:spcPct val="100000"/>
              </a:lnSpc>
              <a:spcBef>
                <a:spcPts val="0"/>
              </a:spcBef>
              <a:spcAft>
                <a:spcPts val="0"/>
              </a:spcAft>
              <a:buClr>
                <a:srgbClr val="000000"/>
              </a:buClr>
              <a:buFont typeface="Verdana"/>
              <a:buChar char="•"/>
            </a:pPr>
            <a:r>
              <a:rPr lang="en" dirty="0">
                <a:latin typeface="Verdana"/>
                <a:ea typeface="Verdana"/>
                <a:cs typeface="Verdana"/>
                <a:sym typeface="Verdana"/>
              </a:rPr>
              <a:t>Executive Committe</a:t>
            </a:r>
            <a:r>
              <a:rPr lang="en-US" dirty="0">
                <a:latin typeface="Verdana"/>
                <a:ea typeface="Verdana"/>
                <a:cs typeface="Verdana"/>
                <a:sym typeface="Verdana"/>
              </a:rPr>
              <a:t>e</a:t>
            </a:r>
            <a:endParaRPr lang="en" b="0" i="0" u="none" strike="noStrike" cap="none" dirty="0">
              <a:solidFill>
                <a:srgbClr val="000000"/>
              </a:solidFill>
              <a:latin typeface="Verdana"/>
              <a:ea typeface="Verdana"/>
              <a:cs typeface="Verdana"/>
              <a:sym typeface="Verdana"/>
            </a:endParaRPr>
          </a:p>
        </p:txBody>
      </p:sp>
      <p:pic>
        <p:nvPicPr>
          <p:cNvPr id="156" name="Shape 156"/>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57" name="Shape 15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58" name="Shape 158"/>
          <p:cNvSpPr txBox="1"/>
          <p:nvPr/>
        </p:nvSpPr>
        <p:spPr>
          <a:xfrm>
            <a:off x="1722249" y="345830"/>
            <a:ext cx="54102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Standing Committees</a:t>
            </a:r>
          </a:p>
        </p:txBody>
      </p:sp>
      <p:pic>
        <p:nvPicPr>
          <p:cNvPr id="159" name="Shape 159"/>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3245600" y="1599433"/>
            <a:ext cx="4953000" cy="14141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Presides over the international convention and all meetings of the Board of Trustees and the International Council</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p:txBody>
      </p:sp>
      <p:pic>
        <p:nvPicPr>
          <p:cNvPr id="185" name="Shape 185"/>
          <p:cNvPicPr preferRelativeResize="0"/>
          <p:nvPr/>
        </p:nvPicPr>
        <p:blipFill rotWithShape="1">
          <a:blip r:embed="rId3">
            <a:alphaModFix/>
          </a:blip>
          <a:srcRect/>
          <a:stretch/>
        </p:blipFill>
        <p:spPr>
          <a:xfrm>
            <a:off x="7391400" y="410968"/>
            <a:ext cx="1550423" cy="717423"/>
          </a:xfrm>
          <a:prstGeom prst="rect">
            <a:avLst/>
          </a:prstGeom>
          <a:noFill/>
          <a:ln>
            <a:noFill/>
          </a:ln>
        </p:spPr>
      </p:pic>
      <p:pic>
        <p:nvPicPr>
          <p:cNvPr id="186" name="Shape 18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87" name="Shape 187"/>
          <p:cNvSpPr txBox="1"/>
          <p:nvPr/>
        </p:nvSpPr>
        <p:spPr>
          <a:xfrm>
            <a:off x="2291441" y="345830"/>
            <a:ext cx="5410200"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0" i="0" u="none" strike="noStrike" cap="none">
                <a:solidFill>
                  <a:srgbClr val="000000"/>
                </a:solidFill>
                <a:latin typeface="Verdana"/>
                <a:ea typeface="Verdana"/>
                <a:cs typeface="Verdana"/>
                <a:sym typeface="Verdana"/>
              </a:rPr>
              <a:t>International President</a:t>
            </a:r>
          </a:p>
        </p:txBody>
      </p:sp>
      <p:pic>
        <p:nvPicPr>
          <p:cNvPr id="188" name="Shape 18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89" name="Shape 189"/>
          <p:cNvPicPr preferRelativeResize="0"/>
          <p:nvPr/>
        </p:nvPicPr>
        <p:blipFill rotWithShape="1">
          <a:blip r:embed="rId6">
            <a:alphaModFix/>
          </a:blip>
          <a:srcRect/>
          <a:stretch/>
        </p:blipFill>
        <p:spPr>
          <a:xfrm>
            <a:off x="822475" y="1115900"/>
            <a:ext cx="1904999" cy="2381249"/>
          </a:xfrm>
          <a:prstGeom prst="rect">
            <a:avLst/>
          </a:prstGeom>
          <a:noFill/>
          <a:ln>
            <a:noFill/>
          </a:ln>
        </p:spPr>
      </p:pic>
      <p:sp>
        <p:nvSpPr>
          <p:cNvPr id="190" name="Shape 190"/>
          <p:cNvSpPr txBox="1"/>
          <p:nvPr/>
        </p:nvSpPr>
        <p:spPr>
          <a:xfrm>
            <a:off x="369325" y="3497150"/>
            <a:ext cx="2811300" cy="5487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980000"/>
              </a:buClr>
              <a:buSzPct val="25000"/>
              <a:buFont typeface="Arial"/>
              <a:buNone/>
            </a:pPr>
            <a:r>
              <a:rPr lang="en" sz="1400" b="1" i="0" u="none" strike="noStrike" cap="none">
                <a:solidFill>
                  <a:srgbClr val="980000"/>
                </a:solidFill>
                <a:latin typeface="Verdana"/>
                <a:ea typeface="Verdana"/>
                <a:cs typeface="Verdana"/>
                <a:sym typeface="Verdana"/>
              </a:rPr>
              <a:t>Devin Sun</a:t>
            </a:r>
          </a:p>
          <a:p>
            <a:pPr marL="0" marR="0" lvl="0" indent="457200" algn="l" rtl="0">
              <a:lnSpc>
                <a:spcPct val="100000"/>
              </a:lnSpc>
              <a:spcBef>
                <a:spcPts val="0"/>
              </a:spcBef>
              <a:spcAft>
                <a:spcPts val="0"/>
              </a:spcAft>
              <a:buClr>
                <a:srgbClr val="980000"/>
              </a:buClr>
              <a:buSzPct val="25000"/>
              <a:buFont typeface="Arial"/>
              <a:buNone/>
            </a:pPr>
            <a:r>
              <a:rPr lang="en" sz="1400" b="0" i="0" u="none" strike="noStrike" cap="none">
                <a:solidFill>
                  <a:srgbClr val="980000"/>
                </a:solidFill>
                <a:latin typeface="Verdana"/>
                <a:ea typeface="Verdana"/>
                <a:cs typeface="Verdana"/>
                <a:sym typeface="Verdana"/>
              </a:rPr>
              <a:t>International Presiden</a:t>
            </a:r>
            <a:r>
              <a:rPr lang="en" sz="1400" b="0" i="0" u="none" strike="noStrike" cap="none">
                <a:solidFill>
                  <a:srgbClr val="000000"/>
                </a:solidFill>
                <a:latin typeface="Verdana"/>
                <a:ea typeface="Verdana"/>
                <a:cs typeface="Verdana"/>
                <a:sym typeface="Verdana"/>
              </a:rPr>
              <a: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3829225" y="1648533"/>
            <a:ext cx="4953000" cy="14141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Chairs at least one international committee, supports all other committee chairmen and performs duties and attends events</a:t>
            </a:r>
          </a:p>
        </p:txBody>
      </p:sp>
      <p:pic>
        <p:nvPicPr>
          <p:cNvPr id="196" name="Shape 196"/>
          <p:cNvPicPr preferRelativeResize="0"/>
          <p:nvPr/>
        </p:nvPicPr>
        <p:blipFill rotWithShape="1">
          <a:blip r:embed="rId3">
            <a:alphaModFix/>
          </a:blip>
          <a:srcRect/>
          <a:stretch/>
        </p:blipFill>
        <p:spPr>
          <a:xfrm>
            <a:off x="7391400" y="440085"/>
            <a:ext cx="1550423" cy="717423"/>
          </a:xfrm>
          <a:prstGeom prst="rect">
            <a:avLst/>
          </a:prstGeom>
          <a:noFill/>
          <a:ln>
            <a:noFill/>
          </a:ln>
        </p:spPr>
      </p:pic>
      <p:pic>
        <p:nvPicPr>
          <p:cNvPr id="197" name="Shape 19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98" name="Shape 198"/>
          <p:cNvSpPr txBox="1"/>
          <p:nvPr/>
        </p:nvSpPr>
        <p:spPr>
          <a:xfrm>
            <a:off x="2088266" y="335155"/>
            <a:ext cx="5410200"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0" i="0" u="none" strike="noStrike" cap="none">
                <a:solidFill>
                  <a:srgbClr val="000000"/>
                </a:solidFill>
                <a:latin typeface="Verdana"/>
                <a:ea typeface="Verdana"/>
                <a:cs typeface="Verdana"/>
                <a:sym typeface="Verdana"/>
              </a:rPr>
              <a:t>International Vice President</a:t>
            </a:r>
          </a:p>
        </p:txBody>
      </p:sp>
      <p:pic>
        <p:nvPicPr>
          <p:cNvPr id="199" name="Shape 199"/>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200" name="Shape 200"/>
          <p:cNvPicPr preferRelativeResize="0"/>
          <p:nvPr/>
        </p:nvPicPr>
        <p:blipFill rotWithShape="1">
          <a:blip r:embed="rId6">
            <a:alphaModFix/>
          </a:blip>
          <a:srcRect/>
          <a:stretch/>
        </p:blipFill>
        <p:spPr>
          <a:xfrm>
            <a:off x="725995" y="1350325"/>
            <a:ext cx="2143274" cy="2141049"/>
          </a:xfrm>
          <a:prstGeom prst="rect">
            <a:avLst/>
          </a:prstGeom>
          <a:noFill/>
          <a:ln>
            <a:noFill/>
          </a:ln>
        </p:spPr>
      </p:pic>
      <p:sp>
        <p:nvSpPr>
          <p:cNvPr id="201" name="Shape 201"/>
          <p:cNvSpPr txBox="1"/>
          <p:nvPr/>
        </p:nvSpPr>
        <p:spPr>
          <a:xfrm>
            <a:off x="88224" y="2995650"/>
            <a:ext cx="3056699" cy="1620600"/>
          </a:xfrm>
          <a:prstGeom prst="rect">
            <a:avLst/>
          </a:prstGeom>
          <a:noFill/>
          <a:ln>
            <a:noFill/>
          </a:ln>
        </p:spPr>
        <p:txBody>
          <a:bodyPr lIns="91425" tIns="91425" rIns="91425" bIns="91425" anchor="ctr" anchorCtr="0">
            <a:noAutofit/>
          </a:bodyPr>
          <a:lstStyle/>
          <a:p>
            <a:pPr marL="457200" marR="0" lvl="0" indent="457200" algn="l" rtl="0">
              <a:lnSpc>
                <a:spcPct val="100000"/>
              </a:lnSpc>
              <a:spcBef>
                <a:spcPts val="0"/>
              </a:spcBef>
              <a:spcAft>
                <a:spcPts val="0"/>
              </a:spcAft>
              <a:buClr>
                <a:srgbClr val="980000"/>
              </a:buClr>
              <a:buSzPct val="25000"/>
              <a:buFont typeface="Arial"/>
              <a:buNone/>
            </a:pPr>
            <a:r>
              <a:rPr lang="en" sz="1200" b="1" i="0" u="none" strike="noStrike" cap="none">
                <a:solidFill>
                  <a:srgbClr val="980000"/>
                </a:solidFill>
                <a:latin typeface="Verdana"/>
                <a:ea typeface="Verdana"/>
                <a:cs typeface="Verdana"/>
                <a:sym typeface="Verdana"/>
              </a:rPr>
              <a:t>Mary Grace Lewis</a:t>
            </a:r>
          </a:p>
          <a:p>
            <a:pPr marL="0" marR="0" lvl="0" indent="457200" algn="ctr" rtl="0">
              <a:lnSpc>
                <a:spcPct val="100000"/>
              </a:lnSpc>
              <a:spcBef>
                <a:spcPts val="0"/>
              </a:spcBef>
              <a:spcAft>
                <a:spcPts val="0"/>
              </a:spcAft>
              <a:buClr>
                <a:srgbClr val="980000"/>
              </a:buClr>
              <a:buSzPct val="25000"/>
              <a:buFont typeface="Arial"/>
              <a:buNone/>
            </a:pPr>
            <a:r>
              <a:rPr lang="en" sz="1200" b="0" i="0" u="none" strike="noStrike" cap="none">
                <a:solidFill>
                  <a:srgbClr val="980000"/>
                </a:solidFill>
                <a:latin typeface="Verdana"/>
                <a:ea typeface="Verdana"/>
                <a:cs typeface="Verdana"/>
                <a:sym typeface="Verdana"/>
              </a:rPr>
              <a:t>International Vice President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500447" y="1276350"/>
            <a:ext cx="6389452" cy="2721492"/>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Key Club International board of Trustees is made up of the President, V.P., and 11 trustees.</a:t>
            </a:r>
          </a:p>
          <a:p>
            <a:pPr marR="0" lvl="0" algn="l" rtl="0">
              <a:lnSpc>
                <a:spcPct val="100000"/>
              </a:lnSpc>
              <a:spcBef>
                <a:spcPts val="0"/>
              </a:spcBef>
              <a:spcAft>
                <a:spcPts val="0"/>
              </a:spcAft>
              <a:buClr>
                <a:srgbClr val="000000"/>
              </a:buClr>
              <a:buSzPct val="100000"/>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The leading body of all Key Club</a:t>
            </a:r>
          </a:p>
          <a:p>
            <a:pPr marR="0" lvl="0" algn="l" rtl="0">
              <a:lnSpc>
                <a:spcPct val="100000"/>
              </a:lnSpc>
              <a:spcBef>
                <a:spcPts val="0"/>
              </a:spcBef>
              <a:spcAft>
                <a:spcPts val="0"/>
              </a:spcAft>
              <a:buClr>
                <a:srgbClr val="000000"/>
              </a:buClr>
              <a:buSzPct val="100000"/>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Sets Policy and Procedure for Key Club International</a:t>
            </a:r>
          </a:p>
          <a:p>
            <a:pPr marL="285750" marR="0" lvl="0" indent="-285750" algn="l" rtl="0">
              <a:lnSpc>
                <a:spcPct val="100000"/>
              </a:lnSpc>
              <a:spcBef>
                <a:spcPts val="0"/>
              </a:spcBef>
              <a:spcAft>
                <a:spcPts val="0"/>
              </a:spcAft>
              <a:buClr>
                <a:srgbClr val="000000"/>
              </a:buClr>
              <a:buSzPct val="100000"/>
              <a:buFont typeface="Verdana"/>
              <a:buChar char="•"/>
            </a:pPr>
            <a:endParaRPr lang="en"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1800" b="0" i="0" u="none" strike="noStrike" cap="none" dirty="0">
                <a:solidFill>
                  <a:srgbClr val="000000"/>
                </a:solidFill>
                <a:latin typeface="Verdana"/>
                <a:ea typeface="Verdana"/>
                <a:cs typeface="Verdana"/>
                <a:sym typeface="Verdana"/>
              </a:rPr>
              <a:t>Assists Governors</a:t>
            </a:r>
          </a:p>
          <a:p>
            <a:pPr marL="285750" marR="0" lvl="0" indent="-28575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Verdana"/>
              <a:ea typeface="Verdana"/>
              <a:cs typeface="Verdana"/>
              <a:sym typeface="Verdana"/>
            </a:endParaRPr>
          </a:p>
        </p:txBody>
      </p:sp>
      <p:pic>
        <p:nvPicPr>
          <p:cNvPr id="207" name="Shape 207"/>
          <p:cNvPicPr preferRelativeResize="0"/>
          <p:nvPr/>
        </p:nvPicPr>
        <p:blipFill rotWithShape="1">
          <a:blip r:embed="rId3">
            <a:alphaModFix/>
          </a:blip>
          <a:srcRect/>
          <a:stretch/>
        </p:blipFill>
        <p:spPr>
          <a:xfrm>
            <a:off x="7467600" y="405694"/>
            <a:ext cx="1550423" cy="717423"/>
          </a:xfrm>
          <a:prstGeom prst="rect">
            <a:avLst/>
          </a:prstGeom>
          <a:noFill/>
          <a:ln>
            <a:noFill/>
          </a:ln>
        </p:spPr>
      </p:pic>
      <p:pic>
        <p:nvPicPr>
          <p:cNvPr id="208" name="Shape 208"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209" name="Shape 209"/>
          <p:cNvSpPr txBox="1"/>
          <p:nvPr/>
        </p:nvSpPr>
        <p:spPr>
          <a:xfrm>
            <a:off x="1905000" y="345830"/>
            <a:ext cx="5410200"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a:solidFill>
                  <a:srgbClr val="000000"/>
                </a:solidFill>
                <a:latin typeface="Verdana"/>
                <a:ea typeface="Verdana"/>
                <a:cs typeface="Verdana"/>
                <a:sym typeface="Verdana"/>
              </a:rPr>
              <a:t>International Trustee</a:t>
            </a:r>
          </a:p>
        </p:txBody>
      </p:sp>
      <p:pic>
        <p:nvPicPr>
          <p:cNvPr id="210" name="Shape 210"/>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026" name="Picture 2" descr="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606" y="1231757"/>
            <a:ext cx="1640152" cy="2050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11162" y="964490"/>
            <a:ext cx="7252624" cy="3190171"/>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dirty="0">
                <a:solidFill>
                  <a:srgbClr val="000000"/>
                </a:solidFill>
                <a:latin typeface="Verdana"/>
                <a:ea typeface="Verdana"/>
                <a:cs typeface="Verdana"/>
                <a:sym typeface="Verdana"/>
              </a:rPr>
              <a:t>Important Campaign Rules</a:t>
            </a:r>
          </a:p>
          <a:p>
            <a:pPr marL="285750" marR="0" lvl="1" indent="-285750"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Verdana"/>
              <a:ea typeface="Verdana"/>
              <a:cs typeface="Verdana"/>
              <a:sym typeface="Verdana"/>
            </a:endParaRP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Do NOT announce candidacy to anyone except the person currently holding the position sought or any adult</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campaigning at all for Lieutenant Governors</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campaigning outside SZR’s and DCON for executive office</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No money may be spent on campaign materials</a:t>
            </a:r>
          </a:p>
          <a:p>
            <a:pPr marL="285750" marR="0" lvl="1" indent="-285750" algn="l" rtl="0">
              <a:lnSpc>
                <a:spcPct val="100000"/>
              </a:lnSpc>
              <a:spcBef>
                <a:spcPts val="0"/>
              </a:spcBef>
              <a:spcAft>
                <a:spcPts val="0"/>
              </a:spcAft>
              <a:buClr>
                <a:srgbClr val="000000"/>
              </a:buClr>
              <a:buSzPct val="100000"/>
              <a:buFont typeface="Verdana"/>
              <a:buChar char="•"/>
            </a:pPr>
            <a:r>
              <a:rPr lang="en" sz="1600" b="0" i="0" u="none" strike="noStrike" cap="none" dirty="0">
                <a:solidFill>
                  <a:srgbClr val="000000"/>
                </a:solidFill>
                <a:latin typeface="Verdana"/>
                <a:ea typeface="Verdana"/>
                <a:cs typeface="Verdana"/>
                <a:sym typeface="Verdana"/>
              </a:rPr>
              <a:t>Visit </a:t>
            </a:r>
            <a:r>
              <a:rPr lang="en" sz="1600" b="0" i="0" u="sng" strike="noStrike" cap="none" dirty="0">
                <a:solidFill>
                  <a:schemeClr val="hlink"/>
                </a:solidFill>
                <a:latin typeface="Verdana"/>
                <a:ea typeface="Verdana"/>
                <a:cs typeface="Verdana"/>
                <a:sym typeface="Verdana"/>
                <a:hlinkClick r:id="rId3"/>
              </a:rPr>
              <a:t>http://floridakeyclub.org/running-for-higher-office/</a:t>
            </a:r>
            <a:r>
              <a:rPr lang="en" sz="1600" b="0" i="0" u="none" strike="noStrike" cap="none" dirty="0">
                <a:solidFill>
                  <a:srgbClr val="000000"/>
                </a:solidFill>
                <a:latin typeface="Verdana"/>
                <a:ea typeface="Verdana"/>
                <a:cs typeface="Verdana"/>
                <a:sym typeface="Verdana"/>
              </a:rPr>
              <a:t> , read “Rules and Regulations” Form</a:t>
            </a:r>
          </a:p>
          <a:p>
            <a:pPr marL="0" marR="0" lvl="0" indent="0" algn="l" rtl="0">
              <a:lnSpc>
                <a:spcPct val="100000"/>
              </a:lnSpc>
              <a:spcBef>
                <a:spcPts val="0"/>
              </a:spcBef>
              <a:spcAft>
                <a:spcPts val="0"/>
              </a:spcAft>
              <a:buClr>
                <a:srgbClr val="000000"/>
              </a:buClr>
              <a:buSzPct val="25000"/>
              <a:buFont typeface="Arial"/>
              <a:buNone/>
            </a:pPr>
            <a:br>
              <a:rPr lang="en" sz="1600" b="0" i="0" u="none" strike="noStrike" cap="none" dirty="0">
                <a:solidFill>
                  <a:srgbClr val="000000"/>
                </a:solidFill>
                <a:latin typeface="Verdana"/>
                <a:ea typeface="Verdana"/>
                <a:cs typeface="Verdana"/>
                <a:sym typeface="Verdana"/>
              </a:rPr>
            </a:br>
            <a:endParaRPr lang="en" sz="1600" b="0" i="0" u="none" strike="noStrike" cap="none" dirty="0">
              <a:solidFill>
                <a:srgbClr val="000000"/>
              </a:solidFill>
              <a:latin typeface="Verdana"/>
              <a:ea typeface="Verdana"/>
              <a:cs typeface="Verdana"/>
              <a:sym typeface="Verdana"/>
            </a:endParaRPr>
          </a:p>
        </p:txBody>
      </p:sp>
      <p:pic>
        <p:nvPicPr>
          <p:cNvPr id="216" name="Shape 216"/>
          <p:cNvPicPr preferRelativeResize="0"/>
          <p:nvPr/>
        </p:nvPicPr>
        <p:blipFill rotWithShape="1">
          <a:blip r:embed="rId4">
            <a:alphaModFix/>
          </a:blip>
          <a:srcRect/>
          <a:stretch/>
        </p:blipFill>
        <p:spPr>
          <a:xfrm>
            <a:off x="7545084" y="288058"/>
            <a:ext cx="1550423" cy="717423"/>
          </a:xfrm>
          <a:prstGeom prst="rect">
            <a:avLst/>
          </a:prstGeom>
          <a:noFill/>
          <a:ln>
            <a:noFill/>
          </a:ln>
        </p:spPr>
      </p:pic>
      <p:pic>
        <p:nvPicPr>
          <p:cNvPr id="217" name="Shape 217"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sp>
        <p:nvSpPr>
          <p:cNvPr id="218" name="Shape 218"/>
          <p:cNvSpPr txBox="1"/>
          <p:nvPr/>
        </p:nvSpPr>
        <p:spPr>
          <a:xfrm>
            <a:off x="1722249" y="345830"/>
            <a:ext cx="5410200"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Things to Note: Campaigning </a:t>
            </a:r>
          </a:p>
        </p:txBody>
      </p:sp>
      <p:pic>
        <p:nvPicPr>
          <p:cNvPr id="219" name="Shape 219"/>
          <p:cNvPicPr preferRelativeResize="0"/>
          <p:nvPr/>
        </p:nvPicPr>
        <p:blipFill rotWithShape="1">
          <a:blip r:embed="rId6">
            <a:alphaModFix/>
          </a:blip>
          <a:srcRect/>
          <a:stretch/>
        </p:blipFill>
        <p:spPr>
          <a:xfrm>
            <a:off x="7866921" y="3342898"/>
            <a:ext cx="1122000" cy="1025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711162" y="1200150"/>
            <a:ext cx="6781800" cy="175966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Travel</a:t>
            </a:r>
          </a:p>
          <a:p>
            <a:pPr marL="457200" marR="0" lvl="1" indent="0" algn="l" rtl="0">
              <a:lnSpc>
                <a:spcPct val="100000"/>
              </a:lnSpc>
              <a:spcBef>
                <a:spcPts val="0"/>
              </a:spcBef>
              <a:spcAft>
                <a:spcPts val="0"/>
              </a:spcAft>
              <a:buClr>
                <a:srgbClr val="000000"/>
              </a:buClr>
              <a:buSzPct val="25000"/>
              <a:buFont typeface="Arial"/>
              <a:buNone/>
            </a:pPr>
            <a:r>
              <a:rPr lang="en" sz="2400">
                <a:latin typeface="Verdana"/>
                <a:ea typeface="Verdana"/>
                <a:cs typeface="Verdana"/>
                <a:sym typeface="Verdana"/>
              </a:rPr>
              <a:t>Arrangements</a:t>
            </a:r>
            <a:r>
              <a:rPr lang="en" sz="2400" b="0" i="0" u="none" strike="noStrike" cap="none">
                <a:solidFill>
                  <a:srgbClr val="000000"/>
                </a:solidFill>
                <a:latin typeface="Verdana"/>
                <a:ea typeface="Verdana"/>
                <a:cs typeface="Verdana"/>
                <a:sym typeface="Verdana"/>
              </a:rPr>
              <a:t> for SZR travel </a:t>
            </a:r>
          </a:p>
          <a:p>
            <a:pPr marL="457200" marR="0" lvl="1"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	– made 2 weeks prior to travel date</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a:solidFill>
                  <a:srgbClr val="000000"/>
                </a:solidFill>
                <a:latin typeface="Verdana"/>
                <a:ea typeface="Verdana"/>
                <a:cs typeface="Verdana"/>
                <a:sym typeface="Verdana"/>
              </a:rPr>
            </a:br>
            <a:endParaRPr lang="en" sz="2400" b="0" i="0" u="none" strike="noStrike" cap="none">
              <a:solidFill>
                <a:srgbClr val="000000"/>
              </a:solidFill>
              <a:latin typeface="Verdana"/>
              <a:ea typeface="Verdana"/>
              <a:cs typeface="Verdana"/>
              <a:sym typeface="Verdana"/>
            </a:endParaRPr>
          </a:p>
        </p:txBody>
      </p:sp>
      <p:pic>
        <p:nvPicPr>
          <p:cNvPr id="225" name="Shape 225"/>
          <p:cNvPicPr preferRelativeResize="0"/>
          <p:nvPr/>
        </p:nvPicPr>
        <p:blipFill rotWithShape="1">
          <a:blip r:embed="rId3">
            <a:alphaModFix/>
          </a:blip>
          <a:srcRect/>
          <a:stretch/>
        </p:blipFill>
        <p:spPr>
          <a:xfrm>
            <a:off x="7545084" y="288058"/>
            <a:ext cx="1550423" cy="717423"/>
          </a:xfrm>
          <a:prstGeom prst="rect">
            <a:avLst/>
          </a:prstGeom>
          <a:noFill/>
          <a:ln>
            <a:noFill/>
          </a:ln>
        </p:spPr>
      </p:pic>
      <p:pic>
        <p:nvPicPr>
          <p:cNvPr id="226" name="Shape 22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227" name="Shape 227"/>
          <p:cNvSpPr txBox="1"/>
          <p:nvPr/>
        </p:nvSpPr>
        <p:spPr>
          <a:xfrm>
            <a:off x="1722249" y="415930"/>
            <a:ext cx="5410200" cy="461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Verdana"/>
                <a:ea typeface="Verdana"/>
                <a:cs typeface="Verdana"/>
                <a:sym typeface="Verdana"/>
              </a:rPr>
              <a:t>Things to Note: Campaigning </a:t>
            </a:r>
          </a:p>
        </p:txBody>
      </p:sp>
      <p:pic>
        <p:nvPicPr>
          <p:cNvPr id="228" name="Shape 228"/>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763287" y="1123950"/>
            <a:ext cx="6781800" cy="289560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Questions?</a:t>
            </a:r>
          </a:p>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Verdana"/>
                <a:ea typeface="Verdana"/>
                <a:cs typeface="Verdana"/>
                <a:sym typeface="Verdana"/>
              </a:rPr>
              <a:t>Email </a:t>
            </a:r>
            <a:r>
              <a:rPr lang="en" sz="3600" b="0" i="0" u="sng" strike="noStrike" cap="none">
                <a:solidFill>
                  <a:schemeClr val="hlink"/>
                </a:solidFill>
                <a:latin typeface="Verdana"/>
                <a:ea typeface="Verdana"/>
                <a:cs typeface="Verdana"/>
                <a:sym typeface="Verdana"/>
                <a:hlinkClick r:id="rId3"/>
              </a:rPr>
              <a:t>elections@floridakeyclub.org</a:t>
            </a:r>
          </a:p>
          <a:p>
            <a:pPr marL="0" marR="0" lvl="0" indent="0" algn="ctr"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234" name="Shape 234"/>
          <p:cNvPicPr preferRelativeResize="0"/>
          <p:nvPr/>
        </p:nvPicPr>
        <p:blipFill rotWithShape="1">
          <a:blip r:embed="rId4">
            <a:alphaModFix/>
          </a:blip>
          <a:srcRect/>
          <a:stretch/>
        </p:blipFill>
        <p:spPr>
          <a:xfrm>
            <a:off x="7545084" y="288058"/>
            <a:ext cx="1550423" cy="717423"/>
          </a:xfrm>
          <a:prstGeom prst="rect">
            <a:avLst/>
          </a:prstGeom>
          <a:noFill/>
          <a:ln>
            <a:noFill/>
          </a:ln>
        </p:spPr>
      </p:pic>
      <p:pic>
        <p:nvPicPr>
          <p:cNvPr id="235" name="Shape 235" descr="http://www.keyclub.org/Libraries/design_elements/Template_black_pencil_JPEG.sflb.ashx"/>
          <p:cNvPicPr preferRelativeResize="0"/>
          <p:nvPr/>
        </p:nvPicPr>
        <p:blipFill rotWithShape="1">
          <a:blip r:embed="rId5">
            <a:alphaModFix/>
          </a:blip>
          <a:srcRect/>
          <a:stretch/>
        </p:blipFill>
        <p:spPr>
          <a:xfrm>
            <a:off x="152400" y="4616242"/>
            <a:ext cx="7467600" cy="548639"/>
          </a:xfrm>
          <a:prstGeom prst="rect">
            <a:avLst/>
          </a:prstGeom>
          <a:noFill/>
          <a:ln>
            <a:noFill/>
          </a:ln>
        </p:spPr>
      </p:pic>
      <p:pic>
        <p:nvPicPr>
          <p:cNvPr id="236" name="Shape 236"/>
          <p:cNvPicPr preferRelativeResize="0"/>
          <p:nvPr/>
        </p:nvPicPr>
        <p:blipFill rotWithShape="1">
          <a:blip r:embed="rId6">
            <a:alphaModFix/>
          </a:blip>
          <a:srcRect/>
          <a:stretch/>
        </p:blipFill>
        <p:spPr>
          <a:xfrm>
            <a:off x="7866921" y="3342898"/>
            <a:ext cx="1122000" cy="1025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304800" y="1334123"/>
            <a:ext cx="8629498" cy="2940599"/>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pic>
        <p:nvPicPr>
          <p:cNvPr id="108" name="Shape 108"/>
          <p:cNvPicPr preferRelativeResize="0"/>
          <p:nvPr/>
        </p:nvPicPr>
        <p:blipFill rotWithShape="1">
          <a:blip r:embed="rId3">
            <a:alphaModFix/>
          </a:blip>
          <a:srcRect/>
          <a:stretch/>
        </p:blipFill>
        <p:spPr>
          <a:xfrm>
            <a:off x="7315200" y="361950"/>
            <a:ext cx="1550423" cy="717423"/>
          </a:xfrm>
          <a:prstGeom prst="rect">
            <a:avLst/>
          </a:prstGeom>
          <a:noFill/>
          <a:ln>
            <a:noFill/>
          </a:ln>
        </p:spPr>
      </p:pic>
      <p:pic>
        <p:nvPicPr>
          <p:cNvPr id="109" name="Shape 109"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10" name="Shape 110"/>
          <p:cNvSpPr/>
          <p:nvPr/>
        </p:nvSpPr>
        <p:spPr>
          <a:xfrm>
            <a:off x="685800" y="1334123"/>
            <a:ext cx="6934199" cy="2554543"/>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dirty="0">
                <a:solidFill>
                  <a:srgbClr val="000000"/>
                </a:solidFill>
                <a:latin typeface="Verdana"/>
                <a:ea typeface="Verdana"/>
                <a:cs typeface="Verdana"/>
                <a:sym typeface="Verdana"/>
              </a:rPr>
              <a:t>The Three Most Frequently Asked Questions:</a:t>
            </a:r>
          </a:p>
          <a:p>
            <a:pPr marL="0" marR="0" lvl="0" indent="0" algn="ctr" rtl="0">
              <a:lnSpc>
                <a:spcPct val="100000"/>
              </a:lnSpc>
              <a:spcBef>
                <a:spcPts val="0"/>
              </a:spcBef>
              <a:spcAft>
                <a:spcPts val="0"/>
              </a:spcAft>
              <a:buClr>
                <a:srgbClr val="000000"/>
              </a:buClr>
              <a:buSzPct val="25000"/>
              <a:buFont typeface="Arial"/>
              <a:buNone/>
            </a:pPr>
            <a:endParaRPr lang="en" sz="32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dirty="0">
                <a:solidFill>
                  <a:srgbClr val="000000"/>
                </a:solidFill>
                <a:latin typeface="Verdana"/>
                <a:ea typeface="Verdana"/>
                <a:cs typeface="Verdana"/>
                <a:sym typeface="Verdana"/>
              </a:rPr>
              <a:t>Why?     When?     What?   </a:t>
            </a:r>
          </a:p>
          <a:p>
            <a:pPr marL="0" marR="0" lvl="0" indent="0" algn="l" rtl="0">
              <a:lnSpc>
                <a:spcPct val="100000"/>
              </a:lnSpc>
              <a:spcBef>
                <a:spcPts val="0"/>
              </a:spcBef>
              <a:spcAft>
                <a:spcPts val="0"/>
              </a:spcAft>
              <a:buClr>
                <a:srgbClr val="000000"/>
              </a:buClr>
              <a:buSzPct val="25000"/>
              <a:buFont typeface="Arial"/>
              <a:buNone/>
            </a:pPr>
            <a:br>
              <a:rPr lang="en" sz="3200" b="0" i="0" u="none" strike="noStrike" cap="none" dirty="0">
                <a:solidFill>
                  <a:srgbClr val="000000"/>
                </a:solidFill>
                <a:latin typeface="Verdana"/>
                <a:ea typeface="Verdana"/>
                <a:cs typeface="Verdana"/>
                <a:sym typeface="Verdana"/>
              </a:rPr>
            </a:br>
            <a:endParaRPr lang="en" sz="3200" b="0" i="0" u="none" strike="noStrike" cap="none" dirty="0">
              <a:solidFill>
                <a:srgbClr val="000000"/>
              </a:solidFill>
              <a:latin typeface="Verdana"/>
              <a:ea typeface="Verdana"/>
              <a:cs typeface="Verdana"/>
              <a:sym typeface="Verdana"/>
            </a:endParaRPr>
          </a:p>
        </p:txBody>
      </p:sp>
      <p:pic>
        <p:nvPicPr>
          <p:cNvPr id="111" name="Shape 111"/>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152400" y="1116600"/>
            <a:ext cx="8629500" cy="294060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Develop Leadership Skills.</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The ultimate way to take your leadership experience to the next level.</a:t>
            </a:r>
          </a:p>
          <a:p>
            <a:pPr marL="342900" marR="0" lvl="0" indent="-34290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000" b="0" i="0" u="none" strike="noStrike" cap="none">
                <a:solidFill>
                  <a:srgbClr val="000000"/>
                </a:solidFill>
                <a:latin typeface="Verdana"/>
                <a:ea typeface="Verdana"/>
                <a:cs typeface="Verdana"/>
                <a:sym typeface="Verdana"/>
              </a:rPr>
              <a:t>Create new friendships that will last a lifetime. </a:t>
            </a:r>
          </a:p>
        </p:txBody>
      </p:sp>
      <p:pic>
        <p:nvPicPr>
          <p:cNvPr id="117" name="Shape 117"/>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18" name="Shape 118"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19" name="Shape 119"/>
          <p:cNvSpPr txBox="1"/>
          <p:nvPr/>
        </p:nvSpPr>
        <p:spPr>
          <a:xfrm>
            <a:off x="1722249" y="399187"/>
            <a:ext cx="5410200"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1" i="0" u="none" strike="noStrike" cap="none">
                <a:solidFill>
                  <a:srgbClr val="000000"/>
                </a:solidFill>
                <a:latin typeface="Verdana"/>
                <a:ea typeface="Verdana"/>
                <a:cs typeface="Verdana"/>
                <a:sym typeface="Verdana"/>
              </a:rPr>
              <a:t>Why</a:t>
            </a:r>
            <a:r>
              <a:rPr lang="en" sz="3600" b="0" i="0" u="none" strike="noStrike" cap="none">
                <a:solidFill>
                  <a:srgbClr val="000000"/>
                </a:solidFill>
                <a:latin typeface="Verdana"/>
                <a:ea typeface="Verdana"/>
                <a:cs typeface="Verdana"/>
                <a:sym typeface="Verdana"/>
              </a:rPr>
              <a:t> Should I Run?</a:t>
            </a:r>
          </a:p>
          <a:p>
            <a:pPr marL="0" marR="0" lvl="0" indent="0" algn="ctr"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120" name="Shape 120"/>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152400" y="1276350"/>
            <a:ext cx="8629498" cy="29405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Deciding What to Run For</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 District</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 International</a:t>
            </a:r>
            <a:r>
              <a:rPr lang="en" sz="2000" b="0" i="0" u="none" strike="noStrike" cap="none">
                <a:solidFill>
                  <a:srgbClr val="000000"/>
                </a:solidFill>
                <a:latin typeface="Verdana"/>
                <a:ea typeface="Verdana"/>
                <a:cs typeface="Verdana"/>
                <a:sym typeface="Verdana"/>
              </a:rPr>
              <a:t> </a:t>
            </a:r>
          </a:p>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000000"/>
                </a:solidFill>
                <a:latin typeface="Verdana"/>
                <a:ea typeface="Verdana"/>
                <a:cs typeface="Verdana"/>
                <a:sym typeface="Verdana"/>
              </a:rPr>
              <a:t>Campaigning</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Lieutenant Governor (LTG)- </a:t>
            </a:r>
            <a:r>
              <a:rPr lang="en" sz="2000" b="0" i="0" u="none" strike="noStrike" cap="none">
                <a:solidFill>
                  <a:srgbClr val="000000"/>
                </a:solidFill>
                <a:latin typeface="Verdana"/>
                <a:ea typeface="Verdana"/>
                <a:cs typeface="Verdana"/>
                <a:sym typeface="Verdana"/>
              </a:rPr>
              <a:t>None. Spring Zone Rally speech ONLY.</a:t>
            </a:r>
          </a:p>
          <a:p>
            <a:pPr marL="457200" marR="0" lvl="1" indent="0" algn="l" rtl="0">
              <a:lnSpc>
                <a:spcPct val="100000"/>
              </a:lnSpc>
              <a:spcBef>
                <a:spcPts val="0"/>
              </a:spcBef>
              <a:spcAft>
                <a:spcPts val="0"/>
              </a:spcAft>
              <a:buClr>
                <a:srgbClr val="000000"/>
              </a:buClr>
              <a:buSzPct val="25000"/>
              <a:buFont typeface="Arial"/>
              <a:buNone/>
            </a:pPr>
            <a:r>
              <a:rPr lang="en" sz="2000" b="1" i="0" u="none" strike="noStrike" cap="none">
                <a:solidFill>
                  <a:srgbClr val="000000"/>
                </a:solidFill>
                <a:latin typeface="Verdana"/>
                <a:ea typeface="Verdana"/>
                <a:cs typeface="Verdana"/>
                <a:sym typeface="Verdana"/>
              </a:rPr>
              <a:t>- District Office</a:t>
            </a:r>
            <a:r>
              <a:rPr lang="en" sz="2000" b="0" i="0" u="none" strike="noStrike" cap="none">
                <a:solidFill>
                  <a:srgbClr val="000000"/>
                </a:solidFill>
                <a:latin typeface="Verdana"/>
                <a:ea typeface="Verdana"/>
                <a:cs typeface="Verdana"/>
                <a:sym typeface="Verdana"/>
              </a:rPr>
              <a:t> – During Spring Zone Rally season traveling and DCON </a:t>
            </a:r>
          </a:p>
          <a:p>
            <a:pPr marL="0" marR="0" lvl="0" indent="0" algn="l" rtl="0">
              <a:lnSpc>
                <a:spcPct val="100000"/>
              </a:lnSpc>
              <a:spcBef>
                <a:spcPts val="0"/>
              </a:spcBef>
              <a:spcAft>
                <a:spcPts val="0"/>
              </a:spcAft>
              <a:buClr>
                <a:srgbClr val="000000"/>
              </a:buClr>
              <a:buSzPct val="25000"/>
              <a:buFont typeface="Arial"/>
              <a:buNone/>
            </a:pPr>
            <a:br>
              <a:rPr lang="en" sz="2000" b="0" i="0" u="none" strike="noStrike" cap="none">
                <a:solidFill>
                  <a:srgbClr val="000000"/>
                </a:solidFill>
                <a:latin typeface="Verdana"/>
                <a:ea typeface="Verdana"/>
                <a:cs typeface="Verdana"/>
                <a:sym typeface="Verdana"/>
              </a:rPr>
            </a:br>
            <a:endParaRPr lang="en" sz="2000" b="0" i="0" u="none" strike="noStrike" cap="none">
              <a:solidFill>
                <a:srgbClr val="000000"/>
              </a:solidFill>
              <a:latin typeface="Verdana"/>
              <a:ea typeface="Verdana"/>
              <a:cs typeface="Verdana"/>
              <a:sym typeface="Verdana"/>
            </a:endParaRPr>
          </a:p>
        </p:txBody>
      </p:sp>
      <p:pic>
        <p:nvPicPr>
          <p:cNvPr id="126" name="Shape 126"/>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27" name="Shape 127"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28" name="Shape 128"/>
          <p:cNvSpPr txBox="1"/>
          <p:nvPr/>
        </p:nvSpPr>
        <p:spPr>
          <a:xfrm>
            <a:off x="1722249" y="399187"/>
            <a:ext cx="5410200"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1" i="0" u="none" strike="noStrike" cap="none">
                <a:solidFill>
                  <a:srgbClr val="000000"/>
                </a:solidFill>
                <a:latin typeface="Verdana"/>
                <a:ea typeface="Verdana"/>
                <a:cs typeface="Verdana"/>
                <a:sym typeface="Verdana"/>
              </a:rPr>
              <a:t>When</a:t>
            </a:r>
            <a:r>
              <a:rPr lang="en" sz="3600" b="0" i="0" u="none" strike="noStrike" cap="none">
                <a:solidFill>
                  <a:srgbClr val="000000"/>
                </a:solidFill>
                <a:latin typeface="Verdana"/>
                <a:ea typeface="Verdana"/>
                <a:cs typeface="Verdana"/>
                <a:sym typeface="Verdana"/>
              </a:rPr>
              <a:t> should I start?</a:t>
            </a:r>
          </a:p>
          <a:p>
            <a:pPr marL="0" marR="0" lvl="0" indent="0" algn="l" rtl="0">
              <a:lnSpc>
                <a:spcPct val="100000"/>
              </a:lnSpc>
              <a:spcBef>
                <a:spcPts val="0"/>
              </a:spcBef>
              <a:spcAft>
                <a:spcPts val="0"/>
              </a:spcAft>
              <a:buClr>
                <a:srgbClr val="000000"/>
              </a:buClr>
              <a:buSzPct val="25000"/>
              <a:buFont typeface="Arial"/>
              <a:buNone/>
            </a:pPr>
            <a:br>
              <a:rPr lang="en" sz="3600" b="0" i="0" u="none" strike="noStrike" cap="none">
                <a:solidFill>
                  <a:srgbClr val="000000"/>
                </a:solidFill>
                <a:latin typeface="Verdana"/>
                <a:ea typeface="Verdana"/>
                <a:cs typeface="Verdana"/>
                <a:sym typeface="Verdana"/>
              </a:rPr>
            </a:br>
            <a:endParaRPr lang="en" sz="3600" b="0" i="0" u="none" strike="noStrike" cap="none">
              <a:solidFill>
                <a:srgbClr val="000000"/>
              </a:solidFill>
              <a:latin typeface="Verdana"/>
              <a:ea typeface="Verdana"/>
              <a:cs typeface="Verdana"/>
              <a:sym typeface="Verdana"/>
            </a:endParaRPr>
          </a:p>
        </p:txBody>
      </p:sp>
      <p:pic>
        <p:nvPicPr>
          <p:cNvPr id="129" name="Shape 129"/>
          <p:cNvPicPr preferRelativeResize="0"/>
          <p:nvPr/>
        </p:nvPicPr>
        <p:blipFill rotWithShape="1">
          <a:blip r:embed="rId5">
            <a:alphaModFix/>
          </a:blip>
          <a:srcRect/>
          <a:stretch/>
        </p:blipFill>
        <p:spPr>
          <a:xfrm>
            <a:off x="7909452" y="3391496"/>
            <a:ext cx="1122000" cy="1025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304800" y="1350699"/>
            <a:ext cx="8629498" cy="2940599"/>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pic>
        <p:nvPicPr>
          <p:cNvPr id="135" name="Shape 135"/>
          <p:cNvPicPr preferRelativeResize="0"/>
          <p:nvPr/>
        </p:nvPicPr>
        <p:blipFill rotWithShape="1">
          <a:blip r:embed="rId3">
            <a:alphaModFix/>
          </a:blip>
          <a:srcRect/>
          <a:stretch/>
        </p:blipFill>
        <p:spPr>
          <a:xfrm>
            <a:off x="7315200" y="361950"/>
            <a:ext cx="1550423" cy="717423"/>
          </a:xfrm>
          <a:prstGeom prst="rect">
            <a:avLst/>
          </a:prstGeom>
          <a:noFill/>
          <a:ln>
            <a:noFill/>
          </a:ln>
        </p:spPr>
      </p:pic>
      <p:pic>
        <p:nvPicPr>
          <p:cNvPr id="136" name="Shape 13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37" name="Shape 137"/>
          <p:cNvSpPr/>
          <p:nvPr/>
        </p:nvSpPr>
        <p:spPr>
          <a:xfrm>
            <a:off x="762000" y="1104624"/>
            <a:ext cx="6934199" cy="3170097"/>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dirty="0">
                <a:solidFill>
                  <a:srgbClr val="000000"/>
                </a:solidFill>
                <a:latin typeface="Verdana"/>
                <a:ea typeface="Verdana"/>
                <a:cs typeface="Verdana"/>
                <a:sym typeface="Verdana"/>
              </a:rPr>
              <a:t>What</a:t>
            </a:r>
          </a:p>
          <a:p>
            <a:pPr marL="0" marR="0" lvl="0" indent="0" algn="ctr" rtl="0">
              <a:lnSpc>
                <a:spcPct val="100000"/>
              </a:lnSpc>
              <a:spcBef>
                <a:spcPts val="0"/>
              </a:spcBef>
              <a:spcAft>
                <a:spcPts val="0"/>
              </a:spcAft>
              <a:buClr>
                <a:srgbClr val="000000"/>
              </a:buClr>
              <a:buSzPct val="25000"/>
              <a:buFont typeface="Arial"/>
              <a:buNone/>
            </a:pPr>
            <a:r>
              <a:rPr lang="en" sz="4000" b="0" i="0" u="none" strike="noStrike" cap="none" dirty="0">
                <a:solidFill>
                  <a:srgbClr val="000000"/>
                </a:solidFill>
                <a:latin typeface="Verdana"/>
                <a:ea typeface="Verdana"/>
                <a:cs typeface="Verdana"/>
                <a:sym typeface="Verdana"/>
              </a:rPr>
              <a:t>are the positions I can run for?</a:t>
            </a:r>
          </a:p>
          <a:p>
            <a:pPr marL="0" marR="0" lvl="0" indent="0" algn="ctr" rtl="0">
              <a:lnSpc>
                <a:spcPct val="100000"/>
              </a:lnSpc>
              <a:spcBef>
                <a:spcPts val="0"/>
              </a:spcBef>
              <a:spcAft>
                <a:spcPts val="0"/>
              </a:spcAft>
              <a:buClr>
                <a:srgbClr val="000000"/>
              </a:buClr>
              <a:buSzPct val="25000"/>
              <a:buFont typeface="Arial"/>
              <a:buNone/>
            </a:pPr>
            <a:br>
              <a:rPr lang="en" sz="4000" b="0" i="0" u="none" strike="noStrike" cap="none" dirty="0">
                <a:solidFill>
                  <a:srgbClr val="000000"/>
                </a:solidFill>
                <a:latin typeface="Verdana"/>
                <a:ea typeface="Verdana"/>
                <a:cs typeface="Verdana"/>
                <a:sym typeface="Verdana"/>
              </a:rPr>
            </a:br>
            <a:endParaRPr lang="en" sz="4000" b="0" i="0" u="none" strike="noStrike" cap="none" dirty="0">
              <a:solidFill>
                <a:srgbClr val="000000"/>
              </a:solidFill>
              <a:latin typeface="Verdana"/>
              <a:ea typeface="Verdana"/>
              <a:cs typeface="Verdana"/>
              <a:sym typeface="Verdana"/>
            </a:endParaRPr>
          </a:p>
        </p:txBody>
      </p:sp>
      <p:pic>
        <p:nvPicPr>
          <p:cNvPr id="138" name="Shape 138"/>
          <p:cNvPicPr preferRelativeResize="0"/>
          <p:nvPr/>
        </p:nvPicPr>
        <p:blipFill rotWithShape="1">
          <a:blip r:embed="rId5">
            <a:alphaModFix/>
          </a:blip>
          <a:srcRect/>
          <a:stretch/>
        </p:blipFill>
        <p:spPr>
          <a:xfrm>
            <a:off x="7866921" y="3342898"/>
            <a:ext cx="1122000" cy="1025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304800" y="1350699"/>
            <a:ext cx="8629498" cy="2940599"/>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pic>
        <p:nvPicPr>
          <p:cNvPr id="135" name="Shape 135"/>
          <p:cNvPicPr preferRelativeResize="0"/>
          <p:nvPr/>
        </p:nvPicPr>
        <p:blipFill rotWithShape="1">
          <a:blip r:embed="rId3">
            <a:alphaModFix/>
          </a:blip>
          <a:srcRect/>
          <a:stretch/>
        </p:blipFill>
        <p:spPr>
          <a:xfrm>
            <a:off x="7375161" y="361950"/>
            <a:ext cx="1490462" cy="663805"/>
          </a:xfrm>
          <a:prstGeom prst="rect">
            <a:avLst/>
          </a:prstGeom>
          <a:noFill/>
          <a:ln>
            <a:noFill/>
          </a:ln>
        </p:spPr>
      </p:pic>
      <p:pic>
        <p:nvPicPr>
          <p:cNvPr id="136" name="Shape 13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37" name="Shape 137"/>
          <p:cNvSpPr/>
          <p:nvPr/>
        </p:nvSpPr>
        <p:spPr>
          <a:xfrm>
            <a:off x="932721" y="1079373"/>
            <a:ext cx="6934199" cy="3265543"/>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b="0" i="0" u="none" strike="noStrike" cap="none" dirty="0">
                <a:solidFill>
                  <a:srgbClr val="000000"/>
                </a:solidFill>
                <a:latin typeface="Century Gothic" panose="020B0502020202020204" pitchFamily="34" charset="0"/>
                <a:ea typeface="Verdana"/>
                <a:cs typeface="Verdana"/>
                <a:sym typeface="Verdana"/>
              </a:rPr>
              <a:t>Governor</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Secretary</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Treasurer </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b="0" i="0" u="none" strike="noStrike" cap="none" dirty="0">
                <a:solidFill>
                  <a:srgbClr val="000000"/>
                </a:solidFill>
                <a:latin typeface="Century Gothic" panose="020B0502020202020204" pitchFamily="34" charset="0"/>
                <a:ea typeface="Verdana"/>
                <a:cs typeface="Verdana"/>
                <a:sym typeface="Verdana"/>
              </a:rPr>
              <a:t>Lieutenant Governors </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Editor</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Webmaster</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Executive Assistant </a:t>
            </a:r>
          </a:p>
          <a:p>
            <a:pPr marL="342900" marR="0" lvl="0" indent="-342900" rtl="0">
              <a:lnSpc>
                <a:spcPct val="100000"/>
              </a:lnSpc>
              <a:spcBef>
                <a:spcPts val="0"/>
              </a:spcBef>
              <a:spcAft>
                <a:spcPts val="0"/>
              </a:spcAft>
              <a:buClr>
                <a:srgbClr val="000000"/>
              </a:buClr>
              <a:buSzPct val="25000"/>
              <a:buFont typeface="Arial" panose="020B0604020202020204" pitchFamily="34" charset="0"/>
              <a:buChar char="•"/>
            </a:pPr>
            <a:r>
              <a:rPr lang="en" sz="2400" dirty="0">
                <a:latin typeface="Century Gothic" panose="020B0502020202020204" pitchFamily="34" charset="0"/>
                <a:ea typeface="Verdana"/>
                <a:cs typeface="Verdana"/>
                <a:sym typeface="Verdana"/>
              </a:rPr>
              <a:t>DCON Chair </a:t>
            </a:r>
          </a:p>
        </p:txBody>
      </p:sp>
      <p:pic>
        <p:nvPicPr>
          <p:cNvPr id="138" name="Shape 138"/>
          <p:cNvPicPr preferRelativeResize="0"/>
          <p:nvPr/>
        </p:nvPicPr>
        <p:blipFill rotWithShape="1">
          <a:blip r:embed="rId5">
            <a:alphaModFix/>
          </a:blip>
          <a:srcRect/>
          <a:stretch/>
        </p:blipFill>
        <p:spPr>
          <a:xfrm>
            <a:off x="7989757" y="3428671"/>
            <a:ext cx="1066086" cy="862628"/>
          </a:xfrm>
          <a:prstGeom prst="rect">
            <a:avLst/>
          </a:prstGeom>
          <a:noFill/>
          <a:ln>
            <a:noFill/>
          </a:ln>
        </p:spPr>
      </p:pic>
      <p:sp>
        <p:nvSpPr>
          <p:cNvPr id="2" name="TextBox 1"/>
          <p:cNvSpPr txBox="1"/>
          <p:nvPr/>
        </p:nvSpPr>
        <p:spPr>
          <a:xfrm>
            <a:off x="2488575" y="433042"/>
            <a:ext cx="3822492" cy="646331"/>
          </a:xfrm>
          <a:prstGeom prst="rect">
            <a:avLst/>
          </a:prstGeom>
          <a:noFill/>
        </p:spPr>
        <p:txBody>
          <a:bodyPr wrap="square" rtlCol="0">
            <a:spAutoFit/>
          </a:bodyPr>
          <a:lstStyle/>
          <a:p>
            <a:pPr algn="ctr"/>
            <a:r>
              <a:rPr lang="en-US" sz="3600" dirty="0">
                <a:latin typeface="Century Gothic" panose="020B0502020202020204" pitchFamily="34" charset="0"/>
              </a:rPr>
              <a:t>District Officers </a:t>
            </a:r>
          </a:p>
        </p:txBody>
      </p:sp>
    </p:spTree>
    <p:extLst>
      <p:ext uri="{BB962C8B-B14F-4D97-AF65-F5344CB8AC3E}">
        <p14:creationId xmlns:p14="http://schemas.microsoft.com/office/powerpoint/2010/main" val="251774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320751" y="1296961"/>
            <a:ext cx="4314749" cy="2940599"/>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Is a member of the District Board</a:t>
            </a: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Sits on a committee on the district board</a:t>
            </a: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a:solidFill>
                  <a:srgbClr val="000000"/>
                </a:solidFill>
                <a:latin typeface="Verdana"/>
                <a:ea typeface="Verdana"/>
                <a:cs typeface="Verdana"/>
                <a:sym typeface="Verdana"/>
              </a:rPr>
              <a:t>Represents clubs that make up a division</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a:solidFill>
                  <a:srgbClr val="000000"/>
                </a:solidFill>
                <a:latin typeface="Verdana"/>
                <a:ea typeface="Verdana"/>
                <a:cs typeface="Verdana"/>
                <a:sym typeface="Verdana"/>
              </a:rPr>
            </a:br>
            <a:endParaRPr lang="en" sz="2400" b="0" i="0" u="none" strike="noStrike" cap="none">
              <a:solidFill>
                <a:srgbClr val="000000"/>
              </a:solidFill>
              <a:latin typeface="Verdana"/>
              <a:ea typeface="Verdana"/>
              <a:cs typeface="Verdana"/>
              <a:sym typeface="Verdana"/>
            </a:endParaRPr>
          </a:p>
        </p:txBody>
      </p:sp>
      <p:sp>
        <p:nvSpPr>
          <p:cNvPr id="144" name="Shape 144"/>
          <p:cNvSpPr txBox="1"/>
          <p:nvPr/>
        </p:nvSpPr>
        <p:spPr>
          <a:xfrm>
            <a:off x="1080125" y="376504"/>
            <a:ext cx="6244799" cy="81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Verdana"/>
              <a:buNone/>
            </a:pPr>
            <a:r>
              <a:rPr lang="en" sz="2800" b="0" i="0" u="none" strike="noStrike" cap="none" dirty="0">
                <a:solidFill>
                  <a:srgbClr val="000000"/>
                </a:solidFill>
                <a:latin typeface="Verdana"/>
                <a:ea typeface="Verdana"/>
                <a:cs typeface="Verdana"/>
                <a:sym typeface="Verdana"/>
              </a:rPr>
              <a:t>Lieutenant Governors</a:t>
            </a:r>
          </a:p>
        </p:txBody>
      </p:sp>
      <p:pic>
        <p:nvPicPr>
          <p:cNvPr id="145" name="Shape 145"/>
          <p:cNvPicPr preferRelativeResize="0"/>
          <p:nvPr/>
        </p:nvPicPr>
        <p:blipFill rotWithShape="1">
          <a:blip r:embed="rId3">
            <a:alphaModFix/>
          </a:blip>
          <a:srcRect/>
          <a:stretch/>
        </p:blipFill>
        <p:spPr>
          <a:xfrm>
            <a:off x="7324924" y="605999"/>
            <a:ext cx="1550423" cy="717423"/>
          </a:xfrm>
          <a:prstGeom prst="rect">
            <a:avLst/>
          </a:prstGeom>
          <a:noFill/>
          <a:ln>
            <a:noFill/>
          </a:ln>
        </p:spPr>
      </p:pic>
      <p:pic>
        <p:nvPicPr>
          <p:cNvPr id="146" name="Shape 14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pic>
        <p:nvPicPr>
          <p:cNvPr id="147" name="Shape 147"/>
          <p:cNvPicPr preferRelativeResize="0"/>
          <p:nvPr/>
        </p:nvPicPr>
        <p:blipFill rotWithShape="1">
          <a:blip r:embed="rId5">
            <a:alphaModFix/>
          </a:blip>
          <a:srcRect/>
          <a:stretch/>
        </p:blipFill>
        <p:spPr>
          <a:xfrm>
            <a:off x="7925746" y="3537698"/>
            <a:ext cx="1122000" cy="1025100"/>
          </a:xfrm>
          <a:prstGeom prst="rect">
            <a:avLst/>
          </a:prstGeom>
          <a:noFill/>
          <a:ln>
            <a:noFill/>
          </a:ln>
        </p:spPr>
      </p:pic>
      <p:pic>
        <p:nvPicPr>
          <p:cNvPr id="148" name="Shape 148"/>
          <p:cNvPicPr preferRelativeResize="0"/>
          <p:nvPr/>
        </p:nvPicPr>
        <p:blipFill rotWithShape="1">
          <a:blip r:embed="rId6">
            <a:alphaModFix/>
          </a:blip>
          <a:srcRect/>
          <a:stretch/>
        </p:blipFill>
        <p:spPr>
          <a:xfrm>
            <a:off x="4903287" y="1542719"/>
            <a:ext cx="1374074" cy="1171275"/>
          </a:xfrm>
          <a:prstGeom prst="rect">
            <a:avLst/>
          </a:prstGeom>
          <a:noFill/>
          <a:ln>
            <a:noFill/>
          </a:ln>
        </p:spPr>
      </p:pic>
      <p:pic>
        <p:nvPicPr>
          <p:cNvPr id="149" name="Shape 149"/>
          <p:cNvPicPr preferRelativeResize="0"/>
          <p:nvPr/>
        </p:nvPicPr>
        <p:blipFill rotWithShape="1">
          <a:blip r:embed="rId7">
            <a:alphaModFix/>
          </a:blip>
          <a:srcRect/>
          <a:stretch/>
        </p:blipFill>
        <p:spPr>
          <a:xfrm>
            <a:off x="4919824" y="3067509"/>
            <a:ext cx="1341000" cy="1143000"/>
          </a:xfrm>
          <a:prstGeom prst="rect">
            <a:avLst/>
          </a:prstGeom>
          <a:noFill/>
          <a:ln>
            <a:noFill/>
          </a:ln>
        </p:spPr>
      </p:pic>
      <p:sp>
        <p:nvSpPr>
          <p:cNvPr id="150" name="Shape 150"/>
          <p:cNvSpPr txBox="1"/>
          <p:nvPr/>
        </p:nvSpPr>
        <p:spPr>
          <a:xfrm>
            <a:off x="6370947" y="2042409"/>
            <a:ext cx="2504400" cy="1025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80000"/>
              </a:buClr>
              <a:buSzPct val="25000"/>
              <a:buFont typeface="Arial"/>
              <a:buNone/>
            </a:pPr>
            <a:r>
              <a:rPr lang="en" sz="1400" b="0" i="0" u="none" strike="noStrike" cap="none" dirty="0">
                <a:solidFill>
                  <a:srgbClr val="980000"/>
                </a:solidFill>
                <a:latin typeface="Verdana"/>
                <a:ea typeface="Verdana"/>
                <a:cs typeface="Verdana"/>
                <a:sym typeface="Verdana"/>
              </a:rPr>
              <a:t>Odalis Hernandez 15b</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980000"/>
              </a:buClr>
              <a:buSzPct val="25000"/>
              <a:buFont typeface="Arial"/>
              <a:buNone/>
            </a:pPr>
            <a:r>
              <a:rPr lang="en" sz="1400" b="0" i="0" u="none" strike="noStrike" cap="none" dirty="0">
                <a:solidFill>
                  <a:srgbClr val="980000"/>
                </a:solidFill>
                <a:latin typeface="Verdana"/>
                <a:ea typeface="Verdana"/>
                <a:cs typeface="Verdana"/>
                <a:sym typeface="Verdana"/>
              </a:rPr>
              <a:t>Noel Vincent 20a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609600" y="1352550"/>
            <a:ext cx="3733800" cy="2722588"/>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Governor</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Secretary</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 sz="2400" b="0" i="0" u="none" strike="noStrike" cap="none" dirty="0">
                <a:solidFill>
                  <a:srgbClr val="000000"/>
                </a:solidFill>
                <a:latin typeface="Verdana"/>
                <a:ea typeface="Verdana"/>
                <a:cs typeface="Verdana"/>
                <a:sym typeface="Verdana"/>
              </a:rPr>
              <a:t>Treasurer</a:t>
            </a:r>
          </a:p>
          <a:p>
            <a:pPr marL="0" marR="0" lvl="0" indent="0" algn="l" rtl="0">
              <a:lnSpc>
                <a:spcPct val="100000"/>
              </a:lnSpc>
              <a:spcBef>
                <a:spcPts val="0"/>
              </a:spcBef>
              <a:spcAft>
                <a:spcPts val="0"/>
              </a:spcAft>
              <a:buClr>
                <a:srgbClr val="000000"/>
              </a:buClr>
              <a:buSzPct val="25000"/>
              <a:buFont typeface="Arial"/>
              <a:buNone/>
            </a:pPr>
            <a:br>
              <a:rPr lang="en" sz="2400" b="0" i="0" u="none" strike="noStrike" cap="none" dirty="0">
                <a:solidFill>
                  <a:srgbClr val="000000"/>
                </a:solidFill>
                <a:latin typeface="Verdana"/>
                <a:ea typeface="Verdana"/>
                <a:cs typeface="Verdana"/>
                <a:sym typeface="Verdana"/>
              </a:rPr>
            </a:br>
            <a:endParaRPr lang="en" sz="2400" b="0" i="0" u="none" strike="noStrike" cap="none" dirty="0">
              <a:solidFill>
                <a:srgbClr val="000000"/>
              </a:solidFill>
              <a:latin typeface="Verdana"/>
              <a:ea typeface="Verdana"/>
              <a:cs typeface="Verdana"/>
              <a:sym typeface="Verdana"/>
            </a:endParaRPr>
          </a:p>
        </p:txBody>
      </p:sp>
      <p:pic>
        <p:nvPicPr>
          <p:cNvPr id="175" name="Shape 175"/>
          <p:cNvPicPr preferRelativeResize="0"/>
          <p:nvPr/>
        </p:nvPicPr>
        <p:blipFill rotWithShape="1">
          <a:blip r:embed="rId3">
            <a:alphaModFix/>
          </a:blip>
          <a:srcRect/>
          <a:stretch/>
        </p:blipFill>
        <p:spPr>
          <a:xfrm>
            <a:off x="7196446" y="345835"/>
            <a:ext cx="1550399" cy="717299"/>
          </a:xfrm>
          <a:prstGeom prst="rect">
            <a:avLst/>
          </a:prstGeom>
          <a:noFill/>
          <a:ln>
            <a:noFill/>
          </a:ln>
        </p:spPr>
      </p:pic>
      <p:pic>
        <p:nvPicPr>
          <p:cNvPr id="176" name="Shape 17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77" name="Shape 177"/>
          <p:cNvSpPr txBox="1"/>
          <p:nvPr/>
        </p:nvSpPr>
        <p:spPr>
          <a:xfrm>
            <a:off x="2291441" y="345830"/>
            <a:ext cx="5410200" cy="1754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600" b="0" i="0" u="none" strike="noStrike" cap="none" dirty="0">
                <a:solidFill>
                  <a:srgbClr val="000000"/>
                </a:solidFill>
                <a:latin typeface="Verdana"/>
                <a:ea typeface="Verdana"/>
                <a:cs typeface="Verdana"/>
                <a:sym typeface="Verdana"/>
              </a:rPr>
              <a:t>Executive </a:t>
            </a:r>
            <a:r>
              <a:rPr lang="en" sz="3600" dirty="0">
                <a:latin typeface="Verdana"/>
                <a:ea typeface="Verdana"/>
                <a:cs typeface="Verdana"/>
                <a:sym typeface="Verdana"/>
              </a:rPr>
              <a:t>Committee</a:t>
            </a:r>
            <a:endParaRPr lang="en" sz="36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ct val="25000"/>
              <a:buFont typeface="Arial"/>
              <a:buNone/>
            </a:pPr>
            <a:br>
              <a:rPr lang="en" sz="3600" b="0" i="0" u="none" strike="noStrike" cap="none" dirty="0">
                <a:solidFill>
                  <a:srgbClr val="000000"/>
                </a:solidFill>
                <a:latin typeface="Verdana"/>
                <a:ea typeface="Verdana"/>
                <a:cs typeface="Verdana"/>
                <a:sym typeface="Verdana"/>
              </a:rPr>
            </a:br>
            <a:endParaRPr lang="en" sz="3600" b="0" i="0" u="none" strike="noStrike" cap="none" dirty="0">
              <a:solidFill>
                <a:srgbClr val="000000"/>
              </a:solidFill>
              <a:latin typeface="Verdana"/>
              <a:ea typeface="Verdana"/>
              <a:cs typeface="Verdana"/>
              <a:sym typeface="Verdana"/>
            </a:endParaRPr>
          </a:p>
        </p:txBody>
      </p:sp>
      <p:pic>
        <p:nvPicPr>
          <p:cNvPr id="178" name="Shape 17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79" name="Shape 179"/>
          <p:cNvPicPr preferRelativeResize="0"/>
          <p:nvPr/>
        </p:nvPicPr>
        <p:blipFill rotWithShape="1">
          <a:blip r:embed="rId6">
            <a:alphaModFix/>
          </a:blip>
          <a:srcRect/>
          <a:stretch/>
        </p:blipFill>
        <p:spPr>
          <a:xfrm>
            <a:off x="4486400" y="1042200"/>
            <a:ext cx="2857499" cy="3343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838200" y="992161"/>
            <a:ext cx="3733800" cy="2722588"/>
          </a:xfrm>
          <a:prstGeom prst="rect">
            <a:avLst/>
          </a:prstGeom>
          <a:no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dirty="0">
                <a:solidFill>
                  <a:srgbClr val="000000"/>
                </a:solidFill>
                <a:latin typeface="Verdana"/>
                <a:ea typeface="Verdana"/>
                <a:cs typeface="Verdana"/>
                <a:sym typeface="Verdana"/>
              </a:rPr>
              <a:t>Webmaster</a:t>
            </a:r>
          </a:p>
          <a:p>
            <a:pPr marL="285750" marR="0" lvl="0" indent="-28575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dirty="0">
                <a:solidFill>
                  <a:srgbClr val="000000"/>
                </a:solidFill>
                <a:latin typeface="Verdana"/>
                <a:ea typeface="Verdana"/>
                <a:cs typeface="Verdana"/>
                <a:sym typeface="Verdana"/>
              </a:rPr>
              <a:t>Editor</a:t>
            </a:r>
          </a:p>
          <a:p>
            <a:pPr marL="285750" marR="0" lvl="0" indent="-28575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dirty="0">
                <a:solidFill>
                  <a:srgbClr val="000000"/>
                </a:solidFill>
                <a:latin typeface="Verdana"/>
                <a:ea typeface="Verdana"/>
                <a:cs typeface="Verdana"/>
                <a:sym typeface="Verdana"/>
              </a:rPr>
              <a:t>Executive Assistant</a:t>
            </a:r>
          </a:p>
          <a:p>
            <a:pPr marL="285750" marR="0" lvl="0" indent="-28575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 sz="2000" b="0" i="0" u="none" strike="noStrike" cap="none" dirty="0">
                <a:solidFill>
                  <a:srgbClr val="000000"/>
                </a:solidFill>
                <a:latin typeface="Verdana"/>
                <a:ea typeface="Verdana"/>
                <a:cs typeface="Verdana"/>
                <a:sym typeface="Verdana"/>
              </a:rPr>
              <a:t>DCON Chair</a:t>
            </a:r>
          </a:p>
          <a:p>
            <a:pPr marL="0" marR="0" lvl="0" indent="0" algn="l" rtl="0">
              <a:lnSpc>
                <a:spcPct val="100000"/>
              </a:lnSpc>
              <a:spcBef>
                <a:spcPts val="0"/>
              </a:spcBef>
              <a:spcAft>
                <a:spcPts val="0"/>
              </a:spcAft>
              <a:buClr>
                <a:srgbClr val="000000"/>
              </a:buClr>
              <a:buSzPct val="25000"/>
              <a:buFont typeface="Arial"/>
              <a:buNone/>
            </a:pPr>
            <a:br>
              <a:rPr lang="en" sz="2000" b="0" i="0" u="none" strike="noStrike" cap="none" dirty="0">
                <a:solidFill>
                  <a:srgbClr val="000000"/>
                </a:solidFill>
                <a:latin typeface="Verdana"/>
                <a:ea typeface="Verdana"/>
                <a:cs typeface="Verdana"/>
                <a:sym typeface="Verdana"/>
              </a:rPr>
            </a:br>
            <a:endParaRPr lang="en" sz="2000" b="0" i="0" u="none" strike="noStrike" cap="none" dirty="0">
              <a:solidFill>
                <a:srgbClr val="000000"/>
              </a:solidFill>
              <a:latin typeface="Verdana"/>
              <a:ea typeface="Verdana"/>
              <a:cs typeface="Verdana"/>
              <a:sym typeface="Verdana"/>
            </a:endParaRPr>
          </a:p>
        </p:txBody>
      </p:sp>
      <p:pic>
        <p:nvPicPr>
          <p:cNvPr id="165" name="Shape 165"/>
          <p:cNvPicPr preferRelativeResize="0"/>
          <p:nvPr/>
        </p:nvPicPr>
        <p:blipFill rotWithShape="1">
          <a:blip r:embed="rId3">
            <a:alphaModFix/>
          </a:blip>
          <a:srcRect/>
          <a:stretch/>
        </p:blipFill>
        <p:spPr>
          <a:xfrm>
            <a:off x="7391400" y="399187"/>
            <a:ext cx="1550423" cy="717423"/>
          </a:xfrm>
          <a:prstGeom prst="rect">
            <a:avLst/>
          </a:prstGeom>
          <a:noFill/>
          <a:ln>
            <a:noFill/>
          </a:ln>
        </p:spPr>
      </p:pic>
      <p:pic>
        <p:nvPicPr>
          <p:cNvPr id="166" name="Shape 166" descr="http://www.keyclub.org/Libraries/design_elements/Template_black_pencil_JPEG.sflb.ashx"/>
          <p:cNvPicPr preferRelativeResize="0"/>
          <p:nvPr/>
        </p:nvPicPr>
        <p:blipFill rotWithShape="1">
          <a:blip r:embed="rId4">
            <a:alphaModFix/>
          </a:blip>
          <a:srcRect/>
          <a:stretch/>
        </p:blipFill>
        <p:spPr>
          <a:xfrm>
            <a:off x="152400" y="4616242"/>
            <a:ext cx="7467600" cy="548639"/>
          </a:xfrm>
          <a:prstGeom prst="rect">
            <a:avLst/>
          </a:prstGeom>
          <a:noFill/>
          <a:ln>
            <a:noFill/>
          </a:ln>
        </p:spPr>
      </p:pic>
      <p:sp>
        <p:nvSpPr>
          <p:cNvPr id="167" name="Shape 167"/>
          <p:cNvSpPr txBox="1"/>
          <p:nvPr/>
        </p:nvSpPr>
        <p:spPr>
          <a:xfrm>
            <a:off x="1722249" y="345830"/>
            <a:ext cx="54102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600" b="0" i="0" u="none" strike="noStrike" cap="none">
                <a:solidFill>
                  <a:srgbClr val="000000"/>
                </a:solidFill>
                <a:latin typeface="Arial"/>
                <a:ea typeface="Arial"/>
                <a:cs typeface="Arial"/>
                <a:sym typeface="Arial"/>
              </a:rPr>
              <a:t>Appointed Positions</a:t>
            </a:r>
          </a:p>
        </p:txBody>
      </p:sp>
      <p:pic>
        <p:nvPicPr>
          <p:cNvPr id="168" name="Shape 168"/>
          <p:cNvPicPr preferRelativeResize="0"/>
          <p:nvPr/>
        </p:nvPicPr>
        <p:blipFill rotWithShape="1">
          <a:blip r:embed="rId5">
            <a:alphaModFix/>
          </a:blip>
          <a:srcRect/>
          <a:stretch/>
        </p:blipFill>
        <p:spPr>
          <a:xfrm>
            <a:off x="7866921" y="3342898"/>
            <a:ext cx="1122000" cy="1025099"/>
          </a:xfrm>
          <a:prstGeom prst="rect">
            <a:avLst/>
          </a:prstGeom>
          <a:noFill/>
          <a:ln>
            <a:noFill/>
          </a:ln>
        </p:spPr>
      </p:pic>
      <p:pic>
        <p:nvPicPr>
          <p:cNvPr id="169" name="Shape 169"/>
          <p:cNvPicPr preferRelativeResize="0"/>
          <p:nvPr/>
        </p:nvPicPr>
        <p:blipFill rotWithShape="1">
          <a:blip r:embed="rId6">
            <a:alphaModFix/>
          </a:blip>
          <a:srcRect/>
          <a:stretch/>
        </p:blipFill>
        <p:spPr>
          <a:xfrm>
            <a:off x="5020525" y="850025"/>
            <a:ext cx="2397875" cy="3766224"/>
          </a:xfrm>
          <a:prstGeom prst="rect">
            <a:avLst/>
          </a:prstGeom>
          <a:noFill/>
          <a:ln>
            <a:noFill/>
          </a:ln>
        </p:spPr>
      </p:pic>
    </p:spTree>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981</Words>
  <Application>Microsoft Office PowerPoint</Application>
  <PresentationFormat>On-screen Show (16:9)</PresentationFormat>
  <Paragraphs>201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Impact</vt:lpstr>
      <vt:lpstr>Times New Roman</vt:lpstr>
      <vt:lpstr>Verdana</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hERNANDEZ</dc:creator>
  <cp:lastModifiedBy>Kayleen Hernandez</cp:lastModifiedBy>
  <cp:revision>6</cp:revision>
  <dcterms:modified xsi:type="dcterms:W3CDTF">2016-09-21T22:31:24Z</dcterms:modified>
</cp:coreProperties>
</file>