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257" r:id="rId4"/>
    <p:sldId id="259" r:id="rId5"/>
    <p:sldId id="260" r:id="rId6"/>
    <p:sldId id="262" r:id="rId7"/>
    <p:sldId id="263" r:id="rId8"/>
    <p:sldId id="264" r:id="rId9"/>
    <p:sldId id="265" r:id="rId10"/>
    <p:sldId id="266" r:id="rId11"/>
    <p:sldId id="267"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4123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78315" autoAdjust="0"/>
  </p:normalViewPr>
  <p:slideViewPr>
    <p:cSldViewPr snapToGrid="0">
      <p:cViewPr varScale="1">
        <p:scale>
          <a:sx n="56" d="100"/>
          <a:sy n="56" d="100"/>
        </p:scale>
        <p:origin x="-1770" y="-96"/>
      </p:cViewPr>
      <p:guideLst>
        <p:guide orient="horz" pos="2160"/>
        <p:guide pos="2880"/>
      </p:guideLst>
    </p:cSldViewPr>
  </p:slideViewPr>
  <p:notesTextViewPr>
    <p:cViewPr>
      <p:scale>
        <a:sx n="150" d="100"/>
        <a:sy n="150" d="100"/>
      </p:scale>
      <p:origin x="0" y="0"/>
    </p:cViewPr>
  </p:notesTextViewPr>
  <p:notesViewPr>
    <p:cSldViewPr snapToGrid="0">
      <p:cViewPr varScale="1">
        <p:scale>
          <a:sx n="58" d="100"/>
          <a:sy n="58" d="100"/>
        </p:scale>
        <p:origin x="2808"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F8AF7F-838B-4CB9-B9C4-54AA4570CDFA}" type="datetimeFigureOut">
              <a:rPr lang="en-US" smtClean="0"/>
              <a:pPr/>
              <a:t>8/25/2015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5BFBC1-EAFD-4F8E-8636-A0A590C33F48}" type="slidenum">
              <a:rPr lang="en-US" smtClean="0"/>
              <a:pPr/>
              <a:t>‹#›</a:t>
            </a:fld>
            <a:endParaRPr lang="en-US"/>
          </a:p>
        </p:txBody>
      </p:sp>
    </p:spTree>
    <p:extLst>
      <p:ext uri="{BB962C8B-B14F-4D97-AF65-F5344CB8AC3E}">
        <p14:creationId xmlns="" xmlns:p14="http://schemas.microsoft.com/office/powerpoint/2010/main" val="4284147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9AF77-E638-41CB-8655-C39BAB65D420}" type="datetimeFigureOut">
              <a:rPr lang="en-US" smtClean="0"/>
              <a:pPr/>
              <a:t>8/25/2015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68B081-CD1F-4773-80E0-E36261704C08}" type="slidenum">
              <a:rPr lang="en-US" smtClean="0"/>
              <a:pPr/>
              <a:t>‹#›</a:t>
            </a:fld>
            <a:endParaRPr lang="en-US"/>
          </a:p>
        </p:txBody>
      </p:sp>
    </p:spTree>
    <p:extLst>
      <p:ext uri="{BB962C8B-B14F-4D97-AF65-F5344CB8AC3E}">
        <p14:creationId xmlns="" xmlns:p14="http://schemas.microsoft.com/office/powerpoint/2010/main" val="4260568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Deciding what to run for</a:t>
            </a:r>
          </a:p>
          <a:p>
            <a:r>
              <a:rPr lang="en-US" b="1" dirty="0" smtClean="0"/>
              <a:t>District </a:t>
            </a:r>
          </a:p>
          <a:p>
            <a:pPr marL="171450" indent="-171450">
              <a:buFont typeface="Arial"/>
              <a:buChar char="•"/>
            </a:pPr>
            <a:r>
              <a:rPr lang="en-US" b="1" dirty="0" smtClean="0"/>
              <a:t>Seniors</a:t>
            </a:r>
            <a:r>
              <a:rPr lang="en-US" b="0" dirty="0" smtClean="0"/>
              <a:t> – only have one year, so only going to be one position</a:t>
            </a:r>
            <a:r>
              <a:rPr lang="en-US" b="0" baseline="0" dirty="0" smtClean="0"/>
              <a:t> </a:t>
            </a:r>
            <a:r>
              <a:rPr lang="en-US" b="0" baseline="0" dirty="0" smtClean="0">
                <a:sym typeface="Wingdings"/>
              </a:rPr>
              <a:t> recommended 1 year in advance</a:t>
            </a:r>
          </a:p>
          <a:p>
            <a:pPr marL="171450" indent="-171450">
              <a:buFont typeface="Arial"/>
              <a:buChar char="•"/>
            </a:pPr>
            <a:r>
              <a:rPr lang="en-US" b="1" baseline="0" dirty="0" smtClean="0">
                <a:sym typeface="Wingdings"/>
              </a:rPr>
              <a:t>Lower Classmen </a:t>
            </a:r>
            <a:r>
              <a:rPr lang="en-US" b="0" baseline="0" dirty="0" smtClean="0">
                <a:sym typeface="Wingdings"/>
              </a:rPr>
              <a:t>– that plan to run for exec board position, recommend  2 years planning (1</a:t>
            </a:r>
            <a:r>
              <a:rPr lang="en-US" b="0" baseline="30000" dirty="0" smtClean="0">
                <a:sym typeface="Wingdings"/>
              </a:rPr>
              <a:t>st</a:t>
            </a:r>
            <a:r>
              <a:rPr lang="en-US" b="0" baseline="0" dirty="0" smtClean="0">
                <a:sym typeface="Wingdings"/>
              </a:rPr>
              <a:t> year </a:t>
            </a:r>
            <a:r>
              <a:rPr lang="en-US" b="0" baseline="0" dirty="0" err="1" smtClean="0">
                <a:sym typeface="Wingdings"/>
              </a:rPr>
              <a:t>ltg</a:t>
            </a:r>
            <a:r>
              <a:rPr lang="en-US" b="0" baseline="0" dirty="0" smtClean="0">
                <a:sym typeface="Wingdings"/>
              </a:rPr>
              <a:t>, 2</a:t>
            </a:r>
            <a:r>
              <a:rPr lang="en-US" b="0" baseline="30000" dirty="0" smtClean="0">
                <a:sym typeface="Wingdings"/>
              </a:rPr>
              <a:t>nd</a:t>
            </a:r>
            <a:r>
              <a:rPr lang="en-US" b="0" baseline="0" dirty="0" smtClean="0">
                <a:sym typeface="Wingdings"/>
              </a:rPr>
              <a:t> year exec) Also mention this is not the only way, they could potentially go immediately exec</a:t>
            </a:r>
            <a:endParaRPr lang="en-US" b="1" dirty="0" smtClean="0"/>
          </a:p>
          <a:p>
            <a:endParaRPr lang="en-US" dirty="0" smtClean="0"/>
          </a:p>
          <a:p>
            <a:r>
              <a:rPr lang="en-US" b="1" dirty="0" smtClean="0"/>
              <a:t>International</a:t>
            </a:r>
          </a:p>
          <a:p>
            <a:r>
              <a:rPr lang="en-US" b="0" dirty="0" smtClean="0"/>
              <a:t>Explain the chain.</a:t>
            </a:r>
            <a:r>
              <a:rPr lang="en-US" b="0" baseline="0" dirty="0" smtClean="0"/>
              <a:t> MOST go the path of LTG </a:t>
            </a:r>
            <a:r>
              <a:rPr lang="en-US" b="0" baseline="0" dirty="0" smtClean="0">
                <a:sym typeface="Wingdings"/>
              </a:rPr>
              <a:t> EXEC  IT  IVP/IP</a:t>
            </a:r>
          </a:p>
          <a:p>
            <a:r>
              <a:rPr lang="en-US" b="0" baseline="0" dirty="0" smtClean="0">
                <a:sym typeface="Wingdings"/>
              </a:rPr>
              <a:t>Again, mention this is not necessary but how it usually works</a:t>
            </a:r>
            <a:endParaRPr lang="en-US" b="0" dirty="0" smtClean="0"/>
          </a:p>
          <a:p>
            <a:r>
              <a:rPr lang="en-US" dirty="0" smtClean="0"/>
              <a:t>Campaigning – explain</a:t>
            </a:r>
            <a:r>
              <a:rPr lang="en-US" baseline="0" dirty="0" smtClean="0"/>
              <a:t> why (unfair advantages) Make sure to mention NOT TO TELL ANYONE ABOUT YOUR INTENT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1</a:t>
            </a:fld>
            <a:endParaRPr lang="en-US"/>
          </a:p>
        </p:txBody>
      </p:sp>
    </p:spTree>
    <p:extLst>
      <p:ext uri="{BB962C8B-B14F-4D97-AF65-F5344CB8AC3E}">
        <p14:creationId xmlns="" xmlns:p14="http://schemas.microsoft.com/office/powerpoint/2010/main" val="1490066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does the International VP</a:t>
            </a:r>
            <a:r>
              <a:rPr lang="en-US" baseline="0" dirty="0" smtClean="0"/>
              <a:t> do?: </a:t>
            </a:r>
            <a:r>
              <a:rPr lang="en-US" sz="1200" dirty="0" smtClean="0">
                <a:solidFill>
                  <a:srgbClr val="000000"/>
                </a:solidFill>
                <a:latin typeface="Century Gothic"/>
                <a:cs typeface="Century Gothic"/>
              </a:rPr>
              <a:t>Chairs at least one international committee, supports all other committee chairmen and performs duties and attends events</a:t>
            </a:r>
          </a:p>
          <a:p>
            <a:r>
              <a:rPr lang="en-US" dirty="0" smtClean="0"/>
              <a:t>The International</a:t>
            </a:r>
            <a:r>
              <a:rPr lang="en-US" baseline="0" dirty="0" smtClean="0"/>
              <a:t> Vice President is the right hand to the president and assist the International President whenever needed.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To Become</a:t>
            </a:r>
            <a:r>
              <a:rPr lang="en-US" sz="1200" dirty="0" smtClean="0">
                <a:solidFill>
                  <a:srgbClr val="000000"/>
                </a:solidFill>
                <a:latin typeface="Century Gothic" panose="020B0502020202020204" pitchFamily="34" charset="0"/>
              </a:rPr>
              <a:t>: Fill out required forms and submit them to the election committee chair, Campaign at SZR’s, receive endorsement at District Convention, Campaign at ICON, and get elected at International Convention </a:t>
            </a:r>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10</a:t>
            </a:fld>
            <a:endParaRPr lang="en-US"/>
          </a:p>
        </p:txBody>
      </p:sp>
    </p:spTree>
    <p:extLst>
      <p:ext uri="{BB962C8B-B14F-4D97-AF65-F5344CB8AC3E}">
        <p14:creationId xmlns="" xmlns:p14="http://schemas.microsoft.com/office/powerpoint/2010/main" val="1668527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Key Club International board of Trustees</a:t>
            </a:r>
            <a:r>
              <a:rPr lang="en-US" baseline="0" dirty="0" smtClean="0"/>
              <a:t> is </a:t>
            </a:r>
            <a:r>
              <a:rPr lang="en-US" sz="1200" baseline="0" dirty="0" smtClean="0">
                <a:solidFill>
                  <a:srgbClr val="000000"/>
                </a:solidFill>
                <a:latin typeface="Century Gothic" panose="020B0502020202020204" pitchFamily="34" charset="0"/>
              </a:rPr>
              <a:t>m</a:t>
            </a:r>
            <a:r>
              <a:rPr lang="en-US" sz="1200" dirty="0" smtClean="0">
                <a:solidFill>
                  <a:srgbClr val="000000"/>
                </a:solidFill>
                <a:latin typeface="Century Gothic" panose="020B0502020202020204" pitchFamily="34" charset="0"/>
              </a:rPr>
              <a:t>ade up of the President, V.P., and 11 trustees.</a:t>
            </a:r>
          </a:p>
          <a:p>
            <a:endParaRPr lang="en-US" dirty="0" smtClean="0"/>
          </a:p>
          <a:p>
            <a:r>
              <a:rPr lang="en-US" dirty="0" smtClean="0"/>
              <a:t>What does an international Trustee do? </a:t>
            </a:r>
          </a:p>
          <a:p>
            <a:r>
              <a:rPr lang="en-US" sz="1200" dirty="0" smtClean="0">
                <a:solidFill>
                  <a:srgbClr val="000000"/>
                </a:solidFill>
                <a:latin typeface="Century Gothic" panose="020B0502020202020204" pitchFamily="34" charset="0"/>
              </a:rPr>
              <a:t>The leading body of all Key Club</a:t>
            </a:r>
          </a:p>
          <a:p>
            <a:r>
              <a:rPr lang="en-US" sz="1200" dirty="0" smtClean="0">
                <a:solidFill>
                  <a:srgbClr val="000000"/>
                </a:solidFill>
                <a:latin typeface="Century Gothic" panose="020B0502020202020204" pitchFamily="34" charset="0"/>
              </a:rPr>
              <a:t>Sets Policy and Procedure for Key Club International</a:t>
            </a:r>
          </a:p>
          <a:p>
            <a:r>
              <a:rPr lang="en-US" sz="1200" dirty="0" smtClean="0">
                <a:solidFill>
                  <a:srgbClr val="000000"/>
                </a:solidFill>
                <a:latin typeface="Century Gothic" panose="020B0502020202020204" pitchFamily="34" charset="0"/>
              </a:rPr>
              <a:t>Assists Governors</a:t>
            </a:r>
          </a:p>
          <a:p>
            <a:r>
              <a:rPr lang="en-US" sz="1200" dirty="0" smtClean="0">
                <a:solidFill>
                  <a:srgbClr val="000000"/>
                </a:solidFill>
                <a:latin typeface="Century Gothic" panose="020B0502020202020204" pitchFamily="34" charset="0"/>
              </a:rPr>
              <a:t>She attends district board meetings and helps serve districts</a:t>
            </a:r>
            <a:r>
              <a:rPr lang="en-US" sz="1200" baseline="0" dirty="0" smtClean="0">
                <a:solidFill>
                  <a:srgbClr val="000000"/>
                </a:solidFill>
                <a:latin typeface="Century Gothic" panose="020B0502020202020204" pitchFamily="34" charset="0"/>
              </a:rPr>
              <a:t> on the international level. </a:t>
            </a:r>
          </a:p>
          <a:p>
            <a:endParaRPr lang="en-US" sz="1200" dirty="0" smtClean="0">
              <a:solidFill>
                <a:srgbClr val="000000"/>
              </a:solidFill>
              <a:latin typeface="Century Gothic" panose="020B0502020202020204" pitchFamily="34" charset="0"/>
            </a:endParaRPr>
          </a:p>
          <a:p>
            <a:r>
              <a:rPr lang="en-US" sz="1200" dirty="0" smtClean="0">
                <a:solidFill>
                  <a:srgbClr val="000000"/>
                </a:solidFill>
                <a:latin typeface="Century Gothic" panose="020B0502020202020204" pitchFamily="34" charset="0"/>
              </a:rPr>
              <a:t>Our current</a:t>
            </a:r>
            <a:r>
              <a:rPr lang="en-US" sz="1200" baseline="0" dirty="0" smtClean="0">
                <a:solidFill>
                  <a:srgbClr val="000000"/>
                </a:solidFill>
                <a:latin typeface="Century Gothic" panose="020B0502020202020204" pitchFamily="34" charset="0"/>
              </a:rPr>
              <a:t> International trustee is </a:t>
            </a:r>
            <a:r>
              <a:rPr lang="en-US" sz="1200" baseline="0" dirty="0" err="1" smtClean="0">
                <a:solidFill>
                  <a:srgbClr val="000000"/>
                </a:solidFill>
                <a:latin typeface="Century Gothic" panose="020B0502020202020204" pitchFamily="34" charset="0"/>
              </a:rPr>
              <a:t>Laken</a:t>
            </a:r>
            <a:r>
              <a:rPr lang="en-US" sz="1200" baseline="0" dirty="0" smtClean="0">
                <a:solidFill>
                  <a:srgbClr val="000000"/>
                </a:solidFill>
                <a:latin typeface="Century Gothic" panose="020B0502020202020204" pitchFamily="34" charset="0"/>
              </a:rPr>
              <a:t> Kelly and our sister Districts are: Mississippi-Arkansas, and West Virginia. </a:t>
            </a:r>
            <a:endParaRPr lang="en-US" sz="1200"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To Become</a:t>
            </a:r>
            <a:r>
              <a:rPr lang="en-US" sz="1200" dirty="0" smtClean="0">
                <a:solidFill>
                  <a:srgbClr val="000000"/>
                </a:solidFill>
                <a:latin typeface="Century Gothic" panose="020B0502020202020204" pitchFamily="34" charset="0"/>
              </a:rPr>
              <a:t>: Fill out required forms and submit them to the election committee chair, Campaign at SZR’s but DO</a:t>
            </a:r>
            <a:r>
              <a:rPr lang="en-US" sz="1200" baseline="0" dirty="0" smtClean="0">
                <a:solidFill>
                  <a:srgbClr val="000000"/>
                </a:solidFill>
                <a:latin typeface="Century Gothic" panose="020B0502020202020204" pitchFamily="34" charset="0"/>
              </a:rPr>
              <a:t> NOT CAMPAIGN BEFORE THEN</a:t>
            </a:r>
            <a:r>
              <a:rPr lang="en-US" sz="1200" dirty="0" smtClean="0">
                <a:solidFill>
                  <a:srgbClr val="000000"/>
                </a:solidFill>
                <a:latin typeface="Century Gothic" panose="020B0502020202020204" pitchFamily="34" charset="0"/>
              </a:rPr>
              <a:t>, receive endorsement at District Convention, Campaign at ICON, and get elected at International Convention </a:t>
            </a:r>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11</a:t>
            </a:fld>
            <a:endParaRPr lang="en-US"/>
          </a:p>
        </p:txBody>
      </p:sp>
    </p:spTree>
    <p:extLst>
      <p:ext uri="{BB962C8B-B14F-4D97-AF65-F5344CB8AC3E}">
        <p14:creationId xmlns="" xmlns:p14="http://schemas.microsoft.com/office/powerpoint/2010/main" val="1668527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a:t>
            </a:r>
            <a:r>
              <a:rPr lang="en-US" baseline="0" dirty="0" smtClean="0"/>
              <a:t> prepared to answer questions. </a:t>
            </a:r>
            <a:r>
              <a:rPr lang="en-US" dirty="0" smtClean="0"/>
              <a:t>Please</a:t>
            </a:r>
            <a:r>
              <a:rPr lang="en-US" baseline="0" dirty="0" smtClean="0"/>
              <a:t> note that for positions such as ones on the district board, executive district board, or international board you cannot campaign until at Spring Zone Rally. If election violations are made you will be reported and eliminated from your campaign. </a:t>
            </a:r>
          </a:p>
          <a:p>
            <a:endParaRPr lang="en-US" baseline="0" dirty="0" smtClean="0"/>
          </a:p>
          <a:p>
            <a:r>
              <a:rPr lang="en-US" baseline="0" dirty="0" smtClean="0"/>
              <a:t>Questions? </a:t>
            </a:r>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12</a:t>
            </a:fld>
            <a:endParaRPr lang="en-US"/>
          </a:p>
        </p:txBody>
      </p:sp>
    </p:spTree>
    <p:extLst>
      <p:ext uri="{BB962C8B-B14F-4D97-AF65-F5344CB8AC3E}">
        <p14:creationId xmlns="" xmlns:p14="http://schemas.microsoft.com/office/powerpoint/2010/main" val="3756530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“so that</a:t>
            </a:r>
            <a:r>
              <a:rPr lang="fr-FR" dirty="0" smtClean="0"/>
              <a:t>’</a:t>
            </a:r>
            <a:r>
              <a:rPr lang="en-US" dirty="0" smtClean="0"/>
              <a:t>s what we’re going to cover”</a:t>
            </a:r>
          </a:p>
          <a:p>
            <a:endParaRPr lang="en-US" dirty="0"/>
          </a:p>
        </p:txBody>
      </p:sp>
      <p:sp>
        <p:nvSpPr>
          <p:cNvPr id="4" name="Slide Number Placeholder 3"/>
          <p:cNvSpPr>
            <a:spLocks noGrp="1"/>
          </p:cNvSpPr>
          <p:nvPr>
            <p:ph type="sldNum" sz="quarter" idx="10"/>
          </p:nvPr>
        </p:nvSpPr>
        <p:spPr/>
        <p:txBody>
          <a:bodyPr/>
          <a:lstStyle/>
          <a:p>
            <a:fld id="{E5C7743C-EA91-0C4E-84C3-AC3D51B6CE68}" type="slidenum">
              <a:rPr lang="en-US" smtClean="0"/>
              <a:pPr/>
              <a:t>2</a:t>
            </a:fld>
            <a:endParaRPr lang="en-US"/>
          </a:p>
        </p:txBody>
      </p:sp>
    </p:spTree>
    <p:extLst>
      <p:ext uri="{BB962C8B-B14F-4D97-AF65-F5344CB8AC3E}">
        <p14:creationId xmlns="" xmlns:p14="http://schemas.microsoft.com/office/powerpoint/2010/main" val="962006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fontAlgn="auto" hangingPunct="1">
              <a:lnSpc>
                <a:spcPct val="80000"/>
              </a:lnSpc>
              <a:spcAft>
                <a:spcPts val="0"/>
              </a:spcAft>
              <a:buFont typeface="Arial" pitchFamily="34" charset="0"/>
              <a:buChar char="•"/>
              <a:defRPr/>
            </a:pPr>
            <a:r>
              <a:rPr lang="en-US" sz="1200" dirty="0" smtClean="0">
                <a:solidFill>
                  <a:srgbClr val="1F497D"/>
                </a:solidFill>
                <a:ea typeface="+mn-ea"/>
                <a:cs typeface="+mn-cs"/>
              </a:rPr>
              <a:t>Everything with the club officers except multiplied by 1,000,000</a:t>
            </a:r>
          </a:p>
          <a:p>
            <a:pPr eaLnBrk="1" fontAlgn="auto" hangingPunct="1">
              <a:lnSpc>
                <a:spcPct val="80000"/>
              </a:lnSpc>
              <a:spcAft>
                <a:spcPts val="0"/>
              </a:spcAft>
              <a:buFont typeface="Arial" pitchFamily="34" charset="0"/>
              <a:buChar char="•"/>
              <a:defRPr/>
            </a:pPr>
            <a:r>
              <a:rPr lang="en-US" sz="1200" dirty="0" smtClean="0">
                <a:solidFill>
                  <a:srgbClr val="1F497D"/>
                </a:solidFill>
                <a:ea typeface="+mn-ea"/>
                <a:cs typeface="+mn-cs"/>
              </a:rPr>
              <a:t>Huge opportunity to develop your leadership skills</a:t>
            </a:r>
          </a:p>
          <a:p>
            <a:pPr eaLnBrk="1" fontAlgn="auto" hangingPunct="1">
              <a:lnSpc>
                <a:spcPct val="80000"/>
              </a:lnSpc>
              <a:spcAft>
                <a:spcPts val="0"/>
              </a:spcAft>
              <a:buFont typeface="Arial" pitchFamily="34" charset="0"/>
              <a:buChar char="•"/>
              <a:defRPr/>
            </a:pPr>
            <a:r>
              <a:rPr lang="en-US" sz="1200" dirty="0" smtClean="0">
                <a:solidFill>
                  <a:srgbClr val="1F497D"/>
                </a:solidFill>
                <a:ea typeface="+mn-ea"/>
                <a:cs typeface="+mn-cs"/>
              </a:rPr>
              <a:t>Great chance to campaign on a grand scale </a:t>
            </a:r>
          </a:p>
          <a:p>
            <a:pPr eaLnBrk="1" fontAlgn="auto" hangingPunct="1">
              <a:lnSpc>
                <a:spcPct val="80000"/>
              </a:lnSpc>
              <a:spcAft>
                <a:spcPts val="0"/>
              </a:spcAft>
              <a:buFont typeface="Arial" pitchFamily="34" charset="0"/>
              <a:buChar char="•"/>
              <a:defRPr/>
            </a:pPr>
            <a:r>
              <a:rPr lang="en-US" sz="1200" dirty="0" smtClean="0">
                <a:solidFill>
                  <a:srgbClr val="1F497D"/>
                </a:solidFill>
                <a:ea typeface="+mn-ea"/>
                <a:cs typeface="+mn-cs"/>
              </a:rPr>
              <a:t>Learn to oversee large groups of people</a:t>
            </a:r>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3</a:t>
            </a:fld>
            <a:endParaRPr lang="en-US"/>
          </a:p>
        </p:txBody>
      </p:sp>
    </p:spTree>
    <p:extLst>
      <p:ext uri="{BB962C8B-B14F-4D97-AF65-F5344CB8AC3E}">
        <p14:creationId xmlns="" xmlns:p14="http://schemas.microsoft.com/office/powerpoint/2010/main" val="1492990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Deciding what to run for</a:t>
            </a:r>
          </a:p>
          <a:p>
            <a:r>
              <a:rPr lang="en-US" b="1" dirty="0" smtClean="0"/>
              <a:t>District </a:t>
            </a:r>
          </a:p>
          <a:p>
            <a:pPr marL="171450" indent="-171450">
              <a:buFont typeface="Arial"/>
              <a:buChar char="•"/>
            </a:pPr>
            <a:r>
              <a:rPr lang="en-US" b="1" dirty="0" smtClean="0"/>
              <a:t>Seniors</a:t>
            </a:r>
            <a:r>
              <a:rPr lang="en-US" b="0" dirty="0" smtClean="0"/>
              <a:t> – only have one year, so only going to be one position</a:t>
            </a:r>
            <a:r>
              <a:rPr lang="en-US" b="0" baseline="0" dirty="0" smtClean="0"/>
              <a:t> </a:t>
            </a:r>
            <a:r>
              <a:rPr lang="en-US" b="0" baseline="0" dirty="0" smtClean="0">
                <a:sym typeface="Wingdings"/>
              </a:rPr>
              <a:t> recommended 1 year in advance</a:t>
            </a:r>
          </a:p>
          <a:p>
            <a:pPr marL="171450" indent="-171450">
              <a:buFont typeface="Arial"/>
              <a:buChar char="•"/>
            </a:pPr>
            <a:r>
              <a:rPr lang="en-US" b="1" baseline="0" dirty="0" smtClean="0">
                <a:sym typeface="Wingdings"/>
              </a:rPr>
              <a:t>Lower Classmen </a:t>
            </a:r>
            <a:r>
              <a:rPr lang="en-US" b="0" baseline="0" dirty="0" smtClean="0">
                <a:sym typeface="Wingdings"/>
              </a:rPr>
              <a:t>– that plan to run for exec board position, recommend  2 years planning (1</a:t>
            </a:r>
            <a:r>
              <a:rPr lang="en-US" b="0" baseline="30000" dirty="0" smtClean="0">
                <a:sym typeface="Wingdings"/>
              </a:rPr>
              <a:t>st</a:t>
            </a:r>
            <a:r>
              <a:rPr lang="en-US" b="0" baseline="0" dirty="0" smtClean="0">
                <a:sym typeface="Wingdings"/>
              </a:rPr>
              <a:t> year </a:t>
            </a:r>
            <a:r>
              <a:rPr lang="en-US" b="0" baseline="0" dirty="0" err="1" smtClean="0">
                <a:sym typeface="Wingdings"/>
              </a:rPr>
              <a:t>ltg</a:t>
            </a:r>
            <a:r>
              <a:rPr lang="en-US" b="0" baseline="0" dirty="0" smtClean="0">
                <a:sym typeface="Wingdings"/>
              </a:rPr>
              <a:t>, 2</a:t>
            </a:r>
            <a:r>
              <a:rPr lang="en-US" b="0" baseline="30000" dirty="0" smtClean="0">
                <a:sym typeface="Wingdings"/>
              </a:rPr>
              <a:t>nd</a:t>
            </a:r>
            <a:r>
              <a:rPr lang="en-US" b="0" baseline="0" dirty="0" smtClean="0">
                <a:sym typeface="Wingdings"/>
              </a:rPr>
              <a:t> year exec) Also mention this is not the only way, they could potentially go immediately exec</a:t>
            </a:r>
          </a:p>
          <a:p>
            <a:pPr marL="171450" indent="-171450">
              <a:buFont typeface="Arial"/>
              <a:buChar char="•"/>
            </a:pPr>
            <a:r>
              <a:rPr lang="en-US" sz="1200" dirty="0" smtClean="0">
                <a:solidFill>
                  <a:srgbClr val="1F497D"/>
                </a:solidFill>
                <a:latin typeface="Century Gothic"/>
                <a:cs typeface="Century Gothic"/>
              </a:rPr>
              <a:t>Plan – Up to 1year in advance</a:t>
            </a:r>
            <a:endParaRPr lang="en-US" b="1" dirty="0" smtClean="0"/>
          </a:p>
          <a:p>
            <a:endParaRPr lang="en-US" dirty="0" smtClean="0"/>
          </a:p>
          <a:p>
            <a:r>
              <a:rPr lang="en-US" b="1" dirty="0" smtClean="0"/>
              <a:t>International</a:t>
            </a:r>
          </a:p>
          <a:p>
            <a:r>
              <a:rPr lang="en-US" b="0" dirty="0" smtClean="0"/>
              <a:t>Explain the chain.</a:t>
            </a:r>
            <a:r>
              <a:rPr lang="en-US" b="0" baseline="0" dirty="0" smtClean="0"/>
              <a:t> MOST go the path of LTG </a:t>
            </a:r>
            <a:r>
              <a:rPr lang="en-US" b="0" baseline="0" dirty="0" smtClean="0">
                <a:sym typeface="Wingdings"/>
              </a:rPr>
              <a:t> EXEC  IT  IVP/IP</a:t>
            </a:r>
          </a:p>
          <a:p>
            <a:r>
              <a:rPr lang="en-US" b="0" baseline="0" dirty="0" smtClean="0">
                <a:sym typeface="Wingdings"/>
              </a:rPr>
              <a:t>Again, mention this is not necessary but how it usually works</a:t>
            </a:r>
            <a:endParaRPr lang="en-US" b="0" dirty="0" smtClean="0"/>
          </a:p>
          <a:p>
            <a:r>
              <a:rPr lang="en-US" dirty="0" smtClean="0"/>
              <a:t>Campaigning – explain</a:t>
            </a:r>
            <a:r>
              <a:rPr lang="en-US" baseline="0" dirty="0" smtClean="0"/>
              <a:t> why (unfair advantages) Make sure to mention NOT TO TELL ANYONE ABOUT YOUR INTENT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1F497D"/>
                </a:solidFill>
                <a:latin typeface="Century Gothic"/>
                <a:cs typeface="Century Gothic"/>
              </a:rPr>
              <a:t> Up to 1-3 years in advance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5C7743C-EA91-0C4E-84C3-AC3D51B6CE68}" type="slidenum">
              <a:rPr lang="en-US" smtClean="0"/>
              <a:pPr/>
              <a:t>4</a:t>
            </a:fld>
            <a:endParaRPr lang="en-US"/>
          </a:p>
        </p:txBody>
      </p:sp>
    </p:spTree>
    <p:extLst>
      <p:ext uri="{BB962C8B-B14F-4D97-AF65-F5344CB8AC3E}">
        <p14:creationId xmlns="" xmlns:p14="http://schemas.microsoft.com/office/powerpoint/2010/main" val="4048708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Key Club</a:t>
            </a:r>
            <a:r>
              <a:rPr lang="en-US" baseline="0" dirty="0" smtClean="0"/>
              <a:t> Member, you can run for any position but, what are the responsibilities of other positions and what can you run for? </a:t>
            </a:r>
          </a:p>
          <a:p>
            <a:r>
              <a:rPr lang="en-US" baseline="0" dirty="0" smtClean="0"/>
              <a:t>To start, lets look at the Lieutenant Governors. </a:t>
            </a:r>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5</a:t>
            </a:fld>
            <a:endParaRPr lang="en-US"/>
          </a:p>
        </p:txBody>
      </p:sp>
    </p:spTree>
    <p:extLst>
      <p:ext uri="{BB962C8B-B14F-4D97-AF65-F5344CB8AC3E}">
        <p14:creationId xmlns="" xmlns:p14="http://schemas.microsoft.com/office/powerpoint/2010/main" val="1180423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2"/>
                </a:solidFill>
                <a:latin typeface="Century Gothic" charset="0"/>
                <a:ea typeface="MS PGothic" charset="0"/>
              </a:rPr>
              <a:t>Expand</a:t>
            </a:r>
            <a:r>
              <a:rPr lang="en-US" baseline="0" dirty="0" smtClean="0">
                <a:solidFill>
                  <a:schemeClr val="tx2"/>
                </a:solidFill>
                <a:latin typeface="Century Gothic" charset="0"/>
                <a:ea typeface="MS PGothic" charset="0"/>
              </a:rPr>
              <a:t> on each bullet point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baseline="0" dirty="0" smtClean="0">
                <a:solidFill>
                  <a:schemeClr val="tx2"/>
                </a:solidFill>
                <a:latin typeface="Century Gothic" charset="0"/>
                <a:ea typeface="MS PGothic" charset="0"/>
              </a:rPr>
              <a:t>Represents their division on a district level at board meetings and votes on District matters to best suit their division.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baseline="0" dirty="0" smtClean="0">
                <a:solidFill>
                  <a:schemeClr val="tx2"/>
                </a:solidFill>
                <a:latin typeface="Century Gothic" charset="0"/>
                <a:ea typeface="MS PGothic" charset="0"/>
              </a:rPr>
              <a:t>A Lieutenant Governor is required to send out monthly newsletter and emails and is considered the club link to the district and international levels of Key Club. </a:t>
            </a:r>
            <a:endParaRPr lang="en-US" altLang="ja-JP" dirty="0" smtClean="0">
              <a:solidFill>
                <a:schemeClr val="tx2"/>
              </a:solidFill>
              <a:latin typeface="Century Gothic" charset="0"/>
              <a:ea typeface="MS PGothic"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charset="0"/>
              </a:rPr>
              <a:t>To Become: Fill out required paperwork before Spring</a:t>
            </a:r>
            <a:r>
              <a:rPr lang="en-US" sz="1200" baseline="0" dirty="0" smtClean="0">
                <a:solidFill>
                  <a:srgbClr val="000000"/>
                </a:solidFill>
                <a:latin typeface="Century Gothic" charset="0"/>
              </a:rPr>
              <a:t> Zone Rally,</a:t>
            </a:r>
            <a:r>
              <a:rPr lang="en-US" sz="1200" dirty="0" smtClean="0">
                <a:solidFill>
                  <a:srgbClr val="000000"/>
                </a:solidFill>
                <a:latin typeface="Century Gothic" charset="0"/>
              </a:rPr>
              <a:t> Talk to current Lieutenant</a:t>
            </a:r>
            <a:r>
              <a:rPr lang="en-US" sz="1200" baseline="0" dirty="0" smtClean="0">
                <a:solidFill>
                  <a:srgbClr val="000000"/>
                </a:solidFill>
                <a:latin typeface="Century Gothic" charset="0"/>
              </a:rPr>
              <a:t> Governor, </a:t>
            </a:r>
            <a:r>
              <a:rPr lang="en-US" sz="1200" dirty="0" smtClean="0">
                <a:solidFill>
                  <a:srgbClr val="000000"/>
                </a:solidFill>
                <a:latin typeface="Century Gothic" charset="0"/>
              </a:rPr>
              <a:t>and run at your Spring Zone Rally</a:t>
            </a:r>
          </a:p>
          <a:p>
            <a:r>
              <a:rPr lang="en-US" dirty="0" smtClean="0"/>
              <a:t>You</a:t>
            </a:r>
            <a:r>
              <a:rPr lang="en-US" baseline="0" dirty="0" smtClean="0"/>
              <a:t> must have these forms filled out  before Spring Zone rally to run for LTG or any other position.</a:t>
            </a:r>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6</a:t>
            </a:fld>
            <a:endParaRPr lang="en-US"/>
          </a:p>
        </p:txBody>
      </p:sp>
    </p:spTree>
    <p:extLst>
      <p:ext uri="{BB962C8B-B14F-4D97-AF65-F5344CB8AC3E}">
        <p14:creationId xmlns="" xmlns:p14="http://schemas.microsoft.com/office/powerpoint/2010/main" val="324983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dirty="0" smtClean="0">
                <a:latin typeface="Goudy Old Style" charset="0"/>
                <a:ea typeface="MS PGothic" charset="0"/>
              </a:rPr>
              <a:t>Webmaster</a:t>
            </a:r>
            <a:r>
              <a:rPr lang="en-US" baseline="0" dirty="0" smtClean="0">
                <a:latin typeface="Goudy Old Style" charset="0"/>
                <a:ea typeface="MS PGothic" charset="0"/>
              </a:rPr>
              <a:t> – website, technical questions. Typically “Techy” people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panose="020B0502020202020204" pitchFamily="34" charset="0"/>
              </a:rPr>
              <a:t>Webmaster-updates and maintains Florida Key Club website and deals with any technical questions or issues</a:t>
            </a:r>
          </a:p>
          <a:p>
            <a:pPr eaLnBrk="1" hangingPunct="1"/>
            <a:r>
              <a:rPr lang="en-US" baseline="0" dirty="0" smtClean="0">
                <a:latin typeface="Goudy Old Style" charset="0"/>
                <a:ea typeface="MS PGothic" charset="0"/>
              </a:rPr>
              <a:t>The Webmaster has a very difficult job, they serve as the “Tech” person that everyone in the district will run to with their computer or email problems. </a:t>
            </a:r>
          </a:p>
          <a:p>
            <a:pPr eaLnBrk="1" hangingPunct="1"/>
            <a:endParaRPr lang="en-US" baseline="0" dirty="0" smtClean="0">
              <a:latin typeface="Goudy Old Style" charset="0"/>
              <a:ea typeface="MS PGothic" charset="0"/>
            </a:endParaRPr>
          </a:p>
          <a:p>
            <a:pPr eaLnBrk="1" hangingPunct="1"/>
            <a:r>
              <a:rPr lang="en-US" baseline="0" dirty="0" smtClean="0">
                <a:latin typeface="Goudy Old Style" charset="0"/>
                <a:ea typeface="MS PGothic" charset="0"/>
              </a:rPr>
              <a:t>Editor – sunshine source, help LTGs with Newsletter Creation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panose="020B0502020202020204" pitchFamily="34" charset="0"/>
              </a:rPr>
              <a:t>Editor-</a:t>
            </a:r>
            <a:r>
              <a:rPr lang="en-US" sz="1200" dirty="0" smtClean="0">
                <a:latin typeface="Century Gothic"/>
                <a:cs typeface="Century Gothic"/>
              </a:rPr>
              <a:t>charged with sharing news and correspondence from the district board to the clubs in your district and with promoting district events in your community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a:cs typeface="Century Gothic"/>
              </a:rPr>
              <a:t>If</a:t>
            </a:r>
            <a:r>
              <a:rPr lang="en-US" sz="1200" baseline="0" dirty="0" smtClean="0">
                <a:solidFill>
                  <a:srgbClr val="000000"/>
                </a:solidFill>
                <a:latin typeface="Century Gothic"/>
                <a:cs typeface="Century Gothic"/>
              </a:rPr>
              <a:t> you look on the Florida Key Club Website (floridakeyclub.org) you will see a magazine, called The Sunshine Source. This magazine is created by the district editor as she receives information about what is going on in the divisions and what is going on district and internationally. </a:t>
            </a:r>
            <a:endParaRPr lang="en-US" sz="1200" dirty="0" smtClean="0">
              <a:solidFill>
                <a:srgbClr val="000000"/>
              </a:solidFill>
              <a:latin typeface="Century Gothic"/>
              <a:cs typeface="Century Gothic"/>
            </a:endParaRPr>
          </a:p>
          <a:p>
            <a:pPr eaLnBrk="1" hangingPunct="1"/>
            <a:endParaRPr lang="en-US" baseline="0" dirty="0" smtClean="0">
              <a:latin typeface="Goudy Old Style" charset="0"/>
              <a:ea typeface="MS PGothic" charset="0"/>
            </a:endParaRPr>
          </a:p>
          <a:p>
            <a:pPr eaLnBrk="1" hangingPunct="1"/>
            <a:r>
              <a:rPr lang="en-US" baseline="0" dirty="0" smtClean="0">
                <a:latin typeface="Goudy Old Style" charset="0"/>
                <a:ea typeface="MS PGothic" charset="0"/>
              </a:rPr>
              <a:t>Executive Assistant – right hand man to Gov. (like a V.P) also helps entire exec board</a:t>
            </a:r>
            <a:endParaRPr lang="en-US" dirty="0" smtClean="0">
              <a:latin typeface="Goudy Old Style" charset="0"/>
              <a:ea typeface="MS PGothic" charset="0"/>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panose="020B0502020202020204" pitchFamily="34" charset="0"/>
              </a:rPr>
              <a:t>To become: Fill out forms online, apply and interview with Governor</a:t>
            </a:r>
          </a:p>
          <a:p>
            <a:r>
              <a:rPr lang="en-US" dirty="0" smtClean="0"/>
              <a:t>These appointed positions will be decided</a:t>
            </a:r>
            <a:r>
              <a:rPr lang="en-US" baseline="0" dirty="0" smtClean="0"/>
              <a:t> on by the next District Governor. </a:t>
            </a:r>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7</a:t>
            </a:fld>
            <a:endParaRPr lang="en-US"/>
          </a:p>
        </p:txBody>
      </p:sp>
    </p:spTree>
    <p:extLst>
      <p:ext uri="{BB962C8B-B14F-4D97-AF65-F5344CB8AC3E}">
        <p14:creationId xmlns="" xmlns:p14="http://schemas.microsoft.com/office/powerpoint/2010/main" val="4053587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00"/>
              </a:solidFill>
              <a:latin typeface="Century Gothic"/>
              <a:cs typeface="Century Gothic"/>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a:cs typeface="Century Gothic"/>
              </a:rPr>
              <a:t>Governor-</a:t>
            </a:r>
            <a:r>
              <a:rPr lang="en-US" sz="1200" dirty="0" smtClean="0">
                <a:solidFill>
                  <a:srgbClr val="000000"/>
                </a:solidFill>
                <a:latin typeface="Century Gothic"/>
                <a:cs typeface="Century Gothic"/>
              </a:rPr>
              <a:t> provides guidance and leadership for the entire district and the district officers and committee chairmen. The</a:t>
            </a:r>
            <a:r>
              <a:rPr lang="en-US" sz="1200" baseline="0" dirty="0" smtClean="0">
                <a:solidFill>
                  <a:srgbClr val="000000"/>
                </a:solidFill>
                <a:latin typeface="Century Gothic"/>
                <a:cs typeface="Century Gothic"/>
              </a:rPr>
              <a:t> governor is considered the face of the district and represents the district on the international level on the Key Club International council. The Governor must establish District goals, committees, and create a Governor’s project that they will also use as their foundation for campaigning at Spring Zone Rally and DCON.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00"/>
              </a:solidFill>
              <a:latin typeface="Century Gothic"/>
              <a:cs typeface="Century Gothic"/>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Secretary-</a:t>
            </a:r>
            <a:r>
              <a:rPr lang="en-US" sz="1200" dirty="0" smtClean="0">
                <a:solidFill>
                  <a:srgbClr val="000000"/>
                </a:solidFill>
                <a:latin typeface="Century Gothic" panose="020B0502020202020204" pitchFamily="34" charset="0"/>
              </a:rPr>
              <a:t>tracks pride report submissions, create monthly newsletters/blurbs, and take minutes at all meetings. The District</a:t>
            </a:r>
            <a:r>
              <a:rPr lang="en-US" sz="1200" baseline="0" dirty="0" smtClean="0">
                <a:solidFill>
                  <a:srgbClr val="000000"/>
                </a:solidFill>
                <a:latin typeface="Century Gothic" panose="020B0502020202020204" pitchFamily="34" charset="0"/>
              </a:rPr>
              <a:t> Secretary works with all the club secretaries in the district to help them complete Pride Reports, update the Officer Information Forms, and help update the Membership Update Center in the beginning of the year. The district secretary also must produce a monthly newsletter to send out to the district updating the secretaries of upcoming dates and reminders about the OPR system. </a:t>
            </a:r>
            <a:endParaRPr lang="en-US" sz="1200"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Treasurer-</a:t>
            </a:r>
            <a:r>
              <a:rPr lang="en-US" sz="1200" dirty="0" smtClean="0">
                <a:solidFill>
                  <a:srgbClr val="000000"/>
                </a:solidFill>
                <a:latin typeface="Century Gothic"/>
                <a:cs typeface="Century Gothic"/>
              </a:rPr>
              <a:t>charged with accurately tracking and reporting the district financial accounts</a:t>
            </a:r>
            <a:r>
              <a:rPr lang="en-US" sz="1200" b="0" dirty="0" smtClean="0">
                <a:solidFill>
                  <a:srgbClr val="000000"/>
                </a:solidFill>
                <a:latin typeface="Century Gothic"/>
                <a:cs typeface="Century Gothic"/>
              </a:rPr>
              <a:t>.</a:t>
            </a:r>
            <a:r>
              <a:rPr lang="en-US" sz="1200" b="0" baseline="0" dirty="0" smtClean="0">
                <a:solidFill>
                  <a:srgbClr val="000000"/>
                </a:solidFill>
                <a:latin typeface="Century Gothic"/>
                <a:cs typeface="Century Gothic"/>
              </a:rPr>
              <a:t> This person is in charge of creating a budget for the district as well as helping create the District Education and Leadership Conference (DCON) budget. </a:t>
            </a:r>
            <a:endParaRPr lang="en-US" sz="1200" b="1"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To Become</a:t>
            </a:r>
            <a:r>
              <a:rPr lang="en-US" sz="1200" dirty="0" smtClean="0">
                <a:solidFill>
                  <a:srgbClr val="000000"/>
                </a:solidFill>
                <a:latin typeface="Century Gothic" panose="020B0502020202020204" pitchFamily="34" charset="0"/>
              </a:rPr>
              <a:t>: Fill out all forms online and send to the elections committee chair, campaign at all the SRZ’s, and get elected at DCON.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Century Gothic"/>
                <a:cs typeface="Century Gothic"/>
              </a:rPr>
              <a:t>These positions</a:t>
            </a:r>
            <a:r>
              <a:rPr lang="en-US" sz="1200" baseline="0" dirty="0" smtClean="0">
                <a:solidFill>
                  <a:srgbClr val="000000"/>
                </a:solidFill>
                <a:latin typeface="Century Gothic"/>
                <a:cs typeface="Century Gothic"/>
              </a:rPr>
              <a:t> are the highest ranking of the district.</a:t>
            </a:r>
            <a:endParaRPr lang="en-US" sz="1200" dirty="0" smtClean="0">
              <a:solidFill>
                <a:srgbClr val="000000"/>
              </a:solidFill>
              <a:latin typeface="Century Gothic"/>
              <a:cs typeface="Century 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000000"/>
              </a:solidFill>
              <a:latin typeface="Century Gothic" panose="020B0502020202020204" pitchFamily="34" charset="0"/>
            </a:endParaRPr>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8</a:t>
            </a:fld>
            <a:endParaRPr lang="en-US"/>
          </a:p>
        </p:txBody>
      </p:sp>
    </p:spTree>
    <p:extLst>
      <p:ext uri="{BB962C8B-B14F-4D97-AF65-F5344CB8AC3E}">
        <p14:creationId xmlns="" xmlns:p14="http://schemas.microsoft.com/office/powerpoint/2010/main" val="1111143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Century Gothic" panose="020B0502020202020204" pitchFamily="34" charset="0"/>
              </a:rPr>
              <a:t>The</a:t>
            </a:r>
            <a:r>
              <a:rPr lang="en-US" sz="1200" b="0" baseline="0" dirty="0" smtClean="0">
                <a:solidFill>
                  <a:srgbClr val="000000"/>
                </a:solidFill>
                <a:latin typeface="Century Gothic" panose="020B0502020202020204" pitchFamily="34" charset="0"/>
              </a:rPr>
              <a:t> International President is the FACE of Key Club International. This person prepares the goals and theme of Key Club for the service year. The International President leads the entire organization based off of the goals that were established and campaigned on at Spring Zone Rally, District Conference, and ICON.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000000"/>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0000"/>
                </a:solidFill>
                <a:latin typeface="Century Gothic" panose="020B0502020202020204" pitchFamily="34" charset="0"/>
              </a:rPr>
              <a:t>To Become</a:t>
            </a:r>
            <a:r>
              <a:rPr lang="en-US" sz="1200" dirty="0" smtClean="0">
                <a:solidFill>
                  <a:srgbClr val="000000"/>
                </a:solidFill>
                <a:latin typeface="Century Gothic" panose="020B0502020202020204" pitchFamily="34" charset="0"/>
              </a:rPr>
              <a:t>: Fill out forms and submit them to the election committee chair, Campaign at SZR’s, receive endorsement at District Convention, Campaign at ICON, and get elected at International Convention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168B081-CD1F-4773-80E0-E36261704C08}" type="slidenum">
              <a:rPr lang="en-US" smtClean="0"/>
              <a:pPr/>
              <a:t>9</a:t>
            </a:fld>
            <a:endParaRPr lang="en-US"/>
          </a:p>
        </p:txBody>
      </p:sp>
    </p:spTree>
    <p:extLst>
      <p:ext uri="{BB962C8B-B14F-4D97-AF65-F5344CB8AC3E}">
        <p14:creationId xmlns="" xmlns:p14="http://schemas.microsoft.com/office/powerpoint/2010/main" val="1668527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D91513-423D-487A-9D06-F2267DD711A9}"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2335976562"/>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91513-423D-487A-9D06-F2267DD711A9}"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426898756"/>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91513-423D-487A-9D06-F2267DD711A9}"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801958501"/>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571500"/>
            <a:ext cx="84582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rtlCol="0">
            <a:normAutofit/>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8E193B-4E17-774C-B5D9-652FF144DDD2}" type="slidenum">
              <a:rPr lang="en-US"/>
              <a:pPr>
                <a:defRPr/>
              </a:pPr>
              <a:t>‹#›</a:t>
            </a:fld>
            <a:endParaRPr lang="en-US"/>
          </a:p>
        </p:txBody>
      </p:sp>
    </p:spTree>
    <p:extLst>
      <p:ext uri="{BB962C8B-B14F-4D97-AF65-F5344CB8AC3E}">
        <p14:creationId xmlns="" xmlns:p14="http://schemas.microsoft.com/office/powerpoint/2010/main" val="1774687456"/>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91513-423D-487A-9D06-F2267DD711A9}"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958660247"/>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D91513-423D-487A-9D06-F2267DD711A9}"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131943731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D91513-423D-487A-9D06-F2267DD711A9}"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147556388"/>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D91513-423D-487A-9D06-F2267DD711A9}" type="datetimeFigureOut">
              <a:rPr lang="en-US" smtClean="0"/>
              <a:pPr/>
              <a:t>8/25/2015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2997533165"/>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D91513-423D-487A-9D06-F2267DD711A9}" type="datetimeFigureOut">
              <a:rPr lang="en-US" smtClean="0"/>
              <a:pPr/>
              <a:t>8/25/2015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370345093"/>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91513-423D-487A-9D06-F2267DD711A9}" type="datetimeFigureOut">
              <a:rPr lang="en-US" smtClean="0"/>
              <a:pPr/>
              <a:t>8/25/2015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2353842090"/>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91513-423D-487A-9D06-F2267DD711A9}"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3004128348"/>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91513-423D-487A-9D06-F2267DD711A9}"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2594197868"/>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91513-423D-487A-9D06-F2267DD711A9}" type="datetimeFigureOut">
              <a:rPr lang="en-US" smtClean="0"/>
              <a:pPr/>
              <a:t>8/25/2015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741E1-B977-47A9-A351-75F461825B2E}" type="slidenum">
              <a:rPr lang="en-US" smtClean="0"/>
              <a:pPr/>
              <a:t>‹#›</a:t>
            </a:fld>
            <a:endParaRPr lang="en-US"/>
          </a:p>
        </p:txBody>
      </p:sp>
    </p:spTree>
    <p:extLst>
      <p:ext uri="{BB962C8B-B14F-4D97-AF65-F5344CB8AC3E}">
        <p14:creationId xmlns="" xmlns:p14="http://schemas.microsoft.com/office/powerpoint/2010/main" val="4211910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2.gif"/><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2.gif"/><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6350" y="1570045"/>
            <a:ext cx="6858000" cy="2387600"/>
          </a:xfrm>
        </p:spPr>
        <p:txBody>
          <a:bodyPr>
            <a:normAutofit fontScale="90000"/>
          </a:bodyPr>
          <a:lstStyle/>
          <a:p>
            <a:r>
              <a:rPr lang="en-US" b="1" kern="10" dirty="0" smtClean="0">
                <a:ln w="9525">
                  <a:solidFill>
                    <a:schemeClr val="bg1"/>
                  </a:solidFill>
                  <a:round/>
                  <a:headEnd/>
                  <a:tailEnd/>
                </a:ln>
                <a:solidFill>
                  <a:srgbClr val="C41230"/>
                </a:solidFill>
                <a:latin typeface="Century Gothic" panose="020B0502020202020204" pitchFamily="34" charset="0"/>
                <a:cs typeface="Century Gothic"/>
              </a:rPr>
              <a:t>Running for Higher Office</a:t>
            </a:r>
            <a:r>
              <a:rPr lang="en-US" b="1" dirty="0" smtClean="0">
                <a:solidFill>
                  <a:srgbClr val="C41230"/>
                </a:solidFill>
                <a:latin typeface="Century Gothic" panose="020B0502020202020204" pitchFamily="34" charset="0"/>
                <a:cs typeface="Century Gothic"/>
              </a:rPr>
              <a:t/>
            </a:r>
            <a:br>
              <a:rPr lang="en-US" b="1" dirty="0" smtClean="0">
                <a:solidFill>
                  <a:srgbClr val="C41230"/>
                </a:solidFill>
                <a:latin typeface="Century Gothic" panose="020B0502020202020204" pitchFamily="34" charset="0"/>
                <a:cs typeface="Century Gothic"/>
              </a:rPr>
            </a:br>
            <a:endParaRPr lang="en-US" dirty="0">
              <a:solidFill>
                <a:srgbClr val="C41230"/>
              </a:solidFill>
              <a:latin typeface="Century Gothic" panose="020B0502020202020204" pitchFamily="34" charset="0"/>
            </a:endParaRPr>
          </a:p>
        </p:txBody>
      </p:sp>
      <p:sp>
        <p:nvSpPr>
          <p:cNvPr id="11" name="AutoShape 2" descr="data:image/jpeg;base64,/9j/4AAQSkZJRgABAQAAAQABAAD/2wCEAAkGBhQSERUUExQUFBMWGR4XFxgYFhccHBwdHBceFxwcIBoeHicfHx4jHBggHy8gIycpLC0sHR4xNjAqNSYrLCoBCQoKDgwOGg8PGi0kHyUxKi4vNS8tLSopLzUsMiwpLzAvLyo0LCwsLCwsLDAsMCouLCwqLCkyLzIqLiksLCwsLv/AABEIAN8A4gMBIgACEQEDEQH/xAAcAAACAwEBAQEAAAAAAAAAAAAABwQFBgMCAQj/xABLEAACAQIDBAcDCAYJAgYDAAABAgMAEQQSIQUGMUEHEyJRYXGBMpGhFEJSYnKxwfAjMzSCktEVNVOissLS4fEkYyVDc4OTwxYXRP/EABoBAAIDAQEAAAAAAAAAAAAAAAAEAgMFAQb/xAA5EQABAwEECAUDBAEDBQAAAAABAAIDEQQSITFBUWFxgZGhsRMiwdHwBTPhFDJC8SNSYnIVNJKisv/aAAwDAQACEQMRAD8AeNFFFCEUUUUIRRRRQhFFFFCEUVznnVFLOwVVFyxIAAHEknQCsHtTpJeQlcDGCvDr5QQp+wgszeZsPCgkAXnGg2rlcaaUwKKTmO2riSC82OnAH9mREPIBBc/fUeObEzR9XPiJzBckRs/aIPKRx2iPqk6VR+pgul17Dccd1V27JWl3r3TN2lv1goDlkxEebmqXdh5hASPWoI6UMDzeUDvME1v8NYICKBfmRr6D/mosO2euJWCxtxd9APJfab4VU22XwXNjN0aSaDt0xUnR3TQuFdVK+vsnDgd48NNEZo5ozEDYtmAAPcb2sfA1Bm3/AMApscXDfwbN8VuKVybEjzF5B1jnUlgLX4aLwHxqS0sSDUxqPNRXHW+KtGNLunpjyG5dEMlKuIHz5pKamz958LObRYiF2PzVkXN/De/wq0pE4jEYWTQhZD9RCx96jT31cbt724rCllWKWeAgZFmlVWQg8iczZbfNPw5sMma79wLP+VAOZp2VZqMvNux6YpvUVgoelBgf0uClUd8ckch93ZNaPYe+GFxZyxSDrBxjcFXH7p1PmLirh5hVpB3EHsuXhkcN+HdXVFFFcUkUUUUIRRRRQhFFFFCEUUUUIRRRRQhFFFFCEUUVFx21YYbddLHFm0Gd1W/lci9dAquE0Xnau1osNE0szhEXiT8ABxJPICl5tPfbF4kkQ/8ASQ8iQDMw79eynpc+NV+1drtj5+va/UISMOh4W4GUj6Tcu4e+qTb+3BF+jUnOfaI4qp5/aI4e/upV8z3S+BAKu0nOn9aTwCKNDPEkNG6Nvz+1I6hpWYNNPJED2xJK7LI4PME2sv3+Ve9pbYjgGurckHH/AGFVLbXkZP0QWCEaCR/DkvefK58ap3xcSG6qZX5vLwv3hL/4ifKpMsMloeDOSQNAz4nIbRUnkFU61Mib/joK6fYZnsp+E2xNJIXEXWEewBfKnee6/iTXbE7VmPtzQw+C9pvhm+8VUK+IxJyKJJT9BFJA/cUWHuq+3Z6NsRi0aQskESMVZpL3BX2uxytzzFa1XWKIG88NFNlac8P/AFSLbRIfK2p6dseqpJTCTd5ZpD3hQPizE/CufWYf6Ex83Qf5KjYuEJI6qwcKxUOvBgDYMPA8a5U+IBT9x507UShlNch371U/rsP/AGcw/wDcX/RRlw5+dMvmqN9xFTd0t0ZdoTdXHZVXWSQjRQeHmTbQc7HgATW7l6JcFn6hccRirXyExE8L/qxZuGvHhVL/AA4zS84HeT3qrmNkeK3RTl2osNs7FtELQ4iIrxyyKV+JFv71Wh3gkQXkgOX6SMGX36j41Wb3blzbPdFlZHEgJVkvbskAg3AsdQfWqyKKeJRKqyojcHysFP71rGlZfp0U3nwdXXgTxbTqCrmWuSLy4inEcjXuFp497oTxzjzUfga9z7Rw8oBJe41VwkgZTyIYDQ1mf6RR/wBdGCfppZW9R7J9R61b7N2jJGv6NvlEQ+bwkQfZ7vK48qzpvpzIfPGHBw/3UHB1D1pVNx2x0nlcQRux4ivaqYe5fSRHkaLGTqHRrRyOrL1iW4sbWDA6Em19PE1v8Li0kUNG6up4MrBgfUaUlsHteKcWDC/0W4+48fS9dYMK0L9ZhnbDyd6ey3gyeyw9KoNtaH3Zmlh5+g6A7Ey2J12rCHD5vTporKbo77fKW6idRFigL2HsSAcWQn4qdR4621dNqINUUUUULqKKKKEIooooQiiiihCKKK4Y/GrDE8rmyRqXY+Ci5+6hCz++W9/yULFCA+KkF0U+yi8DI/1RyHM+tLHamGL3MrGbETHIZH1Ivqco4KqrcgDhpU3DzPMz4iX9bOc5+qvzEHgq2rMbW2lJLiQsJN1ui27zoxvy8+4Xpdj3zzGOI0a2pJ0EjXsro0jFQkuxxh7xUnADf60VvtXbAiAiiGaXRVUC+XkLjv8AD8nOy5IiTJaaY6kE3VT9Y/ObwGleZsWIgUiOZzo8vf3qp5DvbifKuexYoGmQYl3SH55Rbtw0AHidL2Nq1LHYmxMwrQ5n+TvUDZnr1LOtFpMjtFeg9zty1LpgsDiMdMEjVpZDyHBR48lUegqbvbuVPs9kEpVlkByuhNri1xqAQRcefvs2dqbAvsvLshhHnyuChAMi8CDIdQdb3Jv2culYXpE3RMIw7ROzxu3VFGlaQRzEC4BJ+dbXxXxADcUwLg1tAMqfMlCSAtaScTr+Zq/3D6UILJhpokw3BUZNIyeHaHFSTzJI7yKt+kHBjCbPxjwKwbEuDKcxNs5CMdeAPs2H0u4UmdubFkwk7wSgB042NwQRcEHuINO3aW8+A+RCHGYmKQvEqyCJ85Jyi5GS5HaFwTblVUsYY9r2Ygq2KQva5j8CEhKK64rJnbq83V5jkzWzZb9m9tL2te3OuVaazE6ehEp8jmAtn645u+2Rcvp7XxrAb/4CbDbSlkOZS0hlik11ucy2PevDwtVZuxvTNgZeshI1FnRvZYdxHeORGo9SCwW6clKfshz93WjLfvvkv8KRLJI5S9oqCng+N8QY40IWL3z3rxOMaIYmMRGNbqoRlvnAJeza65RblTi3fT5FslPlRJEcJZw2tgbt1dj3AhAPC1LTYu1cPtHaJxG0JVhtk6tLWjOU+yzm9gNCb2zXOo4VuelWLET4SOPCxtMkjgyGOzdkaqLDUgtrcadnxqqbEtipRWw4B0ta90mtu46Oad5IYRBGxBEYNwugvbQcTc2AsL1H+TyIqyZXVSew9mAJH0W4H0NWmL3MxMeJiwzIOvlCsqhgbBiRqRoLZST3AXp04mHC7N2YsWJ/SQouQggEyMxLEBT3kkgX0A46XpmSZrAGtxqlo4HPLi7CiRoxSTaS2STlKBoftqP8Q186n7Oxc8coieXKCOyWGdT3Wa40PeDXmPdl8Y2IkwMTNBG2iFlMgVrkC17twPC58zVdhsZlBilBMd+HzkPMrfge8cDS81na5ha0VGrA03V7ZaqKccpa4OdhtxFd9O+euq1mP6+wZUHWxkPG8b6qwPGzAHzFzemvu7vhh8WMqPlmA7cTjK47+yeI8RcUmcDtowlUlOeMj9HKOY8eenA8x41dTYZZArAkMO0kiGzKeRVhXnhKbLSOVvlORFex6jAgrZAEtXMOOkH8d8ap00Vj9yN72mJw2JI+UoLqwFhKnDMByYfOX1HO2wp7aMlEGqKKKKF1FFFFCEUUUUIUfaGPSCJ5ZGCogLMT3D8fDnSc3l2xPjVaSR5I43KrFArEAKzgXcD2mINzfhWr6TMfnkgwg9k/p5R3qpyxqfAvc/uisRvFj+qERtf9IGtfjlBP3kVS+V7ZWRRfuOPAaONMdiiQ0sc9+Qw+bl72/tLqkyp+sfsoBxHK/wCA8fKsviXECmJT+kOkrDl/2we7vPM6cq7yY1gDiH/WvcRD6IGhYeXAeNzVp0d7l/0hOxkNoIrGSx1Ym9lHdexueQ8SKesNlbZ4/NkM9p9m5bXV1JG0zOmfRuZy2D3PZet1tyFlwsuMxTPHho1YrktmcjTS4IsD2fE91jWQr9C4DdDKMVhW1wEir1KBjeMkN1gBNz7VnGp4+dVf/wCl8D9LEf8AyL/op1traCbx3Kp9kcQLo3rO9DG85EjYNzdGBki8GGrL5EdrzB76l7y4PZ2z8W2Id3llL9amEUjKsh1zt3C+ov6BhoMlvTJDgMXl2dLKrIhjlfPftE6gG3EDQkcCNLEGpO5/RzNjW6yW6RE3JN7tzPjf4+I5xlLGHxSSAdGk/PlF2MvcPCAqRp0BU+3Npz7TxRlEQzEBQqXsAOFyeJ8dPKrKTo9eCLrsW4iXkvzj8L+8d3eKdWxN2oMIoWJACPnWF/8Ab0pa9N8p6yFb9nLe3jc0r+ollc2Nhug4YYnmdnXSVebOyNpkf5j0WDl2hCukUCn60hLE/u3sK5f03Jy6tfKKMf5an7D2PGYzNMewOA5acSba8dLCpR3ngTSOHTyVfwJrrpGXzHFEZCMyThXe6uKqDHXQ97wwHKgx5BU39Ny8yh844z/lr6NrKfbgibyBQ+9T+FXC7zQSaSw6d9lb8AfdUTb2xkVFmhPYa2nEa8CL628DXY5Y74jlhMZOVMubaYrjmPul8cl4DP8AoqNFhIJTZHaJzwV+0pPcGFiPUVZYPaGP2W90LovHKbtG1+BK8Ne/Q1C3W3ekxc6IgJFxc8hbXjX6Gl2JE8KxSKHVVCi410FuPKpTTOikuNN4aQdHHPnXqpQQiVl8i6dBHt7USj6NN5Os2o0mKe8syFEZrAZrqQo5C4Fhby51Y9Lux8ZPiYhHFJLAEsmRSwDknNmtwPs6mwt61H306KTEDLhe0g1K8x+e/h5VS7O6U8fh16sssmXQdahLD1BBP716tjeJXX4sxmDoUXgxt8OXI6RpWoxOLTYOBWJMrY+cZmPELyufqrqqjmcx76xmyN3MRtVsVMrKZVs5GWwdmv2QR2VPZ58b+Zq32RuHjNqyDFTyKscvaMlwWIBK5VQcLWtY2A8eFM9sKmzMEVwmHeUra0aau7NpmY8fM20A0FhYddII8GmrzmhsZkxcKMGSQGExGXNDMCEJsQR2kYaZgORHAjnwqw2R18UxiVlOmYBicrjjdTyuNb+GtbbpI3QZ8IuPZEixIVflKKeycxC3H1gSAdTcczYXX+z5jIoQG0sfahPlqU9eI8bjnUJmtkjc4AUOdcQD/q99mOhRZWOQNOYy1kavbbhpWkxG2MhWUfosRAesQNpe3tKDwZWFxpTxwmI6xFcAgMoax4i4vY+OtJPCTx4uHtKDyZTyPhzHga125m9jxSLhMS5dH0glbjf+zc8z9FufCsWyvaKwEUcCcD1p3p1K1X1r4lag0x9+3smHRRRTSEUUUUIRXmSQKCzEBQLkk2AA1JJ7q9Vh+k7aZyRYRTYzkmQjj1SWLD94kL5XowzOQ9FwmmSy20tsR4rH4iWJs8YWNEaxFwASbAgG2YmsxvAOuxKR3sqLdz3D2mP8IFXIkVJ3voohVvIKzj4A1lsTij1byH252IHgim595sP3TVFkBltJmaKYNA3kU6AEqq0EMhEZ1kngfU0Cg4/F9Y5IFlGijuUaAe743r7gdpywnNFI8ZuD2GIvbhe3G3jUaivVNY1rQ0ZLCLiXXtKenR30ijGjqZ7LiVFwRoJAOJA5MOa+o0uBjOknEx4WcR4TEYkSXZph8okKrexVR2uPEkcgR6YXA4+SFxJE7Rut7MpsRcWPwNqmbPQdrES9oKdAxvnkOup5/SNJuibC4yDLVrOr52TYmdK0MOevYvscYw6h3AaZtUQ8FHJmHf3D1rf9E290rzmCV8ysCVvyPHhw/wCfClfPOzsWY3Ym5NavosP/AIjH5H7xVNpgHhGR+LsMdWOQ2d9KlZ5j4oa39vzE7V+gKT/Tf+uh+z+JpwUn+m/9dD9n8TSUH3mb/Qp+0fZd80hYvYe3REpjkXNGfC9r8dOYqwXZeDlIyPlJ4KGt8GF6ytTthftEX2hTlqsQbfmicWmhJocDTWEhBaSbsb2hwyxzCvZNk4OA/pGJPHKxv8FFW+y9gS7TKpGhjwykEsRa9uFhyFuA4n4i42N0d/K5/lE1xDYBR9K33jx4efJnYXCJGoRFCqOAH5+NY8dZA2QucXUzOQ/4j15axqXA0ltABs07z6c1C2Du9DhIwkSgaanmfz3fjrVjJIFBLEADUk6AVw2htGOBC8jBVHf9wpKb8dJUmKJjhJSEd3E/nv8Ad3lmONzzcjGPbaflSuSSNjbectLvj0tdW/V4WxI4sR/P7uPlwpf4zHJjTcqseIPAiwV/q6AAHuqgorUbYGtAIJvDT+MqbOtcVkvtjnmhHl1fnXtWy3B35fZ83VS3+Ts1nU3uh4ZwPvHPzpsbsbtCGWfFHENiWxNiG0ChNSoFiQbA6EWFuAGt0RiT18XWf+bHYSfWXgH8xwPoa44fbc8cZjSeZIzxRZHCm/Hsg21oMZmBIwdk7512hTbN4VAcRmFqOkLffETzTYbrF+TpKQAgtmCtpma5vYjlpcX7qxcblSCDYg3B8RXyinWRta26Ak3vL3XirsbQMTriEHYl9teWYe0PD6Q860zZMTD2To2qnmrDUHwINY7Z3bSSHmRnT7Si9vVbj3VosBDaJJoBxUdZHfRraEjuYEHzrzP1KFrS0g0eDQHQRm2vUA7McMRtWORzqg4tIxHenem3BODczbZxWDjkb9YLpIProcre+2b1q8rC9E7locS4BETzkpe175FD3HLUVuqudnlT02cFaw1aiiiioqaKVu+Eufakn/bhjQfvFnP4U0qUe8W0I5NqTdWcwyKjGxAzxkqyg87Bhw8aqtAPgPpq9R6IaRfbXX6FY/fBj1qAE6pY259o6e+qvbJtIIxwiUR+o1b+8TV5thQ2NhB4KoY+SlnPwFZeWQsxY8SST661pfTBWOMam1/8iadAeay7aaPftPYfleaKKK2FnL7GhYgDUk2HmasNtSAFYV9mIZfNvnn36elfNiC0hkPCJS/qNF/vEVAZrm540tS/NsaOp9h3V37Y9/Ye57L5Wt6Lv6xj/PMVkq1nRf8A1jF+eYqNt+w5Ssv3mr9BUn+m/wDXQ/Z/E04KWXSdu/LjMXBHELnJcnuGY61jse2ORjnHAH0K2Zml8bmtz/ISkweCeVwkalmPIU5Nxui9IAJcQA0nEKeA8/5e/uq+3Q3GhwKCwDS82P4fz+6tNVs9odPhk3Vr3+3OuimCzNixOJ7bvdfAKrt4NuphITK4JA4AA8bE8eXCrBXB4EHlp3jQ1D23swYiCSJgDmFhfv5Us6tME2kBvZvpNjnJYlY+Sju/PL76z1Sdp4EwyvG1wVNtfhUavQwMjbGPDyOO/avPTOe55v5ooooq5VKTs7F9XIG4rwYd6nQj3V92lg+qkZRqvFT3qdQfdUWrLGHPh4n5oTEfIdpfgSPSln+SVr9eB7j1HFXN80ZbqxHY+/BVtFFFMqldcLiDG6uOKkH3GtbsOcJLLB82/WR/ZYA29xB99Y2raTEMvyaVdWy5bd5RitvVSBWX9Qswnbd1gjiPMOx5p6xzeGa6seGR9OSYO7W1Tg8apvaDEsI5RyDnSOT1PZPnemvSPxrCbDMy80LL3gjtD1BFOPYmN67DQynjJGjn95Qx++sWyPc+Kjs2mnt7cFsPAD8Mjj87qbRRRTK4om18b1MEsv8AZxs/8KlvwpJRJ1eGic3JS0jHmc/t/ByfSnJvTCXwWJUcWgkA8zGbUqMGBJAg5NGB71tSltfcY0nK9jy9iVKNt55GmmHzks5i8UHxE7qQQsTAEcOAT72NTOjrdKPHzypKWVUjLDKRfMSFU+QuTbwFUeCQqmIB4hAD/wDKoNTN1N7ZcA8jxKrNImTtXsDe4aw427q9BDEWMcyM5XQOAHusV7w57XSaak8z7LWT9B+IHsYiFvMOv3Bqqd7ejhsBhEmklV3aTIyqDlAKswIJsSezroOPhr8i6W9oA3MqN4GJPwANfd7t/psbhIYpoQhzmTrBcK9gyDKp7sxB1Oo5cKsaLQHC8RRccbOWm6DVZzDG2GlP0mRP8Tn7hUCp/wD/ACf+9/8AX/vUCrIc3nb2AHoqJcmjZ7lFavow/rGL88xWUrV9GH9YxfnmKhbfsOU7L95q/QdeRGLlrC5FiedhwF/U++vVR8dj0hQvIwVRzP541iEgYlbq7swAJJsBqSaXm9PSSvWrhsObljlZxy8u77/Licrvz0nPiCYoCUi5nmfz7u7vrG7DP/UxfbFXfpXPic9+Aoaazh0HXdpVdamh4YzE1G5OjcHbY6yTDE6izr6jX7r+h763FIFtsnC7SSUGwAUHy/PwvT5wuIEiK6+ywBHrSkDCyNgOkAj169CE0Xh7nbCQk/0x7vZJlxCjsvo3n/yf71Lav0nvjsQYrCSRkXNsy+YH8vjavzfPCUYqeKmx9K2fp8mBjOjEbj7HpRZVujo4PGleKKKK0lnoqfhDfDzL3FHH8WU/4qgVP2YOxP8A+l/9i0vaf2V2t/8AoK2H93A9ioFdMOql1DsVQkBmAuQL6m3Ow1tzrZdFW78GLxEyToHUQmw7iWC5h4gHQ+NbhehTBDi+JP78f4R1yS0sY665WR2Z72hwWD3t3Hhw+FixeGxPXwyMFF1sbkMbgjuykEEAiqbZjdiA/RxFv4gp/wAtMfpL2BHhNkRwxZsiTgjMbntCS+vm1K/DvbDMfozIR/C/8qVeTLDnppzw9VcWiOXLRXlj6LU45+pz2UlJQQAouRIRYC3c/wB48ace7ODaLB4eNxZ0hRWHcQgBHoaU+OhEsLAfOW6nx4qffamruttX5Tg4Jj7TxqW+1azf3gawbC8OiOuoryw9VsStpJsph6q1ooopxRXwiktBCIZZ8KGDdRIyrYg9gm6+ovlI5EWp1UhcHCTCJVF5VZ2Pe15GzKfMcPECl7WGuhIdpIpsOPTRxroQwkSAjUeWH9qoxcVpcYvemb++j/jVl0c7qQY+SaOZnVljDJlIB9qxOoN7aC3jVc+KWXFSZL2kjZRcW16r+a2qmwuLeNs0bsjWIupINiLEXGtiOVbdla/w7pwdRp6U9FkTOaH3sxVw619U3NgdHWypJWRJ3xTx6uvWDKNbcUUc/rVx6ZoYIsLhYkCo6MerRRwjy2byGbJ5+lafo33T+RYQZxaeWzyeGnZT90H3lqyG8e4uLxsmLxeI/RZFPyeO6vdUuQpyk5bgX+0xqtjwZal2ATD2ERUa3EpeRa4V/qyqferL+FV9WOye0s0f0o8w80OcfC9V1PQ4Pe3bXmB61WfJi1p2U5H2oitX0Y/1jF+eYrKVq+jH+sYvzzFRtv2HKVl+81foOlN024hg0KhiFK6i+h1b+Q9wps0oum/9ZB9n8WrHiFZWV1+hWvOaRO3JXVO2H+0RfaFQanbC/aIvtCtu0/ZfuPZYsH3G7wpe9n7QfsrTY6JN4uuw3UsbvF935IPqaU+9n7QfsrUrcHb5wuMRvmscrDz0/Ej1rLbFesMbxm0A8KY++8BaAkuWpwORNPZfoukP0q7vfJ8WXUWSTUef5BHpT2RwQCDcEXBrK9JO7/ynBtYduPtD8fuB8gaXjk8J4k1Z7jn78E3NH4jC3lv+YL8+0UEWor0a8+irHZ+kGIb6qr73B/y1XVZP2MIBzlkJ9EFv8Rpa04hrdbm9DePQFXQ4EnUD1w7lfd3t45sFKZYCAxUobi4INjw8CAfSuc28GJfVsRO3nLIfxrfdHfRnDioFxOIZmViQsanKLKxUlmGupB0FtLa66brZWzdlx9Z1CYW8AvIwCuUGvtObkeyefKq5LRG1xoKlMR2eRzRV1AklisfjTglWRpThHkuhfUF1HAMe1bW9r2vfmDURB/0p8ZVHuRv50wembbscqYWOJgysDPcfRYBUPqC1YrZ0WmGX6UrOfJco/wApquSX/EHkUxryqfRAj/yFoNcKc6D1Wk2DKTCgYWZOwwPEFTb7rUxejD+rIPOS3l1z2pbYyYxOwUFmmH6NVBJMgGWwA7xlPoacO7eyvk2Egh5xxqrfatdj/FesGytwfJSgcQR1ryJotd+bW6Wgg9KcwKqyoooppCKTs+F6jFYmA6ZJS6/Yl/SL7rkelOKsR0i7AYhcZEpZ4lKyqOLxXubeKHtDwv4VXNF40Zj06N498kB1xwfq7fMUqNsYb5PiklHsMwb1B7Q/H1qskJw+IutrxSZluLjstmW45jQaVrdsQLiMMShDaZ1I8P8Aa4rKbS7aRy/SXI32k0+K5TTf0y0GRrQ/MVaeGI6V4rPtsIYSW5fuHHA9aLQ43pY2hJoJVjH1I1HxbMfjUvdeTbGMEkkE8jJrGxkkGW5AJAVrjNYg3A0vx1rObD3RxOMR3w8fWBCFYZlBu3CwYjTTWmZuF0bYnDOJZsS0QuGMMTGzW5OfZPkAdOYrSlMUbSBSqXiEsjgXVolXJh5MHicsi5ZImAZbg8uFxoQVPxrhtLC9XIyj2eKnvU6qfcaZvTPu1fJjYx3RzW9yMf8AAf3KXSjrobf+ZCPfHe/90n3HwqIkFWza8D6cj3UXxkVi4j16dlXVq+jH+sYvzzFZStZ0Xj/xGL88xU7b9hyhZfvNX6CpRdN/6yD7P4tTdpRdN/6yD7P4tWTD95m/0K17R9p25K6p2wv2iL7QqDU7YX7RF9oVtWn7L9x7LFg+43eFL3s/aD9lapgaud7P2g/ZX7qpqp+n/wDax7grLX99+8r9AdGm8PynBqCe3H2T+H57rVrHQEEEXB0IpC9F+8PybFhWNkk0P5+PoKflZMkfhPMerLccvbgteGTxGB3Pf8xX513/ANgnC4x1+axzL6/8g+tZunh0ubvddhhMou8XHy/Nx6ikfWrYZL0dw5tw4aOmG8LLtkdySoyOPuvUcZYgDUk2A8TpU7bUgziNTdYlEY8SPaPqxNetnjqkM546rEO9ubeSj42qPsyONp4xMxSIuokbW4W/aPuqwG/Le0Nw46eQw4kaFVS6y7pd2/OfJTNg714nBteCVlF7lCbo3mnD1Fj40zd39sYbaWHxMEQTB4zEr+lsLh7cWUXF9CbjQ6km/GuO8O7eF2vGH2dLH1mHUR9XlKgrclRYgFedmtY+HELRo8RgMSpZWhniOYZgPfrcMD36g1GjZhhg75nrV1XQnHFvzJe96dkrhcXNAjF1jYAMbXPZBN7aXBJHpUzCC2Lgj/s0APmUZ2+LfCq7CsZ8RnlOa7GWVjztd2Pr+NTdlQu06YhvZkkYepB+HL0pe2OFxzXHJp5kEDoCpWceYOaM3DkD+QtcjlcThGHEYmMejHIfgacdJ/BQdZjcHGOPXCQ+UQMh+4U4KxLED+nbXb396rYk+47giiiimlFFVO9uFaTA4lEvmaFwLcScp09eHrVtRXQaGq4RUUSJwyZY0lhUEMoLRjQNpxXuYfHzrNYMiTrYQCMxLxg8Qy3sPMrcedq3m0tlnB4p8ORaNyZcOeRQm7J5oTw7rGs5vFsc36+LR17TAeGuYeI5+/zXs8ohndDJgXUuu3Ytr26ZZVTRl8Ye3RWo70+bV76NN7hgcSRKbQSgK5+iRqrW8LkHwa/Kpm/HSVPPLJFBJ1eHUlQYyQZANMxfjY9wsLd9ZPacYa0yiyycQPmv84fiPA+Fctn7KlnYrDG8rAZiEUkgXAvYeJFeiY2OT/KRjp2H8ZLJc+Rg8IHBa6TpCRdlLgoYSrspSV2IK9o3dhzJa542tfnYVnNp7KxGAxAWVckgsw5qwPMHgRxB9RTI3D6KOrZZ8aAWGqQ6EA8i54E/VGnffgJO820sHtWZsCMyzx5hDMy2XrF9uP6ViBrpra44LenxGBxa0Vbje4q8xPLQ5xocKJVYrAh166Edj56Dih/09x/lWi6J8MW2ghA0UG5+P4VnnSfA4hkdSkiGzKeBHH1B4gjwIpudHm9mEkGUIkM59rx9Twv4aHThwpe1OkjZcOLDSh1bD6Gu/HOdmax8l7Jw0e3t6JgUoum9D1kB5ZbfFqbtL3pk2UZMKsoGsZ18v+L0pG67I1x1jrh6p2Zt6NwGr8pJ1O2F+0RfaFQanbC/aIvtCty0/ZfuPZYkH3G7wtpjMDCbvIimwuSRfQC9Yna7xmUmIAJYWsCOQvofGtzi5o7Mjuq5gQQWUGxFudYba+HRJSsZzIALG4PIE6jxrzn0IkvIcXZYf6aYdVsfVALooBnjrqosUpVgw0INx5iv0ZuPt0YrBxv84DK3p+beYNfnGnF0Iluomv7OYW+P+9a/1Bg8r9Nac8fTuk7A83i3imPicOsiMjC6sLEUnt6ujeHCFpnmAivcJwY+AFuHr5WuBTI3o3xhwSEuwL8kHH1/lx++kTvJvNNjpsz3NzZUHuAsOevDx8SSjBHJK7/GSNZHbf27uWiSNjfOKnQPmjuq/aWP61rgZUUWReSqPx5mm1ud0TYfqI5cWrSSuoYpmIVb6gWWxJA43Nr1ltmdDmMlQO5ihuNFcsW9QoIHle/hXHazbU2VMrSTSEHRW6xpI2sPZs2mg5EA93fWmbpaIoXUokGAtJklbVNLG7wbO2YOrvFCePVxpdjpoSFHPvalzv8A9I8GOi6qPDnQgrLJYMuuuVRfiBY3Pp3X+y94tn7ThebHQRJNh1Bc3IzDW2WxDMLi2Q3sSON6VcGGEspyjJHcseeRL3487DTxNqrijYyr31q3NWTSOcA1lKFdYUKQ6e3Ocq/YB1/iaw9DWox0Qhhj+jE8ZPo1ifiTVDsx+vxiECyJ7I7lQdke+3qTWsmh6yTDxDjJPGPQPnY+gWsi3Oc60RRO0m8eOFODQm7K0CJ7xowHDHqStR0cbHZ5HxkilVK9VAGBByXuz2P0iAB4A99b+iirAAAGtyGCvA1oooooXUUUUUIVTvLu3HjYere6sDmjkX2kYcGH4jmPeFbi2fDTGDEgLIoDZ11RlJIDfUuRwa33U6KX/SVssxvHjVF0A6mfwUm6P+6xIPgwquaJszC0ipGWv4dWtcDix14Gmv5sS02nhFgkIP7PN3fMbkR5Xv4gkVC2ZtKbZ+KWSMgOn8LqeXirD8DxFaDauwRKlo2K/OC37BPfblx4j3VnzCf1E/YYfq3PAfVJ5oe/kfWmbBamvjzqf5DTqvU04YGlajbgUbVA5r8qajo3eyaG8W8s+KgwuKwhl+ShwcSkP65SpBKnwtfw1BNwRbK7zdJM0mLhdYOqjgfrEjkBBZiCMz2trY6W4d5qi3f3pxOzZJBHlBYWZXBIuODWBGoubHhY864u2L2niSbNPOw4DKLKNPBVUX+PjWpHC0Y4XdB3/M0s+ZzhQVvaRu+ZK43ewDbZ2hIcQzgshctGAAtrKgsb9ngLcT38TULefcvE7OkzG7R37EyA28L/AEW8D6E04Nzd2otl4T9KyLI5BmkJAGYmyqCeQJsO8knnapWwtk4nNiWxsiSrM1kiW7RogBFrMB7QOotyvqTS5tNHGn7cqa1eLNVor+7OupLHdfpamgAScdYg0vzH593hTEw292Cx8LR9YBnFiGsLeN+Gh77Uldp7HV9oSYfCkMpmKRdoAcdBmJ4DgDzsON6NubpYvBWaeMopNlcEFb8bZlOh04Gx0NcksUbsGG7XRmOWfI02KMdrkb+4VA0/ld97N0ZMJIdM0R1V11FvPu8ffrVHhcSY3V14qbi9S4N4J0FhISO5rN99B2xfVoYCfsW+4irmC0NZckaHDfid9R6qh5hLrzCW8O1FHx+OaZy7WudNOAtUerD+lxyggH7hP3tXz+nJR7JVPsIi/EC/xq1hka0NYwADWfYFVuDCaudU7vei+YbY0jasOrTm79kel+PpWrh3/GDw/wAnwY1+dIeJPhz/ANydayuE2fiMU36NJZ27wGa3meXrXfbe62IwbIMTGYw+oIKt5jQ2zC/C9VPgEzh4zssgMB7npuVjJTG0mJvE/KBQMbjnmYvIxZj31s+h3Z6SbQLOATFGzoD9LMqX9Ax9bUxN0Nj4F8C4wNrSK0bylbyZitjmuAdL3y6DXTQ0ndlbRm2Xjc1v0kTFJEJ0YcGF+48QfsnWpNeJGOjYKU4KRYY3Nkea1W13s3s2ls/HuzNmw7NeJSo6tk5KCBcMBodb311BF9LvLtWHH7ElntZSmYBuKyI1rX+0Mt+YPjQvSdszEQ2mawI7UUsLN9ysp99YDfnf1MTGuFwkfVYVTewULnINwMo0Cg624k2JtaqGRueW+WhGlMPkawO81QdCxKrc2AueVXeHwBJGGU9pu1Ow5AfMHlz72t3VGUfJhc/ryNB/Zg8z9c8hy860e7OzurizH25O0fLkPx9ao+oWy5FfGX8dp17hmNZ2UrCyWe8+6c9Owat56BdsLhFXEEKLBIlUfvOx9/Z+NajcDZvX4tsSf1WHBjjP0pGFnYeCr2fNvCqjYO60+OeV0dIsOZBEz69ZZFGbILZdSxGYnTXjTY2bs6PDxJFEoWNBZQPzqSdSeZJrNhgLXeK81NABsqMa7cxzWkXBwutGFT3wUmiiimF1FFFFCEUUUUIRXiaFXUqwDKwIYEXBBFiCO4ivdFCEqtvbqS4Alo1abB8Ra7PCO4jiyDk3EDj3mnliixMfEOvIg6g+fI07aUm+u7ww+MeZ0HUYggrIt16t8tihK2sGtmB5m/delZ7O1xMrKh4xw08MMeOOqqGvLRcNC069H4WL2hgslo5zdOEUwGo+qw5jw4jlpUHDzz4KZZI2yOuqOtiGHhyZSOIrUbR2O8iFFlax5OA3DX2rZh8aoHwc+HUrInWQ8SOI8wRqh8dPWn7DbWvbS8CdIyrtFaAE6RkdmKRtVnLXVoQNedN9NG3PetXid+xtRsHhpo+q/wCoQysG7DDhbKRcXvbUm3jy1fTJjxHgkUMyu8gy5WIuApzXtxWxtY8yKT52aJNYGzf9s2Djy5MPLXwrrtTeTEzxpDPKzpGbqHAzA2tq1sx07ya0Wxse5tzCmY0/OmpLGVzWuD9OR0LpuZs0z47Dxj+0Vj9lDnb4Ka/QO3NlxY3DSwMQQ11uCDkcag+amxtSk6Lt4sDhC7Yguk57IkIZkyGxsAoJBuNSR3a8RXfcPe9YNpzRmQvh8TK1nII7ZclHsdRmvlPmt+FRtDXvcSP45KdncxjQD/JTt3N1cPBgMS20sMAYZGGftB2FlAym4uCxspBsb+dYLY+zExOPjhjD9TJMAASM4jzXNyNLhASSO6mN03batHDhlOrnrXHgvZX0LEn92qzoo2QsKy7QxDCKJFMcbtwuxCs/pcIO8lhyqTHkRmQ5nJRewGQRjIZq16QOjGBcM02Ej6t4hmZAWIZB7WhJ7QGtxxsRrpWP6MEw3yxjizFkWJmXrcuXNdfpaEhSxt68qa+4kkPUNFHjBjcrFiTbMA+tiL3sWzG57yOVJXfXd84PGSRWsl88fijar7vZ81NcgcXh0Tj7qU7QwtlaE89z9448bh2eFOqVXaMLppbVTa1hdWBtyNxrak3vXvvicTCuFxCpnhkOZwLMzLmTUcBxN7DXThWx6DkcRYlmsIiyAEke0FJbTloy6/yrM9KOCwgxJlw86ySStmkjWzKptqc4Nrk65eNyeFRhY1sxbTcuzPc6EOrvX3om3haDGiHUx4jsEDkwBKt6ag+BvyrS9MOxsJbr2k6vFEAKgsesANrkcRYXGfwA10FKjC4p43DxsyOuoZSQRy0I1qY2DkkJlncqG1LyEl28ge03nw8aula1kgkJp3PuqI5C6Mx0r2CgRQlmCqCWPADjVpDGISFS0mIOgtqqHw5FvHgK4tjrDq4FKhtC3F38LjgPqj41qdhbEEC3NjIeJ7vqj8TzpK32zwmVeM8m6Tv1DZp06Qr7JZ/EdRujM6Bu27f7VP8A/jlniV2LSOSz9wUanXiSSbXrTTF2ZIYRmnlOVB3d7nuVRrfwrxsnYmLxMjTQQq0b/okld1VQFPabL7RBb6I5Uyt1Nz0wYLFutxDj9JKRbT6Kj5qDu9/K2Y+KSZzHWg4AZaycctAGAOnDitCMtYHCIZ6dgw41z4qw2BsZcJh44E1CC1+bE6sx8SxJ9asKKKYJqalSAoKBFFFFcXUUUUUIRRRRQhFFFFCEVwxuCSaNo5FDowsykXBFd6KEJa7V3AxGHJOEPXw8ona0i+CudGHg1j51nsRtDqjaeOaA/wDcice4gEH3066r9u7FTFwPDJcK1tVNipBDKw8QQDVMlmhmNXih1jD3HRAe9g8h4H5VI3aWEw0naD9W/wBIKwF/EW+I1qjO1CezKqzAaAm4b0fj770wtqbIxWDJ65GmiHCeJSRb66DVT46ioMWNikGjo/qD8DrUG2iSyi7JGXDQb1abiACN1Qq3QNmNWuDTpFM94JoVivksL+xIUP0ZBp/GunvAr42xZbXVc470Icf3bmthitnYci7pEPHRfiLVQY7Z0Gpw7uX5KgLj+IDT3mnrN9T8Q0beG9t4cxQ8TVKTWK4KmnA0PI16Kq2njJpXzTs7vYLd73sBYDWtBJ0m41oDAXjKFcn6pL5bWtwtw8KhYeDHcutt9Zh9zGpI2fjDxEXqsR/y02+1xjBxjw/3elFQyCTNt/H/AG/lct2t+8TgUZITHlY5iGQHWwHEEHgOF6+by77YnHhFm6uyG4CJbW1uNyfS9q+Y2LExLnYQhRzCQ/6a+YRMZL7LMi9+iD4AE+grv6hlPG8lNd78I8N/2vNup+VWxbImYaRsB3sMo97WFe/6PjX9ZMv2Y+2ffoo99X8e6ebWaV3Ph/M3P3VxfYUUpCwrZAe1Lcm9vmrrY+J4Clv+qRuNL+AzIbgOLvQV1K79C5o/bjtPoPdVuElu2XDQ9r6b2Zh469lfO3rV1Bu8q3lxLmRgLm5OUfifzpVnDBFh49LIg4knj5nmam4Lc3EbRjZgeohtePOpvKbggleIjt6nQ1nC0yWp9IatZpd/Ln6DsnBA2Fvn8ztA0cvUqk2RgQznEFAt9IlsBZbWvYczVxszZkmPkMMJIiBtPMOCjmingXI91WuI3DaOF5cZL1iqNIILorEkKqmQ9qxYgaAWqZgdrSwMYYTGTDnBgRYwlo1zt2QOsjDWyrIzvditxrpbHYy9/iyEEjIaBTLPOnKuOKDKGtuAUrnrNey3OBwSQxpHGoVEAVQOQGld65YXEiRFdfZdQw8iLj4GutWnapjYiiiiuLqKKKKEIooooQiiiihCKKKKEIooooQiiiihCKqsfurhJiTLhoXY8WMa3/iterWiugkZLhAOaxu2+i/CyRWw8ceHlVg6vlzA2+awJ1U/yPhWWxWw8dBo+FMij52HYOD+4bOPdTboqErGzCkorzquNFw1Zgk1ml4fJMZfu+TSV7xGysf1TSJhHVVF+2VL2vrliU5iQNbGnFRVLLJZ2mt2u8/0pl8hFL3IJDLi8OrXlZjIOcqOCPJctl9BU/D44ym0EU85+pE5HqxAA8706rUVx1jhcauvHiKdAOiBJIBQU5flLHC9HeKxKN8okGFQggIlncm2mdvZt9VTrwuK74fo0xVgrYqGNRoOrgJNv3mAFMeirwxgaGhooNle/qoUNa1Nd/sstsjo6w0LCSTPiZRqGmIIB+qgAUe4nxrU0UVMmq6ABko+0MCs0TxPfK4KmxsfMHkRxB5ECqBt1JW7LTIFOfM6I6yOJLdYvtlFzWFyBYEAqFNiNPRXWvLclxzA7NeY4woCgAACwA5AaAV6ooqKkiiiihCKKKKEIooooQv/2Q=="/>
          <p:cNvSpPr>
            <a:spLocks noChangeAspect="1" noChangeArrowheads="1"/>
          </p:cNvSpPr>
          <p:nvPr/>
        </p:nvSpPr>
        <p:spPr bwMode="auto">
          <a:xfrm>
            <a:off x="173831" y="728841"/>
            <a:ext cx="2286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1214905" y="3253205"/>
            <a:ext cx="2270128" cy="2258861"/>
          </a:xfrm>
          <a:prstGeom prst="rect">
            <a:avLst/>
          </a:prstGeom>
        </p:spPr>
      </p:pic>
      <p:pic>
        <p:nvPicPr>
          <p:cNvPr id="25602"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0"/>
            <a:ext cx="9144000" cy="571501"/>
          </a:xfrm>
          <a:prstGeom prst="rect">
            <a:avLst/>
          </a:prstGeom>
          <a:noFill/>
        </p:spPr>
      </p:pic>
      <p:pic>
        <p:nvPicPr>
          <p:cNvPr id="13"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1" y="6286499"/>
            <a:ext cx="9144000" cy="571501"/>
          </a:xfrm>
          <a:prstGeom prst="rect">
            <a:avLst/>
          </a:prstGeom>
          <a:noFill/>
        </p:spPr>
      </p:pic>
    </p:spTree>
    <p:extLst>
      <p:ext uri="{BB962C8B-B14F-4D97-AF65-F5344CB8AC3E}">
        <p14:creationId xmlns="" xmlns:p14="http://schemas.microsoft.com/office/powerpoint/2010/main" val="4203117248"/>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91602" y="2027707"/>
            <a:ext cx="3446531" cy="3255494"/>
          </a:xfrm>
        </p:spPr>
        <p:txBody>
          <a:bodyPr>
            <a:normAutofit/>
          </a:bodyPr>
          <a:lstStyle/>
          <a:p>
            <a:r>
              <a:rPr lang="en-US" sz="2400" dirty="0">
                <a:solidFill>
                  <a:srgbClr val="000000"/>
                </a:solidFill>
                <a:latin typeface="Century Gothic"/>
                <a:cs typeface="Century Gothic"/>
              </a:rPr>
              <a:t>C</a:t>
            </a:r>
            <a:r>
              <a:rPr lang="en-US" sz="2400" dirty="0" smtClean="0">
                <a:solidFill>
                  <a:srgbClr val="000000"/>
                </a:solidFill>
                <a:latin typeface="Century Gothic"/>
                <a:cs typeface="Century Gothic"/>
              </a:rPr>
              <a:t>hairs </a:t>
            </a:r>
            <a:r>
              <a:rPr lang="en-US" sz="2400" dirty="0">
                <a:solidFill>
                  <a:srgbClr val="000000"/>
                </a:solidFill>
                <a:latin typeface="Century Gothic"/>
                <a:cs typeface="Century Gothic"/>
              </a:rPr>
              <a:t>at least one international committee, supports all other committee chairmen and performs duties and attends </a:t>
            </a:r>
            <a:r>
              <a:rPr lang="en-US" sz="2400" dirty="0" smtClean="0">
                <a:solidFill>
                  <a:srgbClr val="000000"/>
                </a:solidFill>
                <a:latin typeface="Century Gothic"/>
                <a:cs typeface="Century Gothic"/>
              </a:rPr>
              <a:t>events</a:t>
            </a:r>
          </a:p>
        </p:txBody>
      </p:sp>
      <p:sp>
        <p:nvSpPr>
          <p:cNvPr id="8" name="TextBox 7"/>
          <p:cNvSpPr txBox="1"/>
          <p:nvPr/>
        </p:nvSpPr>
        <p:spPr>
          <a:xfrm>
            <a:off x="6694143" y="5190085"/>
            <a:ext cx="1552390" cy="646331"/>
          </a:xfrm>
          <a:prstGeom prst="rect">
            <a:avLst/>
          </a:prstGeom>
          <a:noFill/>
        </p:spPr>
        <p:txBody>
          <a:bodyPr wrap="square" rtlCol="0">
            <a:spAutoFit/>
          </a:bodyPr>
          <a:lstStyle/>
          <a:p>
            <a:r>
              <a:rPr lang="en-US" dirty="0" smtClean="0">
                <a:latin typeface="Century Gothic"/>
                <a:cs typeface="Century Gothic"/>
              </a:rPr>
              <a:t>Addison </a:t>
            </a:r>
            <a:r>
              <a:rPr lang="en-US" dirty="0" err="1" smtClean="0">
                <a:latin typeface="Century Gothic"/>
                <a:cs typeface="Century Gothic"/>
              </a:rPr>
              <a:t>Clipfell</a:t>
            </a:r>
            <a:endParaRPr lang="en-US" dirty="0">
              <a:latin typeface="Century Gothic"/>
              <a:cs typeface="Century Gothic"/>
            </a:endParaRPr>
          </a:p>
        </p:txBody>
      </p:sp>
      <p:pic>
        <p:nvPicPr>
          <p:cNvPr id="7170" name="Picture 2" descr="Addie Clipfell"/>
          <p:cNvPicPr>
            <a:picLocks noChangeAspect="1" noChangeArrowheads="1"/>
          </p:cNvPicPr>
          <p:nvPr/>
        </p:nvPicPr>
        <p:blipFill>
          <a:blip r:embed="rId3"/>
          <a:srcRect/>
          <a:stretch>
            <a:fillRect/>
          </a:stretch>
        </p:blipFill>
        <p:spPr bwMode="auto">
          <a:xfrm>
            <a:off x="5815014" y="2269068"/>
            <a:ext cx="2451628" cy="2451630"/>
          </a:xfrm>
          <a:prstGeom prst="rect">
            <a:avLst/>
          </a:prstGeom>
          <a:noFill/>
        </p:spPr>
      </p:pic>
      <p:pic>
        <p:nvPicPr>
          <p:cNvPr id="9"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541868"/>
            <a:ext cx="9144000" cy="706968"/>
          </a:xfrm>
          <a:prstGeom prst="rect">
            <a:avLst/>
          </a:prstGeom>
          <a:noFill/>
        </p:spPr>
      </p:pic>
      <p:sp>
        <p:nvSpPr>
          <p:cNvPr id="2" name="Title 1"/>
          <p:cNvSpPr>
            <a:spLocks noGrp="1"/>
          </p:cNvSpPr>
          <p:nvPr>
            <p:ph type="title"/>
          </p:nvPr>
        </p:nvSpPr>
        <p:spPr>
          <a:xfrm>
            <a:off x="685800" y="471619"/>
            <a:ext cx="8458200" cy="1143000"/>
          </a:xfrm>
        </p:spPr>
        <p:txBody>
          <a:bodyPr/>
          <a:lstStyle/>
          <a:p>
            <a:r>
              <a:rPr lang="en-US" dirty="0" smtClean="0">
                <a:solidFill>
                  <a:schemeClr val="bg1"/>
                </a:solidFill>
                <a:latin typeface="Century Gothic" panose="020B0502020202020204" pitchFamily="34" charset="0"/>
              </a:rPr>
              <a:t>International Vice President</a:t>
            </a:r>
            <a:endParaRPr lang="en-US" dirty="0">
              <a:solidFill>
                <a:schemeClr val="bg1"/>
              </a:solidFill>
              <a:latin typeface="Century Gothic" panose="020B0502020202020204" pitchFamily="34" charset="0"/>
            </a:endParaRPr>
          </a:p>
        </p:txBody>
      </p:sp>
    </p:spTree>
    <p:extLst>
      <p:ext uri="{BB962C8B-B14F-4D97-AF65-F5344CB8AC3E}">
        <p14:creationId xmlns="" xmlns:p14="http://schemas.microsoft.com/office/powerpoint/2010/main" val="4054523868"/>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53908" y="2022309"/>
            <a:ext cx="4764760" cy="3667291"/>
          </a:xfrm>
        </p:spPr>
        <p:txBody>
          <a:bodyPr>
            <a:normAutofit/>
          </a:bodyPr>
          <a:lstStyle/>
          <a:p>
            <a:r>
              <a:rPr lang="en-US" sz="2400" dirty="0">
                <a:latin typeface="Century Gothic"/>
                <a:cs typeface="Century Gothic"/>
              </a:rPr>
              <a:t>Key Club International board of Trustees </a:t>
            </a:r>
            <a:r>
              <a:rPr lang="en-US" sz="2400" dirty="0" smtClean="0">
                <a:solidFill>
                  <a:srgbClr val="000000"/>
                </a:solidFill>
                <a:latin typeface="Century Gothic" panose="020B0502020202020204" pitchFamily="34" charset="0"/>
              </a:rPr>
              <a:t>is made up of the President, V.P., and 11 trustees.</a:t>
            </a:r>
          </a:p>
          <a:p>
            <a:r>
              <a:rPr lang="en-US" sz="2400" dirty="0" smtClean="0">
                <a:solidFill>
                  <a:srgbClr val="000000"/>
                </a:solidFill>
                <a:latin typeface="Century Gothic" panose="020B0502020202020204" pitchFamily="34" charset="0"/>
              </a:rPr>
              <a:t>The leading body of all Key Club</a:t>
            </a:r>
          </a:p>
          <a:p>
            <a:r>
              <a:rPr lang="en-US" sz="2400" dirty="0" smtClean="0">
                <a:solidFill>
                  <a:srgbClr val="000000"/>
                </a:solidFill>
                <a:latin typeface="Century Gothic" panose="020B0502020202020204" pitchFamily="34" charset="0"/>
              </a:rPr>
              <a:t>Sets Policy and Procedure for Key Club International</a:t>
            </a:r>
          </a:p>
          <a:p>
            <a:r>
              <a:rPr lang="en-US" sz="2400" dirty="0" smtClean="0">
                <a:solidFill>
                  <a:srgbClr val="000000"/>
                </a:solidFill>
                <a:latin typeface="Century Gothic" panose="020B0502020202020204" pitchFamily="34" charset="0"/>
              </a:rPr>
              <a:t>Assists Governors</a:t>
            </a:r>
          </a:p>
        </p:txBody>
      </p:sp>
      <p:sp>
        <p:nvSpPr>
          <p:cNvPr id="8" name="TextBox 7"/>
          <p:cNvSpPr txBox="1"/>
          <p:nvPr/>
        </p:nvSpPr>
        <p:spPr>
          <a:xfrm>
            <a:off x="6694143" y="5190086"/>
            <a:ext cx="1370888" cy="369332"/>
          </a:xfrm>
          <a:prstGeom prst="rect">
            <a:avLst/>
          </a:prstGeom>
          <a:noFill/>
        </p:spPr>
        <p:txBody>
          <a:bodyPr wrap="none" rtlCol="0">
            <a:spAutoFit/>
          </a:bodyPr>
          <a:lstStyle/>
          <a:p>
            <a:r>
              <a:rPr lang="en-US" dirty="0" smtClean="0">
                <a:latin typeface="Century Gothic"/>
                <a:cs typeface="Century Gothic"/>
              </a:rPr>
              <a:t>Amy Jiang</a:t>
            </a:r>
            <a:endParaRPr lang="en-US" dirty="0">
              <a:latin typeface="Century Gothic"/>
              <a:cs typeface="Century Gothic"/>
            </a:endParaRPr>
          </a:p>
        </p:txBody>
      </p:sp>
      <p:pic>
        <p:nvPicPr>
          <p:cNvPr id="5122" name="Picture 2" descr="https://scontent-atl1-1.xx.fbcdn.net/hphotos-xfp1/v/t1.0-9/10154091_461819870665371_8155933170957524756_n.jpg?oh=cd89321bd568984cb45e1d86a0ad3f55&amp;oe=5646DAC6"/>
          <p:cNvPicPr>
            <a:picLocks noChangeAspect="1" noChangeArrowheads="1"/>
          </p:cNvPicPr>
          <p:nvPr/>
        </p:nvPicPr>
        <p:blipFill>
          <a:blip r:embed="rId3"/>
          <a:srcRect l="18854" r="27813"/>
          <a:stretch>
            <a:fillRect/>
          </a:stretch>
        </p:blipFill>
        <p:spPr bwMode="auto">
          <a:xfrm>
            <a:off x="5906346" y="1761066"/>
            <a:ext cx="2628054" cy="3285068"/>
          </a:xfrm>
          <a:prstGeom prst="rect">
            <a:avLst/>
          </a:prstGeom>
          <a:noFill/>
        </p:spPr>
      </p:pic>
      <p:pic>
        <p:nvPicPr>
          <p:cNvPr id="9"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474133"/>
            <a:ext cx="9144000" cy="740835"/>
          </a:xfrm>
          <a:prstGeom prst="rect">
            <a:avLst/>
          </a:prstGeom>
          <a:noFill/>
        </p:spPr>
      </p:pic>
      <p:sp>
        <p:nvSpPr>
          <p:cNvPr id="2" name="Title 1"/>
          <p:cNvSpPr>
            <a:spLocks noGrp="1"/>
          </p:cNvSpPr>
          <p:nvPr>
            <p:ph type="title"/>
          </p:nvPr>
        </p:nvSpPr>
        <p:spPr>
          <a:xfrm>
            <a:off x="279400" y="423334"/>
            <a:ext cx="8458200" cy="1143000"/>
          </a:xfrm>
        </p:spPr>
        <p:txBody>
          <a:bodyPr/>
          <a:lstStyle/>
          <a:p>
            <a:r>
              <a:rPr lang="en-US" dirty="0" smtClean="0">
                <a:solidFill>
                  <a:schemeClr val="bg1"/>
                </a:solidFill>
                <a:latin typeface="Century Gothic" panose="020B0502020202020204" pitchFamily="34" charset="0"/>
              </a:rPr>
              <a:t>International Trustee</a:t>
            </a:r>
            <a:endParaRPr lang="en-US" dirty="0">
              <a:solidFill>
                <a:schemeClr val="bg1"/>
              </a:solidFill>
              <a:latin typeface="Century Gothic" panose="020B0502020202020204" pitchFamily="34" charset="0"/>
            </a:endParaRPr>
          </a:p>
        </p:txBody>
      </p:sp>
    </p:spTree>
    <p:extLst>
      <p:ext uri="{BB962C8B-B14F-4D97-AF65-F5344CB8AC3E}">
        <p14:creationId xmlns="" xmlns:p14="http://schemas.microsoft.com/office/powerpoint/2010/main" val="62300723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i840.photobucket.com/albums/zz324/keyclubberdoo/Graphic%20Standards/Template_KeyClub_Red_pencil_graphicsflbashx.gif"/>
          <p:cNvPicPr>
            <a:picLocks noChangeAspect="1" noChangeArrowheads="1"/>
          </p:cNvPicPr>
          <p:nvPr/>
        </p:nvPicPr>
        <p:blipFill>
          <a:blip r:embed="rId3"/>
          <a:srcRect/>
          <a:stretch>
            <a:fillRect/>
          </a:stretch>
        </p:blipFill>
        <p:spPr bwMode="auto">
          <a:xfrm>
            <a:off x="0" y="0"/>
            <a:ext cx="9144000" cy="571501"/>
          </a:xfrm>
          <a:prstGeom prst="rect">
            <a:avLst/>
          </a:prstGeom>
          <a:noFill/>
        </p:spPr>
      </p:pic>
      <p:sp>
        <p:nvSpPr>
          <p:cNvPr id="6" name="TextBox 5"/>
          <p:cNvSpPr txBox="1"/>
          <p:nvPr/>
        </p:nvSpPr>
        <p:spPr>
          <a:xfrm>
            <a:off x="1964267" y="2692399"/>
            <a:ext cx="6790267" cy="1107996"/>
          </a:xfrm>
          <a:prstGeom prst="rect">
            <a:avLst/>
          </a:prstGeom>
          <a:noFill/>
        </p:spPr>
        <p:txBody>
          <a:bodyPr wrap="square" rtlCol="0">
            <a:spAutoFit/>
          </a:bodyPr>
          <a:lstStyle/>
          <a:p>
            <a:r>
              <a:rPr lang="en-US" sz="6600" dirty="0" smtClean="0">
                <a:latin typeface="Century Gothic" pitchFamily="34" charset="0"/>
              </a:rPr>
              <a:t>Questions?</a:t>
            </a:r>
            <a:endParaRPr lang="en-US" sz="6600" dirty="0">
              <a:latin typeface="Century Gothic" pitchFamily="34" charset="0"/>
            </a:endParaRPr>
          </a:p>
        </p:txBody>
      </p:sp>
    </p:spTree>
    <p:extLst>
      <p:ext uri="{BB962C8B-B14F-4D97-AF65-F5344CB8AC3E}">
        <p14:creationId xmlns="" xmlns:p14="http://schemas.microsoft.com/office/powerpoint/2010/main" val="1581068732"/>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print"/>
          <a:srcRect b="-1556"/>
          <a:stretch/>
        </p:blipFill>
        <p:spPr>
          <a:xfrm>
            <a:off x="1143000" y="2019895"/>
            <a:ext cx="6858000" cy="2723982"/>
          </a:xfrm>
          <a:prstGeom prst="rect">
            <a:avLst/>
          </a:prstGeom>
        </p:spPr>
      </p:pic>
      <p:sp>
        <p:nvSpPr>
          <p:cNvPr id="7" name="TextBox 6"/>
          <p:cNvSpPr txBox="1"/>
          <p:nvPr/>
        </p:nvSpPr>
        <p:spPr>
          <a:xfrm>
            <a:off x="1143000" y="2171069"/>
            <a:ext cx="6858000" cy="1938992"/>
          </a:xfrm>
          <a:prstGeom prst="rect">
            <a:avLst/>
          </a:prstGeom>
          <a:noFill/>
        </p:spPr>
        <p:txBody>
          <a:bodyPr wrap="square" rtlCol="0">
            <a:spAutoFit/>
          </a:bodyPr>
          <a:lstStyle/>
          <a:p>
            <a:pPr algn="ctr"/>
            <a:r>
              <a:rPr lang="en-US" sz="4000" dirty="0">
                <a:solidFill>
                  <a:schemeClr val="tx2"/>
                </a:solidFill>
                <a:latin typeface="Century Gothic"/>
                <a:cs typeface="Century Gothic"/>
              </a:rPr>
              <a:t>The </a:t>
            </a:r>
            <a:r>
              <a:rPr lang="en-US" sz="4000" dirty="0" smtClean="0">
                <a:solidFill>
                  <a:schemeClr val="tx2"/>
                </a:solidFill>
                <a:latin typeface="Century Gothic"/>
                <a:cs typeface="Century Gothic"/>
              </a:rPr>
              <a:t>Three </a:t>
            </a:r>
            <a:r>
              <a:rPr lang="en-US" sz="4000" dirty="0">
                <a:solidFill>
                  <a:schemeClr val="tx2"/>
                </a:solidFill>
                <a:latin typeface="Century Gothic"/>
                <a:cs typeface="Century Gothic"/>
              </a:rPr>
              <a:t>Most Frequently Asked Questions:</a:t>
            </a:r>
          </a:p>
          <a:p>
            <a:pPr algn="ctr"/>
            <a:r>
              <a:rPr lang="en-US" sz="4000" dirty="0">
                <a:solidFill>
                  <a:schemeClr val="tx2"/>
                </a:solidFill>
                <a:latin typeface="Century Gothic"/>
                <a:cs typeface="Century Gothic"/>
              </a:rPr>
              <a:t>Why?     When?     What</a:t>
            </a:r>
            <a:r>
              <a:rPr lang="en-US" sz="4000" dirty="0" smtClean="0">
                <a:solidFill>
                  <a:schemeClr val="tx2"/>
                </a:solidFill>
                <a:latin typeface="Century Gothic"/>
                <a:cs typeface="Century Gothic"/>
              </a:rPr>
              <a:t>?   </a:t>
            </a:r>
            <a:endParaRPr lang="en-US" sz="4000" dirty="0">
              <a:solidFill>
                <a:schemeClr val="tx2"/>
              </a:solidFill>
              <a:latin typeface="Century Gothic"/>
              <a:cs typeface="Century Gothic"/>
            </a:endParaRPr>
          </a:p>
        </p:txBody>
      </p:sp>
      <p:pic>
        <p:nvPicPr>
          <p:cNvPr id="11"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0"/>
            <a:ext cx="9144000" cy="571501"/>
          </a:xfrm>
          <a:prstGeom prst="rect">
            <a:avLst/>
          </a:prstGeom>
          <a:noFill/>
        </p:spPr>
      </p:pic>
      <p:pic>
        <p:nvPicPr>
          <p:cNvPr id="12"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6286499"/>
            <a:ext cx="9144000" cy="571501"/>
          </a:xfrm>
          <a:prstGeom prst="rect">
            <a:avLst/>
          </a:prstGeom>
          <a:noFill/>
        </p:spPr>
      </p:pic>
    </p:spTree>
    <p:extLst>
      <p:ext uri="{BB962C8B-B14F-4D97-AF65-F5344CB8AC3E}">
        <p14:creationId xmlns="" xmlns:p14="http://schemas.microsoft.com/office/powerpoint/2010/main" val="3359969898"/>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i840.photobucket.com/albums/zz324/keyclubberdoo/Graphic%20Standards/Template_KeyClub_Red_pencil_graphicsflbashx.gif"/>
          <p:cNvPicPr>
            <a:picLocks noChangeAspect="1" noChangeArrowheads="1"/>
          </p:cNvPicPr>
          <p:nvPr/>
        </p:nvPicPr>
        <p:blipFill>
          <a:blip r:embed="rId3"/>
          <a:srcRect/>
          <a:stretch>
            <a:fillRect/>
          </a:stretch>
        </p:blipFill>
        <p:spPr bwMode="auto">
          <a:xfrm>
            <a:off x="0" y="457200"/>
            <a:ext cx="9144000" cy="897467"/>
          </a:xfrm>
          <a:prstGeom prst="rect">
            <a:avLst/>
          </a:prstGeom>
          <a:noFill/>
        </p:spPr>
      </p:pic>
      <p:sp>
        <p:nvSpPr>
          <p:cNvPr id="2" name="Title 1"/>
          <p:cNvSpPr>
            <a:spLocks noGrp="1"/>
          </p:cNvSpPr>
          <p:nvPr>
            <p:ph type="title"/>
          </p:nvPr>
        </p:nvSpPr>
        <p:spPr>
          <a:xfrm>
            <a:off x="628650" y="301626"/>
            <a:ext cx="7886700" cy="1325563"/>
          </a:xfrm>
        </p:spPr>
        <p:txBody>
          <a:bodyPr/>
          <a:lstStyle/>
          <a:p>
            <a:r>
              <a:rPr lang="en-US" dirty="0" smtClean="0">
                <a:solidFill>
                  <a:schemeClr val="bg1"/>
                </a:solidFill>
                <a:latin typeface="Century Gothic" panose="020B0502020202020204" pitchFamily="34" charset="0"/>
              </a:rPr>
              <a:t>Running for Higher Office</a:t>
            </a:r>
            <a:endParaRPr lang="en-US" dirty="0">
              <a:solidFill>
                <a:schemeClr val="bg1"/>
              </a:solidFill>
              <a:latin typeface="Century Gothic" panose="020B0502020202020204" pitchFamily="34" charset="0"/>
            </a:endParaRPr>
          </a:p>
        </p:txBody>
      </p:sp>
      <p:sp>
        <p:nvSpPr>
          <p:cNvPr id="3" name="Content Placeholder 2"/>
          <p:cNvSpPr>
            <a:spLocks noGrp="1"/>
          </p:cNvSpPr>
          <p:nvPr>
            <p:ph idx="1"/>
          </p:nvPr>
        </p:nvSpPr>
        <p:spPr>
          <a:xfrm>
            <a:off x="184475" y="2672559"/>
            <a:ext cx="7886700" cy="2773363"/>
          </a:xfrm>
        </p:spPr>
        <p:txBody>
          <a:bodyPr>
            <a:normAutofit lnSpcReduction="10000"/>
          </a:bodyPr>
          <a:lstStyle/>
          <a:p>
            <a:pPr>
              <a:lnSpc>
                <a:spcPct val="80000"/>
              </a:lnSpc>
              <a:defRPr/>
            </a:pPr>
            <a:r>
              <a:rPr lang="en-US" dirty="0">
                <a:latin typeface="Century Gothic"/>
                <a:cs typeface="Century Gothic"/>
              </a:rPr>
              <a:t>Develop Leadership </a:t>
            </a:r>
            <a:r>
              <a:rPr lang="en-US" dirty="0" smtClean="0">
                <a:latin typeface="Century Gothic"/>
                <a:cs typeface="Century Gothic"/>
              </a:rPr>
              <a:t>Skills.</a:t>
            </a:r>
            <a:endParaRPr lang="en-US" dirty="0">
              <a:latin typeface="Century Gothic"/>
              <a:cs typeface="Century Gothic"/>
            </a:endParaRPr>
          </a:p>
          <a:p>
            <a:pPr marL="0" indent="0">
              <a:lnSpc>
                <a:spcPct val="80000"/>
              </a:lnSpc>
              <a:buNone/>
              <a:defRPr/>
            </a:pPr>
            <a:endParaRPr lang="en-US" dirty="0">
              <a:latin typeface="Century Gothic"/>
              <a:cs typeface="Century Gothic"/>
            </a:endParaRPr>
          </a:p>
          <a:p>
            <a:pPr>
              <a:lnSpc>
                <a:spcPct val="80000"/>
              </a:lnSpc>
              <a:defRPr/>
            </a:pPr>
            <a:r>
              <a:rPr lang="en-US" dirty="0">
                <a:latin typeface="Century Gothic"/>
                <a:cs typeface="Century Gothic"/>
              </a:rPr>
              <a:t>The ultimate way to take your </a:t>
            </a:r>
            <a:r>
              <a:rPr lang="en-US" dirty="0" smtClean="0">
                <a:latin typeface="Century Gothic"/>
                <a:cs typeface="Century Gothic"/>
              </a:rPr>
              <a:t>leadership to </a:t>
            </a:r>
            <a:r>
              <a:rPr lang="en-US" dirty="0">
                <a:latin typeface="Century Gothic"/>
                <a:cs typeface="Century Gothic"/>
              </a:rPr>
              <a:t>the next </a:t>
            </a:r>
            <a:r>
              <a:rPr lang="en-US" dirty="0" smtClean="0">
                <a:latin typeface="Century Gothic"/>
                <a:cs typeface="Century Gothic"/>
              </a:rPr>
              <a:t>level.</a:t>
            </a:r>
            <a:endParaRPr lang="en-US" dirty="0"/>
          </a:p>
          <a:p>
            <a:pPr>
              <a:lnSpc>
                <a:spcPct val="80000"/>
              </a:lnSpc>
              <a:defRPr/>
            </a:pPr>
            <a:endParaRPr lang="en-US" dirty="0" smtClean="0">
              <a:latin typeface="Century Gothic"/>
              <a:cs typeface="Century Gothic"/>
            </a:endParaRPr>
          </a:p>
          <a:p>
            <a:pPr>
              <a:lnSpc>
                <a:spcPct val="80000"/>
              </a:lnSpc>
              <a:defRPr/>
            </a:pPr>
            <a:r>
              <a:rPr lang="en-US" dirty="0" smtClean="0">
                <a:latin typeface="Century Gothic"/>
                <a:cs typeface="Century Gothic"/>
              </a:rPr>
              <a:t>Create new friendships that will last a lifetime. </a:t>
            </a:r>
            <a:endParaRPr lang="en-US" dirty="0">
              <a:latin typeface="Century Gothic"/>
              <a:cs typeface="Century Gothic"/>
            </a:endParaRPr>
          </a:p>
        </p:txBody>
      </p:sp>
      <p:sp>
        <p:nvSpPr>
          <p:cNvPr id="5" name="TextBox 4"/>
          <p:cNvSpPr txBox="1"/>
          <p:nvPr/>
        </p:nvSpPr>
        <p:spPr>
          <a:xfrm>
            <a:off x="2377937" y="1570466"/>
            <a:ext cx="6420920" cy="830997"/>
          </a:xfrm>
          <a:prstGeom prst="rect">
            <a:avLst/>
          </a:prstGeom>
          <a:noFill/>
        </p:spPr>
        <p:txBody>
          <a:bodyPr wrap="square" rtlCol="0">
            <a:spAutoFit/>
          </a:bodyPr>
          <a:lstStyle/>
          <a:p>
            <a:r>
              <a:rPr lang="en-US" sz="4800" b="1" dirty="0" smtClean="0">
                <a:solidFill>
                  <a:srgbClr val="C41230"/>
                </a:solidFill>
                <a:latin typeface="Century Gothic" panose="020B0502020202020204" pitchFamily="34" charset="0"/>
              </a:rPr>
              <a:t>Why</a:t>
            </a:r>
            <a:r>
              <a:rPr lang="en-US" sz="4800" dirty="0" smtClean="0">
                <a:solidFill>
                  <a:srgbClr val="C41230"/>
                </a:solidFill>
                <a:latin typeface="Century Gothic" panose="020B0502020202020204" pitchFamily="34" charset="0"/>
              </a:rPr>
              <a:t> Should I Run?</a:t>
            </a:r>
            <a:endParaRPr lang="en-US" sz="4800" dirty="0">
              <a:solidFill>
                <a:srgbClr val="C41230"/>
              </a:solidFill>
              <a:latin typeface="Century Gothic" panose="020B0502020202020204" pitchFamily="34" charset="0"/>
            </a:endParaRPr>
          </a:p>
        </p:txBody>
      </p:sp>
    </p:spTree>
    <p:extLst>
      <p:ext uri="{BB962C8B-B14F-4D97-AF65-F5344CB8AC3E}">
        <p14:creationId xmlns="" xmlns:p14="http://schemas.microsoft.com/office/powerpoint/2010/main" val="4005874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70751" y="1401933"/>
            <a:ext cx="5766685" cy="784830"/>
          </a:xfrm>
          <a:prstGeom prst="rect">
            <a:avLst/>
          </a:prstGeom>
          <a:noFill/>
        </p:spPr>
        <p:txBody>
          <a:bodyPr wrap="none" rtlCol="0">
            <a:spAutoFit/>
          </a:bodyPr>
          <a:lstStyle/>
          <a:p>
            <a:r>
              <a:rPr lang="en-US" sz="4500" b="1" dirty="0">
                <a:solidFill>
                  <a:srgbClr val="C41230"/>
                </a:solidFill>
                <a:latin typeface="Century Gothic"/>
                <a:cs typeface="Century Gothic"/>
              </a:rPr>
              <a:t>When</a:t>
            </a:r>
            <a:r>
              <a:rPr lang="en-US" sz="4500" dirty="0">
                <a:solidFill>
                  <a:srgbClr val="C41230"/>
                </a:solidFill>
                <a:latin typeface="Century Gothic"/>
                <a:cs typeface="Century Gothic"/>
              </a:rPr>
              <a:t> should I start?</a:t>
            </a:r>
          </a:p>
        </p:txBody>
      </p:sp>
      <p:sp>
        <p:nvSpPr>
          <p:cNvPr id="8" name="Rectangle 9"/>
          <p:cNvSpPr>
            <a:spLocks noGrp="1" noChangeArrowheads="1"/>
          </p:cNvSpPr>
          <p:nvPr>
            <p:ph type="body" sz="half" idx="2"/>
          </p:nvPr>
        </p:nvSpPr>
        <p:spPr>
          <a:xfrm>
            <a:off x="604729" y="2338069"/>
            <a:ext cx="7899605" cy="4191225"/>
          </a:xfrm>
        </p:spPr>
        <p:txBody>
          <a:bodyPr rtlCol="0">
            <a:normAutofit/>
          </a:bodyPr>
          <a:lstStyle/>
          <a:p>
            <a:pPr marL="0" indent="0">
              <a:lnSpc>
                <a:spcPct val="80000"/>
              </a:lnSpc>
              <a:buNone/>
              <a:defRPr/>
            </a:pPr>
            <a:r>
              <a:rPr lang="en-US" dirty="0">
                <a:latin typeface="Century Gothic"/>
                <a:cs typeface="Century Gothic"/>
              </a:rPr>
              <a:t>Deciding What to Run For</a:t>
            </a:r>
          </a:p>
          <a:p>
            <a:pPr lvl="1" indent="-342900">
              <a:lnSpc>
                <a:spcPct val="80000"/>
              </a:lnSpc>
              <a:buFont typeface="Arial"/>
              <a:buChar char="•"/>
              <a:defRPr/>
            </a:pPr>
            <a:r>
              <a:rPr lang="en-US" sz="2800" b="1" dirty="0" smtClean="0">
                <a:latin typeface="Century Gothic"/>
                <a:cs typeface="Century Gothic"/>
              </a:rPr>
              <a:t>District</a:t>
            </a:r>
            <a:endParaRPr lang="en-US" sz="2800" dirty="0">
              <a:latin typeface="Century Gothic"/>
              <a:cs typeface="Century Gothic"/>
            </a:endParaRPr>
          </a:p>
          <a:p>
            <a:pPr lvl="1" indent="-342900">
              <a:lnSpc>
                <a:spcPct val="80000"/>
              </a:lnSpc>
              <a:buFont typeface="Arial"/>
              <a:buChar char="•"/>
              <a:defRPr/>
            </a:pPr>
            <a:r>
              <a:rPr lang="en-US" sz="2800" b="1" dirty="0">
                <a:latin typeface="Century Gothic"/>
                <a:cs typeface="Century Gothic"/>
              </a:rPr>
              <a:t>International</a:t>
            </a:r>
            <a:r>
              <a:rPr lang="en-US" sz="2800" dirty="0">
                <a:latin typeface="Century Gothic"/>
                <a:cs typeface="Century Gothic"/>
              </a:rPr>
              <a:t> </a:t>
            </a:r>
          </a:p>
          <a:p>
            <a:pPr marL="0" indent="0">
              <a:lnSpc>
                <a:spcPct val="80000"/>
              </a:lnSpc>
              <a:buNone/>
              <a:defRPr/>
            </a:pPr>
            <a:r>
              <a:rPr lang="en-US" dirty="0">
                <a:latin typeface="Century Gothic"/>
                <a:cs typeface="Century Gothic"/>
              </a:rPr>
              <a:t>Campaigning</a:t>
            </a:r>
          </a:p>
          <a:p>
            <a:pPr lvl="1">
              <a:lnSpc>
                <a:spcPct val="80000"/>
              </a:lnSpc>
              <a:defRPr/>
            </a:pPr>
            <a:r>
              <a:rPr lang="en-US" sz="2800" b="1" dirty="0">
                <a:latin typeface="Century Gothic"/>
                <a:cs typeface="Century Gothic"/>
              </a:rPr>
              <a:t>Lieutenant Governor (LTG) </a:t>
            </a:r>
            <a:r>
              <a:rPr lang="en-US" sz="2800" dirty="0">
                <a:latin typeface="Century Gothic"/>
                <a:cs typeface="Century Gothic"/>
              </a:rPr>
              <a:t>– Not until Spring Zone Rally</a:t>
            </a:r>
          </a:p>
          <a:p>
            <a:pPr lvl="1">
              <a:lnSpc>
                <a:spcPct val="80000"/>
              </a:lnSpc>
              <a:defRPr/>
            </a:pPr>
            <a:r>
              <a:rPr lang="en-US" sz="2800" b="1" dirty="0">
                <a:latin typeface="Century Gothic"/>
                <a:cs typeface="Century Gothic"/>
              </a:rPr>
              <a:t>District Office</a:t>
            </a:r>
            <a:r>
              <a:rPr lang="en-US" sz="2800" dirty="0">
                <a:latin typeface="Century Gothic"/>
                <a:cs typeface="Century Gothic"/>
              </a:rPr>
              <a:t> – Not until DCON</a:t>
            </a:r>
          </a:p>
          <a:p>
            <a:pPr lvl="1" indent="-342900">
              <a:lnSpc>
                <a:spcPct val="80000"/>
              </a:lnSpc>
              <a:buFont typeface="Arial"/>
              <a:buChar char="•"/>
              <a:defRPr/>
            </a:pPr>
            <a:endParaRPr lang="en-US" sz="2400" dirty="0">
              <a:solidFill>
                <a:srgbClr val="1F497D"/>
              </a:solidFill>
              <a:latin typeface="Century Gothic"/>
              <a:cs typeface="Century Gothic"/>
            </a:endParaRPr>
          </a:p>
        </p:txBody>
      </p:sp>
      <p:pic>
        <p:nvPicPr>
          <p:cNvPr id="9" name="Picture 2" descr="http://i840.photobucket.com/albums/zz324/keyclubberdoo/Graphic%20Standards/Template_KeyClub_Red_pencil_graphicsflbashx.gif"/>
          <p:cNvPicPr>
            <a:picLocks noChangeAspect="1" noChangeArrowheads="1"/>
          </p:cNvPicPr>
          <p:nvPr/>
        </p:nvPicPr>
        <p:blipFill>
          <a:blip r:embed="rId3"/>
          <a:srcRect/>
          <a:stretch>
            <a:fillRect/>
          </a:stretch>
        </p:blipFill>
        <p:spPr bwMode="auto">
          <a:xfrm>
            <a:off x="0" y="457200"/>
            <a:ext cx="9144000" cy="723901"/>
          </a:xfrm>
          <a:prstGeom prst="rect">
            <a:avLst/>
          </a:prstGeom>
          <a:noFill/>
        </p:spPr>
      </p:pic>
      <p:sp>
        <p:nvSpPr>
          <p:cNvPr id="6" name="Rectangle 8"/>
          <p:cNvSpPr>
            <a:spLocks noGrp="1" noChangeArrowheads="1"/>
          </p:cNvSpPr>
          <p:nvPr>
            <p:ph type="title"/>
          </p:nvPr>
        </p:nvSpPr>
        <p:spPr>
          <a:xfrm>
            <a:off x="984250" y="445199"/>
            <a:ext cx="6858000" cy="838200"/>
          </a:xfrm>
        </p:spPr>
        <p:txBody>
          <a:bodyPr/>
          <a:lstStyle/>
          <a:p>
            <a:pPr eaLnBrk="1" hangingPunct="1"/>
            <a:r>
              <a:rPr lang="en-US" dirty="0">
                <a:solidFill>
                  <a:schemeClr val="bg1"/>
                </a:solidFill>
                <a:latin typeface="Century Gothic" charset="0"/>
              </a:rPr>
              <a:t>Running for Higher office</a:t>
            </a:r>
          </a:p>
        </p:txBody>
      </p:sp>
    </p:spTree>
    <p:extLst>
      <p:ext uri="{BB962C8B-B14F-4D97-AF65-F5344CB8AC3E}">
        <p14:creationId xmlns="" xmlns:p14="http://schemas.microsoft.com/office/powerpoint/2010/main" val="1954753166"/>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srcRect b="-1556"/>
          <a:stretch/>
        </p:blipFill>
        <p:spPr>
          <a:xfrm>
            <a:off x="1143000" y="2019895"/>
            <a:ext cx="6858000" cy="2723982"/>
          </a:xfrm>
          <a:prstGeom prst="rect">
            <a:avLst/>
          </a:prstGeom>
        </p:spPr>
      </p:pic>
      <p:sp>
        <p:nvSpPr>
          <p:cNvPr id="11" name="TextBox 10"/>
          <p:cNvSpPr txBox="1"/>
          <p:nvPr/>
        </p:nvSpPr>
        <p:spPr>
          <a:xfrm>
            <a:off x="1143000" y="2440373"/>
            <a:ext cx="6858000" cy="2292935"/>
          </a:xfrm>
          <a:prstGeom prst="rect">
            <a:avLst/>
          </a:prstGeom>
          <a:noFill/>
        </p:spPr>
        <p:txBody>
          <a:bodyPr wrap="square" rtlCol="0">
            <a:spAutoFit/>
          </a:bodyPr>
          <a:lstStyle/>
          <a:p>
            <a:pPr algn="ctr"/>
            <a:r>
              <a:rPr lang="en-US" sz="5500" b="1" dirty="0">
                <a:solidFill>
                  <a:schemeClr val="tx2"/>
                </a:solidFill>
                <a:latin typeface="Century Gothic"/>
                <a:cs typeface="Century Gothic"/>
              </a:rPr>
              <a:t>What</a:t>
            </a:r>
          </a:p>
          <a:p>
            <a:pPr algn="ctr"/>
            <a:r>
              <a:rPr lang="en-US" sz="4400" dirty="0">
                <a:solidFill>
                  <a:schemeClr val="tx2"/>
                </a:solidFill>
                <a:latin typeface="Century Gothic"/>
                <a:cs typeface="Century Gothic"/>
              </a:rPr>
              <a:t>are the positions I can run for?</a:t>
            </a:r>
          </a:p>
        </p:txBody>
      </p:sp>
      <p:pic>
        <p:nvPicPr>
          <p:cNvPr id="9"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0"/>
            <a:ext cx="9144000" cy="571501"/>
          </a:xfrm>
          <a:prstGeom prst="rect">
            <a:avLst/>
          </a:prstGeom>
          <a:noFill/>
        </p:spPr>
      </p:pic>
      <p:pic>
        <p:nvPicPr>
          <p:cNvPr id="12"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6286499"/>
            <a:ext cx="9144000" cy="571501"/>
          </a:xfrm>
          <a:prstGeom prst="rect">
            <a:avLst/>
          </a:prstGeom>
          <a:noFill/>
        </p:spPr>
      </p:pic>
    </p:spTree>
    <p:extLst>
      <p:ext uri="{BB962C8B-B14F-4D97-AF65-F5344CB8AC3E}">
        <p14:creationId xmlns="" xmlns:p14="http://schemas.microsoft.com/office/powerpoint/2010/main" val="230925241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245357" y="782638"/>
            <a:ext cx="4404148" cy="5330591"/>
          </a:xfrm>
        </p:spPr>
        <p:txBody>
          <a:bodyPr>
            <a:normAutofit fontScale="47500" lnSpcReduction="20000"/>
          </a:bodyPr>
          <a:lstStyle/>
          <a:p>
            <a:pPr marL="0" indent="0">
              <a:lnSpc>
                <a:spcPct val="80000"/>
              </a:lnSpc>
              <a:buClr>
                <a:srgbClr val="000000"/>
              </a:buClr>
              <a:buNone/>
              <a:tabLst>
                <a:tab pos="177800" algn="ctr"/>
                <a:tab pos="457200" algn="l"/>
              </a:tabLst>
              <a:defRPr/>
            </a:pPr>
            <a:endParaRPr lang="en-US" sz="7400" dirty="0" smtClean="0">
              <a:solidFill>
                <a:srgbClr val="000000"/>
              </a:solidFill>
              <a:latin typeface="Century Gothic" charset="0"/>
            </a:endParaRPr>
          </a:p>
          <a:p>
            <a:pPr>
              <a:lnSpc>
                <a:spcPct val="120000"/>
              </a:lnSpc>
              <a:buClr>
                <a:srgbClr val="000000"/>
              </a:buClr>
              <a:tabLst>
                <a:tab pos="177800" algn="ctr"/>
                <a:tab pos="457200" algn="l"/>
              </a:tabLst>
              <a:defRPr/>
            </a:pPr>
            <a:r>
              <a:rPr lang="en-US" sz="7400" dirty="0" smtClean="0">
                <a:solidFill>
                  <a:srgbClr val="000000"/>
                </a:solidFill>
                <a:latin typeface="Century Gothic" charset="0"/>
              </a:rPr>
              <a:t>Is a member of the District Board</a:t>
            </a:r>
          </a:p>
          <a:p>
            <a:pPr>
              <a:lnSpc>
                <a:spcPct val="120000"/>
              </a:lnSpc>
              <a:buClr>
                <a:srgbClr val="000000"/>
              </a:buClr>
              <a:tabLst>
                <a:tab pos="177800" algn="ctr"/>
                <a:tab pos="457200" algn="l"/>
              </a:tabLst>
              <a:defRPr/>
            </a:pPr>
            <a:r>
              <a:rPr lang="en-US" sz="7400" dirty="0" smtClean="0">
                <a:solidFill>
                  <a:srgbClr val="000000"/>
                </a:solidFill>
                <a:latin typeface="Century Gothic" charset="0"/>
              </a:rPr>
              <a:t>Sits on a committee on the district board</a:t>
            </a:r>
          </a:p>
          <a:p>
            <a:pPr>
              <a:lnSpc>
                <a:spcPct val="120000"/>
              </a:lnSpc>
              <a:buClr>
                <a:srgbClr val="000000"/>
              </a:buClr>
              <a:tabLst>
                <a:tab pos="177800" algn="ctr"/>
                <a:tab pos="457200" algn="l"/>
              </a:tabLst>
              <a:defRPr/>
            </a:pPr>
            <a:r>
              <a:rPr lang="en-US" sz="7400" dirty="0" smtClean="0">
                <a:solidFill>
                  <a:srgbClr val="000000"/>
                </a:solidFill>
                <a:latin typeface="Century Gothic" charset="0"/>
              </a:rPr>
              <a:t>Represents clubs that make up a division</a:t>
            </a:r>
          </a:p>
          <a:p>
            <a:endParaRPr lang="en-US" dirty="0">
              <a:solidFill>
                <a:srgbClr val="000000"/>
              </a:solidFill>
            </a:endParaRPr>
          </a:p>
        </p:txBody>
      </p:sp>
      <p:sp>
        <p:nvSpPr>
          <p:cNvPr id="20" name="TextBox 19"/>
          <p:cNvSpPr txBox="1"/>
          <p:nvPr/>
        </p:nvSpPr>
        <p:spPr>
          <a:xfrm>
            <a:off x="4800625" y="3070365"/>
            <a:ext cx="1490493" cy="369332"/>
          </a:xfrm>
          <a:prstGeom prst="rect">
            <a:avLst/>
          </a:prstGeom>
          <a:noFill/>
        </p:spPr>
        <p:txBody>
          <a:bodyPr wrap="square" rtlCol="0">
            <a:spAutoFit/>
          </a:bodyPr>
          <a:lstStyle/>
          <a:p>
            <a:r>
              <a:rPr lang="en-US" dirty="0" smtClean="0">
                <a:latin typeface="Century Gothic"/>
                <a:cs typeface="Century Gothic"/>
              </a:rPr>
              <a:t>Division </a:t>
            </a:r>
            <a:r>
              <a:rPr lang="en-US" dirty="0" smtClean="0">
                <a:latin typeface="Century Gothic"/>
                <a:cs typeface="Century Gothic"/>
              </a:rPr>
              <a:t>4</a:t>
            </a:r>
            <a:endParaRPr lang="en-US" dirty="0">
              <a:latin typeface="Century Gothic"/>
              <a:cs typeface="Century Gothic"/>
            </a:endParaRPr>
          </a:p>
        </p:txBody>
      </p:sp>
      <p:sp>
        <p:nvSpPr>
          <p:cNvPr id="21" name="TextBox 20"/>
          <p:cNvSpPr txBox="1"/>
          <p:nvPr/>
        </p:nvSpPr>
        <p:spPr>
          <a:xfrm>
            <a:off x="5637149" y="5182257"/>
            <a:ext cx="1725911" cy="369332"/>
          </a:xfrm>
          <a:prstGeom prst="rect">
            <a:avLst/>
          </a:prstGeom>
          <a:noFill/>
        </p:spPr>
        <p:txBody>
          <a:bodyPr wrap="square" rtlCol="0">
            <a:spAutoFit/>
          </a:bodyPr>
          <a:lstStyle/>
          <a:p>
            <a:r>
              <a:rPr lang="en-US" dirty="0" smtClean="0">
                <a:latin typeface="Century Gothic"/>
                <a:cs typeface="Century Gothic"/>
              </a:rPr>
              <a:t>Division </a:t>
            </a:r>
            <a:r>
              <a:rPr lang="en-US" dirty="0" smtClean="0">
                <a:latin typeface="Century Gothic"/>
                <a:cs typeface="Century Gothic"/>
              </a:rPr>
              <a:t>19A</a:t>
            </a:r>
            <a:endParaRPr lang="en-US" dirty="0">
              <a:latin typeface="Century Gothic"/>
              <a:cs typeface="Century Gothic"/>
            </a:endParaRPr>
          </a:p>
        </p:txBody>
      </p:sp>
      <p:sp>
        <p:nvSpPr>
          <p:cNvPr id="22" name="TextBox 21"/>
          <p:cNvSpPr txBox="1"/>
          <p:nvPr/>
        </p:nvSpPr>
        <p:spPr>
          <a:xfrm>
            <a:off x="7325976" y="5209398"/>
            <a:ext cx="1818024" cy="369332"/>
          </a:xfrm>
          <a:prstGeom prst="rect">
            <a:avLst/>
          </a:prstGeom>
          <a:noFill/>
        </p:spPr>
        <p:txBody>
          <a:bodyPr wrap="square" rtlCol="0">
            <a:spAutoFit/>
          </a:bodyPr>
          <a:lstStyle/>
          <a:p>
            <a:r>
              <a:rPr lang="en-US" dirty="0" smtClean="0">
                <a:latin typeface="Century Gothic"/>
                <a:cs typeface="Century Gothic"/>
              </a:rPr>
              <a:t>Division </a:t>
            </a:r>
            <a:r>
              <a:rPr lang="en-US" dirty="0" smtClean="0">
                <a:latin typeface="Century Gothic"/>
                <a:cs typeface="Century Gothic"/>
              </a:rPr>
              <a:t>24B</a:t>
            </a:r>
            <a:endParaRPr lang="en-US" dirty="0">
              <a:latin typeface="Century Gothic"/>
              <a:cs typeface="Century Gothic"/>
            </a:endParaRPr>
          </a:p>
        </p:txBody>
      </p:sp>
      <p:sp>
        <p:nvSpPr>
          <p:cNvPr id="23" name="TextBox 22"/>
          <p:cNvSpPr txBox="1"/>
          <p:nvPr/>
        </p:nvSpPr>
        <p:spPr>
          <a:xfrm>
            <a:off x="6371762" y="3045905"/>
            <a:ext cx="1617157" cy="369332"/>
          </a:xfrm>
          <a:prstGeom prst="rect">
            <a:avLst/>
          </a:prstGeom>
          <a:noFill/>
        </p:spPr>
        <p:txBody>
          <a:bodyPr wrap="square" rtlCol="0">
            <a:spAutoFit/>
          </a:bodyPr>
          <a:lstStyle/>
          <a:p>
            <a:r>
              <a:rPr lang="en-US" dirty="0" smtClean="0">
                <a:latin typeface="Century Gothic"/>
                <a:cs typeface="Century Gothic"/>
              </a:rPr>
              <a:t>Division </a:t>
            </a:r>
            <a:r>
              <a:rPr lang="en-US" dirty="0" smtClean="0">
                <a:latin typeface="Century Gothic"/>
                <a:cs typeface="Century Gothic"/>
              </a:rPr>
              <a:t>5</a:t>
            </a:r>
            <a:endParaRPr lang="en-US" dirty="0">
              <a:latin typeface="Century Gothic"/>
              <a:cs typeface="Century Gothic"/>
            </a:endParaRPr>
          </a:p>
        </p:txBody>
      </p:sp>
      <p:sp>
        <p:nvSpPr>
          <p:cNvPr id="24" name="TextBox 23"/>
          <p:cNvSpPr txBox="1"/>
          <p:nvPr/>
        </p:nvSpPr>
        <p:spPr>
          <a:xfrm>
            <a:off x="7772730" y="3055046"/>
            <a:ext cx="1596764" cy="369332"/>
          </a:xfrm>
          <a:prstGeom prst="rect">
            <a:avLst/>
          </a:prstGeom>
          <a:noFill/>
        </p:spPr>
        <p:txBody>
          <a:bodyPr wrap="square" rtlCol="0">
            <a:spAutoFit/>
          </a:bodyPr>
          <a:lstStyle/>
          <a:p>
            <a:r>
              <a:rPr lang="en-US" dirty="0" smtClean="0">
                <a:latin typeface="Century Gothic"/>
                <a:cs typeface="Century Gothic"/>
              </a:rPr>
              <a:t>Division </a:t>
            </a:r>
            <a:r>
              <a:rPr lang="en-US" dirty="0" smtClean="0">
                <a:latin typeface="Century Gothic"/>
                <a:cs typeface="Century Gothic"/>
              </a:rPr>
              <a:t>8</a:t>
            </a:r>
            <a:endParaRPr lang="en-US" dirty="0">
              <a:latin typeface="Century Gothic"/>
              <a:cs typeface="Century Gothic"/>
            </a:endParaRPr>
          </a:p>
        </p:txBody>
      </p:sp>
      <p:pic>
        <p:nvPicPr>
          <p:cNvPr id="25" name="Picture 2" descr="http://i840.photobucket.com/albums/zz324/keyclubberdoo/Graphic%20Standards/Template_KeyClub_Red_pencil_graphicsflbashx.gif"/>
          <p:cNvPicPr>
            <a:picLocks noChangeAspect="1" noChangeArrowheads="1"/>
          </p:cNvPicPr>
          <p:nvPr/>
        </p:nvPicPr>
        <p:blipFill>
          <a:blip r:embed="rId3"/>
          <a:srcRect/>
          <a:stretch>
            <a:fillRect/>
          </a:stretch>
        </p:blipFill>
        <p:spPr bwMode="auto">
          <a:xfrm>
            <a:off x="0" y="203200"/>
            <a:ext cx="9144000" cy="774701"/>
          </a:xfrm>
          <a:prstGeom prst="rect">
            <a:avLst/>
          </a:prstGeom>
          <a:noFill/>
        </p:spPr>
      </p:pic>
      <p:sp>
        <p:nvSpPr>
          <p:cNvPr id="2" name="Title 1"/>
          <p:cNvSpPr>
            <a:spLocks noGrp="1"/>
          </p:cNvSpPr>
          <p:nvPr>
            <p:ph type="title"/>
          </p:nvPr>
        </p:nvSpPr>
        <p:spPr>
          <a:xfrm>
            <a:off x="0" y="8283"/>
            <a:ext cx="8458200" cy="1143000"/>
          </a:xfrm>
        </p:spPr>
        <p:txBody>
          <a:bodyPr/>
          <a:lstStyle/>
          <a:p>
            <a:r>
              <a:rPr lang="en-US" dirty="0" smtClean="0">
                <a:solidFill>
                  <a:srgbClr val="FFFFFF"/>
                </a:solidFill>
                <a:latin typeface="Century Gothic" charset="0"/>
              </a:rPr>
              <a:t>Lieutenant Governors</a:t>
            </a:r>
            <a:endParaRPr lang="en-US" altLang="ja-JP" dirty="0">
              <a:solidFill>
                <a:schemeClr val="tx2"/>
              </a:solidFill>
              <a:latin typeface="Century Gothic" charset="0"/>
              <a:ea typeface="MS PGothic" charset="0"/>
            </a:endParaRPr>
          </a:p>
        </p:txBody>
      </p:sp>
      <p:pic>
        <p:nvPicPr>
          <p:cNvPr id="15362" name="Picture 2" descr="Vacant Position"/>
          <p:cNvPicPr>
            <a:picLocks noChangeAspect="1" noChangeArrowheads="1"/>
          </p:cNvPicPr>
          <p:nvPr/>
        </p:nvPicPr>
        <p:blipFill>
          <a:blip r:embed="rId4"/>
          <a:srcRect/>
          <a:stretch>
            <a:fillRect/>
          </a:stretch>
        </p:blipFill>
        <p:spPr bwMode="auto">
          <a:xfrm>
            <a:off x="4795308" y="1404408"/>
            <a:ext cx="1295400" cy="1562100"/>
          </a:xfrm>
          <a:prstGeom prst="rect">
            <a:avLst/>
          </a:prstGeom>
          <a:noFill/>
        </p:spPr>
      </p:pic>
      <p:pic>
        <p:nvPicPr>
          <p:cNvPr id="15364" name="Picture 4" descr="Vacant Position"/>
          <p:cNvPicPr>
            <a:picLocks noChangeAspect="1" noChangeArrowheads="1"/>
          </p:cNvPicPr>
          <p:nvPr/>
        </p:nvPicPr>
        <p:blipFill>
          <a:blip r:embed="rId5"/>
          <a:srcRect/>
          <a:stretch>
            <a:fillRect/>
          </a:stretch>
        </p:blipFill>
        <p:spPr bwMode="auto">
          <a:xfrm>
            <a:off x="6285441" y="1404408"/>
            <a:ext cx="1295400" cy="1562100"/>
          </a:xfrm>
          <a:prstGeom prst="rect">
            <a:avLst/>
          </a:prstGeom>
          <a:noFill/>
        </p:spPr>
      </p:pic>
      <p:pic>
        <p:nvPicPr>
          <p:cNvPr id="15366" name="Picture 6" descr="Vacant Position"/>
          <p:cNvPicPr>
            <a:picLocks noChangeAspect="1" noChangeArrowheads="1"/>
          </p:cNvPicPr>
          <p:nvPr/>
        </p:nvPicPr>
        <p:blipFill>
          <a:blip r:embed="rId6"/>
          <a:srcRect/>
          <a:stretch>
            <a:fillRect/>
          </a:stretch>
        </p:blipFill>
        <p:spPr bwMode="auto">
          <a:xfrm>
            <a:off x="7848600" y="1438274"/>
            <a:ext cx="1295400" cy="1562100"/>
          </a:xfrm>
          <a:prstGeom prst="rect">
            <a:avLst/>
          </a:prstGeom>
          <a:noFill/>
        </p:spPr>
      </p:pic>
      <p:sp>
        <p:nvSpPr>
          <p:cNvPr id="15368" name="AutoShape 8" descr="Vacant Posi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0" name="AutoShape 10" descr="Vacant Posi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2" name="AutoShape 12" descr="Vacant Posi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74" name="Picture 14" descr="Vacant Position"/>
          <p:cNvPicPr>
            <a:picLocks noChangeAspect="1" noChangeArrowheads="1"/>
          </p:cNvPicPr>
          <p:nvPr/>
        </p:nvPicPr>
        <p:blipFill>
          <a:blip r:embed="rId7"/>
          <a:srcRect/>
          <a:stretch>
            <a:fillRect/>
          </a:stretch>
        </p:blipFill>
        <p:spPr bwMode="auto">
          <a:xfrm>
            <a:off x="7453841" y="3571875"/>
            <a:ext cx="1295400" cy="1562100"/>
          </a:xfrm>
          <a:prstGeom prst="rect">
            <a:avLst/>
          </a:prstGeom>
          <a:noFill/>
        </p:spPr>
      </p:pic>
      <p:sp>
        <p:nvSpPr>
          <p:cNvPr id="15376" name="AutoShape 16" descr="Vacant Posi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8" name="AutoShape 18" descr="Vacant Posi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 xmlns:p14="http://schemas.microsoft.com/office/powerpoint/2010/main" val="847977069"/>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84076" y="1486227"/>
            <a:ext cx="4399430" cy="5371773"/>
          </a:xfrm>
        </p:spPr>
        <p:txBody>
          <a:bodyPr>
            <a:normAutofit/>
          </a:bodyPr>
          <a:lstStyle/>
          <a:p>
            <a:pPr>
              <a:lnSpc>
                <a:spcPct val="100000"/>
              </a:lnSpc>
            </a:pPr>
            <a:r>
              <a:rPr lang="en-US" sz="3600" dirty="0" smtClean="0">
                <a:solidFill>
                  <a:srgbClr val="000000"/>
                </a:solidFill>
                <a:latin typeface="Century Gothic" panose="020B0502020202020204" pitchFamily="34" charset="0"/>
              </a:rPr>
              <a:t>Webmaster</a:t>
            </a:r>
          </a:p>
          <a:p>
            <a:pPr marL="0" indent="0">
              <a:lnSpc>
                <a:spcPct val="100000"/>
              </a:lnSpc>
              <a:buNone/>
            </a:pPr>
            <a:endParaRPr lang="en-US" sz="3600" dirty="0">
              <a:solidFill>
                <a:srgbClr val="000000"/>
              </a:solidFill>
              <a:latin typeface="Century Gothic" panose="020B0502020202020204" pitchFamily="34" charset="0"/>
            </a:endParaRPr>
          </a:p>
          <a:p>
            <a:pPr>
              <a:lnSpc>
                <a:spcPct val="100000"/>
              </a:lnSpc>
            </a:pPr>
            <a:r>
              <a:rPr lang="en-US" sz="3600" dirty="0" smtClean="0">
                <a:solidFill>
                  <a:srgbClr val="000000"/>
                </a:solidFill>
                <a:latin typeface="Century Gothic" panose="020B0502020202020204" pitchFamily="34" charset="0"/>
              </a:rPr>
              <a:t>Editor</a:t>
            </a:r>
          </a:p>
          <a:p>
            <a:pPr>
              <a:lnSpc>
                <a:spcPct val="100000"/>
              </a:lnSpc>
            </a:pPr>
            <a:endParaRPr lang="en-US" sz="3600" dirty="0">
              <a:solidFill>
                <a:srgbClr val="000000"/>
              </a:solidFill>
              <a:latin typeface="Century Gothic" panose="020B0502020202020204" pitchFamily="34" charset="0"/>
            </a:endParaRPr>
          </a:p>
          <a:p>
            <a:pPr>
              <a:lnSpc>
                <a:spcPct val="100000"/>
              </a:lnSpc>
            </a:pPr>
            <a:r>
              <a:rPr lang="en-US" sz="3600" dirty="0" smtClean="0">
                <a:solidFill>
                  <a:srgbClr val="000000"/>
                </a:solidFill>
                <a:latin typeface="Century Gothic" panose="020B0502020202020204" pitchFamily="34" charset="0"/>
              </a:rPr>
              <a:t>Executive Assistant</a:t>
            </a:r>
          </a:p>
          <a:p>
            <a:pPr>
              <a:lnSpc>
                <a:spcPct val="100000"/>
              </a:lnSpc>
            </a:pPr>
            <a:endParaRPr lang="en-US" sz="2400" dirty="0">
              <a:solidFill>
                <a:srgbClr val="000000"/>
              </a:solidFill>
              <a:latin typeface="Century Gothic" panose="020B0502020202020204" pitchFamily="34" charset="0"/>
            </a:endParaRPr>
          </a:p>
        </p:txBody>
      </p:sp>
      <p:sp>
        <p:nvSpPr>
          <p:cNvPr id="6" name="TextBox 5"/>
          <p:cNvSpPr txBox="1"/>
          <p:nvPr/>
        </p:nvSpPr>
        <p:spPr>
          <a:xfrm>
            <a:off x="4716887" y="3648736"/>
            <a:ext cx="1465514" cy="646331"/>
          </a:xfrm>
          <a:prstGeom prst="rect">
            <a:avLst/>
          </a:prstGeom>
          <a:noFill/>
        </p:spPr>
        <p:txBody>
          <a:bodyPr wrap="square" rtlCol="0">
            <a:spAutoFit/>
          </a:bodyPr>
          <a:lstStyle/>
          <a:p>
            <a:r>
              <a:rPr lang="en-US" dirty="0" smtClean="0">
                <a:latin typeface="Century Gothic"/>
                <a:cs typeface="Century Gothic"/>
              </a:rPr>
              <a:t>Webmaster Caleb</a:t>
            </a:r>
            <a:endParaRPr lang="en-US" dirty="0">
              <a:latin typeface="Century Gothic"/>
              <a:cs typeface="Century Gothic"/>
            </a:endParaRPr>
          </a:p>
        </p:txBody>
      </p:sp>
      <p:sp>
        <p:nvSpPr>
          <p:cNvPr id="9" name="TextBox 8"/>
          <p:cNvSpPr txBox="1"/>
          <p:nvPr/>
        </p:nvSpPr>
        <p:spPr>
          <a:xfrm>
            <a:off x="7260091" y="3727541"/>
            <a:ext cx="1461108" cy="923330"/>
          </a:xfrm>
          <a:prstGeom prst="rect">
            <a:avLst/>
          </a:prstGeom>
          <a:noFill/>
        </p:spPr>
        <p:txBody>
          <a:bodyPr wrap="square" rtlCol="0">
            <a:spAutoFit/>
          </a:bodyPr>
          <a:lstStyle/>
          <a:p>
            <a:r>
              <a:rPr lang="en-US" dirty="0" smtClean="0">
                <a:latin typeface="Century Gothic"/>
                <a:cs typeface="Century Gothic"/>
              </a:rPr>
              <a:t>Executive Assistant Gabriela</a:t>
            </a:r>
            <a:endParaRPr lang="en-US" dirty="0">
              <a:latin typeface="Century Gothic"/>
              <a:cs typeface="Century Gothic"/>
            </a:endParaRPr>
          </a:p>
        </p:txBody>
      </p:sp>
      <p:sp>
        <p:nvSpPr>
          <p:cNvPr id="10" name="TextBox 9"/>
          <p:cNvSpPr txBox="1"/>
          <p:nvPr/>
        </p:nvSpPr>
        <p:spPr>
          <a:xfrm>
            <a:off x="5885827" y="6229588"/>
            <a:ext cx="1955578" cy="369332"/>
          </a:xfrm>
          <a:prstGeom prst="rect">
            <a:avLst/>
          </a:prstGeom>
          <a:noFill/>
        </p:spPr>
        <p:txBody>
          <a:bodyPr wrap="square" rtlCol="0">
            <a:spAutoFit/>
          </a:bodyPr>
          <a:lstStyle/>
          <a:p>
            <a:r>
              <a:rPr lang="en-US" dirty="0" smtClean="0">
                <a:latin typeface="Century Gothic"/>
                <a:cs typeface="Century Gothic"/>
              </a:rPr>
              <a:t>Editor </a:t>
            </a:r>
            <a:r>
              <a:rPr lang="en-US" dirty="0" err="1" smtClean="0">
                <a:latin typeface="Century Gothic"/>
                <a:cs typeface="Century Gothic"/>
              </a:rPr>
              <a:t>Carly</a:t>
            </a:r>
            <a:endParaRPr lang="en-US" dirty="0">
              <a:latin typeface="Century Gothic"/>
              <a:cs typeface="Century Gothic"/>
            </a:endParaRPr>
          </a:p>
        </p:txBody>
      </p:sp>
      <p:pic>
        <p:nvPicPr>
          <p:cNvPr id="13314" name="Picture 2" descr="Vacant Position"/>
          <p:cNvPicPr>
            <a:picLocks noChangeAspect="1" noChangeArrowheads="1"/>
          </p:cNvPicPr>
          <p:nvPr/>
        </p:nvPicPr>
        <p:blipFill>
          <a:blip r:embed="rId3"/>
          <a:srcRect/>
          <a:stretch>
            <a:fillRect/>
          </a:stretch>
        </p:blipFill>
        <p:spPr bwMode="auto">
          <a:xfrm>
            <a:off x="4648200" y="1781679"/>
            <a:ext cx="1511935" cy="1823216"/>
          </a:xfrm>
          <a:prstGeom prst="rect">
            <a:avLst/>
          </a:prstGeom>
          <a:noFill/>
        </p:spPr>
      </p:pic>
      <p:pic>
        <p:nvPicPr>
          <p:cNvPr id="13316" name="Picture 4" descr="Vacant Position"/>
          <p:cNvPicPr>
            <a:picLocks noChangeAspect="1" noChangeArrowheads="1"/>
          </p:cNvPicPr>
          <p:nvPr/>
        </p:nvPicPr>
        <p:blipFill>
          <a:blip r:embed="rId4"/>
          <a:srcRect/>
          <a:stretch>
            <a:fillRect/>
          </a:stretch>
        </p:blipFill>
        <p:spPr bwMode="auto">
          <a:xfrm>
            <a:off x="6979920" y="1809022"/>
            <a:ext cx="1527175" cy="1841593"/>
          </a:xfrm>
          <a:prstGeom prst="rect">
            <a:avLst/>
          </a:prstGeom>
          <a:noFill/>
        </p:spPr>
      </p:pic>
      <p:pic>
        <p:nvPicPr>
          <p:cNvPr id="13318" name="Picture 6" descr="Vacant Position"/>
          <p:cNvPicPr>
            <a:picLocks noChangeAspect="1" noChangeArrowheads="1"/>
          </p:cNvPicPr>
          <p:nvPr/>
        </p:nvPicPr>
        <p:blipFill>
          <a:blip r:embed="rId5"/>
          <a:srcRect/>
          <a:stretch>
            <a:fillRect/>
          </a:stretch>
        </p:blipFill>
        <p:spPr bwMode="auto">
          <a:xfrm>
            <a:off x="5736605" y="4358640"/>
            <a:ext cx="1536050" cy="1852295"/>
          </a:xfrm>
          <a:prstGeom prst="rect">
            <a:avLst/>
          </a:prstGeom>
          <a:noFill/>
        </p:spPr>
      </p:pic>
      <p:pic>
        <p:nvPicPr>
          <p:cNvPr id="14" name="Picture 2" descr="http://i840.photobucket.com/albums/zz324/keyclubberdoo/Graphic%20Standards/Template_KeyClub_Red_pencil_graphicsflbashx.gif"/>
          <p:cNvPicPr>
            <a:picLocks noChangeAspect="1" noChangeArrowheads="1"/>
          </p:cNvPicPr>
          <p:nvPr/>
        </p:nvPicPr>
        <p:blipFill>
          <a:blip r:embed="rId6"/>
          <a:srcRect/>
          <a:stretch>
            <a:fillRect/>
          </a:stretch>
        </p:blipFill>
        <p:spPr bwMode="auto">
          <a:xfrm>
            <a:off x="0" y="372533"/>
            <a:ext cx="9144000" cy="774701"/>
          </a:xfrm>
          <a:prstGeom prst="rect">
            <a:avLst/>
          </a:prstGeom>
          <a:noFill/>
        </p:spPr>
      </p:pic>
      <p:sp>
        <p:nvSpPr>
          <p:cNvPr id="2" name="Title 1"/>
          <p:cNvSpPr>
            <a:spLocks noGrp="1"/>
          </p:cNvSpPr>
          <p:nvPr>
            <p:ph type="title"/>
          </p:nvPr>
        </p:nvSpPr>
        <p:spPr>
          <a:xfrm>
            <a:off x="1562100" y="279621"/>
            <a:ext cx="8458200" cy="1143000"/>
          </a:xfrm>
        </p:spPr>
        <p:txBody>
          <a:bodyPr/>
          <a:lstStyle/>
          <a:p>
            <a:r>
              <a:rPr lang="en-US" dirty="0" smtClean="0">
                <a:solidFill>
                  <a:schemeClr val="bg1"/>
                </a:solidFill>
                <a:latin typeface="Century Gothic" panose="020B0502020202020204" pitchFamily="34" charset="0"/>
              </a:rPr>
              <a:t>Appointed Positions </a:t>
            </a:r>
            <a:endParaRPr lang="en-US" dirty="0">
              <a:solidFill>
                <a:schemeClr val="bg1"/>
              </a:solidFill>
              <a:latin typeface="Century Gothic" panose="020B0502020202020204" pitchFamily="34" charset="0"/>
            </a:endParaRPr>
          </a:p>
        </p:txBody>
      </p:sp>
    </p:spTree>
    <p:extLst>
      <p:ext uri="{BB962C8B-B14F-4D97-AF65-F5344CB8AC3E}">
        <p14:creationId xmlns="" xmlns:p14="http://schemas.microsoft.com/office/powerpoint/2010/main" val="401115944"/>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063067" y="1551384"/>
            <a:ext cx="3938273" cy="5306615"/>
          </a:xfrm>
        </p:spPr>
        <p:txBody>
          <a:bodyPr>
            <a:noAutofit/>
          </a:bodyPr>
          <a:lstStyle/>
          <a:p>
            <a:r>
              <a:rPr lang="en-US" sz="4400" dirty="0" smtClean="0">
                <a:solidFill>
                  <a:srgbClr val="000000"/>
                </a:solidFill>
                <a:latin typeface="Century Gothic" panose="020B0502020202020204" pitchFamily="34" charset="0"/>
              </a:rPr>
              <a:t>Governor</a:t>
            </a:r>
          </a:p>
          <a:p>
            <a:pPr marL="0" indent="0">
              <a:buNone/>
            </a:pPr>
            <a:endParaRPr lang="en-US" sz="4400" dirty="0" smtClean="0">
              <a:solidFill>
                <a:srgbClr val="000000"/>
              </a:solidFill>
              <a:latin typeface="Century Gothic" panose="020B0502020202020204" pitchFamily="34" charset="0"/>
            </a:endParaRPr>
          </a:p>
          <a:p>
            <a:r>
              <a:rPr lang="en-US" sz="4400" dirty="0" smtClean="0">
                <a:solidFill>
                  <a:srgbClr val="000000"/>
                </a:solidFill>
                <a:latin typeface="Century Gothic" panose="020B0502020202020204" pitchFamily="34" charset="0"/>
              </a:rPr>
              <a:t>Secretary</a:t>
            </a:r>
          </a:p>
          <a:p>
            <a:endParaRPr lang="en-US" sz="4400" dirty="0">
              <a:solidFill>
                <a:srgbClr val="000000"/>
              </a:solidFill>
              <a:latin typeface="Century Gothic" panose="020B0502020202020204" pitchFamily="34" charset="0"/>
            </a:endParaRPr>
          </a:p>
          <a:p>
            <a:r>
              <a:rPr lang="en-US" sz="4400" dirty="0" smtClean="0">
                <a:solidFill>
                  <a:srgbClr val="000000"/>
                </a:solidFill>
                <a:latin typeface="Century Gothic" panose="020B0502020202020204" pitchFamily="34" charset="0"/>
              </a:rPr>
              <a:t>Treasurer</a:t>
            </a:r>
          </a:p>
        </p:txBody>
      </p:sp>
      <p:sp>
        <p:nvSpPr>
          <p:cNvPr id="10" name="TextBox 9"/>
          <p:cNvSpPr txBox="1"/>
          <p:nvPr/>
        </p:nvSpPr>
        <p:spPr>
          <a:xfrm>
            <a:off x="220891" y="3888328"/>
            <a:ext cx="1288535" cy="646331"/>
          </a:xfrm>
          <a:prstGeom prst="rect">
            <a:avLst/>
          </a:prstGeom>
          <a:noFill/>
        </p:spPr>
        <p:txBody>
          <a:bodyPr wrap="square" rtlCol="0">
            <a:spAutoFit/>
          </a:bodyPr>
          <a:lstStyle/>
          <a:p>
            <a:r>
              <a:rPr lang="en-US" dirty="0" smtClean="0">
                <a:latin typeface="Century Gothic"/>
                <a:cs typeface="Century Gothic"/>
              </a:rPr>
              <a:t>Governor Shane</a:t>
            </a:r>
            <a:endParaRPr lang="en-US" dirty="0">
              <a:latin typeface="Century Gothic"/>
              <a:cs typeface="Century Gothic"/>
            </a:endParaRPr>
          </a:p>
        </p:txBody>
      </p:sp>
      <p:sp>
        <p:nvSpPr>
          <p:cNvPr id="11" name="TextBox 10"/>
          <p:cNvSpPr txBox="1"/>
          <p:nvPr/>
        </p:nvSpPr>
        <p:spPr>
          <a:xfrm>
            <a:off x="3017040" y="3814709"/>
            <a:ext cx="1308758" cy="646331"/>
          </a:xfrm>
          <a:prstGeom prst="rect">
            <a:avLst/>
          </a:prstGeom>
          <a:noFill/>
        </p:spPr>
        <p:txBody>
          <a:bodyPr wrap="square" rtlCol="0">
            <a:spAutoFit/>
          </a:bodyPr>
          <a:lstStyle/>
          <a:p>
            <a:r>
              <a:rPr lang="en-US" dirty="0" smtClean="0">
                <a:latin typeface="Century Gothic"/>
                <a:cs typeface="Century Gothic"/>
              </a:rPr>
              <a:t>Secretary Jose</a:t>
            </a:r>
            <a:endParaRPr lang="en-US" dirty="0">
              <a:latin typeface="Century Gothic"/>
              <a:cs typeface="Century Gothic"/>
            </a:endParaRPr>
          </a:p>
        </p:txBody>
      </p:sp>
      <p:sp>
        <p:nvSpPr>
          <p:cNvPr id="12" name="TextBox 11"/>
          <p:cNvSpPr txBox="1"/>
          <p:nvPr/>
        </p:nvSpPr>
        <p:spPr>
          <a:xfrm>
            <a:off x="1616843" y="5668304"/>
            <a:ext cx="1661027" cy="646331"/>
          </a:xfrm>
          <a:prstGeom prst="rect">
            <a:avLst/>
          </a:prstGeom>
          <a:noFill/>
        </p:spPr>
        <p:txBody>
          <a:bodyPr wrap="square" rtlCol="0">
            <a:spAutoFit/>
          </a:bodyPr>
          <a:lstStyle/>
          <a:p>
            <a:r>
              <a:rPr lang="en-US" dirty="0" smtClean="0">
                <a:latin typeface="Century Gothic"/>
                <a:cs typeface="Century Gothic"/>
              </a:rPr>
              <a:t>Treasurer </a:t>
            </a:r>
            <a:r>
              <a:rPr lang="en-US" dirty="0" err="1" smtClean="0">
                <a:latin typeface="Century Gothic"/>
                <a:cs typeface="Century Gothic"/>
              </a:rPr>
              <a:t>Palak</a:t>
            </a:r>
            <a:endParaRPr lang="en-US" dirty="0">
              <a:latin typeface="Century Gothic"/>
              <a:cs typeface="Century Gothic"/>
            </a:endParaRPr>
          </a:p>
        </p:txBody>
      </p:sp>
      <p:pic>
        <p:nvPicPr>
          <p:cNvPr id="11266" name="Picture 2" descr="Vacant Position"/>
          <p:cNvPicPr>
            <a:picLocks noChangeAspect="1" noChangeArrowheads="1"/>
          </p:cNvPicPr>
          <p:nvPr/>
        </p:nvPicPr>
        <p:blipFill>
          <a:blip r:embed="rId3"/>
          <a:srcRect/>
          <a:stretch>
            <a:fillRect/>
          </a:stretch>
        </p:blipFill>
        <p:spPr bwMode="auto">
          <a:xfrm>
            <a:off x="213360" y="2088515"/>
            <a:ext cx="1295400" cy="1562100"/>
          </a:xfrm>
          <a:prstGeom prst="rect">
            <a:avLst/>
          </a:prstGeom>
          <a:noFill/>
        </p:spPr>
      </p:pic>
      <p:pic>
        <p:nvPicPr>
          <p:cNvPr id="11268" name="Picture 4" descr="Vacant Position"/>
          <p:cNvPicPr>
            <a:picLocks noChangeAspect="1" noChangeArrowheads="1"/>
          </p:cNvPicPr>
          <p:nvPr/>
        </p:nvPicPr>
        <p:blipFill>
          <a:blip r:embed="rId4"/>
          <a:srcRect/>
          <a:stretch>
            <a:fillRect/>
          </a:stretch>
        </p:blipFill>
        <p:spPr bwMode="auto">
          <a:xfrm>
            <a:off x="2974975" y="2088515"/>
            <a:ext cx="1295400" cy="1562100"/>
          </a:xfrm>
          <a:prstGeom prst="rect">
            <a:avLst/>
          </a:prstGeom>
          <a:noFill/>
        </p:spPr>
      </p:pic>
      <p:pic>
        <p:nvPicPr>
          <p:cNvPr id="11270" name="Picture 6" descr="Vacant Position"/>
          <p:cNvPicPr>
            <a:picLocks noChangeAspect="1" noChangeArrowheads="1"/>
          </p:cNvPicPr>
          <p:nvPr/>
        </p:nvPicPr>
        <p:blipFill>
          <a:blip r:embed="rId5"/>
          <a:srcRect/>
          <a:stretch>
            <a:fillRect/>
          </a:stretch>
        </p:blipFill>
        <p:spPr bwMode="auto">
          <a:xfrm>
            <a:off x="1542415" y="4100195"/>
            <a:ext cx="1295400" cy="1562100"/>
          </a:xfrm>
          <a:prstGeom prst="rect">
            <a:avLst/>
          </a:prstGeom>
          <a:noFill/>
        </p:spPr>
      </p:pic>
      <p:pic>
        <p:nvPicPr>
          <p:cNvPr id="15" name="Picture 2" descr="http://i840.photobucket.com/albums/zz324/keyclubberdoo/Graphic%20Standards/Template_KeyClub_Red_pencil_graphicsflbashx.gif"/>
          <p:cNvPicPr>
            <a:picLocks noChangeAspect="1" noChangeArrowheads="1"/>
          </p:cNvPicPr>
          <p:nvPr/>
        </p:nvPicPr>
        <p:blipFill>
          <a:blip r:embed="rId6"/>
          <a:srcRect/>
          <a:stretch>
            <a:fillRect/>
          </a:stretch>
        </p:blipFill>
        <p:spPr bwMode="auto">
          <a:xfrm>
            <a:off x="0" y="694268"/>
            <a:ext cx="9144000" cy="723900"/>
          </a:xfrm>
          <a:prstGeom prst="rect">
            <a:avLst/>
          </a:prstGeom>
          <a:noFill/>
        </p:spPr>
      </p:pic>
      <p:sp>
        <p:nvSpPr>
          <p:cNvPr id="2" name="Title 1"/>
          <p:cNvSpPr>
            <a:spLocks noGrp="1"/>
          </p:cNvSpPr>
          <p:nvPr>
            <p:ph type="title"/>
          </p:nvPr>
        </p:nvSpPr>
        <p:spPr>
          <a:xfrm>
            <a:off x="1063413" y="577719"/>
            <a:ext cx="8458200" cy="1143000"/>
          </a:xfrm>
        </p:spPr>
        <p:txBody>
          <a:bodyPr/>
          <a:lstStyle/>
          <a:p>
            <a:r>
              <a:rPr lang="en-US" dirty="0" smtClean="0">
                <a:solidFill>
                  <a:schemeClr val="bg1"/>
                </a:solidFill>
                <a:latin typeface="Century Gothic" panose="020B0502020202020204" pitchFamily="34" charset="0"/>
              </a:rPr>
              <a:t>Executive Board</a:t>
            </a:r>
            <a:endParaRPr lang="en-US" dirty="0">
              <a:solidFill>
                <a:schemeClr val="bg1"/>
              </a:solidFill>
              <a:latin typeface="Century Gothic" panose="020B0502020202020204" pitchFamily="34" charset="0"/>
            </a:endParaRPr>
          </a:p>
        </p:txBody>
      </p:sp>
    </p:spTree>
    <p:extLst>
      <p:ext uri="{BB962C8B-B14F-4D97-AF65-F5344CB8AC3E}">
        <p14:creationId xmlns="" xmlns:p14="http://schemas.microsoft.com/office/powerpoint/2010/main" val="42235865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27117" y="2389532"/>
            <a:ext cx="5365865" cy="2758201"/>
          </a:xfrm>
        </p:spPr>
        <p:txBody>
          <a:bodyPr>
            <a:normAutofit/>
          </a:bodyPr>
          <a:lstStyle/>
          <a:p>
            <a:pPr marL="0" indent="0">
              <a:buNone/>
            </a:pPr>
            <a:endParaRPr lang="en-US" sz="2400" dirty="0" smtClean="0">
              <a:solidFill>
                <a:srgbClr val="000000"/>
              </a:solidFill>
              <a:latin typeface="Century Gothic"/>
              <a:cs typeface="Century Gothic"/>
            </a:endParaRPr>
          </a:p>
          <a:p>
            <a:r>
              <a:rPr lang="en-US" sz="2400" dirty="0" smtClean="0">
                <a:solidFill>
                  <a:srgbClr val="000000"/>
                </a:solidFill>
                <a:latin typeface="Century Gothic"/>
                <a:cs typeface="Century Gothic"/>
              </a:rPr>
              <a:t>Presides </a:t>
            </a:r>
            <a:r>
              <a:rPr lang="en-US" sz="2400" dirty="0">
                <a:solidFill>
                  <a:srgbClr val="000000"/>
                </a:solidFill>
                <a:latin typeface="Century Gothic"/>
                <a:cs typeface="Century Gothic"/>
              </a:rPr>
              <a:t>over the international convention and all meetings of the Board of Trustees and the International </a:t>
            </a:r>
            <a:r>
              <a:rPr lang="en-US" sz="2400" dirty="0" smtClean="0">
                <a:solidFill>
                  <a:srgbClr val="000000"/>
                </a:solidFill>
                <a:latin typeface="Century Gothic"/>
                <a:cs typeface="Century Gothic"/>
              </a:rPr>
              <a:t>Council</a:t>
            </a:r>
            <a:endParaRPr lang="en-US" sz="2400" b="1" dirty="0" smtClean="0">
              <a:solidFill>
                <a:srgbClr val="000000"/>
              </a:solidFill>
              <a:latin typeface="Century Gothic"/>
              <a:cs typeface="Century Gothic"/>
            </a:endParaRPr>
          </a:p>
        </p:txBody>
      </p:sp>
      <p:sp>
        <p:nvSpPr>
          <p:cNvPr id="8" name="TextBox 7"/>
          <p:cNvSpPr txBox="1"/>
          <p:nvPr/>
        </p:nvSpPr>
        <p:spPr>
          <a:xfrm>
            <a:off x="6694143" y="5190086"/>
            <a:ext cx="1677062" cy="369332"/>
          </a:xfrm>
          <a:prstGeom prst="rect">
            <a:avLst/>
          </a:prstGeom>
          <a:noFill/>
        </p:spPr>
        <p:txBody>
          <a:bodyPr wrap="none" rtlCol="0">
            <a:spAutoFit/>
          </a:bodyPr>
          <a:lstStyle/>
          <a:p>
            <a:r>
              <a:rPr lang="en-US" dirty="0" smtClean="0">
                <a:latin typeface="Century Gothic"/>
                <a:cs typeface="Century Gothic"/>
              </a:rPr>
              <a:t>Rip Livingston</a:t>
            </a:r>
            <a:endParaRPr lang="en-US" dirty="0">
              <a:latin typeface="Century Gothic"/>
              <a:cs typeface="Century Gothic"/>
            </a:endParaRPr>
          </a:p>
        </p:txBody>
      </p:sp>
      <p:pic>
        <p:nvPicPr>
          <p:cNvPr id="9218" name="Picture 2" descr="Rip Livingston"/>
          <p:cNvPicPr>
            <a:picLocks noChangeAspect="1" noChangeArrowheads="1"/>
          </p:cNvPicPr>
          <p:nvPr/>
        </p:nvPicPr>
        <p:blipFill>
          <a:blip r:embed="rId3"/>
          <a:srcRect/>
          <a:stretch>
            <a:fillRect/>
          </a:stretch>
        </p:blipFill>
        <p:spPr bwMode="auto">
          <a:xfrm>
            <a:off x="6204480" y="2370668"/>
            <a:ext cx="2587094" cy="2587096"/>
          </a:xfrm>
          <a:prstGeom prst="rect">
            <a:avLst/>
          </a:prstGeom>
          <a:noFill/>
        </p:spPr>
      </p:pic>
      <p:pic>
        <p:nvPicPr>
          <p:cNvPr id="9" name="Picture 2" descr="http://i840.photobucket.com/albums/zz324/keyclubberdoo/Graphic%20Standards/Template_KeyClub_Red_pencil_graphicsflbashx.gif"/>
          <p:cNvPicPr>
            <a:picLocks noChangeAspect="1" noChangeArrowheads="1"/>
          </p:cNvPicPr>
          <p:nvPr/>
        </p:nvPicPr>
        <p:blipFill>
          <a:blip r:embed="rId4"/>
          <a:srcRect/>
          <a:stretch>
            <a:fillRect/>
          </a:stretch>
        </p:blipFill>
        <p:spPr bwMode="auto">
          <a:xfrm>
            <a:off x="0" y="558801"/>
            <a:ext cx="9144000" cy="690034"/>
          </a:xfrm>
          <a:prstGeom prst="rect">
            <a:avLst/>
          </a:prstGeom>
          <a:noFill/>
        </p:spPr>
      </p:pic>
      <p:sp>
        <p:nvSpPr>
          <p:cNvPr id="2" name="Title 1"/>
          <p:cNvSpPr>
            <a:spLocks noGrp="1"/>
          </p:cNvSpPr>
          <p:nvPr>
            <p:ph type="title"/>
          </p:nvPr>
        </p:nvSpPr>
        <p:spPr>
          <a:xfrm>
            <a:off x="685800" y="420820"/>
            <a:ext cx="8458200" cy="1143000"/>
          </a:xfrm>
        </p:spPr>
        <p:txBody>
          <a:bodyPr/>
          <a:lstStyle/>
          <a:p>
            <a:r>
              <a:rPr lang="en-US" dirty="0" smtClean="0">
                <a:solidFill>
                  <a:schemeClr val="bg1"/>
                </a:solidFill>
                <a:latin typeface="Century Gothic" panose="020B0502020202020204" pitchFamily="34" charset="0"/>
              </a:rPr>
              <a:t>International President</a:t>
            </a:r>
            <a:endParaRPr lang="en-US" dirty="0">
              <a:solidFill>
                <a:schemeClr val="bg1"/>
              </a:solidFill>
              <a:latin typeface="Century Gothic" panose="020B0502020202020204" pitchFamily="34" charset="0"/>
            </a:endParaRPr>
          </a:p>
        </p:txBody>
      </p:sp>
    </p:spTree>
    <p:extLst>
      <p:ext uri="{BB962C8B-B14F-4D97-AF65-F5344CB8AC3E}">
        <p14:creationId xmlns="" xmlns:p14="http://schemas.microsoft.com/office/powerpoint/2010/main" val="2017090487"/>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5657</TotalTime>
  <Words>1433</Words>
  <Application>Microsoft Macintosh PowerPoint</Application>
  <PresentationFormat>On-screen Show (4:3)</PresentationFormat>
  <Paragraphs>148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Running for Higher Office </vt:lpstr>
      <vt:lpstr>Slide 2</vt:lpstr>
      <vt:lpstr>Running for Higher Office</vt:lpstr>
      <vt:lpstr>Running for Higher office</vt:lpstr>
      <vt:lpstr>Slide 5</vt:lpstr>
      <vt:lpstr>Lieutenant Governors</vt:lpstr>
      <vt:lpstr>Appointed Positions </vt:lpstr>
      <vt:lpstr>Executive Board</vt:lpstr>
      <vt:lpstr>International President</vt:lpstr>
      <vt:lpstr>International Vice President</vt:lpstr>
      <vt:lpstr>International Trustee</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Running for Higher Office</dc:title>
  <dc:creator>Microsoft account</dc:creator>
  <cp:lastModifiedBy>Katie Havemann</cp:lastModifiedBy>
  <cp:revision>43</cp:revision>
  <dcterms:created xsi:type="dcterms:W3CDTF">2014-07-16T19:45:44Z</dcterms:created>
  <dcterms:modified xsi:type="dcterms:W3CDTF">2015-08-25T22:37:29Z</dcterms:modified>
</cp:coreProperties>
</file>