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9" r:id="rId1"/>
  </p:sldMasterIdLst>
  <p:notesMasterIdLst>
    <p:notesMasterId r:id="rId13"/>
  </p:notesMasterIdLst>
  <p:handoutMasterIdLst>
    <p:handoutMasterId r:id="rId14"/>
  </p:handoutMasterIdLst>
  <p:sldIdLst>
    <p:sldId id="256" r:id="rId2"/>
    <p:sldId id="266" r:id="rId3"/>
    <p:sldId id="267" r:id="rId4"/>
    <p:sldId id="268" r:id="rId5"/>
    <p:sldId id="274" r:id="rId6"/>
    <p:sldId id="275" r:id="rId7"/>
    <p:sldId id="271" r:id="rId8"/>
    <p:sldId id="270" r:id="rId9"/>
    <p:sldId id="269" r:id="rId10"/>
    <p:sldId id="273" r:id="rId11"/>
    <p:sldId id="265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1E3C71"/>
    <a:srgbClr val="FFF799"/>
    <a:srgbClr val="F7941E"/>
    <a:srgbClr val="003974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1182" autoAdjust="0"/>
    <p:restoredTop sz="74733" autoAdjust="0"/>
  </p:normalViewPr>
  <p:slideViewPr>
    <p:cSldViewPr>
      <p:cViewPr>
        <p:scale>
          <a:sx n="60" d="100"/>
          <a:sy n="60" d="100"/>
        </p:scale>
        <p:origin x="-1398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518" y="-90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A87E59D-E269-41CA-97ED-D3824550DF23}" type="doc">
      <dgm:prSet loTypeId="urn:microsoft.com/office/officeart/2005/8/layout/pyramid3" loCatId="pyramid" qsTypeId="urn:microsoft.com/office/officeart/2005/8/quickstyle/simple3" qsCatId="simple" csTypeId="urn:microsoft.com/office/officeart/2005/8/colors/colorful5" csCatId="colorful" phldr="1"/>
      <dgm:spPr/>
    </dgm:pt>
    <dgm:pt modelId="{AD4967C4-61D0-4124-82DB-919CA27B92A8}">
      <dgm:prSet phldrT="[Text]"/>
      <dgm:spPr/>
      <dgm:t>
        <a:bodyPr/>
        <a:lstStyle/>
        <a:p>
          <a:r>
            <a:rPr lang="en-US" dirty="0" smtClean="0">
              <a:latin typeface="Century Gothic" panose="020B0502020202020204" pitchFamily="34" charset="0"/>
            </a:rPr>
            <a:t>Members</a:t>
          </a:r>
          <a:endParaRPr lang="en-US" dirty="0">
            <a:latin typeface="Century Gothic" panose="020B0502020202020204" pitchFamily="34" charset="0"/>
          </a:endParaRPr>
        </a:p>
      </dgm:t>
    </dgm:pt>
    <dgm:pt modelId="{73EF6828-6136-46BF-A535-860A7441020C}" type="parTrans" cxnId="{41F7AC0B-D225-445E-8BCB-EAF9167CF5A8}">
      <dgm:prSet/>
      <dgm:spPr/>
      <dgm:t>
        <a:bodyPr/>
        <a:lstStyle/>
        <a:p>
          <a:endParaRPr lang="en-US"/>
        </a:p>
      </dgm:t>
    </dgm:pt>
    <dgm:pt modelId="{7F96F1A8-916F-4288-9F06-89CA38E5417E}" type="sibTrans" cxnId="{41F7AC0B-D225-445E-8BCB-EAF9167CF5A8}">
      <dgm:prSet/>
      <dgm:spPr/>
      <dgm:t>
        <a:bodyPr/>
        <a:lstStyle/>
        <a:p>
          <a:endParaRPr lang="en-US"/>
        </a:p>
      </dgm:t>
    </dgm:pt>
    <dgm:pt modelId="{EA66B461-015C-45A6-BFBC-3D8076139C4A}">
      <dgm:prSet phldrT="[Text]"/>
      <dgm:spPr/>
      <dgm:t>
        <a:bodyPr/>
        <a:lstStyle/>
        <a:p>
          <a:r>
            <a:rPr lang="en-US" dirty="0" smtClean="0">
              <a:latin typeface="Century Gothic" panose="020B0502020202020204" pitchFamily="34" charset="0"/>
            </a:rPr>
            <a:t>Treasurer</a:t>
          </a:r>
          <a:endParaRPr lang="en-US" dirty="0">
            <a:latin typeface="Century Gothic" panose="020B0502020202020204" pitchFamily="34" charset="0"/>
          </a:endParaRPr>
        </a:p>
      </dgm:t>
    </dgm:pt>
    <dgm:pt modelId="{2D719A6A-27F7-4404-9F26-63F19C15ACCC}" type="parTrans" cxnId="{CD3D261A-69E3-4E0A-8439-CBA857D570DB}">
      <dgm:prSet/>
      <dgm:spPr/>
      <dgm:t>
        <a:bodyPr/>
        <a:lstStyle/>
        <a:p>
          <a:endParaRPr lang="en-US"/>
        </a:p>
      </dgm:t>
    </dgm:pt>
    <dgm:pt modelId="{A7FE8161-127A-4B3A-A455-491EAC8628DE}" type="sibTrans" cxnId="{CD3D261A-69E3-4E0A-8439-CBA857D570DB}">
      <dgm:prSet/>
      <dgm:spPr/>
      <dgm:t>
        <a:bodyPr/>
        <a:lstStyle/>
        <a:p>
          <a:endParaRPr lang="en-US"/>
        </a:p>
      </dgm:t>
    </dgm:pt>
    <dgm:pt modelId="{7709A70F-D2F8-4955-B6D4-F6A9E72B4C8F}">
      <dgm:prSet phldrT="[Text]"/>
      <dgm:spPr/>
      <dgm:t>
        <a:bodyPr/>
        <a:lstStyle/>
        <a:p>
          <a:r>
            <a:rPr lang="en-US" dirty="0" smtClean="0">
              <a:latin typeface="Century Gothic" panose="020B0502020202020204" pitchFamily="34" charset="0"/>
            </a:rPr>
            <a:t>Secretary</a:t>
          </a:r>
          <a:endParaRPr lang="en-US" dirty="0">
            <a:latin typeface="Century Gothic" panose="020B0502020202020204" pitchFamily="34" charset="0"/>
          </a:endParaRPr>
        </a:p>
      </dgm:t>
    </dgm:pt>
    <dgm:pt modelId="{EFE90EA5-ED2E-4A31-A8E1-2BE4787EBB92}" type="parTrans" cxnId="{C613AF75-7356-4725-9534-D7126F242019}">
      <dgm:prSet/>
      <dgm:spPr/>
      <dgm:t>
        <a:bodyPr/>
        <a:lstStyle/>
        <a:p>
          <a:endParaRPr lang="en-US"/>
        </a:p>
      </dgm:t>
    </dgm:pt>
    <dgm:pt modelId="{CD24603B-1AEF-402D-B1B4-B0BA945F274E}" type="sibTrans" cxnId="{C613AF75-7356-4725-9534-D7126F242019}">
      <dgm:prSet/>
      <dgm:spPr/>
      <dgm:t>
        <a:bodyPr/>
        <a:lstStyle/>
        <a:p>
          <a:endParaRPr lang="en-US"/>
        </a:p>
      </dgm:t>
    </dgm:pt>
    <dgm:pt modelId="{1AC5EBC8-AFE6-4A00-A2C0-D8E2A30E896A}">
      <dgm:prSet phldrT="[Text]"/>
      <dgm:spPr/>
      <dgm:t>
        <a:bodyPr/>
        <a:lstStyle/>
        <a:p>
          <a:r>
            <a:rPr lang="en-US" dirty="0" smtClean="0">
              <a:latin typeface="Century Gothic" panose="020B0502020202020204" pitchFamily="34" charset="0"/>
            </a:rPr>
            <a:t>Vice President</a:t>
          </a:r>
          <a:endParaRPr lang="en-US" dirty="0">
            <a:latin typeface="Century Gothic" panose="020B0502020202020204" pitchFamily="34" charset="0"/>
          </a:endParaRPr>
        </a:p>
      </dgm:t>
    </dgm:pt>
    <dgm:pt modelId="{022C4397-C99A-48CF-9192-21210CC88E90}" type="parTrans" cxnId="{9DB48E63-EC2A-4E22-9B7D-474EE5286F7F}">
      <dgm:prSet/>
      <dgm:spPr/>
      <dgm:t>
        <a:bodyPr/>
        <a:lstStyle/>
        <a:p>
          <a:endParaRPr lang="en-US"/>
        </a:p>
      </dgm:t>
    </dgm:pt>
    <dgm:pt modelId="{34581968-BE50-43DE-9FFA-E1862696259C}" type="sibTrans" cxnId="{9DB48E63-EC2A-4E22-9B7D-474EE5286F7F}">
      <dgm:prSet/>
      <dgm:spPr/>
      <dgm:t>
        <a:bodyPr/>
        <a:lstStyle/>
        <a:p>
          <a:endParaRPr lang="en-US"/>
        </a:p>
      </dgm:t>
    </dgm:pt>
    <dgm:pt modelId="{FA9CFC9C-64E4-438A-86C0-B8C489258C8F}">
      <dgm:prSet phldrT="[Text]"/>
      <dgm:spPr/>
      <dgm:t>
        <a:bodyPr/>
        <a:lstStyle/>
        <a:p>
          <a:r>
            <a:rPr lang="en-US" dirty="0" smtClean="0">
              <a:latin typeface="Century Gothic" panose="020B0502020202020204" pitchFamily="34" charset="0"/>
            </a:rPr>
            <a:t>Editor</a:t>
          </a:r>
          <a:endParaRPr lang="en-US" dirty="0">
            <a:latin typeface="Century Gothic" panose="020B0502020202020204" pitchFamily="34" charset="0"/>
          </a:endParaRPr>
        </a:p>
      </dgm:t>
    </dgm:pt>
    <dgm:pt modelId="{E36CD594-EB23-485C-BD49-FE76FA58C272}" type="parTrans" cxnId="{24E800F5-BBA3-442D-9320-3B9294AA9905}">
      <dgm:prSet/>
      <dgm:spPr/>
      <dgm:t>
        <a:bodyPr/>
        <a:lstStyle/>
        <a:p>
          <a:endParaRPr lang="en-US"/>
        </a:p>
      </dgm:t>
    </dgm:pt>
    <dgm:pt modelId="{FF3F4E47-78B6-475A-A077-B1779B427339}" type="sibTrans" cxnId="{24E800F5-BBA3-442D-9320-3B9294AA9905}">
      <dgm:prSet/>
      <dgm:spPr/>
      <dgm:t>
        <a:bodyPr/>
        <a:lstStyle/>
        <a:p>
          <a:endParaRPr lang="en-US"/>
        </a:p>
      </dgm:t>
    </dgm:pt>
    <dgm:pt modelId="{9D8C6639-91C3-476C-863C-F49F695D9BB1}">
      <dgm:prSet phldrT="[Text]"/>
      <dgm:spPr/>
      <dgm:t>
        <a:bodyPr/>
        <a:lstStyle/>
        <a:p>
          <a:r>
            <a:rPr lang="en-US" dirty="0" smtClean="0">
              <a:latin typeface="Century Gothic" panose="020B0502020202020204" pitchFamily="34" charset="0"/>
            </a:rPr>
            <a:t>President</a:t>
          </a:r>
          <a:endParaRPr lang="en-US" dirty="0">
            <a:latin typeface="Century Gothic" panose="020B0502020202020204" pitchFamily="34" charset="0"/>
          </a:endParaRPr>
        </a:p>
      </dgm:t>
    </dgm:pt>
    <dgm:pt modelId="{5B74AB3D-291F-4239-BA9F-5ADDF4481D33}" type="parTrans" cxnId="{C53917DB-70D1-46F7-8E12-D5040C873B6D}">
      <dgm:prSet/>
      <dgm:spPr/>
      <dgm:t>
        <a:bodyPr/>
        <a:lstStyle/>
        <a:p>
          <a:endParaRPr lang="en-US"/>
        </a:p>
      </dgm:t>
    </dgm:pt>
    <dgm:pt modelId="{6D67AAFA-F6C0-42BF-BDB8-7C967D405535}" type="sibTrans" cxnId="{C53917DB-70D1-46F7-8E12-D5040C873B6D}">
      <dgm:prSet/>
      <dgm:spPr/>
      <dgm:t>
        <a:bodyPr/>
        <a:lstStyle/>
        <a:p>
          <a:endParaRPr lang="en-US"/>
        </a:p>
      </dgm:t>
    </dgm:pt>
    <dgm:pt modelId="{5994A0FC-CCB7-4F6B-9605-8DF2FEB26EDB}" type="pres">
      <dgm:prSet presAssocID="{9A87E59D-E269-41CA-97ED-D3824550DF23}" presName="Name0" presStyleCnt="0">
        <dgm:presLayoutVars>
          <dgm:dir/>
          <dgm:animLvl val="lvl"/>
          <dgm:resizeHandles val="exact"/>
        </dgm:presLayoutVars>
      </dgm:prSet>
      <dgm:spPr/>
    </dgm:pt>
    <dgm:pt modelId="{913A0F8C-4E2B-4F7B-ACCA-45D58283B456}" type="pres">
      <dgm:prSet presAssocID="{AD4967C4-61D0-4124-82DB-919CA27B92A8}" presName="Name8" presStyleCnt="0"/>
      <dgm:spPr/>
    </dgm:pt>
    <dgm:pt modelId="{2FC42BBD-F8B5-47BC-BCAF-DEBAD2C59B58}" type="pres">
      <dgm:prSet presAssocID="{AD4967C4-61D0-4124-82DB-919CA27B92A8}" presName="level" presStyleLbl="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25B6D1-7BDE-42F8-9A59-90C2AD5C98A5}" type="pres">
      <dgm:prSet presAssocID="{AD4967C4-61D0-4124-82DB-919CA27B92A8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9BCAA5-27A8-4202-8D22-ED44F91EB2EA}" type="pres">
      <dgm:prSet presAssocID="{FA9CFC9C-64E4-438A-86C0-B8C489258C8F}" presName="Name8" presStyleCnt="0"/>
      <dgm:spPr/>
    </dgm:pt>
    <dgm:pt modelId="{6C43F0FA-0C6F-469A-B3B5-1A0F6CF8153A}" type="pres">
      <dgm:prSet presAssocID="{FA9CFC9C-64E4-438A-86C0-B8C489258C8F}" presName="level" presStyleLbl="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AEF7C5-72F2-40A3-999F-C1C625BAF692}" type="pres">
      <dgm:prSet presAssocID="{FA9CFC9C-64E4-438A-86C0-B8C489258C8F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BBBEDB-C1B2-4D16-8608-E88FC6EFAB93}" type="pres">
      <dgm:prSet presAssocID="{EA66B461-015C-45A6-BFBC-3D8076139C4A}" presName="Name8" presStyleCnt="0"/>
      <dgm:spPr/>
    </dgm:pt>
    <dgm:pt modelId="{CEF25C1F-290F-4F7D-A25E-F2F87CBE7CAC}" type="pres">
      <dgm:prSet presAssocID="{EA66B461-015C-45A6-BFBC-3D8076139C4A}" presName="level" presStyleLbl="node1" presStyleIdx="2" presStyleCnt="6" custLinFactNeighborX="862" custLinFactNeighborY="105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092AB9-8CA7-4630-8A7F-873F80C0B7FB}" type="pres">
      <dgm:prSet presAssocID="{EA66B461-015C-45A6-BFBC-3D8076139C4A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D4CECB-2C61-4BDC-B555-D5737AE35C20}" type="pres">
      <dgm:prSet presAssocID="{7709A70F-D2F8-4955-B6D4-F6A9E72B4C8F}" presName="Name8" presStyleCnt="0"/>
      <dgm:spPr/>
    </dgm:pt>
    <dgm:pt modelId="{AD441DC4-5353-461C-9D0D-7F5A91A83FDB}" type="pres">
      <dgm:prSet presAssocID="{7709A70F-D2F8-4955-B6D4-F6A9E72B4C8F}" presName="level" presStyleLbl="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CEEC8B-0FA9-40DB-95A5-A3B4A92CAC8C}" type="pres">
      <dgm:prSet presAssocID="{7709A70F-D2F8-4955-B6D4-F6A9E72B4C8F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27A286-2B7D-4DC2-812F-5A3C90113A47}" type="pres">
      <dgm:prSet presAssocID="{1AC5EBC8-AFE6-4A00-A2C0-D8E2A30E896A}" presName="Name8" presStyleCnt="0"/>
      <dgm:spPr/>
    </dgm:pt>
    <dgm:pt modelId="{58FB53D3-79D0-4E37-AE5A-4A0FE5664C3A}" type="pres">
      <dgm:prSet presAssocID="{1AC5EBC8-AFE6-4A00-A2C0-D8E2A30E896A}" presName="level" presStyleLbl="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2E40C1-C633-40AC-BDF4-60E3DD458D96}" type="pres">
      <dgm:prSet presAssocID="{1AC5EBC8-AFE6-4A00-A2C0-D8E2A30E896A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33D911-5FBB-40FF-B98A-8F9781E3A7EE}" type="pres">
      <dgm:prSet presAssocID="{9D8C6639-91C3-476C-863C-F49F695D9BB1}" presName="Name8" presStyleCnt="0"/>
      <dgm:spPr/>
    </dgm:pt>
    <dgm:pt modelId="{132025E4-BF88-4177-B199-D39AFF342133}" type="pres">
      <dgm:prSet presAssocID="{9D8C6639-91C3-476C-863C-F49F695D9BB1}" presName="level" presStyleLbl="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3B2980-57A5-4852-8B43-ECC94AD8083F}" type="pres">
      <dgm:prSet presAssocID="{9D8C6639-91C3-476C-863C-F49F695D9BB1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1F7AC0B-D225-445E-8BCB-EAF9167CF5A8}" srcId="{9A87E59D-E269-41CA-97ED-D3824550DF23}" destId="{AD4967C4-61D0-4124-82DB-919CA27B92A8}" srcOrd="0" destOrd="0" parTransId="{73EF6828-6136-46BF-A535-860A7441020C}" sibTransId="{7F96F1A8-916F-4288-9F06-89CA38E5417E}"/>
    <dgm:cxn modelId="{C613AF75-7356-4725-9534-D7126F242019}" srcId="{9A87E59D-E269-41CA-97ED-D3824550DF23}" destId="{7709A70F-D2F8-4955-B6D4-F6A9E72B4C8F}" srcOrd="3" destOrd="0" parTransId="{EFE90EA5-ED2E-4A31-A8E1-2BE4787EBB92}" sibTransId="{CD24603B-1AEF-402D-B1B4-B0BA945F274E}"/>
    <dgm:cxn modelId="{BC339EA2-16FB-4826-A438-AD3FBD7D6221}" type="presOf" srcId="{EA66B461-015C-45A6-BFBC-3D8076139C4A}" destId="{CEF25C1F-290F-4F7D-A25E-F2F87CBE7CAC}" srcOrd="0" destOrd="0" presId="urn:microsoft.com/office/officeart/2005/8/layout/pyramid3"/>
    <dgm:cxn modelId="{82719A0F-63E6-4FC2-B109-264799F9C412}" type="presOf" srcId="{AD4967C4-61D0-4124-82DB-919CA27B92A8}" destId="{2FC42BBD-F8B5-47BC-BCAF-DEBAD2C59B58}" srcOrd="0" destOrd="0" presId="urn:microsoft.com/office/officeart/2005/8/layout/pyramid3"/>
    <dgm:cxn modelId="{9DB48E63-EC2A-4E22-9B7D-474EE5286F7F}" srcId="{9A87E59D-E269-41CA-97ED-D3824550DF23}" destId="{1AC5EBC8-AFE6-4A00-A2C0-D8E2A30E896A}" srcOrd="4" destOrd="0" parTransId="{022C4397-C99A-48CF-9192-21210CC88E90}" sibTransId="{34581968-BE50-43DE-9FFA-E1862696259C}"/>
    <dgm:cxn modelId="{14DA8CC1-50D1-4E0A-B28A-4CE3B1B5A4D4}" type="presOf" srcId="{9D8C6639-91C3-476C-863C-F49F695D9BB1}" destId="{5F3B2980-57A5-4852-8B43-ECC94AD8083F}" srcOrd="1" destOrd="0" presId="urn:microsoft.com/office/officeart/2005/8/layout/pyramid3"/>
    <dgm:cxn modelId="{C1E13FA3-3BC4-49C6-A4D2-EA18A9C4D493}" type="presOf" srcId="{9A87E59D-E269-41CA-97ED-D3824550DF23}" destId="{5994A0FC-CCB7-4F6B-9605-8DF2FEB26EDB}" srcOrd="0" destOrd="0" presId="urn:microsoft.com/office/officeart/2005/8/layout/pyramid3"/>
    <dgm:cxn modelId="{3659814C-D191-4414-B740-894AB0317914}" type="presOf" srcId="{FA9CFC9C-64E4-438A-86C0-B8C489258C8F}" destId="{6C43F0FA-0C6F-469A-B3B5-1A0F6CF8153A}" srcOrd="0" destOrd="0" presId="urn:microsoft.com/office/officeart/2005/8/layout/pyramid3"/>
    <dgm:cxn modelId="{A4DF0A06-0830-47D9-939C-954AA061CDD0}" type="presOf" srcId="{FA9CFC9C-64E4-438A-86C0-B8C489258C8F}" destId="{D7AEF7C5-72F2-40A3-999F-C1C625BAF692}" srcOrd="1" destOrd="0" presId="urn:microsoft.com/office/officeart/2005/8/layout/pyramid3"/>
    <dgm:cxn modelId="{BBC88BF0-7CB2-4AE5-8EA4-29447CA24E2A}" type="presOf" srcId="{7709A70F-D2F8-4955-B6D4-F6A9E72B4C8F}" destId="{AD441DC4-5353-461C-9D0D-7F5A91A83FDB}" srcOrd="0" destOrd="0" presId="urn:microsoft.com/office/officeart/2005/8/layout/pyramid3"/>
    <dgm:cxn modelId="{53D84D69-1315-4EF8-9087-E6C191860CE0}" type="presOf" srcId="{7709A70F-D2F8-4955-B6D4-F6A9E72B4C8F}" destId="{BFCEEC8B-0FA9-40DB-95A5-A3B4A92CAC8C}" srcOrd="1" destOrd="0" presId="urn:microsoft.com/office/officeart/2005/8/layout/pyramid3"/>
    <dgm:cxn modelId="{CD3D261A-69E3-4E0A-8439-CBA857D570DB}" srcId="{9A87E59D-E269-41CA-97ED-D3824550DF23}" destId="{EA66B461-015C-45A6-BFBC-3D8076139C4A}" srcOrd="2" destOrd="0" parTransId="{2D719A6A-27F7-4404-9F26-63F19C15ACCC}" sibTransId="{A7FE8161-127A-4B3A-A455-491EAC8628DE}"/>
    <dgm:cxn modelId="{5952FDDA-8E37-458B-A9A9-9935ECF7E683}" type="presOf" srcId="{AD4967C4-61D0-4124-82DB-919CA27B92A8}" destId="{D725B6D1-7BDE-42F8-9A59-90C2AD5C98A5}" srcOrd="1" destOrd="0" presId="urn:microsoft.com/office/officeart/2005/8/layout/pyramid3"/>
    <dgm:cxn modelId="{469310A5-D230-4647-824D-E7C352AB88BD}" type="presOf" srcId="{9D8C6639-91C3-476C-863C-F49F695D9BB1}" destId="{132025E4-BF88-4177-B199-D39AFF342133}" srcOrd="0" destOrd="0" presId="urn:microsoft.com/office/officeart/2005/8/layout/pyramid3"/>
    <dgm:cxn modelId="{A8786081-659F-4604-8739-F5AF49D827C4}" type="presOf" srcId="{EA66B461-015C-45A6-BFBC-3D8076139C4A}" destId="{F7092AB9-8CA7-4630-8A7F-873F80C0B7FB}" srcOrd="1" destOrd="0" presId="urn:microsoft.com/office/officeart/2005/8/layout/pyramid3"/>
    <dgm:cxn modelId="{18D5801E-9F95-49EE-B981-E33956E431B1}" type="presOf" srcId="{1AC5EBC8-AFE6-4A00-A2C0-D8E2A30E896A}" destId="{EA2E40C1-C633-40AC-BDF4-60E3DD458D96}" srcOrd="1" destOrd="0" presId="urn:microsoft.com/office/officeart/2005/8/layout/pyramid3"/>
    <dgm:cxn modelId="{C53917DB-70D1-46F7-8E12-D5040C873B6D}" srcId="{9A87E59D-E269-41CA-97ED-D3824550DF23}" destId="{9D8C6639-91C3-476C-863C-F49F695D9BB1}" srcOrd="5" destOrd="0" parTransId="{5B74AB3D-291F-4239-BA9F-5ADDF4481D33}" sibTransId="{6D67AAFA-F6C0-42BF-BDB8-7C967D405535}"/>
    <dgm:cxn modelId="{24E800F5-BBA3-442D-9320-3B9294AA9905}" srcId="{9A87E59D-E269-41CA-97ED-D3824550DF23}" destId="{FA9CFC9C-64E4-438A-86C0-B8C489258C8F}" srcOrd="1" destOrd="0" parTransId="{E36CD594-EB23-485C-BD49-FE76FA58C272}" sibTransId="{FF3F4E47-78B6-475A-A077-B1779B427339}"/>
    <dgm:cxn modelId="{DDAC935E-1488-4893-9FE3-91F1602E169A}" type="presOf" srcId="{1AC5EBC8-AFE6-4A00-A2C0-D8E2A30E896A}" destId="{58FB53D3-79D0-4E37-AE5A-4A0FE5664C3A}" srcOrd="0" destOrd="0" presId="urn:microsoft.com/office/officeart/2005/8/layout/pyramid3"/>
    <dgm:cxn modelId="{3495996C-B410-45A6-9156-D6EB1DB98357}" type="presParOf" srcId="{5994A0FC-CCB7-4F6B-9605-8DF2FEB26EDB}" destId="{913A0F8C-4E2B-4F7B-ACCA-45D58283B456}" srcOrd="0" destOrd="0" presId="urn:microsoft.com/office/officeart/2005/8/layout/pyramid3"/>
    <dgm:cxn modelId="{54044F91-8EDE-490B-8D67-83945F542AA2}" type="presParOf" srcId="{913A0F8C-4E2B-4F7B-ACCA-45D58283B456}" destId="{2FC42BBD-F8B5-47BC-BCAF-DEBAD2C59B58}" srcOrd="0" destOrd="0" presId="urn:microsoft.com/office/officeart/2005/8/layout/pyramid3"/>
    <dgm:cxn modelId="{D818ED2F-7379-46DC-B2FB-5C20E1BE9194}" type="presParOf" srcId="{913A0F8C-4E2B-4F7B-ACCA-45D58283B456}" destId="{D725B6D1-7BDE-42F8-9A59-90C2AD5C98A5}" srcOrd="1" destOrd="0" presId="urn:microsoft.com/office/officeart/2005/8/layout/pyramid3"/>
    <dgm:cxn modelId="{679B38CF-7D6C-4BA0-A9A7-88FBDD4AE374}" type="presParOf" srcId="{5994A0FC-CCB7-4F6B-9605-8DF2FEB26EDB}" destId="{5E9BCAA5-27A8-4202-8D22-ED44F91EB2EA}" srcOrd="1" destOrd="0" presId="urn:microsoft.com/office/officeart/2005/8/layout/pyramid3"/>
    <dgm:cxn modelId="{C6AF83A2-591D-4089-9D34-E5EED39C43FD}" type="presParOf" srcId="{5E9BCAA5-27A8-4202-8D22-ED44F91EB2EA}" destId="{6C43F0FA-0C6F-469A-B3B5-1A0F6CF8153A}" srcOrd="0" destOrd="0" presId="urn:microsoft.com/office/officeart/2005/8/layout/pyramid3"/>
    <dgm:cxn modelId="{A4E0054D-152B-4FB1-A0A5-27F9CC0C2AF6}" type="presParOf" srcId="{5E9BCAA5-27A8-4202-8D22-ED44F91EB2EA}" destId="{D7AEF7C5-72F2-40A3-999F-C1C625BAF692}" srcOrd="1" destOrd="0" presId="urn:microsoft.com/office/officeart/2005/8/layout/pyramid3"/>
    <dgm:cxn modelId="{ACE97D54-A75D-4BC8-B094-CFEE4CADA30B}" type="presParOf" srcId="{5994A0FC-CCB7-4F6B-9605-8DF2FEB26EDB}" destId="{C4BBBEDB-C1B2-4D16-8608-E88FC6EFAB93}" srcOrd="2" destOrd="0" presId="urn:microsoft.com/office/officeart/2005/8/layout/pyramid3"/>
    <dgm:cxn modelId="{0E40E7AA-805B-4119-B07A-1C6DEF1D44E1}" type="presParOf" srcId="{C4BBBEDB-C1B2-4D16-8608-E88FC6EFAB93}" destId="{CEF25C1F-290F-4F7D-A25E-F2F87CBE7CAC}" srcOrd="0" destOrd="0" presId="urn:microsoft.com/office/officeart/2005/8/layout/pyramid3"/>
    <dgm:cxn modelId="{FFF5C7F2-CE1A-4013-A702-E2E74741FF0A}" type="presParOf" srcId="{C4BBBEDB-C1B2-4D16-8608-E88FC6EFAB93}" destId="{F7092AB9-8CA7-4630-8A7F-873F80C0B7FB}" srcOrd="1" destOrd="0" presId="urn:microsoft.com/office/officeart/2005/8/layout/pyramid3"/>
    <dgm:cxn modelId="{E1A7FF66-3861-445E-BC08-8C13E92230E5}" type="presParOf" srcId="{5994A0FC-CCB7-4F6B-9605-8DF2FEB26EDB}" destId="{0DD4CECB-2C61-4BDC-B555-D5737AE35C20}" srcOrd="3" destOrd="0" presId="urn:microsoft.com/office/officeart/2005/8/layout/pyramid3"/>
    <dgm:cxn modelId="{C147F72F-B2D9-467D-8D1F-8D84E26D2DF7}" type="presParOf" srcId="{0DD4CECB-2C61-4BDC-B555-D5737AE35C20}" destId="{AD441DC4-5353-461C-9D0D-7F5A91A83FDB}" srcOrd="0" destOrd="0" presId="urn:microsoft.com/office/officeart/2005/8/layout/pyramid3"/>
    <dgm:cxn modelId="{82EBE863-452B-4E65-A136-EE3378C40FA6}" type="presParOf" srcId="{0DD4CECB-2C61-4BDC-B555-D5737AE35C20}" destId="{BFCEEC8B-0FA9-40DB-95A5-A3B4A92CAC8C}" srcOrd="1" destOrd="0" presId="urn:microsoft.com/office/officeart/2005/8/layout/pyramid3"/>
    <dgm:cxn modelId="{6E858A8D-23CA-4837-9975-8EE94502B24B}" type="presParOf" srcId="{5994A0FC-CCB7-4F6B-9605-8DF2FEB26EDB}" destId="{0B27A286-2B7D-4DC2-812F-5A3C90113A47}" srcOrd="4" destOrd="0" presId="urn:microsoft.com/office/officeart/2005/8/layout/pyramid3"/>
    <dgm:cxn modelId="{7CF8EF3F-A5E4-49DE-8A18-C79C10940179}" type="presParOf" srcId="{0B27A286-2B7D-4DC2-812F-5A3C90113A47}" destId="{58FB53D3-79D0-4E37-AE5A-4A0FE5664C3A}" srcOrd="0" destOrd="0" presId="urn:microsoft.com/office/officeart/2005/8/layout/pyramid3"/>
    <dgm:cxn modelId="{7066598D-4AAC-4179-961F-611EDB4F361C}" type="presParOf" srcId="{0B27A286-2B7D-4DC2-812F-5A3C90113A47}" destId="{EA2E40C1-C633-40AC-BDF4-60E3DD458D96}" srcOrd="1" destOrd="0" presId="urn:microsoft.com/office/officeart/2005/8/layout/pyramid3"/>
    <dgm:cxn modelId="{26DD71E6-8FE3-48D7-BE18-2519F965B205}" type="presParOf" srcId="{5994A0FC-CCB7-4F6B-9605-8DF2FEB26EDB}" destId="{3033D911-5FBB-40FF-B98A-8F9781E3A7EE}" srcOrd="5" destOrd="0" presId="urn:microsoft.com/office/officeart/2005/8/layout/pyramid3"/>
    <dgm:cxn modelId="{37591103-E5CA-4FFD-B08B-04BA4A277EBF}" type="presParOf" srcId="{3033D911-5FBB-40FF-B98A-8F9781E3A7EE}" destId="{132025E4-BF88-4177-B199-D39AFF342133}" srcOrd="0" destOrd="0" presId="urn:microsoft.com/office/officeart/2005/8/layout/pyramid3"/>
    <dgm:cxn modelId="{CBE7526F-EA11-423A-80D9-EB5E0E94273B}" type="presParOf" srcId="{3033D911-5FBB-40FF-B98A-8F9781E3A7EE}" destId="{5F3B2980-57A5-4852-8B43-ECC94AD8083F}" srcOrd="1" destOrd="0" presId="urn:microsoft.com/office/officeart/2005/8/layout/pyramid3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C42BBD-F8B5-47BC-BCAF-DEBAD2C59B58}">
      <dsp:nvSpPr>
        <dsp:cNvPr id="0" name=""/>
        <dsp:cNvSpPr/>
      </dsp:nvSpPr>
      <dsp:spPr>
        <a:xfrm rot="10800000">
          <a:off x="0" y="0"/>
          <a:ext cx="6629400" cy="833820"/>
        </a:xfrm>
        <a:prstGeom prst="trapezoid">
          <a:avLst>
            <a:gd name="adj" fmla="val 66255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Century Gothic" panose="020B0502020202020204" pitchFamily="34" charset="0"/>
            </a:rPr>
            <a:t>Members</a:t>
          </a:r>
          <a:endParaRPr lang="en-US" sz="1800" kern="1200" dirty="0">
            <a:latin typeface="Century Gothic" panose="020B0502020202020204" pitchFamily="34" charset="0"/>
          </a:endParaRPr>
        </a:p>
      </dsp:txBody>
      <dsp:txXfrm rot="-10800000">
        <a:off x="1160144" y="0"/>
        <a:ext cx="4309110" cy="833820"/>
      </dsp:txXfrm>
    </dsp:sp>
    <dsp:sp modelId="{6C43F0FA-0C6F-469A-B3B5-1A0F6CF8153A}">
      <dsp:nvSpPr>
        <dsp:cNvPr id="0" name=""/>
        <dsp:cNvSpPr/>
      </dsp:nvSpPr>
      <dsp:spPr>
        <a:xfrm rot="10800000">
          <a:off x="552449" y="833820"/>
          <a:ext cx="5524500" cy="833820"/>
        </a:xfrm>
        <a:prstGeom prst="trapezoid">
          <a:avLst>
            <a:gd name="adj" fmla="val 66255"/>
          </a:avLst>
        </a:prstGeom>
        <a:gradFill rotWithShape="0">
          <a:gsLst>
            <a:gs pos="0">
              <a:schemeClr val="accent5">
                <a:hueOff val="-1986775"/>
                <a:satOff val="7962"/>
                <a:lumOff val="1726"/>
                <a:alphaOff val="0"/>
                <a:tint val="50000"/>
                <a:satMod val="300000"/>
              </a:schemeClr>
            </a:gs>
            <a:gs pos="35000">
              <a:schemeClr val="accent5">
                <a:hueOff val="-1986775"/>
                <a:satOff val="7962"/>
                <a:lumOff val="1726"/>
                <a:alphaOff val="0"/>
                <a:tint val="37000"/>
                <a:satMod val="300000"/>
              </a:schemeClr>
            </a:gs>
            <a:gs pos="100000">
              <a:schemeClr val="accent5">
                <a:hueOff val="-1986775"/>
                <a:satOff val="7962"/>
                <a:lumOff val="172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Century Gothic" panose="020B0502020202020204" pitchFamily="34" charset="0"/>
            </a:rPr>
            <a:t>Editor</a:t>
          </a:r>
          <a:endParaRPr lang="en-US" sz="1800" kern="1200" dirty="0">
            <a:latin typeface="Century Gothic" panose="020B0502020202020204" pitchFamily="34" charset="0"/>
          </a:endParaRPr>
        </a:p>
      </dsp:txBody>
      <dsp:txXfrm rot="-10800000">
        <a:off x="1519237" y="833820"/>
        <a:ext cx="3590925" cy="833820"/>
      </dsp:txXfrm>
    </dsp:sp>
    <dsp:sp modelId="{CEF25C1F-290F-4F7D-A25E-F2F87CBE7CAC}">
      <dsp:nvSpPr>
        <dsp:cNvPr id="0" name=""/>
        <dsp:cNvSpPr/>
      </dsp:nvSpPr>
      <dsp:spPr>
        <a:xfrm rot="10800000">
          <a:off x="1142996" y="1676396"/>
          <a:ext cx="4419600" cy="833820"/>
        </a:xfrm>
        <a:prstGeom prst="trapezoid">
          <a:avLst>
            <a:gd name="adj" fmla="val 66255"/>
          </a:avLst>
        </a:prstGeom>
        <a:gradFill rotWithShape="0">
          <a:gsLst>
            <a:gs pos="0">
              <a:schemeClr val="accent5">
                <a:hueOff val="-3973551"/>
                <a:satOff val="15924"/>
                <a:lumOff val="3451"/>
                <a:alphaOff val="0"/>
                <a:tint val="50000"/>
                <a:satMod val="300000"/>
              </a:schemeClr>
            </a:gs>
            <a:gs pos="35000">
              <a:schemeClr val="accent5">
                <a:hueOff val="-3973551"/>
                <a:satOff val="15924"/>
                <a:lumOff val="3451"/>
                <a:alphaOff val="0"/>
                <a:tint val="37000"/>
                <a:satMod val="300000"/>
              </a:schemeClr>
            </a:gs>
            <a:gs pos="100000">
              <a:schemeClr val="accent5">
                <a:hueOff val="-3973551"/>
                <a:satOff val="15924"/>
                <a:lumOff val="3451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Century Gothic" panose="020B0502020202020204" pitchFamily="34" charset="0"/>
            </a:rPr>
            <a:t>Treasurer</a:t>
          </a:r>
          <a:endParaRPr lang="en-US" sz="1800" kern="1200" dirty="0">
            <a:latin typeface="Century Gothic" panose="020B0502020202020204" pitchFamily="34" charset="0"/>
          </a:endParaRPr>
        </a:p>
      </dsp:txBody>
      <dsp:txXfrm rot="-10800000">
        <a:off x="1916426" y="1676396"/>
        <a:ext cx="2872740" cy="833820"/>
      </dsp:txXfrm>
    </dsp:sp>
    <dsp:sp modelId="{AD441DC4-5353-461C-9D0D-7F5A91A83FDB}">
      <dsp:nvSpPr>
        <dsp:cNvPr id="0" name=""/>
        <dsp:cNvSpPr/>
      </dsp:nvSpPr>
      <dsp:spPr>
        <a:xfrm rot="10800000">
          <a:off x="1657350" y="2501462"/>
          <a:ext cx="3314700" cy="833820"/>
        </a:xfrm>
        <a:prstGeom prst="trapezoid">
          <a:avLst>
            <a:gd name="adj" fmla="val 66255"/>
          </a:avLst>
        </a:prstGeom>
        <a:gradFill rotWithShape="0">
          <a:gsLst>
            <a:gs pos="0">
              <a:schemeClr val="accent5">
                <a:hueOff val="-5960326"/>
                <a:satOff val="23887"/>
                <a:lumOff val="5177"/>
                <a:alphaOff val="0"/>
                <a:tint val="50000"/>
                <a:satMod val="300000"/>
              </a:schemeClr>
            </a:gs>
            <a:gs pos="35000">
              <a:schemeClr val="accent5">
                <a:hueOff val="-5960326"/>
                <a:satOff val="23887"/>
                <a:lumOff val="5177"/>
                <a:alphaOff val="0"/>
                <a:tint val="37000"/>
                <a:satMod val="300000"/>
              </a:schemeClr>
            </a:gs>
            <a:gs pos="100000">
              <a:schemeClr val="accent5">
                <a:hueOff val="-5960326"/>
                <a:satOff val="23887"/>
                <a:lumOff val="5177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Century Gothic" panose="020B0502020202020204" pitchFamily="34" charset="0"/>
            </a:rPr>
            <a:t>Secretary</a:t>
          </a:r>
          <a:endParaRPr lang="en-US" sz="1800" kern="1200" dirty="0">
            <a:latin typeface="Century Gothic" panose="020B0502020202020204" pitchFamily="34" charset="0"/>
          </a:endParaRPr>
        </a:p>
      </dsp:txBody>
      <dsp:txXfrm rot="-10800000">
        <a:off x="2237422" y="2501462"/>
        <a:ext cx="2154555" cy="833820"/>
      </dsp:txXfrm>
    </dsp:sp>
    <dsp:sp modelId="{58FB53D3-79D0-4E37-AE5A-4A0FE5664C3A}">
      <dsp:nvSpPr>
        <dsp:cNvPr id="0" name=""/>
        <dsp:cNvSpPr/>
      </dsp:nvSpPr>
      <dsp:spPr>
        <a:xfrm rot="10800000">
          <a:off x="2209800" y="3335282"/>
          <a:ext cx="2209800" cy="833820"/>
        </a:xfrm>
        <a:prstGeom prst="trapezoid">
          <a:avLst>
            <a:gd name="adj" fmla="val 66255"/>
          </a:avLst>
        </a:prstGeom>
        <a:gradFill rotWithShape="0">
          <a:gsLst>
            <a:gs pos="0">
              <a:schemeClr val="accent5">
                <a:hueOff val="-7947101"/>
                <a:satOff val="31849"/>
                <a:lumOff val="6902"/>
                <a:alphaOff val="0"/>
                <a:tint val="50000"/>
                <a:satMod val="300000"/>
              </a:schemeClr>
            </a:gs>
            <a:gs pos="35000">
              <a:schemeClr val="accent5">
                <a:hueOff val="-7947101"/>
                <a:satOff val="31849"/>
                <a:lumOff val="6902"/>
                <a:alphaOff val="0"/>
                <a:tint val="37000"/>
                <a:satMod val="300000"/>
              </a:schemeClr>
            </a:gs>
            <a:gs pos="100000">
              <a:schemeClr val="accent5">
                <a:hueOff val="-7947101"/>
                <a:satOff val="31849"/>
                <a:lumOff val="6902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Century Gothic" panose="020B0502020202020204" pitchFamily="34" charset="0"/>
            </a:rPr>
            <a:t>Vice President</a:t>
          </a:r>
          <a:endParaRPr lang="en-US" sz="1800" kern="1200" dirty="0">
            <a:latin typeface="Century Gothic" panose="020B0502020202020204" pitchFamily="34" charset="0"/>
          </a:endParaRPr>
        </a:p>
      </dsp:txBody>
      <dsp:txXfrm rot="-10800000">
        <a:off x="2596515" y="3335282"/>
        <a:ext cx="1436370" cy="833820"/>
      </dsp:txXfrm>
    </dsp:sp>
    <dsp:sp modelId="{132025E4-BF88-4177-B199-D39AFF342133}">
      <dsp:nvSpPr>
        <dsp:cNvPr id="0" name=""/>
        <dsp:cNvSpPr/>
      </dsp:nvSpPr>
      <dsp:spPr>
        <a:xfrm rot="10800000">
          <a:off x="2762250" y="4169103"/>
          <a:ext cx="1104900" cy="833820"/>
        </a:xfrm>
        <a:prstGeom prst="trapezoid">
          <a:avLst>
            <a:gd name="adj" fmla="val 66255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tint val="50000"/>
                <a:satMod val="300000"/>
              </a:schemeClr>
            </a:gs>
            <a:gs pos="35000">
              <a:schemeClr val="accent5">
                <a:hueOff val="-9933876"/>
                <a:satOff val="39811"/>
                <a:lumOff val="8628"/>
                <a:alphaOff val="0"/>
                <a:tint val="37000"/>
                <a:satMod val="30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Century Gothic" panose="020B0502020202020204" pitchFamily="34" charset="0"/>
            </a:rPr>
            <a:t>President</a:t>
          </a:r>
          <a:endParaRPr lang="en-US" sz="1800" kern="1200" dirty="0">
            <a:latin typeface="Century Gothic" panose="020B0502020202020204" pitchFamily="34" charset="0"/>
          </a:endParaRPr>
        </a:p>
      </dsp:txBody>
      <dsp:txXfrm rot="-10800000">
        <a:off x="2762250" y="4169103"/>
        <a:ext cx="1104900" cy="8338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3">
  <dgm:title val=""/>
  <dgm:desc val=""/>
  <dgm:catLst>
    <dgm:cat type="pyramid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T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T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rev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t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BBA247-7AB1-49D0-A773-E7E2E6B5B924}" type="datetimeFigureOut">
              <a:rPr lang="en-US" smtClean="0"/>
              <a:pPr/>
              <a:t>8/25/2015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2398F1-2161-4F83-AD7B-A910BFECD9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855992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42C6DC-8D1D-4C35-A043-EE0726C529DC}" type="datetimeFigureOut">
              <a:rPr lang="en-US" smtClean="0"/>
              <a:pPr/>
              <a:t>8/25/2015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7E3DEB-AA6F-4AD2-AF89-E0E9FAE217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64109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Key Club structure is an inverted triangle because all officers are elected to serve the members who make up this organization. </a:t>
            </a:r>
            <a:r>
              <a:rPr lang="en-US" b="1" dirty="0" smtClean="0"/>
              <a:t>Members are always at the top.</a:t>
            </a:r>
          </a:p>
          <a:p>
            <a:r>
              <a:rPr lang="en-US" dirty="0" smtClean="0"/>
              <a:t>The President</a:t>
            </a:r>
            <a:r>
              <a:rPr lang="en-US" baseline="0" dirty="0" smtClean="0"/>
              <a:t> helps to maintain the entire structure of the club, however the opinions and voice of the members always </a:t>
            </a:r>
            <a:r>
              <a:rPr lang="en-US" baseline="0" smtClean="0"/>
              <a:t>come first.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7E3DEB-AA6F-4AD2-AF89-E0E9FAE2176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919276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Ask the audience in the room.</a:t>
            </a:r>
          </a:p>
          <a:p>
            <a:r>
              <a:rPr lang="en-US" dirty="0" smtClean="0"/>
              <a:t>Answer: any active Key Club member that has paid their Dues. </a:t>
            </a:r>
          </a:p>
          <a:p>
            <a:r>
              <a:rPr lang="en-US" dirty="0" smtClean="0"/>
              <a:t>Emphasize</a:t>
            </a:r>
            <a:r>
              <a:rPr lang="en-US" baseline="0" dirty="0" smtClean="0"/>
              <a:t> that no experience is necessary.</a:t>
            </a:r>
          </a:p>
          <a:p>
            <a:r>
              <a:rPr lang="en-US" baseline="0" dirty="0" smtClean="0"/>
              <a:t>As long as the member is dedicated and willing to serve, they should run!</a:t>
            </a:r>
          </a:p>
          <a:p>
            <a:r>
              <a:rPr lang="en-US" baseline="0" dirty="0" smtClean="0"/>
              <a:t>Becoming a leader in your club is the best experience possible.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7E3DEB-AA6F-4AD2-AF89-E0E9FAE2176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099942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Ask the audience in the room.</a:t>
            </a:r>
          </a:p>
          <a:p>
            <a:r>
              <a:rPr lang="en-US" dirty="0" smtClean="0"/>
              <a:t>Answer: </a:t>
            </a:r>
          </a:p>
          <a:p>
            <a:r>
              <a:rPr lang="en-US" dirty="0" smtClean="0"/>
              <a:t>You may want to get involved more in how the club operates</a:t>
            </a:r>
          </a:p>
          <a:p>
            <a:r>
              <a:rPr lang="en-US" dirty="0" smtClean="0"/>
              <a:t>You may want to build your self confidence in running for a district/international position</a:t>
            </a:r>
          </a:p>
          <a:p>
            <a:r>
              <a:rPr lang="en-US" dirty="0" smtClean="0"/>
              <a:t>You may want to develop your leadership skills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7E3DEB-AA6F-4AD2-AF89-E0E9FAE2176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741777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President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After appointing persons to perform tasks, it is your responsibility to ensure that the task is done correctly and completely.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Clear, achievable goals need to be set so that the club can stay on task and feel a sense of achievement at the end of the year when they reflect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president should continuously monitor the club’s progress toward goal accomplishment and the activities and responsibilities of all officers and appointees.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club president bears ultimate responsibility for meeting the reporting requirements of the district and Key Club International. 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Recruiting and retaining: make certain all members are active and involved throughout the year. New membership is the lifeblood of the club and its level of service. 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 an ex-officio member, the president must attend as many committee meetings as possible, but it is not your job to run the meetings. You are a significant role model; so your attendance at regular club meetings, board meetings, and all club activities is crucial. 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Prepare the president-elect and also encourage people to run for the positions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7E3DEB-AA6F-4AD2-AF89-E0E9FAE21763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 algn="l">
              <a:buFont typeface="Arial" panose="020B0604020202020204" pitchFamily="34" charset="0"/>
              <a:buNone/>
            </a:pP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Vice President</a:t>
            </a:r>
          </a:p>
          <a:p>
            <a:pPr eaLnBrk="1" hangingPunct="1">
              <a:spcBef>
                <a:spcPts val="750"/>
              </a:spcBef>
              <a:buFont typeface="Verdana" pitchFamily="32" charset="0"/>
              <a:buChar char="•"/>
            </a:pPr>
            <a:r>
              <a:rPr lang="en-US" sz="1200" dirty="0" smtClean="0">
                <a:solidFill>
                  <a:srgbClr val="000000"/>
                </a:solidFill>
                <a:latin typeface="Verdana" pitchFamily="32" charset="0"/>
              </a:rPr>
              <a:t>Preside over meetings in the absence of the president</a:t>
            </a:r>
          </a:p>
          <a:p>
            <a:pPr eaLnBrk="1" hangingPunct="1">
              <a:spcBef>
                <a:spcPts val="750"/>
              </a:spcBef>
              <a:buFont typeface="Verdana" pitchFamily="32" charset="0"/>
              <a:buChar char="•"/>
            </a:pPr>
            <a:r>
              <a:rPr lang="en-US" sz="1200" dirty="0" smtClean="0">
                <a:solidFill>
                  <a:srgbClr val="000000"/>
                </a:solidFill>
                <a:latin typeface="Verdana" pitchFamily="32" charset="0"/>
              </a:rPr>
              <a:t>Be familiar with the roles of the all officers—be ready to help them</a:t>
            </a:r>
          </a:p>
          <a:p>
            <a:pPr eaLnBrk="1" hangingPunct="1">
              <a:spcBef>
                <a:spcPts val="750"/>
              </a:spcBef>
              <a:buFont typeface="Verdana" pitchFamily="32" charset="0"/>
              <a:buChar char="•"/>
            </a:pPr>
            <a:r>
              <a:rPr lang="en-US" sz="1200" dirty="0" smtClean="0">
                <a:solidFill>
                  <a:srgbClr val="000000"/>
                </a:solidFill>
                <a:latin typeface="Verdana" pitchFamily="32" charset="0"/>
              </a:rPr>
              <a:t>Assist the president in all ways possible</a:t>
            </a:r>
          </a:p>
          <a:p>
            <a:pPr eaLnBrk="1" hangingPunct="1">
              <a:spcBef>
                <a:spcPts val="750"/>
              </a:spcBef>
              <a:buFont typeface="Verdana" pitchFamily="32" charset="0"/>
              <a:buChar char="•"/>
            </a:pPr>
            <a:r>
              <a:rPr lang="en-US" sz="1200" dirty="0" smtClean="0">
                <a:solidFill>
                  <a:srgbClr val="000000"/>
                </a:solidFill>
                <a:latin typeface="Verdana" pitchFamily="32" charset="0"/>
              </a:rPr>
              <a:t>Attend Division Council Meetings, all club and board meetings</a:t>
            </a:r>
          </a:p>
          <a:p>
            <a:pPr eaLnBrk="1" hangingPunct="1">
              <a:spcBef>
                <a:spcPts val="750"/>
              </a:spcBef>
              <a:buFont typeface="Verdana" pitchFamily="32" charset="0"/>
              <a:buChar char="•"/>
            </a:pPr>
            <a:r>
              <a:rPr lang="en-US" sz="1200" dirty="0" smtClean="0">
                <a:solidFill>
                  <a:srgbClr val="000000"/>
                </a:solidFill>
                <a:latin typeface="Verdana" pitchFamily="32" charset="0"/>
              </a:rPr>
              <a:t>Have extensive knowledge about Key Club to educate the members</a:t>
            </a:r>
          </a:p>
          <a:p>
            <a:pPr eaLnBrk="1" hangingPunct="1">
              <a:spcBef>
                <a:spcPts val="750"/>
              </a:spcBef>
              <a:buFont typeface="Verdana" pitchFamily="32" charset="0"/>
              <a:buChar char="•"/>
            </a:pPr>
            <a:r>
              <a:rPr lang="en-US" sz="1200" dirty="0" smtClean="0">
                <a:solidFill>
                  <a:srgbClr val="000000"/>
                </a:solidFill>
                <a:latin typeface="Verdana" pitchFamily="32" charset="0"/>
              </a:rPr>
              <a:t>Take initiative to lead, serve, and represent</a:t>
            </a:r>
          </a:p>
          <a:p>
            <a:pPr eaLnBrk="1" hangingPunct="1">
              <a:spcBef>
                <a:spcPts val="750"/>
              </a:spcBef>
              <a:buFont typeface="Verdana" pitchFamily="32" charset="0"/>
              <a:buChar char="•"/>
            </a:pPr>
            <a:r>
              <a:rPr lang="en-US" sz="1200" dirty="0" smtClean="0">
                <a:solidFill>
                  <a:srgbClr val="000000"/>
                </a:solidFill>
                <a:latin typeface="Verdana" pitchFamily="32" charset="0"/>
              </a:rPr>
              <a:t>Train the next vice president for the next term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7E3DEB-AA6F-4AD2-AF89-E0E9FAE21763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Keep organized records and paperwork for the club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Record member attendance at meetings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Maintain accurate meeting minutes for club and board meetings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Work with the treasurer to compile and update the club roster 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complete the Pride Report due the 10</a:t>
            </a:r>
            <a:r>
              <a:rPr kumimoji="0" lang="en-US" sz="27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</a:t>
            </a:r>
            <a:r>
              <a:rPr kumimoji="0" 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of each month summarizing the club’s activities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prepare the secretary-elect and encourage them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DD07C-30EE-4B80-84BD-2C8F0B3810A7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710197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Maintain accurate financial records of deposits and expenses for the club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Collect and send dues to the International Office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Update club information on the Membership Center with the secretary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Communicate with school administration for deposits and writing checks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Prepare a club budget for board approval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Keep track of all receipts for reimbursements and payments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Have a faculty advisor oversee all handling of money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Organize fundraisers for the club and charities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Train and pass on financial records to the next treasurer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DD07C-30EE-4B80-84BD-2C8F0B3810A7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021032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ts val="6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Verdana" pitchFamily="32" charset="0"/>
              <a:buChar char="•"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2" charset="0"/>
                <a:ea typeface="+mn-ea"/>
                <a:cs typeface="Arial" charset="0"/>
              </a:rPr>
              <a:t>Be familiar with Key Club Graphic Standards (mention what some of them are, point to graphic standards </a:t>
            </a:r>
            <a:r>
              <a:rPr kumimoji="0" lang="en-US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2" charset="0"/>
                <a:ea typeface="+mn-ea"/>
                <a:cs typeface="Arial" charset="0"/>
              </a:rPr>
              <a:t>powerpoint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2" charset="0"/>
                <a:ea typeface="+mn-ea"/>
                <a:cs typeface="Arial" charset="0"/>
              </a:rPr>
              <a:t>)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ts val="6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Verdana" pitchFamily="32" charset="0"/>
              <a:buChar char="•"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2" charset="0"/>
                <a:ea typeface="+mn-ea"/>
                <a:cs typeface="Arial" charset="0"/>
              </a:rPr>
              <a:t>Create a monthly newsletter to provide the club with information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ts val="6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Verdana" pitchFamily="32" charset="0"/>
              <a:buChar char="•"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2" charset="0"/>
                <a:ea typeface="+mn-ea"/>
                <a:cs typeface="Arial" charset="0"/>
              </a:rPr>
              <a:t>Take pictures at club events and meetings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ts val="6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Verdana" pitchFamily="32" charset="0"/>
              <a:buChar char="•"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2" charset="0"/>
                <a:ea typeface="+mn-ea"/>
                <a:cs typeface="Arial" charset="0"/>
              </a:rPr>
              <a:t>Submit articles and visuals for The Sunshine Source 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ts val="6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Verdana" pitchFamily="32" charset="0"/>
              <a:buChar char="•"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2" charset="0"/>
                <a:ea typeface="+mn-ea"/>
                <a:cs typeface="Arial" charset="0"/>
              </a:rPr>
              <a:t>Publicize the club through fliers, posters, and other media while following appropriate guidelines for promotion on social networks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ts val="6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Verdana" pitchFamily="32" charset="0"/>
              <a:buChar char="•"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2" charset="0"/>
                <a:ea typeface="+mn-ea"/>
                <a:cs typeface="Arial" charset="0"/>
              </a:rPr>
              <a:t>Notify members of upcoming events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ts val="6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Verdana" pitchFamily="32" charset="0"/>
              <a:buChar char="•"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2" charset="0"/>
                <a:ea typeface="+mn-ea"/>
                <a:cs typeface="Arial" charset="0"/>
              </a:rPr>
              <a:t>Train the editor-elect on graphic standards and network etiquette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DD07C-30EE-4B80-84BD-2C8F0B3810A7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699312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Be prepared to </a:t>
            </a:r>
            <a:r>
              <a:rPr lang="en-US" smtClean="0"/>
              <a:t>answer questions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7E3DEB-AA6F-4AD2-AF89-E0E9FAE21763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1009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879600"/>
            <a:ext cx="7772400" cy="1470025"/>
          </a:xfrm>
        </p:spPr>
        <p:txBody>
          <a:bodyPr>
            <a:noAutofit/>
          </a:bodyPr>
          <a:lstStyle>
            <a:lvl1pPr algn="ctr">
              <a:defRPr sz="4800" b="1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5825"/>
            <a:ext cx="6400800" cy="1371600"/>
          </a:xfrm>
        </p:spPr>
        <p:txBody>
          <a:bodyPr>
            <a:normAutofit/>
          </a:bodyPr>
          <a:lstStyle>
            <a:lvl1pPr marL="0" indent="0" algn="ctr">
              <a:buNone/>
              <a:defRPr sz="3200" b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0" hasCustomPrompt="1"/>
          </p:nvPr>
        </p:nvSpPr>
        <p:spPr>
          <a:xfrm>
            <a:off x="2628900" y="4876800"/>
            <a:ext cx="3886200" cy="914400"/>
          </a:xfrm>
        </p:spPr>
        <p:txBody>
          <a:bodyPr>
            <a:normAutofit/>
          </a:bodyPr>
          <a:lstStyle>
            <a:lvl1pPr marL="0" indent="0" algn="ctr">
              <a:buNone/>
              <a:defRPr lang="en-US" sz="2000" b="1" kern="1200" dirty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 smtClean="0"/>
              <a:t>Click to enter date</a:t>
            </a:r>
            <a:endParaRPr lang="en-US" sz="20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467141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120775"/>
            <a:ext cx="7772400" cy="1470025"/>
          </a:xfrm>
        </p:spPr>
        <p:txBody>
          <a:bodyPr>
            <a:noAutofit/>
          </a:bodyPr>
          <a:lstStyle>
            <a:lvl1pPr algn="ctr">
              <a:defRPr sz="4800" b="1">
                <a:solidFill>
                  <a:schemeClr val="accent5"/>
                </a:solidFill>
              </a:defRPr>
            </a:lvl1pPr>
          </a:lstStyle>
          <a:p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667000"/>
            <a:ext cx="6400800" cy="1371600"/>
          </a:xfrm>
        </p:spPr>
        <p:txBody>
          <a:bodyPr>
            <a:normAutofit/>
          </a:bodyPr>
          <a:lstStyle>
            <a:lvl1pPr marL="0" indent="0" algn="ctr">
              <a:buNone/>
              <a:defRPr sz="3200" b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0" hasCustomPrompt="1"/>
          </p:nvPr>
        </p:nvSpPr>
        <p:spPr>
          <a:xfrm>
            <a:off x="2628900" y="4117975"/>
            <a:ext cx="3886200" cy="914400"/>
          </a:xfrm>
        </p:spPr>
        <p:txBody>
          <a:bodyPr>
            <a:normAutofit/>
          </a:bodyPr>
          <a:lstStyle>
            <a:lvl1pPr marL="0" indent="0" algn="ctr">
              <a:buNone/>
              <a:defRPr lang="en-US" sz="2000" b="1" kern="1200" dirty="0">
                <a:solidFill>
                  <a:schemeClr val="accent5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 smtClean="0"/>
              <a:t>Click to enter date</a:t>
            </a:r>
            <a:endParaRPr lang="en-US" sz="20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654470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743200"/>
            <a:ext cx="7848600" cy="3382963"/>
          </a:xfrm>
        </p:spPr>
        <p:txBody>
          <a:bodyPr/>
          <a:lstStyle>
            <a:lvl2pPr marL="742950" indent="-285750">
              <a:buSzPct val="75000"/>
              <a:buFont typeface="Wingdings" pitchFamily="2" charset="2"/>
              <a:buChar char="§"/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C527FC1E-3D63-4035-8013-B300E06904B7}" type="datetimeFigureOut">
              <a:rPr lang="en-US" smtClean="0"/>
              <a:pPr/>
              <a:t>8/25/2015</a:t>
            </a:fld>
            <a:endParaRPr lang="en-US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533400" y="1752600"/>
            <a:ext cx="6248400" cy="8461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</a:t>
            </a:r>
            <a:endParaRPr lang="en-US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2DF1EDE2-1F6D-49E8-84BC-E7E47F967BB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8828570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819400"/>
            <a:ext cx="3810000" cy="3429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2819400"/>
            <a:ext cx="3810000" cy="3429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7FC1E-3D63-4035-8013-B300E06904B7}" type="datetimeFigureOut">
              <a:rPr lang="en-US" smtClean="0"/>
              <a:pPr/>
              <a:t>8/25/2015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1EDE2-1F6D-49E8-84BC-E7E47F967B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86764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3800" y="609599"/>
            <a:ext cx="4953000" cy="556260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754821" y="6356350"/>
            <a:ext cx="2133600" cy="365125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C527FC1E-3D63-4035-8013-B300E06904B7}" type="datetimeFigureOut">
              <a:rPr lang="en-US" smtClean="0"/>
              <a:pPr/>
              <a:t>8/25/2015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2DF1EDE2-1F6D-49E8-84BC-E7E47F967BB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1045755"/>
            <a:ext cx="2743200" cy="706845"/>
          </a:xfrm>
        </p:spPr>
        <p:txBody>
          <a:bodyPr anchor="b"/>
          <a:lstStyle>
            <a:lvl1pPr algn="l">
              <a:defRPr sz="2000" b="1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981200"/>
            <a:ext cx="2743200" cy="38862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3733800" y="228600"/>
            <a:ext cx="4953000" cy="8461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i="0" kern="1200">
                <a:solidFill>
                  <a:schemeClr val="bg1"/>
                </a:solidFill>
                <a:latin typeface="Palatino Linotype" pitchFamily="18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2792907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t with Caption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3800" y="609599"/>
            <a:ext cx="4953000" cy="556260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754821" y="6356350"/>
            <a:ext cx="2133600" cy="365125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C527FC1E-3D63-4035-8013-B300E06904B7}" type="datetimeFigureOut">
              <a:rPr lang="en-US" smtClean="0"/>
              <a:pPr/>
              <a:t>8/25/2015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2DF1EDE2-1F6D-49E8-84BC-E7E47F967BB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3733800" y="228600"/>
            <a:ext cx="4953000" cy="8461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i="0" kern="1200">
                <a:solidFill>
                  <a:schemeClr val="bg1"/>
                </a:solidFill>
                <a:latin typeface="Palatino Linotype" pitchFamily="18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8937235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C527FC1E-3D63-4035-8013-B300E06904B7}" type="datetimeFigureOut">
              <a:rPr lang="en-US" smtClean="0"/>
              <a:pPr/>
              <a:t>8/25/2015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2DF1EDE2-1F6D-49E8-84BC-E7E47F967BB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1792288" y="1143000"/>
            <a:ext cx="5486400" cy="3508374"/>
          </a:xfrm>
          <a:ln w="76200">
            <a:solidFill>
              <a:schemeClr val="bg1">
                <a:lumMod val="85000"/>
              </a:schemeClr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 hasCustomPrompt="1"/>
          </p:nvPr>
        </p:nvSpPr>
        <p:spPr>
          <a:xfrm>
            <a:off x="3505200" y="4724400"/>
            <a:ext cx="3697288" cy="1219200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1200"/>
              </a:spcBef>
              <a:buNone/>
              <a:defRPr lang="en-US" sz="2000" b="0" i="0" kern="1200" dirty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3435683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7FC1E-3D63-4035-8013-B300E06904B7}" type="datetimeFigureOut">
              <a:rPr lang="en-US" smtClean="0"/>
              <a:pPr/>
              <a:t>8/25/2015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F1EDE2-1F6D-49E8-84BC-E7E47F967BB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"/>
          </p:nvPr>
        </p:nvSpPr>
        <p:spPr>
          <a:xfrm>
            <a:off x="533400" y="1752600"/>
            <a:ext cx="3862053" cy="2898774"/>
          </a:xfrm>
          <a:ln w="76200">
            <a:solidFill>
              <a:schemeClr val="bg1">
                <a:lumMod val="85000"/>
              </a:schemeClr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3"/>
          </p:nvPr>
        </p:nvSpPr>
        <p:spPr>
          <a:xfrm>
            <a:off x="4724400" y="1752600"/>
            <a:ext cx="3862053" cy="2898774"/>
          </a:xfrm>
          <a:ln w="76200">
            <a:solidFill>
              <a:schemeClr val="bg1">
                <a:lumMod val="85000"/>
              </a:schemeClr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8" name="Content Placeholder 8"/>
          <p:cNvSpPr>
            <a:spLocks noGrp="1"/>
          </p:cNvSpPr>
          <p:nvPr>
            <p:ph sz="quarter" idx="14"/>
          </p:nvPr>
        </p:nvSpPr>
        <p:spPr>
          <a:xfrm>
            <a:off x="4724400" y="4876800"/>
            <a:ext cx="3886200" cy="838200"/>
          </a:xfrm>
        </p:spPr>
        <p:txBody>
          <a:bodyPr/>
          <a:lstStyle>
            <a:lvl1pPr marL="0" indent="0" algn="l" defTabSz="914400" rtl="0" eaLnBrk="1" latinLnBrk="0" hangingPunct="1">
              <a:spcBef>
                <a:spcPts val="1200"/>
              </a:spcBef>
              <a:buNone/>
              <a:defRPr lang="en-US" sz="2000" b="0" i="0" kern="1200" dirty="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l" defTabSz="914400" rtl="0" eaLnBrk="1" latinLnBrk="0" hangingPunct="1">
              <a:spcBef>
                <a:spcPct val="0"/>
              </a:spcBef>
              <a:buNone/>
              <a:defRPr lang="en-US" sz="2000" b="0" i="0" kern="1200" dirty="0" smtClean="0">
                <a:solidFill>
                  <a:schemeClr val="bg1">
                    <a:lumMod val="50000"/>
                  </a:schemeClr>
                </a:solidFill>
                <a:latin typeface="Palatino Linotype" pitchFamily="18" charset="0"/>
                <a:ea typeface="Verdana" pitchFamily="34" charset="0"/>
                <a:cs typeface="Verdana" pitchFamily="34" charset="0"/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5"/>
          </p:nvPr>
        </p:nvSpPr>
        <p:spPr>
          <a:xfrm>
            <a:off x="533400" y="4876800"/>
            <a:ext cx="3886200" cy="838200"/>
          </a:xfrm>
        </p:spPr>
        <p:txBody>
          <a:bodyPr>
            <a:normAutofit/>
          </a:bodyPr>
          <a:lstStyle>
            <a:lvl1pPr marL="514350" indent="-514350">
              <a:spcBef>
                <a:spcPts val="1200"/>
              </a:spcBef>
              <a:buNone/>
              <a:defRPr lang="en-US" sz="2000" b="0" i="0" kern="1200" dirty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marL="0" lvl="0" indent="0" algn="l" defTabSz="914400" rtl="0" eaLnBrk="1" latinLnBrk="0" hangingPunct="1">
              <a:spcBef>
                <a:spcPct val="0"/>
              </a:spcBef>
              <a:buClr>
                <a:schemeClr val="bg1">
                  <a:lumMod val="50000"/>
                </a:schemeClr>
              </a:buClr>
            </a:pPr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7243594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8953968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667000"/>
            <a:ext cx="7772400" cy="3459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C527FC1E-3D63-4035-8013-B300E06904B7}" type="datetimeFigureOut">
              <a:rPr lang="en-US" smtClean="0"/>
              <a:pPr/>
              <a:t>8/25/2015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2DF1EDE2-1F6D-49E8-84BC-E7E47F967BB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752600"/>
            <a:ext cx="6324600" cy="8461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193243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5" r:id="rId2"/>
    <p:sldLayoutId id="2147483671" r:id="rId3"/>
    <p:sldLayoutId id="2147483672" r:id="rId4"/>
    <p:sldLayoutId id="2147483673" r:id="rId5"/>
    <p:sldLayoutId id="2147483679" r:id="rId6"/>
    <p:sldLayoutId id="2147483674" r:id="rId7"/>
    <p:sldLayoutId id="2147483678" r:id="rId8"/>
    <p:sldLayoutId id="2147483677" r:id="rId9"/>
  </p:sldLayoutIdLst>
  <p:timing>
    <p:tnLst>
      <p:par>
        <p:cTn id="1" dur="indefinite" restart="never" nodeType="tmRoot"/>
      </p:par>
    </p:tnLst>
  </p:timing>
  <p:hf hdr="0" ftr="0"/>
  <p:txStyles>
    <p:titleStyle>
      <a:lvl1pPr algn="l" defTabSz="914400" rtl="0" eaLnBrk="1" latinLnBrk="0" hangingPunct="1">
        <a:spcBef>
          <a:spcPct val="0"/>
        </a:spcBef>
        <a:buNone/>
        <a:defRPr sz="4400" i="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514350" indent="-514350" algn="l" defTabSz="914400" rtl="0" eaLnBrk="1" latinLnBrk="0" hangingPunct="1">
        <a:spcBef>
          <a:spcPts val="1200"/>
        </a:spcBef>
        <a:buClr>
          <a:srgbClr val="003974"/>
        </a:buClr>
        <a:buFont typeface="Arial" pitchFamily="34" charset="0"/>
        <a:buChar char="•"/>
        <a:defRPr sz="32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742950" indent="-285750" algn="l" defTabSz="914400" rtl="0" eaLnBrk="1" latinLnBrk="0" hangingPunct="1">
        <a:spcBef>
          <a:spcPts val="1200"/>
        </a:spcBef>
        <a:buClr>
          <a:srgbClr val="003974"/>
        </a:buClr>
        <a:buSzPct val="75000"/>
        <a:buFont typeface="Wingdings" pitchFamily="2" charset="2"/>
        <a:buChar char="§"/>
        <a:defRPr sz="28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1143000" indent="-228600" algn="l" defTabSz="914400" rtl="0" eaLnBrk="1" latinLnBrk="0" hangingPunct="1">
        <a:spcBef>
          <a:spcPts val="1200"/>
        </a:spcBef>
        <a:buClr>
          <a:srgbClr val="003974"/>
        </a:buClr>
        <a:buFont typeface="Wingdings" pitchFamily="2" charset="2"/>
        <a:buChar char="s"/>
        <a:defRPr sz="24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600200" indent="-228600" algn="l" defTabSz="914400" rtl="0" eaLnBrk="1" latinLnBrk="0" hangingPunct="1">
        <a:spcBef>
          <a:spcPts val="1200"/>
        </a:spcBef>
        <a:buClr>
          <a:srgbClr val="003974"/>
        </a:buClr>
        <a:buSzPct val="75000"/>
        <a:buFont typeface="Courier New" pitchFamily="49" charset="0"/>
        <a:buChar char="o"/>
        <a:defRPr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2060575" indent="-231775" algn="l" defTabSz="914400" rtl="0" eaLnBrk="1" latinLnBrk="0" hangingPunct="1">
        <a:spcBef>
          <a:spcPts val="1200"/>
        </a:spcBef>
        <a:buClr>
          <a:srgbClr val="003974"/>
        </a:buClr>
        <a:buFont typeface="Calibri" pitchFamily="34" charset="0"/>
        <a:buChar char="­"/>
        <a:defRPr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879600"/>
            <a:ext cx="8229600" cy="1930400"/>
          </a:xfrm>
        </p:spPr>
        <p:txBody>
          <a:bodyPr/>
          <a:lstStyle/>
          <a:p>
            <a:r>
              <a:rPr lang="en-US" dirty="0" smtClean="0"/>
              <a:t>Running for Club Office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419600"/>
            <a:ext cx="6400800" cy="1371600"/>
          </a:xfrm>
        </p:spPr>
        <p:txBody>
          <a:bodyPr/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Presented by: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191678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79600"/>
            <a:ext cx="7772400" cy="2997200"/>
          </a:xfrm>
        </p:spPr>
        <p:txBody>
          <a:bodyPr/>
          <a:lstStyle/>
          <a:p>
            <a:r>
              <a:rPr lang="en-US" dirty="0" smtClean="0">
                <a:latin typeface="Century Gothic" panose="020B0502020202020204" pitchFamily="34" charset="0"/>
              </a:rPr>
              <a:t>Questions?</a:t>
            </a:r>
            <a:endParaRPr lang="en-US" dirty="0">
              <a:latin typeface="Century Gothic" panose="020B0502020202020204" pitchFamily="34" charset="0"/>
            </a:endParaRPr>
          </a:p>
        </p:txBody>
      </p:sp>
      <p:pic>
        <p:nvPicPr>
          <p:cNvPr id="4098" name="Picture 2" descr="C:\Users\Joy\Documents\Key Club doodles\logo_KC_logo_seal_295+87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1" y="1524001"/>
            <a:ext cx="1837582" cy="1828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stamp logo no backgroun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05600" y="5105400"/>
            <a:ext cx="2036716" cy="12552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9366904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4294967295"/>
          </p:nvPr>
        </p:nvSpPr>
        <p:spPr>
          <a:xfrm>
            <a:off x="0" y="6356350"/>
            <a:ext cx="2133600" cy="365125"/>
          </a:xfrm>
        </p:spPr>
        <p:txBody>
          <a:bodyPr/>
          <a:lstStyle/>
          <a:p>
            <a:fld id="{D61BF5CF-AB3C-48B0-A4A7-A3442875D899}" type="datetime1">
              <a:rPr lang="en-US" smtClean="0"/>
              <a:pPr/>
              <a:t>8/25/2015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2DF1EDE2-1F6D-49E8-84BC-E7E47F967BBA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147952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47800" y="609600"/>
            <a:ext cx="6248400" cy="846138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>
                <a:latin typeface="Century Gothic" panose="020B0502020202020204" pitchFamily="34" charset="0"/>
              </a:rPr>
              <a:t>Club Structure</a:t>
            </a:r>
            <a:endParaRPr lang="en-US" sz="3600" b="1" dirty="0">
              <a:latin typeface="Century Gothic" panose="020B0502020202020204" pitchFamily="34" charset="0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="" xmlns:p14="http://schemas.microsoft.com/office/powerpoint/2010/main" val="2055152294"/>
              </p:ext>
            </p:extLst>
          </p:nvPr>
        </p:nvGraphicFramePr>
        <p:xfrm>
          <a:off x="1066800" y="1447800"/>
          <a:ext cx="6629400" cy="50029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="" xmlns:p14="http://schemas.microsoft.com/office/powerpoint/2010/main" val="31429377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209800"/>
            <a:ext cx="7696200" cy="32766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en-US" sz="4000" b="0" dirty="0">
                <a:solidFill>
                  <a:prstClr val="black"/>
                </a:solidFill>
                <a:latin typeface="Century Gothic" panose="020B0502020202020204" pitchFamily="34" charset="0"/>
                <a:ea typeface="+mj-ea"/>
                <a:cs typeface="+mj-cs"/>
              </a:rPr>
              <a:t>Who Is Qualified to Run for a Club Officer Position ?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6595897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590800"/>
            <a:ext cx="7772400" cy="25908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en-US" sz="4000" b="0" dirty="0">
                <a:solidFill>
                  <a:prstClr val="black"/>
                </a:solidFill>
                <a:latin typeface="Century Gothic" panose="020B0502020202020204" pitchFamily="34" charset="0"/>
                <a:ea typeface="+mj-ea"/>
                <a:cs typeface="+mj-cs"/>
              </a:rPr>
              <a:t>Why Run for a Club Officer Position?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6580912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1676400"/>
            <a:ext cx="7848600" cy="4419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smtClean="0">
                <a:latin typeface="Century Gothic" panose="020B0502020202020204" pitchFamily="34" charset="0"/>
              </a:rPr>
              <a:t>Duties include:		</a:t>
            </a:r>
          </a:p>
          <a:p>
            <a:r>
              <a:rPr lang="en-US" sz="2400" dirty="0" smtClean="0">
                <a:latin typeface="Century Gothic" panose="020B0502020202020204" pitchFamily="34" charset="0"/>
              </a:rPr>
              <a:t>Appoint and delegate tasks</a:t>
            </a:r>
          </a:p>
          <a:p>
            <a:r>
              <a:rPr lang="en-US" sz="2400" dirty="0" smtClean="0">
                <a:latin typeface="Century Gothic" panose="020B0502020202020204" pitchFamily="34" charset="0"/>
              </a:rPr>
              <a:t>Goal setting for results</a:t>
            </a:r>
          </a:p>
          <a:p>
            <a:r>
              <a:rPr lang="en-US" sz="2400" dirty="0" smtClean="0">
                <a:latin typeface="Century Gothic" panose="020B0502020202020204" pitchFamily="34" charset="0"/>
              </a:rPr>
              <a:t>Monitor club</a:t>
            </a:r>
          </a:p>
          <a:p>
            <a:r>
              <a:rPr lang="en-US" sz="2400" dirty="0" smtClean="0">
                <a:latin typeface="Century Gothic" panose="020B0502020202020204" pitchFamily="34" charset="0"/>
              </a:rPr>
              <a:t>Reporting</a:t>
            </a:r>
          </a:p>
          <a:p>
            <a:r>
              <a:rPr lang="en-US" sz="2400" dirty="0" smtClean="0">
                <a:latin typeface="Century Gothic" panose="020B0502020202020204" pitchFamily="34" charset="0"/>
              </a:rPr>
              <a:t>Recruiting &amp; retaining</a:t>
            </a:r>
          </a:p>
          <a:p>
            <a:r>
              <a:rPr lang="en-US" sz="2400" dirty="0" smtClean="0">
                <a:latin typeface="Century Gothic" panose="020B0502020202020204" pitchFamily="34" charset="0"/>
              </a:rPr>
              <a:t>Attend Events </a:t>
            </a:r>
          </a:p>
          <a:p>
            <a:r>
              <a:rPr lang="en-US" sz="2400" dirty="0" smtClean="0">
                <a:latin typeface="Century Gothic" panose="020B0502020202020204" pitchFamily="34" charset="0"/>
              </a:rPr>
              <a:t>Succession of president-elect</a:t>
            </a:r>
            <a:endParaRPr lang="en-US" sz="24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7FC1E-3D63-4035-8013-B300E06904B7}" type="datetimeFigureOut">
              <a:rPr lang="en-US" smtClean="0"/>
              <a:pPr/>
              <a:t>8/25/2015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4400" y="533400"/>
            <a:ext cx="6248400" cy="846138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/>
              <a:t>President</a:t>
            </a:r>
            <a:endParaRPr lang="en-US" sz="36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DF1EDE2-1F6D-49E8-84BC-E7E47F967BBA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6" name="Picture 5" descr="graphics_KeyClub_key_paper_flashdrive_peace_JPG.jpg"/>
          <p:cNvPicPr>
            <a:picLocks noChangeAspect="1"/>
          </p:cNvPicPr>
          <p:nvPr/>
        </p:nvPicPr>
        <p:blipFill>
          <a:blip r:embed="rId3"/>
          <a:srcRect l="80587"/>
          <a:stretch>
            <a:fillRect/>
          </a:stretch>
        </p:blipFill>
        <p:spPr>
          <a:xfrm>
            <a:off x="6324600" y="2743200"/>
            <a:ext cx="1957973" cy="355396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124200" y="1676400"/>
            <a:ext cx="5562600" cy="4114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latin typeface="Century Gothic" panose="020B0502020202020204" pitchFamily="34" charset="0"/>
              </a:rPr>
              <a:t>Duties include: </a:t>
            </a:r>
          </a:p>
          <a:p>
            <a:r>
              <a:rPr lang="en-US" sz="2400" dirty="0" smtClean="0">
                <a:latin typeface="Century Gothic" panose="020B0502020202020204" pitchFamily="34" charset="0"/>
              </a:rPr>
              <a:t>Preside over meetings </a:t>
            </a:r>
          </a:p>
          <a:p>
            <a:r>
              <a:rPr lang="en-US" sz="2400" dirty="0" smtClean="0">
                <a:latin typeface="Century Gothic" panose="020B0502020202020204" pitchFamily="34" charset="0"/>
              </a:rPr>
              <a:t>Help officers</a:t>
            </a:r>
          </a:p>
          <a:p>
            <a:r>
              <a:rPr lang="en-US" sz="2400" dirty="0" smtClean="0">
                <a:latin typeface="Century Gothic" panose="020B0502020202020204" pitchFamily="34" charset="0"/>
              </a:rPr>
              <a:t>Assist President</a:t>
            </a:r>
          </a:p>
          <a:p>
            <a:r>
              <a:rPr lang="en-US" sz="2400" dirty="0" smtClean="0">
                <a:latin typeface="Century Gothic" panose="020B0502020202020204" pitchFamily="34" charset="0"/>
              </a:rPr>
              <a:t>Attend events</a:t>
            </a:r>
          </a:p>
          <a:p>
            <a:r>
              <a:rPr lang="en-US" sz="2400" dirty="0" smtClean="0">
                <a:latin typeface="Century Gothic" panose="020B0502020202020204" pitchFamily="34" charset="0"/>
              </a:rPr>
              <a:t>Knowledgeable about Key Club </a:t>
            </a:r>
          </a:p>
          <a:p>
            <a:r>
              <a:rPr lang="en-US" sz="2400" dirty="0" smtClean="0">
                <a:latin typeface="Century Gothic" panose="020B0502020202020204" pitchFamily="34" charset="0"/>
              </a:rPr>
              <a:t>Succession of Vice President-elect</a:t>
            </a:r>
          </a:p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7FC1E-3D63-4035-8013-B300E06904B7}" type="datetimeFigureOut">
              <a:rPr lang="en-US" smtClean="0"/>
              <a:pPr/>
              <a:t>8/25/2015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371600" y="533400"/>
            <a:ext cx="6248400" cy="846138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/>
              <a:t>Vice President</a:t>
            </a:r>
            <a:endParaRPr lang="en-US" sz="40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DF1EDE2-1F6D-49E8-84BC-E7E47F967BBA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6" name="Picture 5" descr="graphics_KeyClub_key_paper_flashdrive_peace_JPG.jpg"/>
          <p:cNvPicPr>
            <a:picLocks noChangeAspect="1"/>
          </p:cNvPicPr>
          <p:nvPr/>
        </p:nvPicPr>
        <p:blipFill>
          <a:blip r:embed="rId3"/>
          <a:srcRect r="68352"/>
          <a:stretch>
            <a:fillRect/>
          </a:stretch>
        </p:blipFill>
        <p:spPr>
          <a:xfrm>
            <a:off x="990600" y="2209800"/>
            <a:ext cx="1984728" cy="22098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609600"/>
            <a:ext cx="6248400" cy="846138"/>
          </a:xfrm>
        </p:spPr>
        <p:txBody>
          <a:bodyPr/>
          <a:lstStyle/>
          <a:p>
            <a:r>
              <a:rPr lang="en-US" b="1" dirty="0" smtClean="0">
                <a:latin typeface="Century Gothic" panose="020B0502020202020204" pitchFamily="34" charset="0"/>
              </a:rPr>
              <a:t>Secretary</a:t>
            </a:r>
            <a:endParaRPr lang="en-US" b="1" dirty="0"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6477000" cy="4800600"/>
          </a:xfrm>
        </p:spPr>
        <p:txBody>
          <a:bodyPr>
            <a:noAutofit/>
          </a:bodyPr>
          <a:lstStyle/>
          <a:p>
            <a:r>
              <a:rPr lang="en-US" sz="2400" dirty="0">
                <a:latin typeface="Century Gothic" panose="020B0502020202020204" pitchFamily="34" charset="0"/>
              </a:rPr>
              <a:t>O</a:t>
            </a:r>
            <a:r>
              <a:rPr lang="en-US" sz="2400" dirty="0" smtClean="0">
                <a:latin typeface="Century Gothic" panose="020B0502020202020204" pitchFamily="34" charset="0"/>
              </a:rPr>
              <a:t>rganized </a:t>
            </a:r>
            <a:r>
              <a:rPr lang="en-US" sz="2400" dirty="0">
                <a:latin typeface="Century Gothic" panose="020B0502020202020204" pitchFamily="34" charset="0"/>
              </a:rPr>
              <a:t>records and paperwork </a:t>
            </a:r>
            <a:endParaRPr lang="en-US" sz="2400" dirty="0" smtClean="0">
              <a:latin typeface="Century Gothic" panose="020B0502020202020204" pitchFamily="34" charset="0"/>
            </a:endParaRPr>
          </a:p>
          <a:p>
            <a:r>
              <a:rPr lang="en-US" sz="2400" dirty="0" smtClean="0">
                <a:latin typeface="Century Gothic" panose="020B0502020202020204" pitchFamily="34" charset="0"/>
              </a:rPr>
              <a:t>Record attendance</a:t>
            </a:r>
            <a:endParaRPr lang="en-US" sz="2400" dirty="0">
              <a:latin typeface="Century Gothic" panose="020B0502020202020204" pitchFamily="34" charset="0"/>
            </a:endParaRPr>
          </a:p>
          <a:p>
            <a:r>
              <a:rPr lang="en-US" sz="2400" dirty="0" smtClean="0">
                <a:latin typeface="Century Gothic" panose="020B0502020202020204" pitchFamily="34" charset="0"/>
              </a:rPr>
              <a:t>Accurate meeting </a:t>
            </a:r>
            <a:r>
              <a:rPr lang="en-US" sz="2400" dirty="0">
                <a:latin typeface="Century Gothic" panose="020B0502020202020204" pitchFamily="34" charset="0"/>
              </a:rPr>
              <a:t>minutes </a:t>
            </a:r>
            <a:endParaRPr lang="en-US" sz="2400" dirty="0" smtClean="0">
              <a:latin typeface="Century Gothic" panose="020B0502020202020204" pitchFamily="34" charset="0"/>
            </a:endParaRPr>
          </a:p>
          <a:p>
            <a:r>
              <a:rPr lang="en-US" sz="2400" dirty="0" smtClean="0">
                <a:latin typeface="Century Gothic" panose="020B0502020202020204" pitchFamily="34" charset="0"/>
              </a:rPr>
              <a:t>Work with treasurer</a:t>
            </a:r>
          </a:p>
          <a:p>
            <a:r>
              <a:rPr lang="en-US" sz="2400" dirty="0" smtClean="0">
                <a:latin typeface="Century Gothic" panose="020B0502020202020204" pitchFamily="34" charset="0"/>
              </a:rPr>
              <a:t>Complete Pride Report</a:t>
            </a:r>
          </a:p>
          <a:p>
            <a:r>
              <a:rPr lang="en-US" sz="2400" dirty="0" smtClean="0">
                <a:latin typeface="Century Gothic" panose="020B0502020202020204" pitchFamily="34" charset="0"/>
              </a:rPr>
              <a:t>Record </a:t>
            </a:r>
            <a:r>
              <a:rPr lang="en-US" sz="2400" dirty="0">
                <a:latin typeface="Century Gothic" panose="020B0502020202020204" pitchFamily="34" charset="0"/>
              </a:rPr>
              <a:t>the service hours performed by the members</a:t>
            </a:r>
          </a:p>
          <a:p>
            <a:r>
              <a:rPr lang="en-US" sz="2400" dirty="0">
                <a:latin typeface="Century Gothic" panose="020B0502020202020204" pitchFamily="34" charset="0"/>
              </a:rPr>
              <a:t>Training </a:t>
            </a:r>
            <a:r>
              <a:rPr lang="en-US" sz="2400" dirty="0" smtClean="0">
                <a:latin typeface="Century Gothic" panose="020B0502020202020204" pitchFamily="34" charset="0"/>
              </a:rPr>
              <a:t>the secretary-elect</a:t>
            </a:r>
            <a:endParaRPr lang="en-US" sz="2400" dirty="0">
              <a:latin typeface="Century Gothic" panose="020B0502020202020204" pitchFamily="34" charset="0"/>
            </a:endParaRPr>
          </a:p>
        </p:txBody>
      </p:sp>
      <p:pic>
        <p:nvPicPr>
          <p:cNvPr id="1026" name="Picture 2" descr="C:\Users\Joy\Documents\Key Club doodles\Template_KeyClub_Blue pencil doodl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160078">
            <a:off x="6897185" y="2670747"/>
            <a:ext cx="1577719" cy="118786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1559881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0" y="533400"/>
            <a:ext cx="3352800" cy="846138"/>
          </a:xfrm>
        </p:spPr>
        <p:txBody>
          <a:bodyPr/>
          <a:lstStyle/>
          <a:p>
            <a:r>
              <a:rPr lang="en-US" b="1" dirty="0" smtClean="0">
                <a:latin typeface="Century Gothic" panose="020B0502020202020204" pitchFamily="34" charset="0"/>
              </a:rPr>
              <a:t>Treasurer</a:t>
            </a:r>
            <a:endParaRPr lang="en-US" b="1" dirty="0"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0800" y="1524000"/>
            <a:ext cx="6476014" cy="53340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Century Gothic" panose="020B0502020202020204" pitchFamily="34" charset="0"/>
              </a:rPr>
              <a:t>Maintain accurate financial records</a:t>
            </a:r>
          </a:p>
          <a:p>
            <a:r>
              <a:rPr lang="en-US" sz="2400" dirty="0" smtClean="0">
                <a:latin typeface="Century Gothic" panose="020B0502020202020204" pitchFamily="34" charset="0"/>
              </a:rPr>
              <a:t>Collect and send dues</a:t>
            </a:r>
          </a:p>
          <a:p>
            <a:r>
              <a:rPr lang="en-US" sz="2400" dirty="0" smtClean="0">
                <a:latin typeface="Century Gothic" panose="020B0502020202020204" pitchFamily="34" charset="0"/>
              </a:rPr>
              <a:t>Work with the Secretary</a:t>
            </a:r>
          </a:p>
          <a:p>
            <a:r>
              <a:rPr lang="en-US" sz="2400" dirty="0" smtClean="0">
                <a:latin typeface="Century Gothic" panose="020B0502020202020204" pitchFamily="34" charset="0"/>
              </a:rPr>
              <a:t>Communicate with school administrator</a:t>
            </a:r>
          </a:p>
          <a:p>
            <a:r>
              <a:rPr lang="en-US" sz="2400" dirty="0" smtClean="0">
                <a:latin typeface="Century Gothic" panose="020B0502020202020204" pitchFamily="34" charset="0"/>
              </a:rPr>
              <a:t>Prepare a budget</a:t>
            </a:r>
          </a:p>
          <a:p>
            <a:r>
              <a:rPr lang="en-US" sz="2400" dirty="0" smtClean="0">
                <a:latin typeface="Century Gothic" panose="020B0502020202020204" pitchFamily="34" charset="0"/>
              </a:rPr>
              <a:t>Organize fundraisers </a:t>
            </a:r>
          </a:p>
          <a:p>
            <a:r>
              <a:rPr lang="en-US" sz="2400" dirty="0" smtClean="0">
                <a:latin typeface="Century Gothic" panose="020B0502020202020204" pitchFamily="34" charset="0"/>
              </a:rPr>
              <a:t>Train treasurer-elect</a:t>
            </a:r>
          </a:p>
          <a:p>
            <a:endParaRPr lang="en-US" dirty="0"/>
          </a:p>
        </p:txBody>
      </p:sp>
      <p:pic>
        <p:nvPicPr>
          <p:cNvPr id="2050" name="Picture 2" descr="https://encrypted-tbn2.gstatic.com/images?q=tbn:ANd9GcRKrmnb6nnH9g9QSsWb5kkihC4HbjAAk1Pfrj9nifCUy4GVQ3UV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048" y="2971800"/>
            <a:ext cx="2219325" cy="20574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encrypted-tbn0.gstatic.com/images?q=tbn:ANd9GcQvCx0IU1k4n9YxdIcjLaPf6BeXPCbRgxvNX_TYi8Kt5RoG-yNgdA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787" t="5418" r="7272" b="5418"/>
          <a:stretch/>
        </p:blipFill>
        <p:spPr bwMode="auto">
          <a:xfrm>
            <a:off x="6781800" y="4191000"/>
            <a:ext cx="1823545" cy="129668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2985709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609600"/>
            <a:ext cx="6248400" cy="846138"/>
          </a:xfrm>
        </p:spPr>
        <p:txBody>
          <a:bodyPr/>
          <a:lstStyle/>
          <a:p>
            <a:r>
              <a:rPr lang="en-US" b="1" dirty="0" smtClean="0">
                <a:latin typeface="Century Gothic" panose="020B0502020202020204" pitchFamily="34" charset="0"/>
              </a:rPr>
              <a:t>Editor</a:t>
            </a:r>
            <a:endParaRPr lang="en-US" b="1" dirty="0"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752600"/>
            <a:ext cx="6172200" cy="46482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Century Gothic" panose="020B0502020202020204" pitchFamily="34" charset="0"/>
              </a:rPr>
              <a:t>Familiar with Key Club Graphic Standards</a:t>
            </a:r>
          </a:p>
          <a:p>
            <a:r>
              <a:rPr lang="en-US" sz="2400" dirty="0">
                <a:latin typeface="Century Gothic" panose="020B0502020202020204" pitchFamily="34" charset="0"/>
              </a:rPr>
              <a:t>M</a:t>
            </a:r>
            <a:r>
              <a:rPr lang="en-US" sz="2400" dirty="0" smtClean="0">
                <a:latin typeface="Century Gothic" panose="020B0502020202020204" pitchFamily="34" charset="0"/>
              </a:rPr>
              <a:t>onthly newsletter</a:t>
            </a:r>
          </a:p>
          <a:p>
            <a:r>
              <a:rPr lang="en-US" sz="2400" dirty="0" smtClean="0">
                <a:latin typeface="Century Gothic" panose="020B0502020202020204" pitchFamily="34" charset="0"/>
              </a:rPr>
              <a:t>Take pictures</a:t>
            </a:r>
          </a:p>
          <a:p>
            <a:r>
              <a:rPr lang="en-US" sz="2400" dirty="0" smtClean="0">
                <a:latin typeface="Century Gothic" panose="020B0502020202020204" pitchFamily="34" charset="0"/>
              </a:rPr>
              <a:t>Submit to The Sunshine Source </a:t>
            </a:r>
          </a:p>
          <a:p>
            <a:r>
              <a:rPr lang="en-US" sz="2400" dirty="0" smtClean="0">
                <a:latin typeface="Century Gothic" panose="020B0502020202020204" pitchFamily="34" charset="0"/>
              </a:rPr>
              <a:t>Create media </a:t>
            </a:r>
          </a:p>
          <a:p>
            <a:r>
              <a:rPr lang="en-US" sz="2400" dirty="0" smtClean="0">
                <a:latin typeface="Century Gothic" panose="020B0502020202020204" pitchFamily="34" charset="0"/>
              </a:rPr>
              <a:t>Notify members</a:t>
            </a:r>
          </a:p>
          <a:p>
            <a:r>
              <a:rPr lang="en-US" sz="2400" dirty="0" smtClean="0">
                <a:latin typeface="Century Gothic" panose="020B0502020202020204" pitchFamily="34" charset="0"/>
              </a:rPr>
              <a:t>Train editor-elect</a:t>
            </a:r>
          </a:p>
          <a:p>
            <a:endParaRPr lang="en-US" dirty="0"/>
          </a:p>
        </p:txBody>
      </p:sp>
      <p:pic>
        <p:nvPicPr>
          <p:cNvPr id="3074" name="Picture 2" descr="C:\Users\Joy\Documents\Key Club doodles\Template_KeyClub_Blue  flash drive doodl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44278">
            <a:off x="6187594" y="3183033"/>
            <a:ext cx="2578596" cy="20492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663880730"/>
      </p:ext>
    </p:extLst>
  </p:cSld>
  <p:clrMapOvr>
    <a:masterClrMapping/>
  </p:clrMapOvr>
</p:sld>
</file>

<file path=ppt/theme/theme1.xml><?xml version="1.0" encoding="utf-8"?>
<a:theme xmlns:a="http://schemas.openxmlformats.org/drawingml/2006/main" name="Public Awareness opt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>
        <a:normAutofit/>
      </a:bodyPr>
      <a:lstStyle>
        <a:defPPr algn="l"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3831</TotalTime>
  <Words>779</Words>
  <Application>Microsoft Macintosh PowerPoint</Application>
  <PresentationFormat>On-screen Show (4:3)</PresentationFormat>
  <Paragraphs>119</Paragraphs>
  <Slides>11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Public Awareness opt2</vt:lpstr>
      <vt:lpstr>Running for Club Office</vt:lpstr>
      <vt:lpstr>Club Structure</vt:lpstr>
      <vt:lpstr>Who Is Qualified to Run for a Club Officer Position ?</vt:lpstr>
      <vt:lpstr>Why Run for a Club Officer Position?</vt:lpstr>
      <vt:lpstr>President</vt:lpstr>
      <vt:lpstr>Vice President</vt:lpstr>
      <vt:lpstr>Secretary</vt:lpstr>
      <vt:lpstr>Treasurer</vt:lpstr>
      <vt:lpstr>Editor</vt:lpstr>
      <vt:lpstr>Questions?</vt:lpstr>
      <vt:lpstr>Slide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Amanda K King</dc:creator>
  <cp:lastModifiedBy>Katie Havemann</cp:lastModifiedBy>
  <cp:revision>62</cp:revision>
  <dcterms:created xsi:type="dcterms:W3CDTF">2012-05-21T17:43:21Z</dcterms:created>
  <dcterms:modified xsi:type="dcterms:W3CDTF">2015-08-25T22:31:23Z</dcterms:modified>
</cp:coreProperties>
</file>