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85424" autoAdjust="0"/>
  </p:normalViewPr>
  <p:slideViewPr>
    <p:cSldViewPr snapToGrid="0">
      <p:cViewPr varScale="1">
        <p:scale>
          <a:sx n="62" d="100"/>
          <a:sy n="62" d="100"/>
        </p:scale>
        <p:origin x="10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10F2DC-2A5A-4B48-BF2F-CD01839295B1}" type="datetimeFigureOut">
              <a:rPr lang="en-US" smtClean="0"/>
              <a:t>11/21/2016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595DC9C-C2A3-4BC8-AE77-2403FEC5BA38}" type="slidenum">
              <a:rPr lang="en-US" smtClean="0"/>
              <a:t>‹#›</a:t>
            </a:fld>
            <a:endParaRPr lang="en-US"/>
          </a:p>
        </p:txBody>
      </p:sp>
    </p:spTree>
    <p:extLst>
      <p:ext uri="{BB962C8B-B14F-4D97-AF65-F5344CB8AC3E}">
        <p14:creationId xmlns:p14="http://schemas.microsoft.com/office/powerpoint/2010/main" val="3624173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what is Public Relations</a:t>
            </a:r>
            <a:r>
              <a:rPr lang="en-US" baseline="0" dirty="0"/>
              <a:t> anyways?</a:t>
            </a:r>
          </a:p>
          <a:p>
            <a:r>
              <a:rPr lang="en-US" baseline="0" dirty="0"/>
              <a:t>Basically, public relations is communicating with your communities in a way that makes your club look great and makes the public (your community) want your services (even more).  It is a form of broadcasting your club’s activeness and meaningful service. </a:t>
            </a:r>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2</a:t>
            </a:fld>
            <a:endParaRPr lang="en-US"/>
          </a:p>
        </p:txBody>
      </p:sp>
    </p:spTree>
    <p:extLst>
      <p:ext uri="{BB962C8B-B14F-4D97-AF65-F5344CB8AC3E}">
        <p14:creationId xmlns:p14="http://schemas.microsoft.com/office/powerpoint/2010/main" val="8394197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11</a:t>
            </a:fld>
            <a:endParaRPr lang="en-US"/>
          </a:p>
        </p:txBody>
      </p:sp>
    </p:spTree>
    <p:extLst>
      <p:ext uri="{BB962C8B-B14F-4D97-AF65-F5344CB8AC3E}">
        <p14:creationId xmlns:p14="http://schemas.microsoft.com/office/powerpoint/2010/main" val="1354787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12</a:t>
            </a:fld>
            <a:endParaRPr lang="en-US"/>
          </a:p>
        </p:txBody>
      </p:sp>
    </p:spTree>
    <p:extLst>
      <p:ext uri="{BB962C8B-B14F-4D97-AF65-F5344CB8AC3E}">
        <p14:creationId xmlns:p14="http://schemas.microsoft.com/office/powerpoint/2010/main" val="8487798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Ask audience if they</a:t>
            </a:r>
            <a:r>
              <a:rPr lang="en-US" baseline="0" dirty="0"/>
              <a:t> have any questions. If no, then quiz them on PowerPoint material.)</a:t>
            </a:r>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13</a:t>
            </a:fld>
            <a:endParaRPr lang="en-US"/>
          </a:p>
        </p:txBody>
      </p:sp>
    </p:spTree>
    <p:extLst>
      <p:ext uri="{BB962C8B-B14F-4D97-AF65-F5344CB8AC3E}">
        <p14:creationId xmlns:p14="http://schemas.microsoft.com/office/powerpoint/2010/main" val="23822084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a:t>
            </a:r>
            <a:r>
              <a:rPr lang="en-US" baseline="0" dirty="0"/>
              <a:t> a club to be successful, it must be promoted within its community. That way service opportunities for your club members increase. </a:t>
            </a:r>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3</a:t>
            </a:fld>
            <a:endParaRPr lang="en-US"/>
          </a:p>
        </p:txBody>
      </p:sp>
    </p:spTree>
    <p:extLst>
      <p:ext uri="{BB962C8B-B14F-4D97-AF65-F5344CB8AC3E}">
        <p14:creationId xmlns:p14="http://schemas.microsoft.com/office/powerpoint/2010/main" val="80559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two simple way of</a:t>
            </a:r>
            <a:r>
              <a:rPr lang="en-US" baseline="0" dirty="0"/>
              <a:t> starting public relations for your club. </a:t>
            </a:r>
          </a:p>
          <a:p>
            <a:pPr marL="228600" indent="-228600">
              <a:buAutoNum type="arabicPeriod"/>
            </a:pPr>
            <a:r>
              <a:rPr lang="en-US" baseline="0" dirty="0"/>
              <a:t>Press Releases</a:t>
            </a:r>
          </a:p>
          <a:p>
            <a:pPr marL="228600" indent="-228600">
              <a:buAutoNum type="arabicPeriod"/>
            </a:pPr>
            <a:r>
              <a:rPr lang="en-US" baseline="0" dirty="0"/>
              <a:t>Social Media</a:t>
            </a:r>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4</a:t>
            </a:fld>
            <a:endParaRPr lang="en-US"/>
          </a:p>
        </p:txBody>
      </p:sp>
    </p:spTree>
    <p:extLst>
      <p:ext uri="{BB962C8B-B14F-4D97-AF65-F5344CB8AC3E}">
        <p14:creationId xmlns:p14="http://schemas.microsoft.com/office/powerpoint/2010/main" val="2737858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According to businessdictionary.com, a press release is a “written, audio taped, or video taped matter about a book, event, person, or program presented by its promoters or principals to the media for editorial comment and free coverage.” </a:t>
            </a:r>
          </a:p>
          <a:p>
            <a:r>
              <a:rPr lang="en-US" dirty="0"/>
              <a:t>What is this is Key Club terms..? It’s simple. (Slide</a:t>
            </a:r>
            <a:r>
              <a:rPr lang="en-US" baseline="0" dirty="0"/>
              <a:t> Content)</a:t>
            </a:r>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5</a:t>
            </a:fld>
            <a:endParaRPr lang="en-US"/>
          </a:p>
        </p:txBody>
      </p:sp>
    </p:spTree>
    <p:extLst>
      <p:ext uri="{BB962C8B-B14F-4D97-AF65-F5344CB8AC3E}">
        <p14:creationId xmlns:p14="http://schemas.microsoft.com/office/powerpoint/2010/main" val="27789114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t>
            </a:r>
            <a:r>
              <a:rPr lang="en-US" baseline="0" dirty="0"/>
              <a:t> Ask Audience – “ What are some other ways that you can promote your club to your community?”)</a:t>
            </a:r>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6</a:t>
            </a:fld>
            <a:endParaRPr lang="en-US"/>
          </a:p>
        </p:txBody>
      </p:sp>
    </p:spTree>
    <p:extLst>
      <p:ext uri="{BB962C8B-B14F-4D97-AF65-F5344CB8AC3E}">
        <p14:creationId xmlns:p14="http://schemas.microsoft.com/office/powerpoint/2010/main" val="28542834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a:t>
            </a:r>
            <a:r>
              <a:rPr lang="en-US" baseline="0" dirty="0"/>
              <a:t> are typically 9 parts to a press release.</a:t>
            </a:r>
          </a:p>
          <a:p>
            <a:pPr marL="228600" indent="-228600">
              <a:buAutoNum type="arabicPeriod"/>
            </a:pPr>
            <a:r>
              <a:rPr lang="en-US" baseline="0" dirty="0"/>
              <a:t>Letterhead/logo - </a:t>
            </a:r>
            <a:r>
              <a:rPr lang="en-US" dirty="0"/>
              <a:t>Your letterhead and logo go with the organization you are working with.</a:t>
            </a:r>
          </a:p>
          <a:p>
            <a:pPr marL="228600" indent="-228600">
              <a:buAutoNum type="arabicPeriod"/>
            </a:pPr>
            <a:r>
              <a:rPr lang="en-US" dirty="0"/>
              <a:t>Contact Information - You add a way for the news outlet to contact you so that if they would like an interview, they have a way to follow up with you. This could either go at the top or the bottom of your press release depending on personal preference.</a:t>
            </a:r>
          </a:p>
          <a:p>
            <a:pPr marL="228600" indent="-228600">
              <a:buAutoNum type="arabicPeriod"/>
            </a:pPr>
            <a:r>
              <a:rPr lang="en-US" dirty="0"/>
              <a:t>“For Immediate Release” - gives the news outlet an idea of how soon you want your release to be sent out. Most press releases you will want to put “For Immediate Release” but if you would like your release to be sent on a certain day, you should be sure to specify that day. This part of a press release should be placed at the top and in big letters so it is noticeable.</a:t>
            </a:r>
          </a:p>
          <a:p>
            <a:pPr marL="228600" indent="-228600">
              <a:buAutoNum type="arabicPeriod"/>
            </a:pPr>
            <a:r>
              <a:rPr lang="en-US" dirty="0"/>
              <a:t>Headline</a:t>
            </a:r>
            <a:r>
              <a:rPr lang="en-US" baseline="0" dirty="0"/>
              <a:t> &amp; Sub-headline - G</a:t>
            </a:r>
            <a:r>
              <a:rPr lang="en-US" dirty="0"/>
              <a:t>rab the attention of your readers. They should summarize what you are going to write about an encourage your reader to continue to read. Both of them should at most 70 characters each and written in subject-verb-object form. </a:t>
            </a:r>
          </a:p>
        </p:txBody>
      </p:sp>
      <p:sp>
        <p:nvSpPr>
          <p:cNvPr id="4" name="Slide Number Placeholder 3"/>
          <p:cNvSpPr>
            <a:spLocks noGrp="1"/>
          </p:cNvSpPr>
          <p:nvPr>
            <p:ph type="sldNum" sz="quarter" idx="10"/>
          </p:nvPr>
        </p:nvSpPr>
        <p:spPr/>
        <p:txBody>
          <a:bodyPr/>
          <a:lstStyle/>
          <a:p>
            <a:fld id="{C595DC9C-C2A3-4BC8-AE77-2403FEC5BA38}" type="slidenum">
              <a:rPr lang="en-US" smtClean="0"/>
              <a:t>7</a:t>
            </a:fld>
            <a:endParaRPr lang="en-US"/>
          </a:p>
        </p:txBody>
      </p:sp>
    </p:spTree>
    <p:extLst>
      <p:ext uri="{BB962C8B-B14F-4D97-AF65-F5344CB8AC3E}">
        <p14:creationId xmlns:p14="http://schemas.microsoft.com/office/powerpoint/2010/main" val="2897754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5. Dateline - This should come before the first paragraph and list the day, city, and state that the press release is issued. </a:t>
            </a:r>
          </a:p>
          <a:p>
            <a:r>
              <a:rPr lang="en-US" dirty="0"/>
              <a:t>6.</a:t>
            </a:r>
            <a:r>
              <a:rPr lang="en-US" baseline="0" dirty="0"/>
              <a:t> Body - </a:t>
            </a:r>
            <a:r>
              <a:rPr lang="en-US" dirty="0"/>
              <a:t>This is where your club’s story is written. Make sure you emphasize the 5 W’s and H, or: Who, What , When, Where, Why, How It is important to keep your story factual and </a:t>
            </a:r>
            <a:r>
              <a:rPr lang="en-US" dirty="0" err="1"/>
              <a:t>unopinionated</a:t>
            </a:r>
            <a:r>
              <a:rPr lang="en-US" dirty="0"/>
              <a:t> so that it is easier for the media to publish.</a:t>
            </a:r>
          </a:p>
          <a:p>
            <a:r>
              <a:rPr lang="en-US" dirty="0"/>
              <a:t>7.</a:t>
            </a:r>
            <a:r>
              <a:rPr lang="en-US" baseline="0" dirty="0"/>
              <a:t> Quotes – Give your release personality and credibility by adding at least 2 quotes -- </a:t>
            </a:r>
            <a:r>
              <a:rPr lang="en-US" dirty="0"/>
              <a:t>one from someone who helped create the event and one from either a volunteer, someone the event helped, or a third party.</a:t>
            </a:r>
          </a:p>
          <a:p>
            <a:r>
              <a:rPr lang="en-US" dirty="0"/>
              <a:t>8. Boilerplate</a:t>
            </a:r>
            <a:r>
              <a:rPr lang="en-US" baseline="0" dirty="0"/>
              <a:t> - </a:t>
            </a:r>
            <a:r>
              <a:rPr lang="en-US" dirty="0"/>
              <a:t>This is just a few sentences at the end of your press release that describes your organization and should remain consistent throughout all of your press material. (e.g. Key Club is an international student-led organization which provides its members with opportunities to provide service, build character and develop leadership. )</a:t>
            </a:r>
          </a:p>
          <a:p>
            <a:r>
              <a:rPr lang="en-US" dirty="0"/>
              <a:t>9. You put three pound signs at the end of your press release to indicate that you are finished. If your press release is longer than one page, you should put “–more-” at the end of every page until the last one.</a:t>
            </a:r>
          </a:p>
        </p:txBody>
      </p:sp>
      <p:sp>
        <p:nvSpPr>
          <p:cNvPr id="4" name="Slide Number Placeholder 3"/>
          <p:cNvSpPr>
            <a:spLocks noGrp="1"/>
          </p:cNvSpPr>
          <p:nvPr>
            <p:ph type="sldNum" sz="quarter" idx="10"/>
          </p:nvPr>
        </p:nvSpPr>
        <p:spPr/>
        <p:txBody>
          <a:bodyPr/>
          <a:lstStyle/>
          <a:p>
            <a:fld id="{C595DC9C-C2A3-4BC8-AE77-2403FEC5BA38}" type="slidenum">
              <a:rPr lang="en-US" smtClean="0"/>
              <a:t>8</a:t>
            </a:fld>
            <a:endParaRPr lang="en-US"/>
          </a:p>
        </p:txBody>
      </p:sp>
    </p:spTree>
    <p:extLst>
      <p:ext uri="{BB962C8B-B14F-4D97-AF65-F5344CB8AC3E}">
        <p14:creationId xmlns:p14="http://schemas.microsoft.com/office/powerpoint/2010/main" val="3178386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Q: How are social media and PR connecting again?</a:t>
            </a:r>
          </a:p>
          <a:p>
            <a:r>
              <a:rPr lang="en-US" dirty="0"/>
              <a:t>A: Use social media to display</a:t>
            </a:r>
            <a:r>
              <a:rPr lang="en-US" baseline="0" dirty="0"/>
              <a:t> your club activities. The way you portray your club on social media will be the way people in your community see your club. That’s why it is important to be cautious of how to manage your club (or even personal) accounts. </a:t>
            </a:r>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9</a:t>
            </a:fld>
            <a:endParaRPr lang="en-US"/>
          </a:p>
        </p:txBody>
      </p:sp>
    </p:spTree>
    <p:extLst>
      <p:ext uri="{BB962C8B-B14F-4D97-AF65-F5344CB8AC3E}">
        <p14:creationId xmlns:p14="http://schemas.microsoft.com/office/powerpoint/2010/main" val="611168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595DC9C-C2A3-4BC8-AE77-2403FEC5BA38}" type="slidenum">
              <a:rPr lang="en-US" smtClean="0"/>
              <a:t>10</a:t>
            </a:fld>
            <a:endParaRPr lang="en-US"/>
          </a:p>
        </p:txBody>
      </p:sp>
    </p:spTree>
    <p:extLst>
      <p:ext uri="{BB962C8B-B14F-4D97-AF65-F5344CB8AC3E}">
        <p14:creationId xmlns:p14="http://schemas.microsoft.com/office/powerpoint/2010/main" val="24682650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FE4BFDDB-D3B4-4B33-A8FE-997D877C4860}"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481221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BFDDB-D3B4-4B33-A8FE-997D877C4860}"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3188571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BFDDB-D3B4-4B33-A8FE-997D877C4860}"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1865112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E4BFDDB-D3B4-4B33-A8FE-997D877C4860}"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2002806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4BFDDB-D3B4-4B33-A8FE-997D877C4860}" type="datetimeFigureOut">
              <a:rPr lang="en-US" smtClean="0"/>
              <a:t>11/21/2016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130858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E4BFDDB-D3B4-4B33-A8FE-997D877C4860}"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86093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E4BFDDB-D3B4-4B33-A8FE-997D877C4860}" type="datetimeFigureOut">
              <a:rPr lang="en-US" smtClean="0"/>
              <a:t>11/21/2016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4146131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E4BFDDB-D3B4-4B33-A8FE-997D877C4860}" type="datetimeFigureOut">
              <a:rPr lang="en-US" smtClean="0"/>
              <a:t>11/21/2016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319972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BFDDB-D3B4-4B33-A8FE-997D877C4860}" type="datetimeFigureOut">
              <a:rPr lang="en-US" smtClean="0"/>
              <a:t>11/21/2016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475003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4BFDDB-D3B4-4B33-A8FE-997D877C4860}"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2075271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4BFDDB-D3B4-4B33-A8FE-997D877C4860}" type="datetimeFigureOut">
              <a:rPr lang="en-US" smtClean="0"/>
              <a:t>11/21/2016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E4FA77-5FD6-493F-8E39-9E31D397C44D}" type="slidenum">
              <a:rPr lang="en-US" smtClean="0"/>
              <a:t>‹#›</a:t>
            </a:fld>
            <a:endParaRPr lang="en-US"/>
          </a:p>
        </p:txBody>
      </p:sp>
    </p:spTree>
    <p:extLst>
      <p:ext uri="{BB962C8B-B14F-4D97-AF65-F5344CB8AC3E}">
        <p14:creationId xmlns:p14="http://schemas.microsoft.com/office/powerpoint/2010/main" val="1772297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BFDDB-D3B4-4B33-A8FE-997D877C4860}" type="datetimeFigureOut">
              <a:rPr lang="en-US" smtClean="0"/>
              <a:t>11/21/2016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E4FA77-5FD6-493F-8E39-9E31D397C44D}" type="slidenum">
              <a:rPr lang="en-US" smtClean="0"/>
              <a:t>‹#›</a:t>
            </a:fld>
            <a:endParaRPr lang="en-US"/>
          </a:p>
        </p:txBody>
      </p:sp>
    </p:spTree>
    <p:extLst>
      <p:ext uri="{BB962C8B-B14F-4D97-AF65-F5344CB8AC3E}">
        <p14:creationId xmlns:p14="http://schemas.microsoft.com/office/powerpoint/2010/main" val="3675413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floridakeyclub.org/public-relation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mailto:Division14C@floridakeyclub.org" TargetMode="External"/><Relationship Id="rId5" Type="http://schemas.openxmlformats.org/officeDocument/2006/relationships/hyperlink" Target="mailto:PublicRelationsCommittee@floridakeyclub.org" TargetMode="Externa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8" name="Straight Connector 7"/>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p:cNvPicPr>
            <a:picLocks noChangeAspect="1"/>
          </p:cNvPicPr>
          <p:nvPr/>
        </p:nvPicPr>
        <p:blipFill rotWithShape="1">
          <a:blip r:embed="rId2" cstate="email">
            <a:extLst>
              <a:ext uri="{28A0092B-C50C-407E-A947-70E740481C1C}">
                <a14:useLocalDpi xmlns:a14="http://schemas.microsoft.com/office/drawing/2010/main" val="0"/>
              </a:ext>
            </a:extLst>
          </a:blip>
          <a:srcRect l="18822" r="7332"/>
          <a:stretch/>
        </p:blipFill>
        <p:spPr>
          <a:xfrm>
            <a:off x="243840" y="2557670"/>
            <a:ext cx="11704320" cy="4064109"/>
          </a:xfrm>
          <a:prstGeom prst="rect">
            <a:avLst/>
          </a:prstGeom>
        </p:spPr>
      </p:pic>
      <p:sp>
        <p:nvSpPr>
          <p:cNvPr id="2" name="Title 1"/>
          <p:cNvSpPr>
            <a:spLocks noGrp="1"/>
          </p:cNvSpPr>
          <p:nvPr>
            <p:ph type="ctrTitle"/>
          </p:nvPr>
        </p:nvSpPr>
        <p:spPr>
          <a:xfrm>
            <a:off x="243840" y="1186729"/>
            <a:ext cx="11704320" cy="1134720"/>
          </a:xfrm>
        </p:spPr>
        <p:txBody>
          <a:bodyPr>
            <a:normAutofit/>
          </a:bodyPr>
          <a:lstStyle/>
          <a:p>
            <a:r>
              <a:rPr lang="en-US" sz="5800" dirty="0">
                <a:solidFill>
                  <a:schemeClr val="accent1"/>
                </a:solidFill>
              </a:rPr>
              <a:t>Public Relations Rundown</a:t>
            </a:r>
          </a:p>
        </p:txBody>
      </p:sp>
      <p:pic>
        <p:nvPicPr>
          <p:cNvPr id="9" name="Picture 7"/>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243840" y="256540"/>
            <a:ext cx="11802386" cy="804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9"/>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2354099" y="3267001"/>
            <a:ext cx="2657636" cy="2645445"/>
          </a:xfrm>
          <a:prstGeom prst="rect">
            <a:avLst/>
          </a:prstGeom>
        </p:spPr>
      </p:pic>
      <p:pic>
        <p:nvPicPr>
          <p:cNvPr id="11" name="Picture 10"/>
          <p:cNvPicPr>
            <a:picLocks noChangeAspect="1"/>
          </p:cNvPicPr>
          <p:nvPr/>
        </p:nvPicPr>
        <p:blipFill>
          <a:blip r:embed="rId5" cstate="email">
            <a:extLst>
              <a:ext uri="{28A0092B-C50C-407E-A947-70E740481C1C}">
                <a14:useLocalDpi xmlns:a14="http://schemas.microsoft.com/office/drawing/2010/main" val="0"/>
              </a:ext>
            </a:extLst>
          </a:blip>
          <a:stretch>
            <a:fillRect/>
          </a:stretch>
        </p:blipFill>
        <p:spPr>
          <a:xfrm>
            <a:off x="6456395" y="3429000"/>
            <a:ext cx="4047104" cy="2084872"/>
          </a:xfrm>
          <a:prstGeom prst="rect">
            <a:avLst/>
          </a:prstGeom>
        </p:spPr>
      </p:pic>
    </p:spTree>
    <p:extLst>
      <p:ext uri="{BB962C8B-B14F-4D97-AF65-F5344CB8AC3E}">
        <p14:creationId xmlns:p14="http://schemas.microsoft.com/office/powerpoint/2010/main" val="2835430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5028"/>
            <a:ext cx="10515600" cy="1325563"/>
          </a:xfrm>
        </p:spPr>
        <p:txBody>
          <a:bodyPr>
            <a:normAutofit/>
          </a:bodyPr>
          <a:lstStyle/>
          <a:p>
            <a:r>
              <a:rPr lang="en-US" sz="5400" dirty="0">
                <a:latin typeface="Century Gothic" panose="020B0502020202020204" pitchFamily="34" charset="0"/>
              </a:rPr>
              <a:t>Don’ts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5228998"/>
            <a:ext cx="12192000" cy="1629002"/>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0" name="Picture 2" descr="Image result for thumb down"/>
          <p:cNvPicPr>
            <a:picLocks noChangeAspect="1" noChangeArrowheads="1"/>
          </p:cNvPicPr>
          <p:nvPr/>
        </p:nvPicPr>
        <p:blipFill rotWithShape="1">
          <a:blip r:embed="rId5">
            <a:extLst>
              <a:ext uri="{28A0092B-C50C-407E-A947-70E740481C1C}">
                <a14:useLocalDpi xmlns:a14="http://schemas.microsoft.com/office/drawing/2010/main" val="0"/>
              </a:ext>
            </a:extLst>
          </a:blip>
          <a:srcRect l="27026" r="23523"/>
          <a:stretch/>
        </p:blipFill>
        <p:spPr bwMode="auto">
          <a:xfrm>
            <a:off x="10332202" y="633363"/>
            <a:ext cx="1859798" cy="1974455"/>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636722" y="1512664"/>
            <a:ext cx="7144719" cy="369332"/>
          </a:xfrm>
          <a:prstGeom prst="rect">
            <a:avLst/>
          </a:prstGeom>
          <a:noFill/>
        </p:spPr>
        <p:txBody>
          <a:bodyPr wrap="square" rtlCol="0">
            <a:spAutoFit/>
          </a:bodyPr>
          <a:lstStyle/>
          <a:p>
            <a:pPr marL="285750" indent="-285750">
              <a:buFont typeface="Courier New" panose="02070309020205020404" pitchFamily="49" charset="0"/>
              <a:buChar char="o"/>
            </a:pPr>
            <a:endParaRPr lang="en-US" dirty="0"/>
          </a:p>
        </p:txBody>
      </p:sp>
      <p:sp>
        <p:nvSpPr>
          <p:cNvPr id="6" name="TextBox 5"/>
          <p:cNvSpPr txBox="1"/>
          <p:nvPr/>
        </p:nvSpPr>
        <p:spPr>
          <a:xfrm>
            <a:off x="526941" y="1512664"/>
            <a:ext cx="10724828" cy="3108543"/>
          </a:xfrm>
          <a:prstGeom prst="rect">
            <a:avLst/>
          </a:prstGeom>
          <a:noFill/>
        </p:spPr>
        <p:txBody>
          <a:bodyPr wrap="square" rtlCol="0">
            <a:spAutoFit/>
          </a:bodyPr>
          <a:lstStyle/>
          <a:p>
            <a:pPr marL="457200" indent="-457200">
              <a:buFont typeface="Arial" panose="020B0604020202020204" pitchFamily="34" charset="0"/>
              <a:buChar char="•"/>
            </a:pPr>
            <a:r>
              <a:rPr lang="en-US" sz="2800" dirty="0">
                <a:latin typeface="Century Gothic" panose="020B0502020202020204" pitchFamily="34" charset="0"/>
              </a:rPr>
              <a:t>Post inappropriate photos/comments</a:t>
            </a:r>
          </a:p>
          <a:p>
            <a:pPr marL="457200" indent="-457200">
              <a:buFont typeface="Arial" panose="020B0604020202020204" pitchFamily="34" charset="0"/>
              <a:buChar char="•"/>
            </a:pPr>
            <a:r>
              <a:rPr lang="en-US" sz="2800" dirty="0">
                <a:latin typeface="Century Gothic" panose="020B0502020202020204" pitchFamily="34" charset="0"/>
              </a:rPr>
              <a:t>Promote bad behavior</a:t>
            </a:r>
          </a:p>
          <a:p>
            <a:pPr marL="457200" indent="-457200">
              <a:buFont typeface="Arial" panose="020B0604020202020204" pitchFamily="34" charset="0"/>
              <a:buChar char="•"/>
            </a:pPr>
            <a:r>
              <a:rPr lang="en-US" sz="2800" dirty="0">
                <a:latin typeface="Century Gothic" panose="020B0502020202020204" pitchFamily="34" charset="0"/>
              </a:rPr>
              <a:t>Post about personal views (ex. Politics, controversial issues)</a:t>
            </a:r>
          </a:p>
          <a:p>
            <a:pPr marL="457200" indent="-457200">
              <a:buFont typeface="Arial" panose="020B0604020202020204" pitchFamily="34" charset="0"/>
              <a:buChar char="•"/>
            </a:pPr>
            <a:r>
              <a:rPr lang="en-US" sz="2800" dirty="0">
                <a:latin typeface="Century Gothic" panose="020B0502020202020204" pitchFamily="34" charset="0"/>
              </a:rPr>
              <a:t>Respond to negativity</a:t>
            </a:r>
          </a:p>
          <a:p>
            <a:pPr marL="457200" indent="-457200">
              <a:buFont typeface="Arial" panose="020B0604020202020204" pitchFamily="34" charset="0"/>
              <a:buChar char="•"/>
            </a:pPr>
            <a:r>
              <a:rPr lang="en-US" sz="2800" dirty="0">
                <a:latin typeface="Century Gothic" panose="020B0502020202020204" pitchFamily="34" charset="0"/>
              </a:rPr>
              <a:t>Take away from someone else’s achievements in their comment section</a:t>
            </a:r>
          </a:p>
          <a:p>
            <a:pPr marL="457200" indent="-457200">
              <a:buFont typeface="Arial" panose="020B0604020202020204" pitchFamily="34" charset="0"/>
              <a:buChar char="•"/>
            </a:pPr>
            <a:r>
              <a:rPr lang="en-US" sz="2800" dirty="0">
                <a:latin typeface="Century Gothic" panose="020B0502020202020204" pitchFamily="34" charset="0"/>
              </a:rPr>
              <a:t>Make your account open to everyone </a:t>
            </a:r>
          </a:p>
        </p:txBody>
      </p:sp>
    </p:spTree>
    <p:extLst>
      <p:ext uri="{BB962C8B-B14F-4D97-AF65-F5344CB8AC3E}">
        <p14:creationId xmlns:p14="http://schemas.microsoft.com/office/powerpoint/2010/main" val="2060358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5028"/>
            <a:ext cx="10515600" cy="1325563"/>
          </a:xfrm>
        </p:spPr>
        <p:txBody>
          <a:bodyPr>
            <a:normAutofit/>
          </a:bodyPr>
          <a:lstStyle/>
          <a:p>
            <a:r>
              <a:rPr lang="en-US" sz="5400" dirty="0">
                <a:latin typeface="Century Gothic" panose="020B0502020202020204" pitchFamily="34" charset="0"/>
              </a:rPr>
              <a:t>Do’s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5287508"/>
            <a:ext cx="12192000" cy="1629002"/>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36722" y="1512664"/>
            <a:ext cx="7144719" cy="369332"/>
          </a:xfrm>
          <a:prstGeom prst="rect">
            <a:avLst/>
          </a:prstGeom>
          <a:noFill/>
        </p:spPr>
        <p:txBody>
          <a:bodyPr wrap="square" rtlCol="0">
            <a:spAutoFit/>
          </a:bodyPr>
          <a:lstStyle/>
          <a:p>
            <a:pPr marL="285750" indent="-285750">
              <a:buFont typeface="Courier New" panose="02070309020205020404" pitchFamily="49" charset="0"/>
              <a:buChar char="o"/>
            </a:pPr>
            <a:endParaRPr lang="en-US" dirty="0"/>
          </a:p>
        </p:txBody>
      </p:sp>
      <p:pic>
        <p:nvPicPr>
          <p:cNvPr id="3074" name="Picture 2" descr="Image result for thumb up"/>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23328" y="649357"/>
            <a:ext cx="1457987" cy="1529608"/>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573797" y="1414161"/>
            <a:ext cx="11044406"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latin typeface="Century Gothic" panose="020B0502020202020204" pitchFamily="34" charset="0"/>
              </a:rPr>
              <a:t>Promote yourself and your club (ex. Talk about accomplishments, service projects, etc.) </a:t>
            </a:r>
          </a:p>
          <a:p>
            <a:pPr marL="285750" indent="-285750">
              <a:buFont typeface="Arial" panose="020B0604020202020204" pitchFamily="34" charset="0"/>
              <a:buChar char="•"/>
            </a:pPr>
            <a:r>
              <a:rPr lang="en-US" sz="2800" dirty="0">
                <a:latin typeface="Century Gothic" panose="020B0502020202020204" pitchFamily="34" charset="0"/>
              </a:rPr>
              <a:t>Interact with others because it helps you build relationships</a:t>
            </a:r>
          </a:p>
          <a:p>
            <a:pPr marL="285750" indent="-285750">
              <a:buFont typeface="Arial" panose="020B0604020202020204" pitchFamily="34" charset="0"/>
              <a:buChar char="•"/>
            </a:pPr>
            <a:r>
              <a:rPr lang="en-US" sz="2800" dirty="0">
                <a:latin typeface="Century Gothic" panose="020B0502020202020204" pitchFamily="34" charset="0"/>
              </a:rPr>
              <a:t>Have Positivity!</a:t>
            </a:r>
          </a:p>
          <a:p>
            <a:pPr marL="285750" indent="-285750">
              <a:buFont typeface="Arial" panose="020B0604020202020204" pitchFamily="34" charset="0"/>
              <a:buChar char="•"/>
            </a:pPr>
            <a:r>
              <a:rPr lang="en-US" sz="2800" dirty="0">
                <a:latin typeface="Century Gothic" panose="020B0502020202020204" pitchFamily="34" charset="0"/>
              </a:rPr>
              <a:t>Share you Key Club experiences</a:t>
            </a:r>
          </a:p>
          <a:p>
            <a:pPr marL="285750" indent="-285750">
              <a:buFont typeface="Arial" panose="020B0604020202020204" pitchFamily="34" charset="0"/>
              <a:buChar char="•"/>
            </a:pPr>
            <a:r>
              <a:rPr lang="en-US" sz="2800" dirty="0">
                <a:latin typeface="Century Gothic" panose="020B0502020202020204" pitchFamily="34" charset="0"/>
              </a:rPr>
              <a:t>Use proper grammar</a:t>
            </a:r>
          </a:p>
          <a:p>
            <a:pPr marL="285750" indent="-285750">
              <a:buFont typeface="Arial" panose="020B0604020202020204" pitchFamily="34" charset="0"/>
              <a:buChar char="•"/>
            </a:pPr>
            <a:r>
              <a:rPr lang="en-US" sz="2800" dirty="0">
                <a:latin typeface="Century Gothic" panose="020B0502020202020204" pitchFamily="34" charset="0"/>
              </a:rPr>
              <a:t>Model good behavior (ex. No drugs or alcohol) </a:t>
            </a:r>
          </a:p>
        </p:txBody>
      </p:sp>
    </p:spTree>
    <p:extLst>
      <p:ext uri="{BB962C8B-B14F-4D97-AF65-F5344CB8AC3E}">
        <p14:creationId xmlns:p14="http://schemas.microsoft.com/office/powerpoint/2010/main" val="3673571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5028"/>
            <a:ext cx="10515600" cy="1325563"/>
          </a:xfrm>
        </p:spPr>
        <p:txBody>
          <a:bodyPr>
            <a:normAutofit/>
          </a:bodyPr>
          <a:lstStyle/>
          <a:p>
            <a:r>
              <a:rPr lang="en-US" sz="5400" dirty="0">
                <a:latin typeface="Century Gothic" panose="020B0502020202020204" pitchFamily="34" charset="0"/>
              </a:rPr>
              <a:t>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5228998"/>
            <a:ext cx="12192000" cy="1629002"/>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72239" y="1614421"/>
            <a:ext cx="10847522" cy="3170099"/>
          </a:xfrm>
          <a:prstGeom prst="rect">
            <a:avLst/>
          </a:prstGeom>
          <a:noFill/>
        </p:spPr>
        <p:txBody>
          <a:bodyPr wrap="square" rtlCol="0">
            <a:spAutoFit/>
          </a:bodyPr>
          <a:lstStyle/>
          <a:p>
            <a:pPr marL="285750" indent="-285750">
              <a:buFont typeface="Courier New" panose="02070309020205020404" pitchFamily="49" charset="0"/>
              <a:buChar char="o"/>
            </a:pPr>
            <a:r>
              <a:rPr lang="en-US" sz="2800" dirty="0">
                <a:latin typeface="Century Gothic" panose="020B0502020202020204" pitchFamily="34" charset="0"/>
              </a:rPr>
              <a:t>Public Relations Committee:  </a:t>
            </a:r>
            <a:r>
              <a:rPr lang="en-US" sz="2800" dirty="0">
                <a:latin typeface="Century Gothic" panose="020B0502020202020204" pitchFamily="34" charset="0"/>
                <a:hlinkClick r:id="rId5"/>
              </a:rPr>
              <a:t>PublicRelationsCommittee@floridakeyclub.org</a:t>
            </a:r>
            <a:endParaRPr lang="en-US" sz="2800" dirty="0">
              <a:latin typeface="Century Gothic" panose="020B0502020202020204" pitchFamily="34" charset="0"/>
            </a:endParaRPr>
          </a:p>
          <a:p>
            <a:pPr marL="285750" indent="-285750">
              <a:buFont typeface="Courier New" panose="02070309020205020404" pitchFamily="49" charset="0"/>
              <a:buChar char="o"/>
            </a:pPr>
            <a:endParaRPr lang="en-US" sz="2800" dirty="0">
              <a:latin typeface="Century Gothic" panose="020B0502020202020204" pitchFamily="34" charset="0"/>
            </a:endParaRPr>
          </a:p>
          <a:p>
            <a:pPr marL="285750" indent="-285750">
              <a:buFont typeface="Courier New" panose="02070309020205020404" pitchFamily="49" charset="0"/>
              <a:buChar char="o"/>
            </a:pPr>
            <a:r>
              <a:rPr lang="en-US" sz="2800" dirty="0">
                <a:latin typeface="Century Gothic" panose="020B0502020202020204" pitchFamily="34" charset="0"/>
              </a:rPr>
              <a:t> Public Relations Committee Chair: Ashley Johns </a:t>
            </a:r>
            <a:r>
              <a:rPr lang="en-US" sz="2800" dirty="0">
                <a:latin typeface="Century Gothic" panose="020B0502020202020204" pitchFamily="34" charset="0"/>
                <a:hlinkClick r:id="rId6"/>
              </a:rPr>
              <a:t>Division14C@floridakeyclub.org </a:t>
            </a:r>
            <a:endParaRPr lang="en-US" sz="2800" dirty="0">
              <a:latin typeface="Century Gothic" panose="020B0502020202020204" pitchFamily="34" charset="0"/>
            </a:endParaRPr>
          </a:p>
          <a:p>
            <a:pPr marL="285750" indent="-285750">
              <a:buFont typeface="Courier New" panose="02070309020205020404" pitchFamily="49" charset="0"/>
              <a:buChar char="o"/>
            </a:pPr>
            <a:endParaRPr lang="en-US" sz="2800" dirty="0">
              <a:latin typeface="Century Gothic" panose="020B0502020202020204" pitchFamily="34" charset="0"/>
            </a:endParaRPr>
          </a:p>
          <a:p>
            <a:pPr marL="285750" indent="-285750">
              <a:buFont typeface="Courier New" panose="02070309020205020404" pitchFamily="49" charset="0"/>
              <a:buChar char="o"/>
            </a:pPr>
            <a:r>
              <a:rPr lang="en-US" sz="3200" dirty="0">
                <a:latin typeface="Century Gothic" panose="020B0502020202020204" pitchFamily="34" charset="0"/>
                <a:hlinkClick r:id="rId7"/>
              </a:rPr>
              <a:t>http://floridakeyclub.org/public-relations/</a:t>
            </a:r>
            <a:endParaRPr lang="en-US" sz="3200" dirty="0">
              <a:latin typeface="Century Gothic" panose="020B0502020202020204" pitchFamily="34" charset="0"/>
            </a:endParaRPr>
          </a:p>
        </p:txBody>
      </p:sp>
      <p:sp>
        <p:nvSpPr>
          <p:cNvPr id="8" name="TextBox 7"/>
          <p:cNvSpPr txBox="1"/>
          <p:nvPr/>
        </p:nvSpPr>
        <p:spPr>
          <a:xfrm>
            <a:off x="139484" y="666278"/>
            <a:ext cx="10926305" cy="846386"/>
          </a:xfrm>
          <a:prstGeom prst="rect">
            <a:avLst/>
          </a:prstGeom>
          <a:noFill/>
        </p:spPr>
        <p:txBody>
          <a:bodyPr wrap="square" rtlCol="0">
            <a:spAutoFit/>
          </a:bodyPr>
          <a:lstStyle/>
          <a:p>
            <a:r>
              <a:rPr lang="en-US" sz="4900" dirty="0">
                <a:latin typeface="Century Gothic" panose="020B0502020202020204" pitchFamily="34" charset="0"/>
              </a:rPr>
              <a:t>Resources</a:t>
            </a:r>
          </a:p>
        </p:txBody>
      </p:sp>
    </p:spTree>
    <p:extLst>
      <p:ext uri="{BB962C8B-B14F-4D97-AF65-F5344CB8AC3E}">
        <p14:creationId xmlns:p14="http://schemas.microsoft.com/office/powerpoint/2010/main" val="510082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95028"/>
            <a:ext cx="10515600" cy="1325563"/>
          </a:xfrm>
        </p:spPr>
        <p:txBody>
          <a:bodyPr>
            <a:normAutofit/>
          </a:bodyPr>
          <a:lstStyle/>
          <a:p>
            <a:r>
              <a:rPr lang="en-US" sz="5400" dirty="0">
                <a:latin typeface="Century Gothic" panose="020B0502020202020204" pitchFamily="34" charset="0"/>
              </a:rPr>
              <a:t>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5228998"/>
            <a:ext cx="12192000" cy="1629002"/>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098" name="Picture 2" descr="Image result for questi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6187" y="944385"/>
            <a:ext cx="7159625" cy="40272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84769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a:bodyPr>
          <a:lstStyle/>
          <a:p>
            <a:r>
              <a:rPr lang="en-US" sz="5400" dirty="0">
                <a:latin typeface="Century Gothic" panose="020B0502020202020204" pitchFamily="34" charset="0"/>
              </a:rPr>
              <a:t>Public Relations?</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1119808" y="1667086"/>
            <a:ext cx="9952383" cy="2953309"/>
          </a:xfrm>
          <a:prstGeom prst="rect">
            <a:avLst/>
          </a:prstGeom>
          <a:noFill/>
          <a:ln w="28575">
            <a:solidFill>
              <a:schemeClr val="accent1"/>
            </a:solidFill>
            <a:prstDash val="lgDash"/>
          </a:ln>
        </p:spPr>
        <p:txBody>
          <a:bodyPr wrap="square" rtlCol="0">
            <a:spAutoFit/>
          </a:bodyPr>
          <a:lstStyle/>
          <a:p>
            <a:pPr algn="ctr">
              <a:lnSpc>
                <a:spcPct val="150000"/>
              </a:lnSpc>
            </a:pPr>
            <a:r>
              <a:rPr lang="en-US" sz="3200" dirty="0">
                <a:latin typeface="Century Gothic" panose="020B0502020202020204" pitchFamily="34" charset="0"/>
              </a:rPr>
              <a:t>Public relations is a strategic communication process that builds mutually beneficial relationships between organizations and their public.</a:t>
            </a:r>
            <a:endParaRPr lang="en-US" sz="4400" dirty="0">
              <a:latin typeface="Century Gothic" panose="020B0502020202020204" pitchFamily="34" charset="0"/>
            </a:endParaRPr>
          </a:p>
        </p:txBody>
      </p:sp>
    </p:spTree>
    <p:extLst>
      <p:ext uri="{BB962C8B-B14F-4D97-AF65-F5344CB8AC3E}">
        <p14:creationId xmlns:p14="http://schemas.microsoft.com/office/powerpoint/2010/main" val="22611754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fontScale="90000"/>
          </a:bodyPr>
          <a:lstStyle/>
          <a:p>
            <a:r>
              <a:rPr lang="en-US" sz="5400" dirty="0">
                <a:latin typeface="Century Gothic" panose="020B0502020202020204" pitchFamily="34" charset="0"/>
              </a:rPr>
              <a:t>Why is Public Relations Important?</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874946" y="1667086"/>
            <a:ext cx="5922498" cy="2377440"/>
          </a:xfrm>
          <a:prstGeom prst="rect">
            <a:avLst/>
          </a:prstGeom>
          <a:noFill/>
          <a:ln w="28575">
            <a:solidFill>
              <a:schemeClr val="accent1"/>
            </a:solidFill>
            <a:prstDash val="lgDash"/>
          </a:ln>
        </p:spPr>
        <p:txBody>
          <a:bodyPr wrap="square" rtlCol="0">
            <a:spAutoFit/>
          </a:bodyPr>
          <a:lstStyle/>
          <a:p>
            <a:pPr algn="ctr">
              <a:lnSpc>
                <a:spcPct val="150000"/>
              </a:lnSpc>
            </a:pPr>
            <a:r>
              <a:rPr lang="en-US" sz="3200" dirty="0">
                <a:latin typeface="Century Gothic" panose="020B0502020202020204" pitchFamily="34" charset="0"/>
              </a:rPr>
              <a:t>Promote your club and service projects.</a:t>
            </a:r>
          </a:p>
          <a:p>
            <a:pPr>
              <a:lnSpc>
                <a:spcPct val="150000"/>
              </a:lnSpc>
            </a:pPr>
            <a:r>
              <a:rPr lang="en-US" sz="3200" dirty="0">
                <a:latin typeface="Century Gothic" panose="020B0502020202020204" pitchFamily="34" charset="0"/>
              </a:rPr>
              <a:t>	</a:t>
            </a:r>
          </a:p>
          <a:p>
            <a:pPr>
              <a:lnSpc>
                <a:spcPct val="150000"/>
              </a:lnSpc>
            </a:pPr>
            <a:endParaRPr lang="en-US" sz="3600" dirty="0">
              <a:latin typeface="Century Gothic" panose="020B0502020202020204" pitchFamily="34" charset="0"/>
            </a:endParaRPr>
          </a:p>
          <a:p>
            <a:pPr algn="ctr">
              <a:lnSpc>
                <a:spcPct val="150000"/>
              </a:lnSpc>
            </a:pPr>
            <a:endParaRPr lang="en-US" sz="3600" dirty="0">
              <a:latin typeface="Century Gothic" panose="020B0502020202020204" pitchFamily="34" charset="0"/>
            </a:endParaRPr>
          </a:p>
        </p:txBody>
      </p:sp>
      <p:pic>
        <p:nvPicPr>
          <p:cNvPr id="8" name="Picture 2" descr="Image result for public relati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3946" y="2135836"/>
            <a:ext cx="2007054" cy="180634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Image result for public relati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9512073" y="2135836"/>
            <a:ext cx="2007054" cy="1806349"/>
          </a:xfrm>
          <a:prstGeom prst="rect">
            <a:avLst/>
          </a:prstGeom>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00824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a:bodyPr>
          <a:lstStyle/>
          <a:p>
            <a:r>
              <a:rPr lang="en-US" sz="5400" dirty="0">
                <a:latin typeface="Century Gothic" panose="020B0502020202020204" pitchFamily="34" charset="0"/>
              </a:rPr>
              <a:t>How to Start Public Relations </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629690" y="1850553"/>
            <a:ext cx="4512826" cy="2400657"/>
          </a:xfrm>
          <a:prstGeom prst="rect">
            <a:avLst/>
          </a:prstGeom>
          <a:noFill/>
          <a:ln w="28575">
            <a:solidFill>
              <a:schemeClr val="accent1"/>
            </a:solidFill>
            <a:prstDash val="lgDash"/>
          </a:ln>
        </p:spPr>
        <p:txBody>
          <a:bodyPr wrap="square" rtlCol="0">
            <a:spAutoFit/>
          </a:bodyPr>
          <a:lstStyle/>
          <a:p>
            <a:pPr>
              <a:lnSpc>
                <a:spcPct val="150000"/>
              </a:lnSpc>
            </a:pPr>
            <a:r>
              <a:rPr lang="en-US" sz="3200" dirty="0">
                <a:latin typeface="Century Gothic" panose="020B0502020202020204" pitchFamily="34" charset="0"/>
              </a:rPr>
              <a:t>	Press Releases</a:t>
            </a:r>
          </a:p>
          <a:p>
            <a:pPr>
              <a:lnSpc>
                <a:spcPct val="150000"/>
              </a:lnSpc>
            </a:pPr>
            <a:r>
              <a:rPr lang="en-US" sz="3200" dirty="0">
                <a:latin typeface="Century Gothic" panose="020B0502020202020204" pitchFamily="34" charset="0"/>
              </a:rPr>
              <a:t>	Social Media</a:t>
            </a:r>
            <a:endParaRPr lang="en-US" sz="3600" dirty="0">
              <a:latin typeface="Century Gothic" panose="020B0502020202020204" pitchFamily="34" charset="0"/>
            </a:endParaRPr>
          </a:p>
          <a:p>
            <a:pPr algn="ctr">
              <a:lnSpc>
                <a:spcPct val="150000"/>
              </a:lnSpc>
            </a:pPr>
            <a:endParaRPr lang="en-US" sz="3600" dirty="0">
              <a:latin typeface="Century Gothic" panose="020B0502020202020204" pitchFamily="34" charset="0"/>
            </a:endParaRPr>
          </a:p>
        </p:txBody>
      </p:sp>
      <p:pic>
        <p:nvPicPr>
          <p:cNvPr id="7" name="Picture 6"/>
          <p:cNvPicPr>
            <a:picLocks noChangeAspect="1"/>
          </p:cNvPicPr>
          <p:nvPr/>
        </p:nvPicPr>
        <p:blipFill rotWithShape="1">
          <a:blip r:embed="rId5" cstate="email">
            <a:extLst>
              <a:ext uri="{28A0092B-C50C-407E-A947-70E740481C1C}">
                <a14:useLocalDpi xmlns:a14="http://schemas.microsoft.com/office/drawing/2010/main" val="0"/>
              </a:ext>
            </a:extLst>
          </a:blip>
          <a:srcRect t="20085" r="68485" b="7355"/>
          <a:stretch/>
        </p:blipFill>
        <p:spPr>
          <a:xfrm rot="21031679">
            <a:off x="940179" y="2150680"/>
            <a:ext cx="1851025" cy="1501687"/>
          </a:xfrm>
          <a:prstGeom prst="rect">
            <a:avLst/>
          </a:prstGeom>
        </p:spPr>
      </p:pic>
      <p:pic>
        <p:nvPicPr>
          <p:cNvPr id="8" name="Picture 7"/>
          <p:cNvPicPr>
            <a:picLocks noChangeAspect="1"/>
          </p:cNvPicPr>
          <p:nvPr/>
        </p:nvPicPr>
        <p:blipFill rotWithShape="1">
          <a:blip r:embed="rId5" cstate="email">
            <a:extLst>
              <a:ext uri="{28A0092B-C50C-407E-A947-70E740481C1C}">
                <a14:useLocalDpi xmlns:a14="http://schemas.microsoft.com/office/drawing/2010/main" val="0"/>
              </a:ext>
            </a:extLst>
          </a:blip>
          <a:srcRect l="80459" b="32664"/>
          <a:stretch/>
        </p:blipFill>
        <p:spPr>
          <a:xfrm>
            <a:off x="9278136" y="2116583"/>
            <a:ext cx="1317293" cy="1599461"/>
          </a:xfrm>
          <a:prstGeom prst="rect">
            <a:avLst/>
          </a:prstGeom>
        </p:spPr>
      </p:pic>
    </p:spTree>
    <p:extLst>
      <p:ext uri="{BB962C8B-B14F-4D97-AF65-F5344CB8AC3E}">
        <p14:creationId xmlns:p14="http://schemas.microsoft.com/office/powerpoint/2010/main" val="18088279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a:bodyPr>
          <a:lstStyle/>
          <a:p>
            <a:r>
              <a:rPr lang="en-US" sz="5400" dirty="0">
                <a:latin typeface="Century Gothic" panose="020B0502020202020204" pitchFamily="34" charset="0"/>
              </a:rPr>
              <a:t>Press Release?</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593082" y="1667086"/>
            <a:ext cx="9005836" cy="2308324"/>
          </a:xfrm>
          <a:prstGeom prst="rect">
            <a:avLst/>
          </a:prstGeom>
          <a:noFill/>
          <a:ln w="28575">
            <a:solidFill>
              <a:schemeClr val="accent1"/>
            </a:solidFill>
            <a:prstDash val="lgDash"/>
          </a:ln>
        </p:spPr>
        <p:txBody>
          <a:bodyPr wrap="square" rtlCol="0">
            <a:spAutoFit/>
          </a:bodyPr>
          <a:lstStyle/>
          <a:p>
            <a:pPr algn="ctr">
              <a:lnSpc>
                <a:spcPct val="150000"/>
              </a:lnSpc>
            </a:pPr>
            <a:r>
              <a:rPr lang="en-US" sz="3200" dirty="0">
                <a:latin typeface="Century Gothic" panose="020B0502020202020204" pitchFamily="34" charset="0"/>
              </a:rPr>
              <a:t>	You, as a member, announcing your club and service to your home, school, and community.</a:t>
            </a:r>
            <a:endParaRPr lang="en-US" sz="3600" dirty="0">
              <a:latin typeface="Century Gothic" panose="020B0502020202020204" pitchFamily="34" charset="0"/>
            </a:endParaRPr>
          </a:p>
        </p:txBody>
      </p:sp>
    </p:spTree>
    <p:extLst>
      <p:ext uri="{BB962C8B-B14F-4D97-AF65-F5344CB8AC3E}">
        <p14:creationId xmlns:p14="http://schemas.microsoft.com/office/powerpoint/2010/main" val="96356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a:bodyPr>
          <a:lstStyle/>
          <a:p>
            <a:r>
              <a:rPr lang="en-US" sz="5400" dirty="0">
                <a:latin typeface="Century Gothic" panose="020B0502020202020204" pitchFamily="34" charset="0"/>
              </a:rPr>
              <a:t>How to do a Press Release?</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593082" y="1667086"/>
            <a:ext cx="9005836" cy="2585323"/>
          </a:xfrm>
          <a:prstGeom prst="rect">
            <a:avLst/>
          </a:prstGeom>
          <a:noFill/>
          <a:ln w="28575">
            <a:solidFill>
              <a:schemeClr val="accent1"/>
            </a:solidFill>
            <a:prstDash val="lgDash"/>
          </a:ln>
        </p:spPr>
        <p:txBody>
          <a:bodyPr wrap="square" rtlCol="0">
            <a:spAutoFit/>
          </a:bodyPr>
          <a:lstStyle/>
          <a:p>
            <a:pPr algn="ctr">
              <a:lnSpc>
                <a:spcPct val="150000"/>
              </a:lnSpc>
            </a:pPr>
            <a:r>
              <a:rPr lang="en-US" sz="3600" dirty="0">
                <a:latin typeface="Century Gothic" panose="020B0502020202020204" pitchFamily="34" charset="0"/>
              </a:rPr>
              <a:t>… through newspaper articles, news channel segments, afternoon announcements at school, etc. </a:t>
            </a:r>
            <a:r>
              <a:rPr lang="en-US" sz="3200" dirty="0">
                <a:latin typeface="Century Gothic" panose="020B0502020202020204" pitchFamily="34" charset="0"/>
              </a:rPr>
              <a:t>	</a:t>
            </a:r>
            <a:endParaRPr lang="en-US" sz="3600" dirty="0">
              <a:latin typeface="Century Gothic" panose="020B0502020202020204" pitchFamily="34" charset="0"/>
            </a:endParaRPr>
          </a:p>
        </p:txBody>
      </p:sp>
    </p:spTree>
    <p:extLst>
      <p:ext uri="{BB962C8B-B14F-4D97-AF65-F5344CB8AC3E}">
        <p14:creationId xmlns:p14="http://schemas.microsoft.com/office/powerpoint/2010/main" val="390967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a:bodyPr>
          <a:lstStyle/>
          <a:p>
            <a:r>
              <a:rPr lang="en-US" sz="5400" dirty="0">
                <a:latin typeface="Century Gothic" panose="020B0502020202020204" pitchFamily="34" charset="0"/>
              </a:rPr>
              <a:t>Nine Parts of a Press Release</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2980941" y="1667086"/>
            <a:ext cx="6230118" cy="2677656"/>
          </a:xfrm>
          <a:prstGeom prst="rect">
            <a:avLst/>
          </a:prstGeom>
          <a:noFill/>
          <a:ln w="28575">
            <a:solidFill>
              <a:schemeClr val="accent1"/>
            </a:solidFill>
            <a:prstDash val="lgDash"/>
          </a:ln>
        </p:spPr>
        <p:txBody>
          <a:bodyPr wrap="square" rtlCol="0">
            <a:spAutoFit/>
          </a:bodyPr>
          <a:lstStyle/>
          <a:p>
            <a:pPr marL="742950" indent="-742950">
              <a:lnSpc>
                <a:spcPct val="150000"/>
              </a:lnSpc>
              <a:buAutoNum type="arabicPeriod"/>
            </a:pPr>
            <a:r>
              <a:rPr lang="en-US" sz="2800" dirty="0">
                <a:latin typeface="Century Gothic" panose="020B0502020202020204" pitchFamily="34" charset="0"/>
              </a:rPr>
              <a:t>Letterhead/Logo</a:t>
            </a:r>
          </a:p>
          <a:p>
            <a:pPr marL="742950" indent="-742950">
              <a:lnSpc>
                <a:spcPct val="150000"/>
              </a:lnSpc>
              <a:buAutoNum type="arabicPeriod"/>
            </a:pPr>
            <a:r>
              <a:rPr lang="en-US" sz="2800" dirty="0">
                <a:latin typeface="Century Gothic" panose="020B0502020202020204" pitchFamily="34" charset="0"/>
              </a:rPr>
              <a:t>Contact Information</a:t>
            </a:r>
          </a:p>
          <a:p>
            <a:pPr marL="742950" indent="-742950">
              <a:lnSpc>
                <a:spcPct val="150000"/>
              </a:lnSpc>
              <a:buAutoNum type="arabicPeriod"/>
            </a:pPr>
            <a:r>
              <a:rPr lang="en-US" sz="2800" dirty="0">
                <a:latin typeface="Century Gothic" panose="020B0502020202020204" pitchFamily="34" charset="0"/>
              </a:rPr>
              <a:t>“For Immediate Release”</a:t>
            </a:r>
          </a:p>
          <a:p>
            <a:pPr marL="742950" indent="-742950">
              <a:lnSpc>
                <a:spcPct val="150000"/>
              </a:lnSpc>
              <a:buAutoNum type="arabicPeriod"/>
            </a:pPr>
            <a:r>
              <a:rPr lang="en-US" sz="2800" dirty="0">
                <a:latin typeface="Century Gothic" panose="020B0502020202020204" pitchFamily="34" charset="0"/>
              </a:rPr>
              <a:t>Headline &amp; Sub-headline</a:t>
            </a:r>
          </a:p>
        </p:txBody>
      </p:sp>
    </p:spTree>
    <p:extLst>
      <p:ext uri="{BB962C8B-B14F-4D97-AF65-F5344CB8AC3E}">
        <p14:creationId xmlns:p14="http://schemas.microsoft.com/office/powerpoint/2010/main" val="35790300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a:bodyPr>
          <a:lstStyle/>
          <a:p>
            <a:r>
              <a:rPr lang="en-US" sz="5400" dirty="0">
                <a:latin typeface="Century Gothic" panose="020B0502020202020204" pitchFamily="34" charset="0"/>
              </a:rPr>
              <a:t>Nine Parts of a Press Release</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280229" y="1383996"/>
            <a:ext cx="5103515" cy="3323987"/>
          </a:xfrm>
          <a:prstGeom prst="rect">
            <a:avLst/>
          </a:prstGeom>
          <a:noFill/>
          <a:ln w="28575">
            <a:solidFill>
              <a:schemeClr val="accent1"/>
            </a:solidFill>
            <a:prstDash val="lgDash"/>
          </a:ln>
        </p:spPr>
        <p:txBody>
          <a:bodyPr wrap="square" rtlCol="0">
            <a:spAutoFit/>
          </a:bodyPr>
          <a:lstStyle/>
          <a:p>
            <a:pPr>
              <a:lnSpc>
                <a:spcPct val="150000"/>
              </a:lnSpc>
            </a:pPr>
            <a:r>
              <a:rPr lang="en-US" sz="2800" dirty="0">
                <a:latin typeface="Century Gothic" panose="020B0502020202020204" pitchFamily="34" charset="0"/>
              </a:rPr>
              <a:t>5.  Dateline</a:t>
            </a:r>
          </a:p>
          <a:p>
            <a:pPr>
              <a:lnSpc>
                <a:spcPct val="150000"/>
              </a:lnSpc>
            </a:pPr>
            <a:r>
              <a:rPr lang="en-US" sz="2800" dirty="0">
                <a:latin typeface="Century Gothic" panose="020B0502020202020204" pitchFamily="34" charset="0"/>
              </a:rPr>
              <a:t>6.  Body</a:t>
            </a:r>
          </a:p>
          <a:p>
            <a:pPr>
              <a:lnSpc>
                <a:spcPct val="150000"/>
              </a:lnSpc>
            </a:pPr>
            <a:r>
              <a:rPr lang="en-US" sz="2800" dirty="0">
                <a:latin typeface="Century Gothic" panose="020B0502020202020204" pitchFamily="34" charset="0"/>
              </a:rPr>
              <a:t>7.  Quotes</a:t>
            </a:r>
          </a:p>
          <a:p>
            <a:pPr>
              <a:lnSpc>
                <a:spcPct val="150000"/>
              </a:lnSpc>
            </a:pPr>
            <a:r>
              <a:rPr lang="en-US" sz="2800" dirty="0">
                <a:latin typeface="Century Gothic" panose="020B0502020202020204" pitchFamily="34" charset="0"/>
              </a:rPr>
              <a:t>8.  Boilerplate</a:t>
            </a:r>
          </a:p>
          <a:p>
            <a:pPr>
              <a:lnSpc>
                <a:spcPct val="150000"/>
              </a:lnSpc>
            </a:pPr>
            <a:r>
              <a:rPr lang="en-US" sz="2800" dirty="0">
                <a:latin typeface="Century Gothic" panose="020B0502020202020204" pitchFamily="34" charset="0"/>
              </a:rPr>
              <a:t>9.  ###</a:t>
            </a:r>
          </a:p>
        </p:txBody>
      </p:sp>
    </p:spTree>
    <p:extLst>
      <p:ext uri="{BB962C8B-B14F-4D97-AF65-F5344CB8AC3E}">
        <p14:creationId xmlns:p14="http://schemas.microsoft.com/office/powerpoint/2010/main" val="3620157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41523"/>
            <a:ext cx="10515600" cy="1325563"/>
          </a:xfrm>
        </p:spPr>
        <p:txBody>
          <a:bodyPr>
            <a:normAutofit fontScale="90000"/>
          </a:bodyPr>
          <a:lstStyle/>
          <a:p>
            <a:r>
              <a:rPr lang="en-US" sz="5400" dirty="0">
                <a:latin typeface="Century Gothic" panose="020B0502020202020204" pitchFamily="34" charset="0"/>
              </a:rPr>
              <a:t>Social Media &amp; Public Relations</a:t>
            </a:r>
          </a:p>
        </p:txBody>
      </p:sp>
      <p:pic>
        <p:nvPicPr>
          <p:cNvPr id="4" name="Picture 3"/>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0" y="4822540"/>
            <a:ext cx="12192000" cy="2035460"/>
          </a:xfrm>
          <a:prstGeom prst="rect">
            <a:avLst/>
          </a:prstGeom>
        </p:spPr>
      </p:pic>
      <p:pic>
        <p:nvPicPr>
          <p:cNvPr id="5" name="Picture 7"/>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0" y="0"/>
            <a:ext cx="12192000" cy="6493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descr="Image result for public relatio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6705" y="1667086"/>
            <a:ext cx="5982345" cy="28387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53249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191</TotalTime>
  <Words>896</Words>
  <Application>Microsoft Office PowerPoint</Application>
  <PresentationFormat>Widescreen</PresentationFormat>
  <Paragraphs>81</Paragraphs>
  <Slides>13</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Century Gothic</vt:lpstr>
      <vt:lpstr>Courier New</vt:lpstr>
      <vt:lpstr>Office Theme</vt:lpstr>
      <vt:lpstr>Public Relations Rundown</vt:lpstr>
      <vt:lpstr>Public Relations?</vt:lpstr>
      <vt:lpstr>Why is Public Relations Important?</vt:lpstr>
      <vt:lpstr>How to Start Public Relations </vt:lpstr>
      <vt:lpstr>Press Release?</vt:lpstr>
      <vt:lpstr>How to do a Press Release?</vt:lpstr>
      <vt:lpstr>Nine Parts of a Press Release</vt:lpstr>
      <vt:lpstr>Nine Parts of a Press Release</vt:lpstr>
      <vt:lpstr>Social Media &amp; Public Relations</vt:lpstr>
      <vt:lpstr>Don’ts  </vt:lpstr>
      <vt:lpstr>Do’s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Relations Rundown</dc:title>
  <dc:creator>Odalis Hernandez</dc:creator>
  <cp:lastModifiedBy>Odalis Hernandez</cp:lastModifiedBy>
  <cp:revision>12</cp:revision>
  <dcterms:created xsi:type="dcterms:W3CDTF">2016-11-22T00:12:50Z</dcterms:created>
  <dcterms:modified xsi:type="dcterms:W3CDTF">2016-11-22T04:43:16Z</dcterms:modified>
</cp:coreProperties>
</file>