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88434" autoAdjust="0"/>
  </p:normalViewPr>
  <p:slideViewPr>
    <p:cSldViewPr>
      <p:cViewPr>
        <p:scale>
          <a:sx n="60" d="100"/>
          <a:sy n="60" d="100"/>
        </p:scale>
        <p:origin x="-165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0AEAF-9CD7-4E28-B324-ACCB838B28C2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2AB40-F0A3-4E13-B05E-775137FC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4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does your project aim to do? </a:t>
            </a:r>
          </a:p>
          <a:p>
            <a:r>
              <a:rPr lang="en-US" dirty="0" smtClean="0"/>
              <a:t>What is your group passionate about?</a:t>
            </a:r>
          </a:p>
          <a:p>
            <a:r>
              <a:rPr lang="en-US" dirty="0" smtClean="0"/>
              <a:t>Will the project make a lasting impression on the </a:t>
            </a:r>
          </a:p>
          <a:p>
            <a:r>
              <a:rPr lang="en-US" dirty="0" smtClean="0"/>
              <a:t>community?</a:t>
            </a:r>
          </a:p>
          <a:p>
            <a:r>
              <a:rPr lang="en-US" dirty="0" smtClean="0"/>
              <a:t>Is it achievable? </a:t>
            </a:r>
          </a:p>
          <a:p>
            <a:r>
              <a:rPr lang="en-US" dirty="0" smtClean="0"/>
              <a:t>Will the project be fun?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AB40-F0A3-4E13-B05E-775137FC9B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58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Location: Where</a:t>
            </a:r>
            <a:r>
              <a:rPr lang="en-US" baseline="0" dirty="0" smtClean="0"/>
              <a:t> will this project take place </a:t>
            </a:r>
            <a:endParaRPr lang="en-US" dirty="0" smtClean="0"/>
          </a:p>
          <a:p>
            <a:r>
              <a:rPr lang="en-US" dirty="0" smtClean="0"/>
              <a:t>Cost:</a:t>
            </a:r>
            <a:r>
              <a:rPr lang="en-US" baseline="0" dirty="0" smtClean="0"/>
              <a:t> What is the cost of the project and who will cover the costs. </a:t>
            </a:r>
          </a:p>
          <a:p>
            <a:r>
              <a:rPr lang="en-US" baseline="0" dirty="0" smtClean="0"/>
              <a:t>Time: What is the length of the project; How long will it take to planning</a:t>
            </a:r>
          </a:p>
          <a:p>
            <a:r>
              <a:rPr lang="en-US" baseline="0" dirty="0" smtClean="0"/>
              <a:t>Supplies: What Supplies will you need for this project. </a:t>
            </a:r>
          </a:p>
          <a:p>
            <a:r>
              <a:rPr lang="en-US" dirty="0" smtClean="0"/>
              <a:t>Volunteers: How</a:t>
            </a:r>
            <a:r>
              <a:rPr lang="en-US" baseline="0" dirty="0" smtClean="0"/>
              <a:t> many volunteers will you need?</a:t>
            </a:r>
          </a:p>
          <a:p>
            <a:r>
              <a:rPr lang="en-US" baseline="0" dirty="0" smtClean="0"/>
              <a:t>Paperwork: What kind of paperwork has to get done for the project?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AB40-F0A3-4E13-B05E-775137FC9B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66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AB40-F0A3-4E13-B05E-775137FC9B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58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Everyone contributes to project success and or failure one task at a time and therefore is 100% responsible for the big picture much the same as each piece of a puzzle is critical to the completed puzzle or a chain is only as good as its weakest link. Key Clubs nurture leadership and the responsibility that goes with it. Leadership = Responsibility and Responsibility = Leadership. There are no unimportant jobs. Everyone is a leader.</a:t>
            </a:r>
          </a:p>
          <a:p>
            <a:endParaRPr lang="en-US" dirty="0" smtClean="0"/>
          </a:p>
          <a:p>
            <a:r>
              <a:rPr lang="en-US" dirty="0" smtClean="0"/>
              <a:t> It confirms that this is a serious team effort.</a:t>
            </a:r>
          </a:p>
          <a:p>
            <a:r>
              <a:rPr lang="en-US" dirty="0" smtClean="0"/>
              <a:t>Large projects can lose momentum and need to be  re-energized.</a:t>
            </a:r>
          </a:p>
          <a:p>
            <a:r>
              <a:rPr lang="en-US" dirty="0" smtClean="0"/>
              <a:t>Every project is also a training  lesson for current and future  leadership. </a:t>
            </a:r>
          </a:p>
          <a:p>
            <a:r>
              <a:rPr lang="en-US" dirty="0" smtClean="0"/>
              <a:t>Fosters a sense of team work.</a:t>
            </a:r>
          </a:p>
          <a:p>
            <a:r>
              <a:rPr lang="en-US" dirty="0" smtClean="0"/>
              <a:t> Encourages initiative.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AB40-F0A3-4E13-B05E-775137FC9B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58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AB40-F0A3-4E13-B05E-775137FC9B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58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</a:t>
            </a:r>
            <a:r>
              <a:rPr lang="en-US" baseline="0" dirty="0" smtClean="0"/>
              <a:t> up before everyone else arrives.</a:t>
            </a:r>
          </a:p>
          <a:p>
            <a:r>
              <a:rPr lang="en-US" baseline="0" dirty="0" smtClean="0"/>
              <a:t>Have a job for everyone at the service project.</a:t>
            </a:r>
          </a:p>
          <a:p>
            <a:r>
              <a:rPr lang="en-US" baseline="0" dirty="0" smtClean="0"/>
              <a:t>Have a sign-in sheet.</a:t>
            </a:r>
          </a:p>
          <a:p>
            <a:r>
              <a:rPr lang="en-US" baseline="0" dirty="0" smtClean="0"/>
              <a:t>Make sure the project runs smoothly.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AB40-F0A3-4E13-B05E-775137FC9B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58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AB40-F0A3-4E13-B05E-775137FC9B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58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2AB40-F0A3-4E13-B05E-775137FC9B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58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6632-698A-4BA6-93EF-BADA028A315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E97-B275-443C-902D-F738C659A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0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6632-698A-4BA6-93EF-BADA028A315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E97-B275-443C-902D-F738C659A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6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6632-698A-4BA6-93EF-BADA028A315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E97-B275-443C-902D-F738C659A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8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6632-698A-4BA6-93EF-BADA028A315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E97-B275-443C-902D-F738C659A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6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6632-698A-4BA6-93EF-BADA028A315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E97-B275-443C-902D-F738C659A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0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6632-698A-4BA6-93EF-BADA028A315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E97-B275-443C-902D-F738C659A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2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6632-698A-4BA6-93EF-BADA028A315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E97-B275-443C-902D-F738C659A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7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6632-698A-4BA6-93EF-BADA028A315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E97-B275-443C-902D-F738C659A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6632-698A-4BA6-93EF-BADA028A315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E97-B275-443C-902D-F738C659A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6632-698A-4BA6-93EF-BADA028A315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E97-B275-443C-902D-F738C659A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6632-698A-4BA6-93EF-BADA028A315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9E97-B275-443C-902D-F738C659A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2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A6632-698A-4BA6-93EF-BADA028A3151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89E97-B275-443C-902D-F738C659A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6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division4@floridakeyclub.org" TargetMode="Externa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0"/>
            <a:ext cx="917170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2954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entury Gothic" pitchFamily="34" charset="0"/>
              </a:rPr>
              <a:t>Project Planning 101</a:t>
            </a:r>
            <a:endParaRPr lang="en-US" sz="60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371600"/>
          </a:xfrm>
        </p:spPr>
        <p:txBody>
          <a:bodyPr>
            <a:norm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Century Gothic" pitchFamily="34" charset="0"/>
              </a:rPr>
              <a:t>-</a:t>
            </a:r>
            <a:endParaRPr lang="en-US" sz="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40360"/>
            <a:ext cx="1958885" cy="289040"/>
          </a:xfrm>
          <a:prstGeom prst="rect">
            <a:avLst/>
          </a:prstGeom>
        </p:spPr>
      </p:pic>
      <p:pic>
        <p:nvPicPr>
          <p:cNvPr id="6" name="Picture 5" descr="Template_KeyClub_Blue_key_graphic_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2" y="4937078"/>
            <a:ext cx="3822768" cy="169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623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1"/>
            <a:ext cx="917170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Set a Goal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entury Gothic" pitchFamily="34" charset="0"/>
              </a:rPr>
              <a:t>What would you like to do and how would you like to do this? </a:t>
            </a:r>
          </a:p>
          <a:p>
            <a:r>
              <a:rPr lang="en-US" sz="2800" dirty="0" smtClean="0">
                <a:latin typeface="Century Gothic" pitchFamily="34" charset="0"/>
              </a:rPr>
              <a:t>Get the opinion of club members when goal setting. </a:t>
            </a:r>
          </a:p>
          <a:p>
            <a:r>
              <a:rPr lang="en-US" sz="2800" dirty="0" smtClean="0">
                <a:latin typeface="Century Gothic" pitchFamily="34" charset="0"/>
              </a:rPr>
              <a:t>Use the MAD goal setting strategy. (Measurable, Attainable, Deadline.)</a:t>
            </a: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40360"/>
            <a:ext cx="1958885" cy="289040"/>
          </a:xfrm>
          <a:prstGeom prst="rect">
            <a:avLst/>
          </a:prstGeom>
        </p:spPr>
      </p:pic>
      <p:pic>
        <p:nvPicPr>
          <p:cNvPr id="6" name="Picture 5" descr="Template_KeyClub_Blue_key_graphic_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2" y="4937078"/>
            <a:ext cx="3822768" cy="169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61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1"/>
            <a:ext cx="917170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Make a Plan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When creating a plan consider:</a:t>
            </a:r>
          </a:p>
          <a:p>
            <a:r>
              <a:rPr lang="en-US" sz="2800" dirty="0" smtClean="0">
                <a:latin typeface="Century Gothic" pitchFamily="34" charset="0"/>
              </a:rPr>
              <a:t>Location</a:t>
            </a:r>
          </a:p>
          <a:p>
            <a:r>
              <a:rPr lang="en-US" sz="2800" dirty="0" smtClean="0">
                <a:latin typeface="Century Gothic" pitchFamily="34" charset="0"/>
              </a:rPr>
              <a:t>Cost</a:t>
            </a:r>
          </a:p>
          <a:p>
            <a:r>
              <a:rPr lang="en-US" sz="2800" dirty="0" smtClean="0">
                <a:latin typeface="Century Gothic" pitchFamily="34" charset="0"/>
              </a:rPr>
              <a:t>Time </a:t>
            </a:r>
          </a:p>
          <a:p>
            <a:r>
              <a:rPr lang="en-US" sz="2800" dirty="0" smtClean="0">
                <a:latin typeface="Century Gothic" pitchFamily="34" charset="0"/>
              </a:rPr>
              <a:t>Supplies</a:t>
            </a:r>
          </a:p>
          <a:p>
            <a:r>
              <a:rPr lang="en-US" sz="2800" dirty="0" smtClean="0">
                <a:latin typeface="Century Gothic" pitchFamily="34" charset="0"/>
              </a:rPr>
              <a:t>Number of volunteers</a:t>
            </a:r>
          </a:p>
          <a:p>
            <a:r>
              <a:rPr lang="en-US" sz="2800" dirty="0" smtClean="0">
                <a:latin typeface="Century Gothic" pitchFamily="34" charset="0"/>
              </a:rPr>
              <a:t>Paperwork</a:t>
            </a:r>
          </a:p>
          <a:p>
            <a:pPr marL="0" indent="0">
              <a:buNone/>
            </a:pPr>
            <a:endParaRPr lang="en-US" dirty="0" smtClean="0">
              <a:latin typeface="Century Gothic" pitchFamily="34" charset="0"/>
            </a:endParaRPr>
          </a:p>
        </p:txBody>
      </p:sp>
      <p:pic>
        <p:nvPicPr>
          <p:cNvPr id="5" name="Picture 4" descr="Template_KeyClub_Blue_key_graphic_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2" y="4937078"/>
            <a:ext cx="3822768" cy="169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40360"/>
            <a:ext cx="1958885" cy="2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776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1"/>
            <a:ext cx="917170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Create a Budget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entury Gothic" pitchFamily="34" charset="0"/>
              </a:rPr>
              <a:t>What is the cost of this project?</a:t>
            </a:r>
          </a:p>
          <a:p>
            <a:r>
              <a:rPr lang="en-US" sz="2800" dirty="0" smtClean="0">
                <a:latin typeface="Century Gothic" pitchFamily="34" charset="0"/>
              </a:rPr>
              <a:t>Revenue</a:t>
            </a:r>
          </a:p>
          <a:p>
            <a:r>
              <a:rPr lang="en-US" sz="2800" dirty="0" smtClean="0">
                <a:latin typeface="Century Gothic" pitchFamily="34" charset="0"/>
              </a:rPr>
              <a:t>Expenses</a:t>
            </a:r>
          </a:p>
          <a:p>
            <a:r>
              <a:rPr lang="en-US" sz="2800" dirty="0" smtClean="0">
                <a:latin typeface="Century Gothic" pitchFamily="34" charset="0"/>
              </a:rPr>
              <a:t>Who will cover the costs of this project?</a:t>
            </a:r>
          </a:p>
          <a:p>
            <a:r>
              <a:rPr lang="en-US" sz="2800" dirty="0" smtClean="0">
                <a:latin typeface="Century Gothic" pitchFamily="34" charset="0"/>
              </a:rPr>
              <a:t>Is there an entrance fee?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40360"/>
            <a:ext cx="1958885" cy="289040"/>
          </a:xfrm>
          <a:prstGeom prst="rect">
            <a:avLst/>
          </a:prstGeom>
        </p:spPr>
      </p:pic>
      <p:pic>
        <p:nvPicPr>
          <p:cNvPr id="6" name="Picture 5" descr="Template_KeyClub_Blue_key_graphic_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2" y="4937078"/>
            <a:ext cx="3822768" cy="169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0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1"/>
            <a:ext cx="917170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Promote the Project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entury Gothic" pitchFamily="34" charset="0"/>
              </a:rPr>
              <a:t>Make sure all members know all the information about the service project. </a:t>
            </a:r>
          </a:p>
          <a:p>
            <a:r>
              <a:rPr lang="en-US" sz="2800" dirty="0" smtClean="0">
                <a:latin typeface="Century Gothic" pitchFamily="34" charset="0"/>
              </a:rPr>
              <a:t>Promote through social media, flyers, etc. </a:t>
            </a:r>
          </a:p>
          <a:p>
            <a:r>
              <a:rPr lang="en-US" sz="2800" dirty="0" smtClean="0">
                <a:latin typeface="Century Gothic" pitchFamily="34" charset="0"/>
              </a:rPr>
              <a:t>Re-energize and encourage members to continue motivation towards service project.</a:t>
            </a:r>
          </a:p>
          <a:p>
            <a:r>
              <a:rPr lang="en-US" sz="2800" dirty="0" smtClean="0">
                <a:latin typeface="Century Gothic" pitchFamily="34" charset="0"/>
              </a:rPr>
              <a:t>Announce the project ahead of time. </a:t>
            </a:r>
          </a:p>
          <a:p>
            <a:endParaRPr lang="en-US" sz="2800" dirty="0" smtClean="0">
              <a:latin typeface="Century Gothic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40360"/>
            <a:ext cx="1958885" cy="289040"/>
          </a:xfrm>
          <a:prstGeom prst="rect">
            <a:avLst/>
          </a:prstGeom>
        </p:spPr>
      </p:pic>
      <p:pic>
        <p:nvPicPr>
          <p:cNvPr id="6" name="Picture 5" descr="Template_KeyClub_Blue_key_graphic_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2" y="4937078"/>
            <a:ext cx="3822768" cy="169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733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1"/>
            <a:ext cx="917170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Tips and Tricks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entury Gothic" pitchFamily="34" charset="0"/>
              </a:rPr>
              <a:t>Divide responsibilities within the group so everyone feels as a part of the project. </a:t>
            </a:r>
          </a:p>
          <a:p>
            <a:r>
              <a:rPr lang="en-US" sz="2800" dirty="0" smtClean="0">
                <a:latin typeface="Century Gothic" pitchFamily="34" charset="0"/>
              </a:rPr>
              <a:t>Plan ahead of time </a:t>
            </a:r>
          </a:p>
          <a:p>
            <a:r>
              <a:rPr lang="en-US" sz="2800" dirty="0" smtClean="0">
                <a:latin typeface="Century Gothic" pitchFamily="34" charset="0"/>
              </a:rPr>
              <a:t>Personally invite members to the service project. </a:t>
            </a:r>
          </a:p>
          <a:p>
            <a:r>
              <a:rPr lang="en-US" sz="2800" dirty="0" smtClean="0">
                <a:latin typeface="Century Gothic" pitchFamily="34" charset="0"/>
              </a:rPr>
              <a:t>Ask for opinions</a:t>
            </a:r>
          </a:p>
          <a:p>
            <a:endParaRPr lang="en-US" sz="2800" dirty="0" smtClean="0">
              <a:latin typeface="Century Gothic" pitchFamily="34" charset="0"/>
            </a:endParaRPr>
          </a:p>
          <a:p>
            <a:endParaRPr lang="en-US" sz="2800" dirty="0" smtClean="0">
              <a:latin typeface="Century Gothic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40360"/>
            <a:ext cx="1958885" cy="289040"/>
          </a:xfrm>
          <a:prstGeom prst="rect">
            <a:avLst/>
          </a:prstGeom>
        </p:spPr>
      </p:pic>
      <p:pic>
        <p:nvPicPr>
          <p:cNvPr id="6" name="Picture 5" descr="Template_KeyClub_Blue_key_graphic_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2" y="4937078"/>
            <a:ext cx="3822768" cy="169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721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1"/>
            <a:ext cx="917170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The Day of the Project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Gothic" pitchFamily="34" charset="0"/>
              </a:rPr>
              <a:t>Arrive early enough for set up</a:t>
            </a:r>
          </a:p>
          <a:p>
            <a:r>
              <a:rPr lang="en-US" dirty="0" smtClean="0">
                <a:latin typeface="Century Gothic" pitchFamily="34" charset="0"/>
              </a:rPr>
              <a:t>Remind volunteers what their jobs are </a:t>
            </a:r>
          </a:p>
          <a:p>
            <a:r>
              <a:rPr lang="en-US" dirty="0" smtClean="0">
                <a:latin typeface="Century Gothic" pitchFamily="34" charset="0"/>
              </a:rPr>
              <a:t>Get excited and have fun</a:t>
            </a:r>
            <a:r>
              <a:rPr lang="en-US" dirty="0">
                <a:latin typeface="Century Gothic" pitchFamily="34" charset="0"/>
              </a:rPr>
              <a:t>!</a:t>
            </a:r>
            <a:endParaRPr lang="en-US" dirty="0" smtClean="0">
              <a:latin typeface="Century Gothic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40360"/>
            <a:ext cx="1958885" cy="289040"/>
          </a:xfrm>
          <a:prstGeom prst="rect">
            <a:avLst/>
          </a:prstGeom>
        </p:spPr>
      </p:pic>
      <p:pic>
        <p:nvPicPr>
          <p:cNvPr id="6" name="Picture 5" descr="Template_KeyClub_Blue_key_graphic_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2" y="4937078"/>
            <a:ext cx="3822768" cy="169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99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1"/>
            <a:ext cx="917170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Resources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entury Gothic" pitchFamily="34" charset="0"/>
              </a:rPr>
              <a:t>f</a:t>
            </a:r>
            <a:r>
              <a:rPr lang="en-US" sz="2800" dirty="0" smtClean="0">
                <a:latin typeface="Century Gothic" pitchFamily="34" charset="0"/>
              </a:rPr>
              <a:t>loridakeyclub.org</a:t>
            </a:r>
            <a:endParaRPr lang="en-US" sz="2800" dirty="0" smtClean="0">
              <a:latin typeface="Century Gothic" pitchFamily="34" charset="0"/>
            </a:endParaRPr>
          </a:p>
          <a:p>
            <a:r>
              <a:rPr lang="en-US" sz="2800" dirty="0" smtClean="0">
                <a:latin typeface="Century Gothic" pitchFamily="34" charset="0"/>
              </a:rPr>
              <a:t>keyclub.org</a:t>
            </a:r>
            <a:endParaRPr lang="en-US" sz="2800" dirty="0" smtClean="0">
              <a:latin typeface="Century Gothic" pitchFamily="34" charset="0"/>
            </a:endParaRPr>
          </a:p>
          <a:p>
            <a:r>
              <a:rPr lang="en-US" sz="2800" dirty="0" smtClean="0">
                <a:latin typeface="Century Gothic" pitchFamily="34" charset="0"/>
              </a:rPr>
              <a:t>Your Lieutenant Governor</a:t>
            </a:r>
          </a:p>
          <a:p>
            <a:r>
              <a:rPr lang="en-US" sz="2800" dirty="0" smtClean="0">
                <a:latin typeface="Century Gothic" pitchFamily="34" charset="0"/>
              </a:rPr>
              <a:t>Service and Major Emphasis Committee:</a:t>
            </a:r>
          </a:p>
          <a:p>
            <a:pPr marL="0" indent="0">
              <a:buNone/>
            </a:pP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smtClean="0">
                <a:latin typeface="Century Gothic" pitchFamily="34" charset="0"/>
              </a:rPr>
              <a:t>  </a:t>
            </a:r>
            <a:r>
              <a:rPr lang="en-US" sz="2400" dirty="0" smtClean="0">
                <a:latin typeface="Century Gothic" pitchFamily="34" charset="0"/>
              </a:rPr>
              <a:t>Chair: Marissa Molloy </a:t>
            </a:r>
            <a:r>
              <a:rPr lang="en-US" sz="2400" dirty="0" smtClean="0">
                <a:latin typeface="Century Gothic" pitchFamily="34" charset="0"/>
                <a:hlinkClick r:id="rId5"/>
              </a:rPr>
              <a:t>division4@floridakeyclub.org</a:t>
            </a:r>
            <a:endParaRPr lang="en-US" sz="2400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entury Gothic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40360"/>
            <a:ext cx="1958885" cy="289040"/>
          </a:xfrm>
          <a:prstGeom prst="rect">
            <a:avLst/>
          </a:prstGeom>
        </p:spPr>
      </p:pic>
      <p:pic>
        <p:nvPicPr>
          <p:cNvPr id="6" name="Picture 5" descr="Template_KeyClub_Blue_key_graphic_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2" y="4937078"/>
            <a:ext cx="3822768" cy="169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25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0"/>
            <a:ext cx="917170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Questions?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" dirty="0" smtClean="0">
                <a:latin typeface="Century Gothic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340360"/>
            <a:ext cx="1958885" cy="289040"/>
          </a:xfrm>
          <a:prstGeom prst="rect">
            <a:avLst/>
          </a:prstGeom>
        </p:spPr>
      </p:pic>
      <p:pic>
        <p:nvPicPr>
          <p:cNvPr id="6" name="Picture 5" descr="Template_KeyClub_Blue_key_graphic_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2" y="4937078"/>
            <a:ext cx="3822768" cy="169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3"/>
          <p:cNvPicPr>
            <a:picLocks noGrp="1"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1382" y="1712828"/>
            <a:ext cx="3141236" cy="343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84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490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Project Planning 101</vt:lpstr>
      <vt:lpstr>Set a Goal</vt:lpstr>
      <vt:lpstr>Make a Plan</vt:lpstr>
      <vt:lpstr>Create a Budget</vt:lpstr>
      <vt:lpstr>Promote the Project</vt:lpstr>
      <vt:lpstr>Tips and Tricks</vt:lpstr>
      <vt:lpstr>The Day of the Project</vt:lpstr>
      <vt:lpstr>Resources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Energizing Members</dc:title>
  <dc:creator>ASUS</dc:creator>
  <cp:lastModifiedBy>ASUS</cp:lastModifiedBy>
  <cp:revision>9</cp:revision>
  <dcterms:created xsi:type="dcterms:W3CDTF">2016-11-28T12:41:36Z</dcterms:created>
  <dcterms:modified xsi:type="dcterms:W3CDTF">2017-01-10T23:36:58Z</dcterms:modified>
</cp:coreProperties>
</file>