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 id="283"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ber Borgersen"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8-10T12:27:49.923" idx="1">
    <p:pos x="0" y="0"/>
    <p:text>Fundraising
DCON
ELIMINATE
CLUN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 name="PlaceHolder 1"/>
          <p:cNvSpPr>
            <a:spLocks noGrp="1"/>
          </p:cNvSpPr>
          <p:nvPr>
            <p:ph type="body"/>
          </p:nvPr>
        </p:nvSpPr>
        <p:spPr>
          <a:xfrm>
            <a:off x="777240" y="4777560"/>
            <a:ext cx="6217560" cy="4525920"/>
          </a:xfrm>
          <a:prstGeom prst="rect">
            <a:avLst/>
          </a:prstGeom>
        </p:spPr>
        <p:txBody>
          <a:bodyPr lIns="0" tIns="0" rIns="0" bIns="0"/>
          <a:lstStyle/>
          <a:p>
            <a:r>
              <a:rPr lang="en-US" sz="2000" spc="-1">
                <a:latin typeface="Arial"/>
              </a:rPr>
              <a:t>Click to edit the notes format</a:t>
            </a:r>
            <a:endParaRPr/>
          </a:p>
        </p:txBody>
      </p:sp>
      <p:sp>
        <p:nvSpPr>
          <p:cNvPr id="73" name="PlaceHolder 2"/>
          <p:cNvSpPr>
            <a:spLocks noGrp="1"/>
          </p:cNvSpPr>
          <p:nvPr>
            <p:ph type="hdr"/>
          </p:nvPr>
        </p:nvSpPr>
        <p:spPr>
          <a:xfrm>
            <a:off x="0" y="0"/>
            <a:ext cx="3372840" cy="502560"/>
          </a:xfrm>
          <a:prstGeom prst="rect">
            <a:avLst/>
          </a:prstGeom>
        </p:spPr>
        <p:txBody>
          <a:bodyPr lIns="0" tIns="0" rIns="0" bIns="0"/>
          <a:lstStyle/>
          <a:p>
            <a:r>
              <a:rPr lang="en-US" sz="1400" spc="-1">
                <a:latin typeface="Times New Roman"/>
              </a:rPr>
              <a:t>&lt;header&gt;</a:t>
            </a:r>
            <a:endParaRPr/>
          </a:p>
        </p:txBody>
      </p:sp>
      <p:sp>
        <p:nvSpPr>
          <p:cNvPr id="74" name="PlaceHolder 3"/>
          <p:cNvSpPr>
            <a:spLocks noGrp="1"/>
          </p:cNvSpPr>
          <p:nvPr>
            <p:ph type="dt"/>
          </p:nvPr>
        </p:nvSpPr>
        <p:spPr>
          <a:xfrm>
            <a:off x="4399200" y="0"/>
            <a:ext cx="3372840" cy="502560"/>
          </a:xfrm>
          <a:prstGeom prst="rect">
            <a:avLst/>
          </a:prstGeom>
        </p:spPr>
        <p:txBody>
          <a:bodyPr lIns="0" tIns="0" rIns="0" bIns="0"/>
          <a:lstStyle/>
          <a:p>
            <a:pPr algn="r"/>
            <a:r>
              <a:rPr lang="en-US" sz="1400" spc="-1">
                <a:latin typeface="Times New Roman"/>
              </a:rPr>
              <a:t>&lt;date/time&gt;</a:t>
            </a:r>
            <a:endParaRPr/>
          </a:p>
        </p:txBody>
      </p:sp>
      <p:sp>
        <p:nvSpPr>
          <p:cNvPr id="75" name="PlaceHolder 4"/>
          <p:cNvSpPr>
            <a:spLocks noGrp="1"/>
          </p:cNvSpPr>
          <p:nvPr>
            <p:ph type="ftr"/>
          </p:nvPr>
        </p:nvSpPr>
        <p:spPr>
          <a:xfrm>
            <a:off x="0" y="9555480"/>
            <a:ext cx="3372840" cy="502560"/>
          </a:xfrm>
          <a:prstGeom prst="rect">
            <a:avLst/>
          </a:prstGeom>
        </p:spPr>
        <p:txBody>
          <a:bodyPr lIns="0" tIns="0" rIns="0" bIns="0" anchor="b"/>
          <a:lstStyle/>
          <a:p>
            <a:r>
              <a:rPr lang="en-US" sz="1400" spc="-1">
                <a:latin typeface="Times New Roman"/>
              </a:rPr>
              <a:t>&lt;footer&gt;</a:t>
            </a:r>
            <a:endParaRPr/>
          </a:p>
        </p:txBody>
      </p:sp>
      <p:sp>
        <p:nvSpPr>
          <p:cNvPr id="76" name="PlaceHolder 5"/>
          <p:cNvSpPr>
            <a:spLocks noGrp="1"/>
          </p:cNvSpPr>
          <p:nvPr>
            <p:ph type="sldNum"/>
          </p:nvPr>
        </p:nvSpPr>
        <p:spPr>
          <a:xfrm>
            <a:off x="4399200" y="9555480"/>
            <a:ext cx="3372840" cy="502560"/>
          </a:xfrm>
          <a:prstGeom prst="rect">
            <a:avLst/>
          </a:prstGeom>
        </p:spPr>
        <p:txBody>
          <a:bodyPr lIns="0" tIns="0" rIns="0" bIns="0" anchor="b"/>
          <a:lstStyle/>
          <a:p>
            <a:pPr algn="r"/>
            <a:fld id="{8F0A2A8D-C3D7-4601-A093-832CAC7816F9}" type="slidenum">
              <a:rPr lang="en-US" sz="1400" spc="-1">
                <a:latin typeface="Times New Roman"/>
              </a:rPr>
              <a:pPr algn="r"/>
              <a:t>‹#›</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PlaceHolder 1"/>
          <p:cNvSpPr>
            <a:spLocks noGrp="1"/>
          </p:cNvSpPr>
          <p:nvPr>
            <p:ph type="body"/>
          </p:nvPr>
        </p:nvSpPr>
        <p:spPr>
          <a:xfrm>
            <a:off x="685800" y="4343400"/>
            <a:ext cx="5484960" cy="4113360"/>
          </a:xfrm>
          <a:prstGeom prst="rect">
            <a:avLst/>
          </a:prstGeom>
        </p:spPr>
        <p:txBody>
          <a:bodyPr lIns="0" tIns="0" rIns="0" bIns="0"/>
          <a:lstStyle/>
          <a:p>
            <a:r>
              <a:rPr lang="en-US" sz="2000" strike="noStrike" spc="-1">
                <a:uFill>
                  <a:solidFill>
                    <a:srgbClr val="FFFFFF"/>
                  </a:solidFill>
                </a:uFill>
                <a:latin typeface="Arial"/>
              </a:rPr>
              <a:t>Both Presidents and VPs should attend all meetings in their local club as well as divisional meetings</a:t>
            </a:r>
            <a:endParaRPr/>
          </a:p>
        </p:txBody>
      </p:sp>
      <p:sp>
        <p:nvSpPr>
          <p:cNvPr id="237"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PlaceHolder 1"/>
          <p:cNvSpPr>
            <a:spLocks noGrp="1"/>
          </p:cNvSpPr>
          <p:nvPr>
            <p:ph type="body"/>
          </p:nvPr>
        </p:nvSpPr>
        <p:spPr>
          <a:xfrm>
            <a:off x="685800" y="4343400"/>
            <a:ext cx="5484960" cy="4113360"/>
          </a:xfrm>
          <a:prstGeom prst="rect">
            <a:avLst/>
          </a:prstGeom>
        </p:spPr>
        <p:txBody>
          <a:bodyPr lIns="0" tIns="0" rIns="0" bIns="0"/>
          <a:lstStyle/>
          <a:p>
            <a:endParaRPr/>
          </a:p>
        </p:txBody>
      </p:sp>
      <p:sp>
        <p:nvSpPr>
          <p:cNvPr id="255"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PlaceHolder 1"/>
          <p:cNvSpPr>
            <a:spLocks noGrp="1"/>
          </p:cNvSpPr>
          <p:nvPr>
            <p:ph type="body"/>
          </p:nvPr>
        </p:nvSpPr>
        <p:spPr>
          <a:xfrm>
            <a:off x="685800" y="4343400"/>
            <a:ext cx="5484960" cy="4113360"/>
          </a:xfrm>
          <a:prstGeom prst="rect">
            <a:avLst/>
          </a:prstGeom>
        </p:spPr>
        <p:txBody>
          <a:bodyPr lIns="0" tIns="0" rIns="0" bIns="0"/>
          <a:lstStyle/>
          <a:p>
            <a:r>
              <a:rPr lang="en-US" sz="2000" strike="noStrike" spc="-1">
                <a:uFill>
                  <a:solidFill>
                    <a:srgbClr val="FFFFFF"/>
                  </a:solidFill>
                </a:uFill>
                <a:latin typeface="Arial"/>
              </a:rPr>
              <a:t>Good time to ask questions</a:t>
            </a:r>
            <a:endParaRPr/>
          </a:p>
          <a:p>
            <a:pPr marL="171360" indent="-169920">
              <a:lnSpc>
                <a:spcPct val="100000"/>
              </a:lnSpc>
              <a:buClr>
                <a:srgbClr val="FFFFFF"/>
              </a:buClr>
              <a:buFont typeface="Arial"/>
              <a:buChar char="•"/>
            </a:pPr>
            <a:r>
              <a:rPr lang="en-US" sz="2000" strike="noStrike" spc="-1">
                <a:uFill>
                  <a:solidFill>
                    <a:srgbClr val="FFFFFF"/>
                  </a:solidFill>
                </a:uFill>
                <a:latin typeface="Arial"/>
              </a:rPr>
              <a:t>What size is your club?  </a:t>
            </a:r>
            <a:endParaRPr/>
          </a:p>
          <a:p>
            <a:pPr marL="171360" indent="-169920">
              <a:lnSpc>
                <a:spcPct val="100000"/>
              </a:lnSpc>
              <a:buClr>
                <a:srgbClr val="FFFFFF"/>
              </a:buClr>
              <a:buFont typeface="Arial"/>
              <a:buChar char="•"/>
            </a:pPr>
            <a:r>
              <a:rPr lang="en-US" sz="2000" strike="noStrike" spc="-1">
                <a:uFill>
                  <a:solidFill>
                    <a:srgbClr val="FFFFFF"/>
                  </a:solidFill>
                </a:uFill>
                <a:latin typeface="Arial"/>
              </a:rPr>
              <a:t>Why is it that size? </a:t>
            </a:r>
            <a:endParaRPr/>
          </a:p>
          <a:p>
            <a:pPr marL="171360" indent="-169920">
              <a:lnSpc>
                <a:spcPct val="100000"/>
              </a:lnSpc>
              <a:buClr>
                <a:srgbClr val="FFFFFF"/>
              </a:buClr>
              <a:buFont typeface="Arial"/>
              <a:buChar char="•"/>
            </a:pPr>
            <a:r>
              <a:rPr lang="en-US" sz="2000" strike="noStrike" spc="-1">
                <a:uFill>
                  <a:solidFill>
                    <a:srgbClr val="FFFFFF"/>
                  </a:solidFill>
                </a:uFill>
                <a:latin typeface="Arial"/>
              </a:rPr>
              <a:t>Are your members active? </a:t>
            </a:r>
            <a:endParaRPr/>
          </a:p>
          <a:p>
            <a:pPr marL="171360" indent="-169920">
              <a:lnSpc>
                <a:spcPct val="100000"/>
              </a:lnSpc>
              <a:buClr>
                <a:srgbClr val="FFFFFF"/>
              </a:buClr>
              <a:buFont typeface="Arial"/>
              <a:buChar char="•"/>
            </a:pPr>
            <a:r>
              <a:rPr lang="en-US" sz="2000" strike="noStrike" spc="-1">
                <a:uFill>
                  <a:solidFill>
                    <a:srgbClr val="FFFFFF"/>
                  </a:solidFill>
                </a:uFill>
                <a:latin typeface="Arial"/>
              </a:rPr>
              <a:t>Talk about examples of membership drives. </a:t>
            </a:r>
            <a:endParaRPr/>
          </a:p>
          <a:p>
            <a:pPr marL="171360" indent="-169920">
              <a:lnSpc>
                <a:spcPct val="100000"/>
              </a:lnSpc>
              <a:buClr>
                <a:srgbClr val="FFFFFF"/>
              </a:buClr>
              <a:buFont typeface="Arial"/>
              <a:buChar char="•"/>
            </a:pPr>
            <a:r>
              <a:rPr lang="en-US" sz="2000" strike="noStrike" spc="-1">
                <a:uFill>
                  <a:solidFill>
                    <a:srgbClr val="FFFFFF"/>
                  </a:solidFill>
                </a:uFill>
                <a:latin typeface="Arial"/>
              </a:rPr>
              <a:t>Do you do an application process?  </a:t>
            </a:r>
            <a:endParaRPr/>
          </a:p>
          <a:p>
            <a:pPr marL="171360" indent="-169920">
              <a:lnSpc>
                <a:spcPct val="100000"/>
              </a:lnSpc>
              <a:buClr>
                <a:srgbClr val="FFFFFF"/>
              </a:buClr>
              <a:buFont typeface="Arial"/>
              <a:buChar char="•"/>
            </a:pPr>
            <a:r>
              <a:rPr lang="en-US" sz="2000" strike="noStrike" spc="-1">
                <a:uFill>
                  <a:solidFill>
                    <a:srgbClr val="FFFFFF"/>
                  </a:solidFill>
                </a:uFill>
                <a:latin typeface="Arial"/>
              </a:rPr>
              <a:t>Go over what can be on an application.  </a:t>
            </a:r>
            <a:endParaRPr/>
          </a:p>
          <a:p>
            <a:pPr>
              <a:lnSpc>
                <a:spcPct val="100000"/>
              </a:lnSpc>
            </a:pPr>
            <a:endParaRPr/>
          </a:p>
          <a:p>
            <a:pPr>
              <a:lnSpc>
                <a:spcPct val="100000"/>
              </a:lnSpc>
            </a:pPr>
            <a:r>
              <a:rPr lang="en-US" sz="2000" strike="noStrike" spc="-1">
                <a:uFill>
                  <a:solidFill>
                    <a:srgbClr val="FFFFFF"/>
                  </a:solidFill>
                </a:uFill>
                <a:latin typeface="Arial"/>
              </a:rPr>
              <a:t>Application may contain:</a:t>
            </a:r>
            <a:endParaRPr/>
          </a:p>
          <a:p>
            <a:pPr>
              <a:lnSpc>
                <a:spcPct val="100000"/>
              </a:lnSpc>
            </a:pPr>
            <a:r>
              <a:rPr lang="en-US" sz="2000" strike="noStrike" spc="-1">
                <a:uFill>
                  <a:solidFill>
                    <a:srgbClr val="FFFFFF"/>
                  </a:solidFill>
                </a:uFill>
                <a:latin typeface="Arial"/>
              </a:rPr>
              <a:t>Minimum amount of hours</a:t>
            </a:r>
            <a:endParaRPr/>
          </a:p>
          <a:p>
            <a:pPr>
              <a:lnSpc>
                <a:spcPct val="100000"/>
              </a:lnSpc>
            </a:pPr>
            <a:r>
              <a:rPr lang="en-US" sz="2000" strike="noStrike" spc="-1">
                <a:uFill>
                  <a:solidFill>
                    <a:srgbClr val="FFFFFF"/>
                  </a:solidFill>
                </a:uFill>
                <a:latin typeface="Arial"/>
              </a:rPr>
              <a:t>GPA</a:t>
            </a:r>
            <a:endParaRPr/>
          </a:p>
          <a:p>
            <a:pPr>
              <a:lnSpc>
                <a:spcPct val="100000"/>
              </a:lnSpc>
            </a:pPr>
            <a:r>
              <a:rPr lang="en-US" sz="2000" strike="noStrike" spc="-1">
                <a:uFill>
                  <a:solidFill>
                    <a:srgbClr val="FFFFFF"/>
                  </a:solidFill>
                </a:uFill>
                <a:latin typeface="Arial"/>
              </a:rPr>
              <a:t>Ask questions</a:t>
            </a:r>
            <a:endParaRPr/>
          </a:p>
          <a:p>
            <a:pPr>
              <a:lnSpc>
                <a:spcPct val="100000"/>
              </a:lnSpc>
            </a:pPr>
            <a:r>
              <a:rPr lang="en-US" sz="2000" strike="noStrike" spc="-1">
                <a:uFill>
                  <a:solidFill>
                    <a:srgbClr val="FFFFFF"/>
                  </a:solidFill>
                </a:uFill>
                <a:latin typeface="Arial"/>
              </a:rPr>
              <a:t>And any other things a club may want</a:t>
            </a:r>
            <a:endParaRPr/>
          </a:p>
          <a:p>
            <a:pPr>
              <a:lnSpc>
                <a:spcPct val="100000"/>
              </a:lnSpc>
            </a:pPr>
            <a:endParaRPr/>
          </a:p>
          <a:p>
            <a:pPr>
              <a:lnSpc>
                <a:spcPct val="100000"/>
              </a:lnSpc>
            </a:pPr>
            <a:r>
              <a:rPr lang="en-US" sz="2000" strike="noStrike" spc="-1">
                <a:uFill>
                  <a:solidFill>
                    <a:srgbClr val="FFFFFF"/>
                  </a:solidFill>
                </a:uFill>
                <a:latin typeface="Arial"/>
              </a:rPr>
              <a:t>YOU CANNOT DISCRIMINATE WITH AGE OR SEX</a:t>
            </a:r>
            <a:endParaRPr/>
          </a:p>
          <a:p>
            <a:pPr>
              <a:lnSpc>
                <a:spcPct val="100000"/>
              </a:lnSpc>
            </a:pPr>
            <a:endParaRPr/>
          </a:p>
          <a:p>
            <a:pPr>
              <a:lnSpc>
                <a:spcPct val="100000"/>
              </a:lnSpc>
            </a:pPr>
            <a:r>
              <a:rPr lang="en-US" sz="2000" strike="noStrike" spc="-1">
                <a:uFill>
                  <a:solidFill>
                    <a:srgbClr val="FFFFFF"/>
                  </a:solidFill>
                </a:uFill>
                <a:latin typeface="Arial"/>
              </a:rPr>
              <a:t>Keep your projects fun and ask remember to ask members what they would like to do.  Survey them about their interest. </a:t>
            </a:r>
            <a:endParaRPr/>
          </a:p>
        </p:txBody>
      </p:sp>
      <p:sp>
        <p:nvSpPr>
          <p:cNvPr id="257"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PlaceHolder 1"/>
          <p:cNvSpPr>
            <a:spLocks noGrp="1"/>
          </p:cNvSpPr>
          <p:nvPr>
            <p:ph type="body"/>
          </p:nvPr>
        </p:nvSpPr>
        <p:spPr>
          <a:xfrm>
            <a:off x="685800" y="4343400"/>
            <a:ext cx="5484960" cy="4113360"/>
          </a:xfrm>
          <a:prstGeom prst="rect">
            <a:avLst/>
          </a:prstGeom>
        </p:spPr>
        <p:txBody>
          <a:bodyPr lIns="0" tIns="0" rIns="0" bIns="0"/>
          <a:lstStyle/>
          <a:p>
            <a:r>
              <a:rPr lang="en-US" sz="2000" strike="noStrike" spc="-1">
                <a:uFill>
                  <a:solidFill>
                    <a:srgbClr val="FFFFFF"/>
                  </a:solidFill>
                </a:uFill>
                <a:latin typeface="Arial"/>
              </a:rPr>
              <a:t>Keep your projects fun and remember to ask members what they would like to do.  Survey them about their interest. </a:t>
            </a:r>
            <a:endParaRPr/>
          </a:p>
          <a:p>
            <a:r>
              <a:rPr lang="en-US" sz="2000" strike="noStrike" spc="-1">
                <a:uFill>
                  <a:solidFill>
                    <a:srgbClr val="FFFFFF"/>
                  </a:solidFill>
                </a:uFill>
                <a:latin typeface="Arial"/>
              </a:rPr>
              <a:t>Offer a lot of projects, often</a:t>
            </a:r>
            <a:endParaRPr/>
          </a:p>
          <a:p>
            <a:r>
              <a:rPr lang="en-US" sz="2000" strike="noStrike" spc="-1">
                <a:uFill>
                  <a:solidFill>
                    <a:srgbClr val="FFFFFF"/>
                  </a:solidFill>
                </a:uFill>
                <a:latin typeface="Arial"/>
              </a:rPr>
              <a:t>Offer incentives (i.e Member of the Year Award, Recognition at meetings)</a:t>
            </a:r>
            <a:endParaRPr/>
          </a:p>
          <a:p>
            <a:r>
              <a:rPr lang="en-US" sz="2000" strike="noStrike" spc="-1">
                <a:uFill>
                  <a:solidFill>
                    <a:srgbClr val="FFFFFF"/>
                  </a:solidFill>
                </a:uFill>
                <a:latin typeface="Arial"/>
              </a:rPr>
              <a:t>Focus on fun</a:t>
            </a:r>
            <a:endParaRPr/>
          </a:p>
          <a:p>
            <a:endParaRPr/>
          </a:p>
        </p:txBody>
      </p:sp>
      <p:sp>
        <p:nvSpPr>
          <p:cNvPr id="259"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PlaceHolder 1"/>
          <p:cNvSpPr>
            <a:spLocks noGrp="1"/>
          </p:cNvSpPr>
          <p:nvPr>
            <p:ph type="body"/>
          </p:nvPr>
        </p:nvSpPr>
        <p:spPr>
          <a:xfrm>
            <a:off x="685800" y="4343400"/>
            <a:ext cx="5484960" cy="4113360"/>
          </a:xfrm>
          <a:prstGeom prst="rect">
            <a:avLst/>
          </a:prstGeom>
        </p:spPr>
        <p:txBody>
          <a:bodyPr lIns="0" tIns="0" rIns="0" bIns="0"/>
          <a:lstStyle/>
          <a:p>
            <a:r>
              <a:rPr lang="en-US" sz="2000" strike="noStrike" spc="-1">
                <a:uFill>
                  <a:solidFill>
                    <a:srgbClr val="FFFFFF"/>
                  </a:solidFill>
                </a:uFill>
                <a:latin typeface="Arial"/>
              </a:rPr>
              <a:t>Meet at least once per month</a:t>
            </a:r>
            <a:endParaRPr/>
          </a:p>
          <a:p>
            <a:endParaRPr/>
          </a:p>
        </p:txBody>
      </p:sp>
      <p:sp>
        <p:nvSpPr>
          <p:cNvPr id="261"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p:cNvSpPr>
          <p:nvPr>
            <p:ph type="body"/>
          </p:nvPr>
        </p:nvSpPr>
        <p:spPr>
          <a:xfrm>
            <a:off x="685800" y="4343400"/>
            <a:ext cx="5484960" cy="4113360"/>
          </a:xfrm>
          <a:prstGeom prst="rect">
            <a:avLst/>
          </a:prstGeom>
        </p:spPr>
        <p:txBody>
          <a:bodyPr lIns="0" tIns="0" rIns="0" bIns="0"/>
          <a:lstStyle/>
          <a:p>
            <a:r>
              <a:rPr lang="en-US" sz="2000" strike="noStrike" spc="-1">
                <a:uFill>
                  <a:solidFill>
                    <a:srgbClr val="FFFFFF"/>
                  </a:solidFill>
                </a:uFill>
                <a:latin typeface="Arial"/>
              </a:rPr>
              <a:t>Who is in charge of Pride reports if the secretary does not do them?   THE PRESIDENT </a:t>
            </a:r>
            <a:endParaRPr/>
          </a:p>
          <a:p>
            <a:r>
              <a:rPr lang="en-US" sz="2000" strike="noStrike" spc="-1">
                <a:uFill>
                  <a:solidFill>
                    <a:srgbClr val="FFFFFF"/>
                  </a:solidFill>
                </a:uFill>
                <a:latin typeface="Arial"/>
              </a:rPr>
              <a:t>You are in charge of making sure everything runs smoothly.</a:t>
            </a:r>
            <a:endParaRPr/>
          </a:p>
          <a:p>
            <a:r>
              <a:rPr lang="en-US" sz="2000" strike="noStrike" spc="-1">
                <a:uFill>
                  <a:solidFill>
                    <a:srgbClr val="FFFFFF"/>
                  </a:solidFill>
                </a:uFill>
                <a:latin typeface="Arial"/>
              </a:rPr>
              <a:t>To deal with officers you must be fair but constant.  You have to lead by example.  </a:t>
            </a:r>
            <a:endParaRPr/>
          </a:p>
        </p:txBody>
      </p:sp>
      <p:sp>
        <p:nvSpPr>
          <p:cNvPr id="263"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PlaceHolder 1"/>
          <p:cNvSpPr>
            <a:spLocks noGrp="1"/>
          </p:cNvSpPr>
          <p:nvPr>
            <p:ph type="body"/>
          </p:nvPr>
        </p:nvSpPr>
        <p:spPr>
          <a:xfrm>
            <a:off x="685800" y="4343400"/>
            <a:ext cx="5484960" cy="4113360"/>
          </a:xfrm>
          <a:prstGeom prst="rect">
            <a:avLst/>
          </a:prstGeom>
        </p:spPr>
        <p:txBody>
          <a:bodyPr lIns="0" tIns="0" rIns="0" bIns="0"/>
          <a:lstStyle/>
          <a:p>
            <a:r>
              <a:rPr lang="en-US" sz="2000" strike="noStrike" spc="-1">
                <a:uFill>
                  <a:solidFill>
                    <a:srgbClr val="FFFFFF"/>
                  </a:solidFill>
                </a:uFill>
                <a:latin typeface="Arial"/>
              </a:rPr>
              <a:t>A committee head is chosen to oversee the committee and delegate task to its members. </a:t>
            </a:r>
            <a:endParaRPr/>
          </a:p>
        </p:txBody>
      </p:sp>
      <p:sp>
        <p:nvSpPr>
          <p:cNvPr id="265"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PlaceHolder 1"/>
          <p:cNvSpPr>
            <a:spLocks noGrp="1"/>
          </p:cNvSpPr>
          <p:nvPr>
            <p:ph type="body"/>
          </p:nvPr>
        </p:nvSpPr>
        <p:spPr>
          <a:xfrm>
            <a:off x="685800" y="4343400"/>
            <a:ext cx="5484960" cy="4113360"/>
          </a:xfrm>
          <a:prstGeom prst="rect">
            <a:avLst/>
          </a:prstGeom>
        </p:spPr>
        <p:txBody>
          <a:bodyPr lIns="0" tIns="0" rIns="0" bIns="0"/>
          <a:lstStyle/>
          <a:p>
            <a:r>
              <a:rPr lang="en-US" sz="2000" strike="noStrike" spc="-1">
                <a:uFill>
                  <a:solidFill>
                    <a:srgbClr val="FFFFFF"/>
                  </a:solidFill>
                </a:uFill>
                <a:latin typeface="Arial"/>
              </a:rPr>
              <a:t>Makes things easier for every officer, more people </a:t>
            </a:r>
            <a:r>
              <a:rPr lang="en-US" sz="2000" strike="noStrike" spc="-1">
                <a:uFill>
                  <a:solidFill>
                    <a:srgbClr val="FFFFFF"/>
                  </a:solidFill>
                </a:uFill>
                <a:latin typeface="Wingdings"/>
              </a:rPr>
              <a:t> more efficient</a:t>
            </a:r>
            <a:endParaRPr/>
          </a:p>
          <a:p>
            <a:r>
              <a:rPr lang="en-US" sz="2000" strike="noStrike" spc="-1">
                <a:uFill>
                  <a:solidFill>
                    <a:srgbClr val="FFFFFF"/>
                  </a:solidFill>
                </a:uFill>
                <a:latin typeface="Wingdings"/>
              </a:rPr>
              <a:t>Allows current officers to see prospective leaders in the club for the following year</a:t>
            </a:r>
            <a:endParaRPr/>
          </a:p>
        </p:txBody>
      </p:sp>
      <p:sp>
        <p:nvSpPr>
          <p:cNvPr id="267"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PlaceHolder 1"/>
          <p:cNvSpPr>
            <a:spLocks noGrp="1"/>
          </p:cNvSpPr>
          <p:nvPr>
            <p:ph type="body"/>
          </p:nvPr>
        </p:nvSpPr>
        <p:spPr>
          <a:xfrm>
            <a:off x="685800" y="4343400"/>
            <a:ext cx="5484960" cy="4113360"/>
          </a:xfrm>
          <a:prstGeom prst="rect">
            <a:avLst/>
          </a:prstGeom>
        </p:spPr>
        <p:txBody>
          <a:bodyPr lIns="0" tIns="0" rIns="0" bIns="0"/>
          <a:lstStyle/>
          <a:p>
            <a:r>
              <a:rPr lang="en-US" sz="2000" strike="noStrike" spc="-1">
                <a:uFill>
                  <a:solidFill>
                    <a:srgbClr val="FFFFFF"/>
                  </a:solidFill>
                </a:uFill>
                <a:latin typeface="Arial"/>
              </a:rPr>
              <a:t>Give examples of committees in your club: i.e. </a:t>
            </a:r>
            <a:endParaRPr/>
          </a:p>
          <a:p>
            <a:r>
              <a:rPr lang="en-US" sz="2000" strike="noStrike" spc="-1">
                <a:uFill>
                  <a:solidFill>
                    <a:srgbClr val="FFFFFF"/>
                  </a:solidFill>
                </a:uFill>
                <a:latin typeface="Arial"/>
              </a:rPr>
              <a:t>Relay for Life Committee </a:t>
            </a:r>
            <a:endParaRPr/>
          </a:p>
          <a:p>
            <a:r>
              <a:rPr lang="en-US" sz="2000" strike="noStrike" spc="-1">
                <a:uFill>
                  <a:solidFill>
                    <a:srgbClr val="FFFFFF"/>
                  </a:solidFill>
                </a:uFill>
                <a:latin typeface="Arial"/>
              </a:rPr>
              <a:t>Kiwanis Family Committee </a:t>
            </a:r>
            <a:endParaRPr/>
          </a:p>
          <a:p>
            <a:r>
              <a:rPr lang="en-US" sz="2000" strike="noStrike" spc="-1">
                <a:uFill>
                  <a:solidFill>
                    <a:srgbClr val="FFFFFF"/>
                  </a:solidFill>
                </a:uFill>
                <a:latin typeface="Arial"/>
              </a:rPr>
              <a:t>Fundraising Committee</a:t>
            </a:r>
            <a:endParaRPr/>
          </a:p>
          <a:p>
            <a:r>
              <a:rPr lang="en-US" sz="2000" strike="noStrike" spc="-1">
                <a:uFill>
                  <a:solidFill>
                    <a:srgbClr val="FFFFFF"/>
                  </a:solidFill>
                </a:uFill>
                <a:latin typeface="Arial"/>
              </a:rPr>
              <a:t>Member Growth Committee</a:t>
            </a:r>
            <a:endParaRPr/>
          </a:p>
          <a:p>
            <a:endParaRPr/>
          </a:p>
          <a:p>
            <a:r>
              <a:rPr lang="en-US" sz="2000" strike="noStrike" spc="-1">
                <a:uFill>
                  <a:solidFill>
                    <a:srgbClr val="FFFFFF"/>
                  </a:solidFill>
                </a:uFill>
                <a:latin typeface="Arial"/>
              </a:rPr>
              <a:t>Scrapbook Committee</a:t>
            </a:r>
            <a:endParaRPr/>
          </a:p>
        </p:txBody>
      </p:sp>
      <p:sp>
        <p:nvSpPr>
          <p:cNvPr id="269"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PlaceHolder 1"/>
          <p:cNvSpPr>
            <a:spLocks noGrp="1"/>
          </p:cNvSpPr>
          <p:nvPr>
            <p:ph type="body"/>
          </p:nvPr>
        </p:nvSpPr>
        <p:spPr>
          <a:xfrm>
            <a:off x="685800" y="4343400"/>
            <a:ext cx="5484960" cy="4113360"/>
          </a:xfrm>
          <a:prstGeom prst="rect">
            <a:avLst/>
          </a:prstGeom>
        </p:spPr>
        <p:txBody>
          <a:bodyPr lIns="0" tIns="0" rIns="0" bIns="0"/>
          <a:lstStyle/>
          <a:p>
            <a:r>
              <a:rPr lang="en-US" sz="2000" strike="noStrike" spc="-1">
                <a:uFill>
                  <a:solidFill>
                    <a:srgbClr val="FFFFFF"/>
                  </a:solidFill>
                </a:uFill>
                <a:latin typeface="Arial"/>
              </a:rPr>
              <a:t>Emphasize that VP is in charge of committees and should oversee them.</a:t>
            </a:r>
            <a:endParaRPr/>
          </a:p>
        </p:txBody>
      </p:sp>
      <p:sp>
        <p:nvSpPr>
          <p:cNvPr id="271"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PlaceHolder 1"/>
          <p:cNvSpPr>
            <a:spLocks noGrp="1"/>
          </p:cNvSpPr>
          <p:nvPr>
            <p:ph type="body"/>
          </p:nvPr>
        </p:nvSpPr>
        <p:spPr>
          <a:xfrm>
            <a:off x="685800" y="4343400"/>
            <a:ext cx="5484960" cy="4113360"/>
          </a:xfrm>
          <a:prstGeom prst="rect">
            <a:avLst/>
          </a:prstGeom>
        </p:spPr>
        <p:txBody>
          <a:bodyPr lIns="0" tIns="0" rIns="0" bIns="0"/>
          <a:lstStyle/>
          <a:p>
            <a:r>
              <a:rPr lang="en-US" sz="2000" strike="noStrike" spc="-1">
                <a:uFill>
                  <a:solidFill>
                    <a:srgbClr val="FFFFFF"/>
                  </a:solidFill>
                </a:uFill>
                <a:latin typeface="Arial"/>
              </a:rPr>
              <a:t>Briefly describe what each committee is. </a:t>
            </a:r>
            <a:endParaRPr/>
          </a:p>
        </p:txBody>
      </p:sp>
      <p:sp>
        <p:nvSpPr>
          <p:cNvPr id="273"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PlaceHolder 1"/>
          <p:cNvSpPr>
            <a:spLocks noGrp="1"/>
          </p:cNvSpPr>
          <p:nvPr>
            <p:ph type="body"/>
          </p:nvPr>
        </p:nvSpPr>
        <p:spPr>
          <a:xfrm>
            <a:off x="685800" y="4343400"/>
            <a:ext cx="5484960" cy="4113360"/>
          </a:xfrm>
          <a:prstGeom prst="rect">
            <a:avLst/>
          </a:prstGeom>
        </p:spPr>
        <p:txBody>
          <a:bodyPr lIns="0" tIns="0" rIns="0" bIns="0"/>
          <a:lstStyle/>
          <a:p>
            <a:r>
              <a:rPr lang="en-US" sz="2000" strike="noStrike" spc="-1">
                <a:uFill>
                  <a:solidFill>
                    <a:srgbClr val="FFFFFF"/>
                  </a:solidFill>
                </a:uFill>
                <a:latin typeface="Arial"/>
              </a:rPr>
              <a:t>Make sure to contact and stay in touch with your LTG every month so that you are informed with all news happening in Key Club. </a:t>
            </a:r>
            <a:endParaRPr/>
          </a:p>
          <a:p>
            <a:r>
              <a:rPr lang="en-US" sz="2000" strike="noStrike" spc="-1">
                <a:uFill>
                  <a:solidFill>
                    <a:srgbClr val="FFFFFF"/>
                  </a:solidFill>
                </a:uFill>
                <a:latin typeface="Arial"/>
              </a:rPr>
              <a:t>Your LTG is a very helpful resource! You should be contacting your Kiwanis Advisor every month and attending meetings when you can so that your club can build a stronger relationship with them.</a:t>
            </a:r>
            <a:endParaRPr/>
          </a:p>
          <a:p>
            <a:endParaRPr/>
          </a:p>
          <a:p>
            <a:r>
              <a:rPr lang="en-US" sz="2000" strike="noStrike" spc="-1">
                <a:uFill>
                  <a:solidFill>
                    <a:srgbClr val="FFFFFF"/>
                  </a:solidFill>
                </a:uFill>
                <a:latin typeface="Arial"/>
              </a:rPr>
              <a:t>Always have at least 1 officer at each service project or event!</a:t>
            </a:r>
            <a:endParaRPr/>
          </a:p>
        </p:txBody>
      </p:sp>
      <p:sp>
        <p:nvSpPr>
          <p:cNvPr id="239"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PlaceHolder 1"/>
          <p:cNvSpPr>
            <a:spLocks noGrp="1"/>
          </p:cNvSpPr>
          <p:nvPr>
            <p:ph type="body"/>
          </p:nvPr>
        </p:nvSpPr>
        <p:spPr>
          <a:xfrm>
            <a:off x="685800" y="4343400"/>
            <a:ext cx="5484960" cy="4113360"/>
          </a:xfrm>
          <a:prstGeom prst="rect">
            <a:avLst/>
          </a:prstGeom>
        </p:spPr>
        <p:txBody>
          <a:bodyPr lIns="0" tIns="0" rIns="0" bIns="0"/>
          <a:lstStyle/>
          <a:p>
            <a:r>
              <a:rPr lang="en-US" sz="2000" strike="noStrike" spc="-1">
                <a:uFill>
                  <a:solidFill>
                    <a:srgbClr val="FFFFFF"/>
                  </a:solidFill>
                </a:uFill>
                <a:latin typeface="Arial"/>
              </a:rPr>
              <a:t>Ask what kind of role their advisor plays in their club? Tell them how your Kiwanis club has helped you! Or use an example of a story you have heard.</a:t>
            </a:r>
            <a:endParaRPr/>
          </a:p>
        </p:txBody>
      </p:sp>
      <p:sp>
        <p:nvSpPr>
          <p:cNvPr id="275"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r>
              <a:rPr lang="en-US" dirty="0" smtClean="0"/>
              <a:t>The Governor’s Project this year</a:t>
            </a:r>
            <a:r>
              <a:rPr lang="en-US" baseline="0" dirty="0" smtClean="0"/>
              <a:t> is called Key Goes Green. </a:t>
            </a:r>
          </a:p>
          <a:p>
            <a:r>
              <a:rPr lang="en-US" baseline="0" dirty="0" smtClean="0"/>
              <a:t>It was started by Governor Shane </a:t>
            </a:r>
          </a:p>
          <a:p>
            <a:r>
              <a:rPr lang="en-US" baseline="0" dirty="0" smtClean="0"/>
              <a:t>The environment is all around us, so it is easy to get involved.</a:t>
            </a:r>
          </a:p>
          <a:p>
            <a:r>
              <a:rPr lang="en-US" baseline="0" dirty="0" smtClean="0"/>
              <a:t>Does not include volunteering at animal shelters</a:t>
            </a:r>
          </a:p>
          <a:p>
            <a:r>
              <a:rPr lang="en-US" baseline="0" dirty="0" smtClean="0"/>
              <a:t>	- You can do “</a:t>
            </a:r>
            <a:r>
              <a:rPr lang="en-US" baseline="0" dirty="0" err="1" smtClean="0"/>
              <a:t>upcycling</a:t>
            </a:r>
            <a:r>
              <a:rPr lang="en-US" baseline="0" dirty="0" smtClean="0"/>
              <a:t>” by making dog toys out of old t-shirts and donating them to animal shelters</a:t>
            </a:r>
          </a:p>
          <a:p>
            <a:endParaRPr lang="en-US" baseline="0" dirty="0" smtClean="0"/>
          </a:p>
          <a:p>
            <a:r>
              <a:rPr lang="en-US" baseline="0" dirty="0" smtClean="0"/>
              <a:t>*ask audience* What are some projects you could do to get involved?</a:t>
            </a:r>
            <a:endParaRPr lang="en-US" dirty="0"/>
          </a:p>
        </p:txBody>
      </p:sp>
      <p:sp>
        <p:nvSpPr>
          <p:cNvPr id="4" name="Slide Number Placeholder 3"/>
          <p:cNvSpPr>
            <a:spLocks noGrp="1"/>
          </p:cNvSpPr>
          <p:nvPr>
            <p:ph type="sldNum" idx="10"/>
          </p:nvPr>
        </p:nvSpPr>
        <p:spPr/>
        <p:txBody>
          <a:bodyPr/>
          <a:lstStyle/>
          <a:p>
            <a:pPr algn="r"/>
            <a:fld id="{8F0A2A8D-C3D7-4601-A093-832CAC7816F9}" type="slidenum">
              <a:rPr lang="en-US" sz="1400" spc="-1" smtClean="0">
                <a:latin typeface="Times New Roman"/>
              </a:rPr>
              <a:pPr algn="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r>
              <a:rPr lang="en-US" dirty="0" smtClean="0"/>
              <a:t>Organize projects that coordinate with Key Goes Green. Your club and members can qualify for awards at DCON\\</a:t>
            </a:r>
          </a:p>
          <a:p>
            <a:r>
              <a:rPr lang="en-US" dirty="0" smtClean="0"/>
              <a:t>A Key Goes Green committee can ensure projects </a:t>
            </a:r>
            <a:r>
              <a:rPr lang="en-US" smtClean="0"/>
              <a:t>are carried out</a:t>
            </a:r>
            <a:r>
              <a:rPr lang="en-US" baseline="0" smtClean="0"/>
              <a:t>.</a:t>
            </a:r>
            <a:endParaRPr lang="en-US" dirty="0"/>
          </a:p>
        </p:txBody>
      </p:sp>
      <p:sp>
        <p:nvSpPr>
          <p:cNvPr id="4" name="Slide Number Placeholder 3"/>
          <p:cNvSpPr>
            <a:spLocks noGrp="1"/>
          </p:cNvSpPr>
          <p:nvPr>
            <p:ph type="sldNum" idx="10"/>
          </p:nvPr>
        </p:nvSpPr>
        <p:spPr/>
        <p:txBody>
          <a:bodyPr/>
          <a:lstStyle/>
          <a:p>
            <a:pPr algn="r"/>
            <a:fld id="{8F0A2A8D-C3D7-4601-A093-832CAC7816F9}" type="slidenum">
              <a:rPr lang="en-US" sz="1400" spc="-1" smtClean="0">
                <a:latin typeface="Times New Roman"/>
              </a:rPr>
              <a:pPr algn="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PlaceHolder 1"/>
          <p:cNvSpPr>
            <a:spLocks noGrp="1"/>
          </p:cNvSpPr>
          <p:nvPr>
            <p:ph type="body"/>
          </p:nvPr>
        </p:nvSpPr>
        <p:spPr>
          <a:xfrm>
            <a:off x="685800" y="4343400"/>
            <a:ext cx="5484960" cy="4113360"/>
          </a:xfrm>
          <a:prstGeom prst="rect">
            <a:avLst/>
          </a:prstGeom>
        </p:spPr>
        <p:txBody>
          <a:bodyPr lIns="0" tIns="0" rIns="0" bIns="0"/>
          <a:lstStyle/>
          <a:p>
            <a:r>
              <a:rPr lang="en-US" sz="2000" strike="noStrike" spc="-1">
                <a:uFill>
                  <a:solidFill>
                    <a:srgbClr val="FFFFFF"/>
                  </a:solidFill>
                </a:uFill>
                <a:latin typeface="Arial"/>
              </a:rPr>
              <a:t>Give examples of things they shouldn’t do.  </a:t>
            </a:r>
            <a:endParaRPr/>
          </a:p>
          <a:p>
            <a:r>
              <a:rPr lang="en-US" sz="2000" strike="noStrike" spc="-1">
                <a:uFill>
                  <a:solidFill>
                    <a:srgbClr val="FFFFFF"/>
                  </a:solidFill>
                </a:uFill>
                <a:latin typeface="Arial"/>
              </a:rPr>
              <a:t>Be appropriate on Facebook and other social media sites.   </a:t>
            </a:r>
            <a:endParaRPr/>
          </a:p>
          <a:p>
            <a:r>
              <a:rPr lang="en-US" sz="2000" strike="noStrike" spc="-1">
                <a:uFill>
                  <a:solidFill>
                    <a:srgbClr val="FFFFFF"/>
                  </a:solidFill>
                </a:uFill>
                <a:latin typeface="Arial"/>
              </a:rPr>
              <a:t>If you wouldn’t want your grandma to see it then don’t do it.</a:t>
            </a:r>
            <a:endParaRPr/>
          </a:p>
          <a:p>
            <a:endParaRPr/>
          </a:p>
        </p:txBody>
      </p:sp>
      <p:sp>
        <p:nvSpPr>
          <p:cNvPr id="241"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PlaceHolder 1"/>
          <p:cNvSpPr>
            <a:spLocks noGrp="1"/>
          </p:cNvSpPr>
          <p:nvPr>
            <p:ph type="body"/>
          </p:nvPr>
        </p:nvSpPr>
        <p:spPr>
          <a:xfrm>
            <a:off x="685800" y="4343400"/>
            <a:ext cx="5484960" cy="4113360"/>
          </a:xfrm>
          <a:prstGeom prst="rect">
            <a:avLst/>
          </a:prstGeom>
        </p:spPr>
        <p:txBody>
          <a:bodyPr lIns="0" tIns="0" rIns="0" bIns="0"/>
          <a:lstStyle/>
          <a:p>
            <a:r>
              <a:rPr lang="en-US" sz="2000" strike="noStrike" spc="-1">
                <a:uFill>
                  <a:solidFill>
                    <a:srgbClr val="FFFFFF"/>
                  </a:solidFill>
                </a:uFill>
                <a:latin typeface="Arial"/>
              </a:rPr>
              <a:t>Promote Key Club to your friends and school whenever possible.</a:t>
            </a:r>
            <a:endParaRPr/>
          </a:p>
          <a:p>
            <a:endParaRPr/>
          </a:p>
          <a:p>
            <a:r>
              <a:rPr lang="en-US" sz="2000" strike="noStrike" spc="-1">
                <a:uFill>
                  <a:solidFill>
                    <a:srgbClr val="FFFFFF"/>
                  </a:solidFill>
                </a:uFill>
                <a:latin typeface="Arial"/>
              </a:rPr>
              <a:t>Once elections are completed in February, start training your officers for the next year so that they understand their responsibilities. Make sure the current officers explain the responsibilities to the incoming officers</a:t>
            </a:r>
            <a:endParaRPr/>
          </a:p>
          <a:p>
            <a:endParaRPr/>
          </a:p>
          <a:p>
            <a:r>
              <a:rPr lang="en-US" sz="2000" strike="noStrike" spc="-1">
                <a:uFill>
                  <a:solidFill>
                    <a:srgbClr val="FFFFFF"/>
                  </a:solidFill>
                </a:uFill>
                <a:latin typeface="Arial"/>
              </a:rPr>
              <a:t>If able, you should attend DCON at the beginning and end of your term. Your school should also try to have at least 2 delegates in attendance</a:t>
            </a:r>
            <a:endParaRPr/>
          </a:p>
          <a:p>
            <a:endParaRPr/>
          </a:p>
          <a:p>
            <a:endParaRPr/>
          </a:p>
          <a:p>
            <a:endParaRPr/>
          </a:p>
        </p:txBody>
      </p:sp>
      <p:sp>
        <p:nvSpPr>
          <p:cNvPr id="243"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PlaceHolder 1"/>
          <p:cNvSpPr>
            <a:spLocks noGrp="1"/>
          </p:cNvSpPr>
          <p:nvPr>
            <p:ph type="body"/>
          </p:nvPr>
        </p:nvSpPr>
        <p:spPr>
          <a:xfrm>
            <a:off x="685800" y="4343400"/>
            <a:ext cx="5484960" cy="4113360"/>
          </a:xfrm>
          <a:prstGeom prst="rect">
            <a:avLst/>
          </a:prstGeom>
        </p:spPr>
        <p:txBody>
          <a:bodyPr lIns="0" tIns="0" rIns="0" bIns="0"/>
          <a:lstStyle/>
          <a:p>
            <a:r>
              <a:rPr lang="en-US" sz="2000" strike="noStrike" spc="-1">
                <a:uFill>
                  <a:solidFill>
                    <a:srgbClr val="FFFFFF"/>
                  </a:solidFill>
                </a:uFill>
                <a:latin typeface="Arial"/>
              </a:rPr>
              <a:t>You can ask them to orally run you through a meeting.  Maybe find out when they have their meetings, lunch or after school.  How often?  What works best?  They should be having at least 2 meetings a month.  </a:t>
            </a:r>
            <a:endParaRPr/>
          </a:p>
          <a:p>
            <a:pPr marL="216000" indent="-215280">
              <a:lnSpc>
                <a:spcPct val="100000"/>
              </a:lnSpc>
            </a:pPr>
            <a:r>
              <a:rPr lang="en-US" sz="2000" strike="noStrike" spc="-1">
                <a:uFill>
                  <a:solidFill>
                    <a:srgbClr val="FFFFFF"/>
                  </a:solidFill>
                </a:uFill>
                <a:latin typeface="Arial"/>
              </a:rPr>
              <a:t>Why do we have icebreakers? Having this planned before your meeting and making sure all officers know what they will be saying will help everything run smoothly especially incase you are absent.</a:t>
            </a:r>
            <a:endParaRPr/>
          </a:p>
          <a:p>
            <a:pPr marL="216000" indent="-215280">
              <a:lnSpc>
                <a:spcPct val="100000"/>
              </a:lnSpc>
            </a:pPr>
            <a:endParaRPr/>
          </a:p>
        </p:txBody>
      </p:sp>
      <p:sp>
        <p:nvSpPr>
          <p:cNvPr id="245"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PlaceHolder 1"/>
          <p:cNvSpPr>
            <a:spLocks noGrp="1"/>
          </p:cNvSpPr>
          <p:nvPr>
            <p:ph type="body"/>
          </p:nvPr>
        </p:nvSpPr>
        <p:spPr>
          <a:xfrm>
            <a:off x="685800" y="4343400"/>
            <a:ext cx="5484960" cy="4113360"/>
          </a:xfrm>
          <a:prstGeom prst="rect">
            <a:avLst/>
          </a:prstGeom>
        </p:spPr>
        <p:txBody>
          <a:bodyPr lIns="0" tIns="0" rIns="0" bIns="0"/>
          <a:lstStyle/>
          <a:p>
            <a:r>
              <a:rPr lang="en-US" sz="2000" strike="noStrike" spc="-1">
                <a:uFill>
                  <a:solidFill>
                    <a:srgbClr val="FFFFFF"/>
                  </a:solidFill>
                </a:uFill>
                <a:latin typeface="Arial"/>
              </a:rPr>
              <a:t>How do you come up with your agenda? Do you hand out agendas? Do you have a PowerPoint?</a:t>
            </a:r>
            <a:endParaRPr/>
          </a:p>
          <a:p>
            <a:endParaRPr/>
          </a:p>
          <a:p>
            <a:r>
              <a:rPr lang="en-US" sz="2000" strike="noStrike" spc="-1">
                <a:uFill>
                  <a:solidFill>
                    <a:srgbClr val="FFFFFF"/>
                  </a:solidFill>
                </a:uFill>
                <a:latin typeface="Arial"/>
              </a:rPr>
              <a:t>Have you met your Kiwanis Advisor?  What can they help you with? How do you like to be communicated with? Facebook? Text? Phone? Email?</a:t>
            </a:r>
            <a:endParaRPr/>
          </a:p>
          <a:p>
            <a:endParaRPr/>
          </a:p>
          <a:p>
            <a:r>
              <a:rPr lang="en-US" sz="2000" strike="noStrike" spc="-1">
                <a:uFill>
                  <a:solidFill>
                    <a:srgbClr val="FFFFFF"/>
                  </a:solidFill>
                </a:uFill>
                <a:latin typeface="Arial"/>
              </a:rPr>
              <a:t>Budgeting</a:t>
            </a:r>
            <a:endParaRPr/>
          </a:p>
          <a:p>
            <a:r>
              <a:rPr lang="en-US" sz="2000" strike="noStrike" spc="-1">
                <a:uFill>
                  <a:solidFill>
                    <a:srgbClr val="FFFFFF"/>
                  </a:solidFill>
                </a:uFill>
                <a:latin typeface="Arial"/>
              </a:rPr>
              <a:t>Connections</a:t>
            </a:r>
            <a:endParaRPr/>
          </a:p>
          <a:p>
            <a:r>
              <a:rPr lang="en-US" sz="2000" strike="noStrike" spc="-1">
                <a:uFill>
                  <a:solidFill>
                    <a:srgbClr val="FFFFFF"/>
                  </a:solidFill>
                </a:uFill>
                <a:latin typeface="Arial"/>
              </a:rPr>
              <a:t>Advice</a:t>
            </a:r>
            <a:endParaRPr/>
          </a:p>
          <a:p>
            <a:r>
              <a:rPr lang="en-US" sz="2000" strike="noStrike" spc="-1">
                <a:uFill>
                  <a:solidFill>
                    <a:srgbClr val="FFFFFF"/>
                  </a:solidFill>
                </a:uFill>
                <a:latin typeface="Arial"/>
              </a:rPr>
              <a:t>Project opportunities</a:t>
            </a:r>
            <a:endParaRPr/>
          </a:p>
          <a:p>
            <a:endParaRPr/>
          </a:p>
        </p:txBody>
      </p:sp>
      <p:sp>
        <p:nvSpPr>
          <p:cNvPr id="247"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PlaceHolder 1"/>
          <p:cNvSpPr>
            <a:spLocks noGrp="1"/>
          </p:cNvSpPr>
          <p:nvPr>
            <p:ph type="body"/>
          </p:nvPr>
        </p:nvSpPr>
        <p:spPr>
          <a:xfrm>
            <a:off x="685800" y="4343400"/>
            <a:ext cx="5484960" cy="4113360"/>
          </a:xfrm>
          <a:prstGeom prst="rect">
            <a:avLst/>
          </a:prstGeom>
        </p:spPr>
        <p:txBody>
          <a:bodyPr lIns="0" tIns="0" rIns="0" bIns="0"/>
          <a:lstStyle/>
          <a:p>
            <a:r>
              <a:rPr lang="en-US" sz="2000" strike="noStrike" spc="-1">
                <a:uFill>
                  <a:solidFill>
                    <a:srgbClr val="FFFFFF"/>
                  </a:solidFill>
                </a:uFill>
                <a:latin typeface="Arial"/>
              </a:rPr>
              <a:t>Have communication with Kiwanis Club. If possible have communication with: </a:t>
            </a:r>
            <a:endParaRPr/>
          </a:p>
          <a:p>
            <a:r>
              <a:rPr lang="en-US" sz="2000" strike="noStrike" spc="-1">
                <a:uFill>
                  <a:solidFill>
                    <a:srgbClr val="FFFFFF"/>
                  </a:solidFill>
                </a:uFill>
                <a:latin typeface="Arial"/>
              </a:rPr>
              <a:t>Builder’s Club </a:t>
            </a:r>
            <a:endParaRPr/>
          </a:p>
          <a:p>
            <a:r>
              <a:rPr lang="en-US" sz="2000" strike="noStrike" spc="-1">
                <a:uFill>
                  <a:solidFill>
                    <a:srgbClr val="FFFFFF"/>
                  </a:solidFill>
                </a:uFill>
                <a:latin typeface="Arial"/>
              </a:rPr>
              <a:t>K Kids Club </a:t>
            </a:r>
            <a:endParaRPr/>
          </a:p>
          <a:p>
            <a:r>
              <a:rPr lang="en-US" sz="2000" strike="noStrike" spc="-1">
                <a:uFill>
                  <a:solidFill>
                    <a:srgbClr val="FFFFFF"/>
                  </a:solidFill>
                </a:uFill>
                <a:latin typeface="Arial"/>
              </a:rPr>
              <a:t>CKI </a:t>
            </a:r>
            <a:endParaRPr/>
          </a:p>
          <a:p>
            <a:r>
              <a:rPr lang="en-US" sz="2000" strike="noStrike" spc="-1">
                <a:uFill>
                  <a:solidFill>
                    <a:srgbClr val="FFFFFF"/>
                  </a:solidFill>
                </a:uFill>
                <a:latin typeface="Arial"/>
              </a:rPr>
              <a:t>Aktion Club</a:t>
            </a:r>
            <a:endParaRPr/>
          </a:p>
          <a:p>
            <a:endParaRPr/>
          </a:p>
          <a:p>
            <a:r>
              <a:rPr lang="en-US" sz="2000" strike="noStrike" spc="-1">
                <a:uFill>
                  <a:solidFill>
                    <a:srgbClr val="FFFFFF"/>
                  </a:solidFill>
                </a:uFill>
                <a:latin typeface="Arial"/>
              </a:rPr>
              <a:t>How can your club get involved with your K-Family?</a:t>
            </a:r>
            <a:endParaRPr/>
          </a:p>
          <a:p>
            <a:endParaRPr/>
          </a:p>
          <a:p>
            <a:r>
              <a:rPr lang="en-US" sz="2000" strike="noStrike" spc="-1">
                <a:uFill>
                  <a:solidFill>
                    <a:srgbClr val="FFFFFF"/>
                  </a:solidFill>
                </a:uFill>
                <a:latin typeface="Arial"/>
              </a:rPr>
              <a:t>Communicating with Builders Club and K Kids Clubs will help these young students get excited about joining Key Club in their future years</a:t>
            </a:r>
            <a:endParaRPr/>
          </a:p>
        </p:txBody>
      </p:sp>
      <p:sp>
        <p:nvSpPr>
          <p:cNvPr id="249"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PlaceHolder 1"/>
          <p:cNvSpPr>
            <a:spLocks noGrp="1"/>
          </p:cNvSpPr>
          <p:nvPr>
            <p:ph type="body"/>
          </p:nvPr>
        </p:nvSpPr>
        <p:spPr>
          <a:xfrm>
            <a:off x="685800" y="4343400"/>
            <a:ext cx="5484960" cy="4113360"/>
          </a:xfrm>
          <a:prstGeom prst="rect">
            <a:avLst/>
          </a:prstGeom>
        </p:spPr>
        <p:txBody>
          <a:bodyPr lIns="0" tIns="0" rIns="0" bIns="0"/>
          <a:lstStyle/>
          <a:p>
            <a:r>
              <a:rPr lang="en-US" sz="2000" strike="noStrike" spc="-1">
                <a:uFill>
                  <a:solidFill>
                    <a:srgbClr val="FFFFFF"/>
                  </a:solidFill>
                </a:uFill>
                <a:latin typeface="Arial"/>
              </a:rPr>
              <a:t>As with the shared responsibilities with the President, the VP must oversee committees and run meetings and events when the president is absent. Therefore the VP should always know what is happening with their club.</a:t>
            </a:r>
            <a:endParaRPr/>
          </a:p>
        </p:txBody>
      </p:sp>
      <p:sp>
        <p:nvSpPr>
          <p:cNvPr id="251"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p:cNvSpPr>
          <p:nvPr>
            <p:ph type="body"/>
          </p:nvPr>
        </p:nvSpPr>
        <p:spPr>
          <a:xfrm>
            <a:off x="685800" y="4343400"/>
            <a:ext cx="5484960" cy="4113360"/>
          </a:xfrm>
          <a:prstGeom prst="rect">
            <a:avLst/>
          </a:prstGeom>
        </p:spPr>
        <p:txBody>
          <a:bodyPr lIns="0" tIns="0" rIns="0" bIns="0"/>
          <a:lstStyle/>
          <a:p>
            <a:endParaRPr/>
          </a:p>
        </p:txBody>
      </p:sp>
      <p:sp>
        <p:nvSpPr>
          <p:cNvPr id="253"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33"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34" name="Picture 33"/>
          <p:cNvPicPr/>
          <p:nvPr/>
        </p:nvPicPr>
        <p:blipFill>
          <a:blip r:embed="rId2"/>
          <a:stretch/>
        </p:blipFill>
        <p:spPr>
          <a:xfrm>
            <a:off x="2079000" y="1604520"/>
            <a:ext cx="4985280" cy="3977280"/>
          </a:xfrm>
          <a:prstGeom prst="rect">
            <a:avLst/>
          </a:prstGeom>
          <a:ln>
            <a:noFill/>
          </a:ln>
        </p:spPr>
      </p:pic>
      <p:pic>
        <p:nvPicPr>
          <p:cNvPr id="35" name="Picture 34"/>
          <p:cNvPicPr/>
          <p:nvPr/>
        </p:nvPicPr>
        <p:blipFill>
          <a:blip r:embed="rId2"/>
          <a:stretch/>
        </p:blipFill>
        <p:spPr>
          <a:xfrm>
            <a:off x="2079000" y="1604520"/>
            <a:ext cx="498528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1"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3"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44"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9"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50"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2"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5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4"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8"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60"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61"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6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66"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68"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69"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70" name="Picture 69"/>
          <p:cNvPicPr/>
          <p:nvPr/>
        </p:nvPicPr>
        <p:blipFill>
          <a:blip r:embed="rId2"/>
          <a:stretch/>
        </p:blipFill>
        <p:spPr>
          <a:xfrm>
            <a:off x="2079000" y="1604520"/>
            <a:ext cx="4985280" cy="3977280"/>
          </a:xfrm>
          <a:prstGeom prst="rect">
            <a:avLst/>
          </a:prstGeom>
          <a:ln>
            <a:noFill/>
          </a:ln>
        </p:spPr>
      </p:pic>
      <p:pic>
        <p:nvPicPr>
          <p:cNvPr id="71" name="Picture 70"/>
          <p:cNvPicPr/>
          <p:nvPr/>
        </p:nvPicPr>
        <p:blipFill>
          <a:blip r:embed="rId2"/>
          <a:stretch/>
        </p:blipFill>
        <p:spPr>
          <a:xfrm>
            <a:off x="2079000" y="1604520"/>
            <a:ext cx="4985280" cy="39772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spc="-1">
                <a:latin typeface="Arial"/>
              </a:rPr>
              <a:t>Click to edit the title text format</a:t>
            </a:r>
            <a:endParaRPr/>
          </a:p>
        </p:txBody>
      </p:sp>
      <p:sp>
        <p:nvSpPr>
          <p:cNvPr id="3"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StarSymbol"/>
              <a:buChar char=""/>
            </a:pPr>
            <a:r>
              <a:rPr lang="en-US" sz="3200" spc="-1">
                <a:latin typeface="Arial"/>
              </a:rPr>
              <a:t>Click to edit the outline text format</a:t>
            </a:r>
            <a:endParaRPr/>
          </a:p>
          <a:p>
            <a:pPr marL="864000" lvl="1" indent="-324000">
              <a:buClr>
                <a:srgbClr val="FFFFFF"/>
              </a:buClr>
              <a:buSzPct val="75000"/>
              <a:buFont typeface="StarSymbol"/>
              <a:buChar char=""/>
            </a:pPr>
            <a:r>
              <a:rPr lang="en-US" sz="2800" spc="-1">
                <a:latin typeface="Arial"/>
              </a:rPr>
              <a:t>Second Outline Level</a:t>
            </a:r>
            <a:endParaRPr/>
          </a:p>
          <a:p>
            <a:pPr marL="1296000" lvl="2" indent="-288000">
              <a:buClr>
                <a:srgbClr val="FFFFFF"/>
              </a:buClr>
              <a:buSzPct val="45000"/>
              <a:buFont typeface="StarSymbol"/>
              <a:buChar char=""/>
            </a:pPr>
            <a:r>
              <a:rPr lang="en-US" sz="2400" spc="-1">
                <a:latin typeface="Arial"/>
              </a:rPr>
              <a:t>Third Outline Level</a:t>
            </a:r>
            <a:endParaRPr/>
          </a:p>
          <a:p>
            <a:pPr marL="1728000" lvl="3" indent="-216000">
              <a:buClr>
                <a:srgbClr val="FFFFFF"/>
              </a:buClr>
              <a:buSzPct val="75000"/>
              <a:buFont typeface="StarSymbol"/>
              <a:buChar char=""/>
            </a:pPr>
            <a:r>
              <a:rPr lang="en-US" sz="2000" spc="-1">
                <a:latin typeface="Arial"/>
              </a:rPr>
              <a:t>Fourth Outline Level</a:t>
            </a:r>
            <a:endParaRPr/>
          </a:p>
          <a:p>
            <a:pPr marL="2160000" lvl="4" indent="-216000">
              <a:buClr>
                <a:srgbClr val="FFFFFF"/>
              </a:buClr>
              <a:buSzPct val="45000"/>
              <a:buFont typeface="StarSymbol"/>
              <a:buChar char=""/>
            </a:pPr>
            <a:r>
              <a:rPr lang="en-US" sz="2000" spc="-1">
                <a:latin typeface="Arial"/>
              </a:rPr>
              <a:t>Fifth Outline Level</a:t>
            </a:r>
            <a:endParaRPr/>
          </a:p>
          <a:p>
            <a:pPr marL="2592000" lvl="5" indent="-216000">
              <a:buClr>
                <a:srgbClr val="FFFFFF"/>
              </a:buClr>
              <a:buSzPct val="45000"/>
              <a:buFont typeface="StarSymbol"/>
              <a:buChar char=""/>
            </a:pPr>
            <a:r>
              <a:rPr lang="en-US" sz="2000" spc="-1">
                <a:latin typeface="Arial"/>
              </a:rPr>
              <a:t>Sixth Outline Level</a:t>
            </a:r>
            <a:endParaRPr/>
          </a:p>
          <a:p>
            <a:pPr marL="3024000" lvl="6" indent="-216000">
              <a:buClr>
                <a:srgbClr val="FFFFFF"/>
              </a:buClr>
              <a:buSzPct val="45000"/>
              <a:buFont typeface="StarSymbol"/>
              <a:buChar char=""/>
            </a:pPr>
            <a:r>
              <a:rPr lang="en-US" sz="20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spc="-1">
                <a:latin typeface="Arial"/>
              </a:rPr>
              <a:t>Click to edit the title text format</a:t>
            </a:r>
            <a:endParaRPr/>
          </a:p>
        </p:txBody>
      </p:sp>
      <p:sp>
        <p:nvSpPr>
          <p:cNvPr id="37"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StarSymbol"/>
              <a:buChar char=""/>
            </a:pPr>
            <a:r>
              <a:rPr lang="en-US" sz="3200" spc="-1">
                <a:latin typeface="Arial"/>
              </a:rPr>
              <a:t>Click to edit the outline text format</a:t>
            </a:r>
            <a:endParaRPr/>
          </a:p>
          <a:p>
            <a:pPr marL="864000" lvl="1" indent="-324000">
              <a:buClr>
                <a:srgbClr val="FFFFFF"/>
              </a:buClr>
              <a:buSzPct val="75000"/>
              <a:buFont typeface="StarSymbol"/>
              <a:buChar char=""/>
            </a:pPr>
            <a:r>
              <a:rPr lang="en-US" sz="2800" spc="-1">
                <a:latin typeface="Arial"/>
              </a:rPr>
              <a:t>Second Outline Level</a:t>
            </a:r>
            <a:endParaRPr/>
          </a:p>
          <a:p>
            <a:pPr marL="1296000" lvl="2" indent="-288000">
              <a:buClr>
                <a:srgbClr val="FFFFFF"/>
              </a:buClr>
              <a:buSzPct val="45000"/>
              <a:buFont typeface="StarSymbol"/>
              <a:buChar char=""/>
            </a:pPr>
            <a:r>
              <a:rPr lang="en-US" sz="2400" spc="-1">
                <a:latin typeface="Arial"/>
              </a:rPr>
              <a:t>Third Outline Level</a:t>
            </a:r>
            <a:endParaRPr/>
          </a:p>
          <a:p>
            <a:pPr marL="1728000" lvl="3" indent="-216000">
              <a:buClr>
                <a:srgbClr val="FFFFFF"/>
              </a:buClr>
              <a:buSzPct val="75000"/>
              <a:buFont typeface="StarSymbol"/>
              <a:buChar char=""/>
            </a:pPr>
            <a:r>
              <a:rPr lang="en-US" sz="2000" spc="-1">
                <a:latin typeface="Arial"/>
              </a:rPr>
              <a:t>Fourth Outline Level</a:t>
            </a:r>
            <a:endParaRPr/>
          </a:p>
          <a:p>
            <a:pPr marL="2160000" lvl="4" indent="-216000">
              <a:buClr>
                <a:srgbClr val="FFFFFF"/>
              </a:buClr>
              <a:buSzPct val="45000"/>
              <a:buFont typeface="StarSymbol"/>
              <a:buChar char=""/>
            </a:pPr>
            <a:r>
              <a:rPr lang="en-US" sz="2000" spc="-1">
                <a:latin typeface="Arial"/>
              </a:rPr>
              <a:t>Fifth Outline Level</a:t>
            </a:r>
            <a:endParaRPr/>
          </a:p>
          <a:p>
            <a:pPr marL="2592000" lvl="5" indent="-216000">
              <a:buClr>
                <a:srgbClr val="FFFFFF"/>
              </a:buClr>
              <a:buSzPct val="45000"/>
              <a:buFont typeface="StarSymbol"/>
              <a:buChar char=""/>
            </a:pPr>
            <a:r>
              <a:rPr lang="en-US" sz="2000" spc="-1">
                <a:latin typeface="Arial"/>
              </a:rPr>
              <a:t>Sixth Outline Level</a:t>
            </a:r>
            <a:endParaRPr/>
          </a:p>
          <a:p>
            <a:pPr marL="3024000" lvl="6" indent="-216000">
              <a:buClr>
                <a:srgbClr val="FFFFFF"/>
              </a:buClr>
              <a:buSzPct val="45000"/>
              <a:buFont typeface="StarSymbol"/>
              <a:buChar char=""/>
            </a:pPr>
            <a:r>
              <a:rPr lang="en-US" sz="20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CustomShape 1"/>
          <p:cNvSpPr/>
          <p:nvPr/>
        </p:nvSpPr>
        <p:spPr>
          <a:xfrm>
            <a:off x="0" y="2133720"/>
            <a:ext cx="6120000" cy="4307040"/>
          </a:xfrm>
          <a:prstGeom prst="rect">
            <a:avLst/>
          </a:prstGeom>
          <a:noFill/>
          <a:ln w="9360">
            <a:noFill/>
          </a:ln>
        </p:spPr>
        <p:style>
          <a:lnRef idx="0">
            <a:scrgbClr r="0" g="0" b="0"/>
          </a:lnRef>
          <a:fillRef idx="0">
            <a:scrgbClr r="0" g="0" b="0"/>
          </a:fillRef>
          <a:effectRef idx="0">
            <a:scrgbClr r="0" g="0" b="0"/>
          </a:effectRef>
          <a:fontRef idx="minor"/>
        </p:style>
      </p:sp>
      <p:pic>
        <p:nvPicPr>
          <p:cNvPr id="78" name="Picture 1"/>
          <p:cNvPicPr/>
          <p:nvPr/>
        </p:nvPicPr>
        <p:blipFill>
          <a:blip r:embed="rId2" cstate="print"/>
          <a:stretch/>
        </p:blipFill>
        <p:spPr>
          <a:xfrm>
            <a:off x="7376040" y="2181600"/>
            <a:ext cx="1675440" cy="1657800"/>
          </a:xfrm>
          <a:prstGeom prst="rect">
            <a:avLst/>
          </a:prstGeom>
          <a:ln>
            <a:noFill/>
          </a:ln>
        </p:spPr>
      </p:pic>
      <p:pic>
        <p:nvPicPr>
          <p:cNvPr id="79" name="Picture 7"/>
          <p:cNvPicPr/>
          <p:nvPr/>
        </p:nvPicPr>
        <p:blipFill>
          <a:blip r:embed="rId3"/>
          <a:stretch/>
        </p:blipFill>
        <p:spPr>
          <a:xfrm>
            <a:off x="0" y="1676520"/>
            <a:ext cx="9180720" cy="455760"/>
          </a:xfrm>
          <a:prstGeom prst="rect">
            <a:avLst/>
          </a:prstGeom>
          <a:ln>
            <a:noFill/>
          </a:ln>
        </p:spPr>
      </p:pic>
      <p:graphicFrame>
        <p:nvGraphicFramePr>
          <p:cNvPr id="80" name="Table 2"/>
          <p:cNvGraphicFramePr/>
          <p:nvPr/>
        </p:nvGraphicFramePr>
        <p:xfrm>
          <a:off x="0" y="0"/>
          <a:ext cx="9144000" cy="1676520"/>
        </p:xfrm>
        <a:graphic>
          <a:graphicData uri="http://schemas.openxmlformats.org/drawingml/2006/table">
            <a:tbl>
              <a:tblPr/>
              <a:tblGrid>
                <a:gridCol w="1231200"/>
                <a:gridCol w="1231200"/>
                <a:gridCol w="1231200"/>
                <a:gridCol w="1231200"/>
                <a:gridCol w="4219200"/>
              </a:tblGrid>
              <a:tr h="116892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r>
              <a:tr h="50760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r>
            </a:tbl>
          </a:graphicData>
        </a:graphic>
      </p:graphicFrame>
      <p:sp>
        <p:nvSpPr>
          <p:cNvPr id="81" name="CustomShape 3"/>
          <p:cNvSpPr/>
          <p:nvPr/>
        </p:nvSpPr>
        <p:spPr>
          <a:xfrm>
            <a:off x="823680" y="3017520"/>
            <a:ext cx="6308280" cy="310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4400" strike="noStrike" spc="-1">
                <a:solidFill>
                  <a:srgbClr val="0D0D0D"/>
                </a:solidFill>
                <a:uFill>
                  <a:solidFill>
                    <a:srgbClr val="FFFFFF"/>
                  </a:solidFill>
                </a:uFill>
                <a:latin typeface="Verdana"/>
                <a:ea typeface="Arial"/>
              </a:rPr>
              <a:t>PRESIDENT AND VICE PRESIDENT TRAINING</a:t>
            </a:r>
            <a:endParaRPr/>
          </a:p>
        </p:txBody>
      </p:sp>
      <p:pic>
        <p:nvPicPr>
          <p:cNvPr id="7" name="Picture 6" descr="stamp logo no background.png"/>
          <p:cNvPicPr>
            <a:picLocks noChangeAspect="1"/>
          </p:cNvPicPr>
          <p:nvPr/>
        </p:nvPicPr>
        <p:blipFill>
          <a:blip r:embed="rId4" cstate="print"/>
          <a:stretch>
            <a:fillRect/>
          </a:stretch>
        </p:blipFill>
        <p:spPr>
          <a:xfrm>
            <a:off x="6477000" y="4648200"/>
            <a:ext cx="2094908" cy="1292691"/>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7"/>
          <p:cNvPicPr/>
          <p:nvPr/>
        </p:nvPicPr>
        <p:blipFill>
          <a:blip r:embed="rId3"/>
          <a:stretch/>
        </p:blipFill>
        <p:spPr>
          <a:xfrm>
            <a:off x="0" y="1676520"/>
            <a:ext cx="9180720" cy="455760"/>
          </a:xfrm>
          <a:prstGeom prst="rect">
            <a:avLst/>
          </a:prstGeom>
          <a:ln>
            <a:noFill/>
          </a:ln>
        </p:spPr>
      </p:pic>
      <p:sp>
        <p:nvSpPr>
          <p:cNvPr id="134" name="CustomShape 1"/>
          <p:cNvSpPr/>
          <p:nvPr/>
        </p:nvSpPr>
        <p:spPr>
          <a:xfrm>
            <a:off x="640080" y="640080"/>
            <a:ext cx="9411120" cy="912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5400" strike="noStrike" spc="-1">
                <a:solidFill>
                  <a:srgbClr val="FFFFFF"/>
                </a:solidFill>
                <a:uFill>
                  <a:solidFill>
                    <a:srgbClr val="FFFFFF"/>
                  </a:solidFill>
                </a:uFill>
                <a:latin typeface="Century Gothic"/>
                <a:ea typeface="DejaVu Sans"/>
              </a:rPr>
              <a:t> </a:t>
            </a:r>
            <a:endParaRPr/>
          </a:p>
        </p:txBody>
      </p:sp>
      <p:sp>
        <p:nvSpPr>
          <p:cNvPr id="135" name="CustomShape 2"/>
          <p:cNvSpPr/>
          <p:nvPr/>
        </p:nvSpPr>
        <p:spPr>
          <a:xfrm>
            <a:off x="228600" y="2362320"/>
            <a:ext cx="6627960" cy="4143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1640">
              <a:lnSpc>
                <a:spcPct val="100000"/>
              </a:lnSpc>
              <a:buBlip>
                <a:blip r:embed="rId4"/>
              </a:buBlip>
            </a:pPr>
            <a:r>
              <a:rPr lang="en-US" sz="2400" strike="noStrike" spc="-1" dirty="0">
                <a:solidFill>
                  <a:srgbClr val="000000"/>
                </a:solidFill>
                <a:uFill>
                  <a:solidFill>
                    <a:srgbClr val="FFFFFF"/>
                  </a:solidFill>
                </a:uFill>
                <a:latin typeface="Verdana"/>
                <a:ea typeface="Arial"/>
              </a:rPr>
              <a:t>Improve Kiwanis </a:t>
            </a:r>
            <a:r>
              <a:rPr lang="en-US" sz="2400" spc="-1" dirty="0" smtClean="0">
                <a:solidFill>
                  <a:srgbClr val="000000"/>
                </a:solidFill>
                <a:uFill>
                  <a:solidFill>
                    <a:srgbClr val="FFFFFF"/>
                  </a:solidFill>
                </a:uFill>
                <a:latin typeface="Verdana"/>
                <a:ea typeface="Arial"/>
              </a:rPr>
              <a:t>Family</a:t>
            </a:r>
            <a:r>
              <a:rPr lang="en-US" sz="2400" strike="noStrike" spc="-1" dirty="0" smtClean="0">
                <a:solidFill>
                  <a:srgbClr val="000000"/>
                </a:solidFill>
                <a:uFill>
                  <a:solidFill>
                    <a:srgbClr val="FFFFFF"/>
                  </a:solidFill>
                </a:uFill>
                <a:latin typeface="Verdana"/>
                <a:ea typeface="Arial"/>
              </a:rPr>
              <a:t> </a:t>
            </a:r>
            <a:r>
              <a:rPr lang="en-US" sz="2400" strike="noStrike" spc="-1" dirty="0">
                <a:solidFill>
                  <a:srgbClr val="000000"/>
                </a:solidFill>
                <a:uFill>
                  <a:solidFill>
                    <a:srgbClr val="FFFFFF"/>
                  </a:solidFill>
                </a:uFill>
                <a:latin typeface="Verdana"/>
                <a:ea typeface="Arial"/>
              </a:rPr>
              <a:t>relations</a:t>
            </a:r>
            <a:endParaRPr/>
          </a:p>
          <a:p>
            <a:pPr>
              <a:lnSpc>
                <a:spcPct val="100000"/>
              </a:lnSpc>
            </a:pPr>
            <a:endParaRPr/>
          </a:p>
          <a:p>
            <a:pPr marL="343080" indent="-341640">
              <a:lnSpc>
                <a:spcPct val="100000"/>
              </a:lnSpc>
              <a:buBlip>
                <a:blip r:embed="rId4"/>
              </a:buBlip>
            </a:pPr>
            <a:r>
              <a:rPr lang="en-US" sz="2400" strike="noStrike" spc="-1" dirty="0" smtClean="0">
                <a:solidFill>
                  <a:srgbClr val="000000"/>
                </a:solidFill>
                <a:uFill>
                  <a:solidFill>
                    <a:srgbClr val="FFFFFF"/>
                  </a:solidFill>
                </a:uFill>
                <a:latin typeface="Verdana"/>
                <a:ea typeface="Arial"/>
              </a:rPr>
              <a:t>Assist </a:t>
            </a:r>
            <a:r>
              <a:rPr lang="en-US" sz="2400" strike="noStrike" spc="-1" dirty="0">
                <a:solidFill>
                  <a:srgbClr val="000000"/>
                </a:solidFill>
                <a:uFill>
                  <a:solidFill>
                    <a:srgbClr val="FFFFFF"/>
                  </a:solidFill>
                </a:uFill>
                <a:latin typeface="Verdana"/>
                <a:ea typeface="Arial"/>
              </a:rPr>
              <a:t>secretary with Pride Reports </a:t>
            </a:r>
            <a:r>
              <a:rPr lang="en-US" sz="2400" strike="noStrike" spc="-1">
                <a:solidFill>
                  <a:srgbClr val="000000"/>
                </a:solidFill>
                <a:uFill>
                  <a:solidFill>
                    <a:srgbClr val="FFFFFF"/>
                  </a:solidFill>
                </a:uFill>
                <a:latin typeface="Verdana"/>
                <a:ea typeface="Arial"/>
              </a:rPr>
              <a:t>&amp; </a:t>
            </a:r>
            <a:r>
              <a:rPr lang="en-US" sz="2400" strike="noStrike" spc="-1" smtClean="0">
                <a:solidFill>
                  <a:srgbClr val="000000"/>
                </a:solidFill>
                <a:uFill>
                  <a:solidFill>
                    <a:srgbClr val="FFFFFF"/>
                  </a:solidFill>
                </a:uFill>
                <a:latin typeface="Verdana"/>
                <a:ea typeface="Arial"/>
              </a:rPr>
              <a:t>OIFs.</a:t>
            </a:r>
            <a:endParaRPr/>
          </a:p>
          <a:p>
            <a:pPr>
              <a:lnSpc>
                <a:spcPct val="100000"/>
              </a:lnSpc>
            </a:pPr>
            <a:endParaRPr/>
          </a:p>
          <a:p>
            <a:pPr marL="343080" indent="-341640">
              <a:lnSpc>
                <a:spcPct val="100000"/>
              </a:lnSpc>
              <a:buBlip>
                <a:blip r:embed="rId4"/>
              </a:buBlip>
            </a:pPr>
            <a:r>
              <a:rPr lang="en-US" sz="2400" strike="noStrike" spc="-1" dirty="0">
                <a:solidFill>
                  <a:srgbClr val="000000"/>
                </a:solidFill>
                <a:uFill>
                  <a:solidFill>
                    <a:srgbClr val="FFFFFF"/>
                  </a:solidFill>
                </a:uFill>
                <a:latin typeface="Verdana"/>
                <a:ea typeface="Arial"/>
              </a:rPr>
              <a:t>  Assist the treasurer with dues collection.</a:t>
            </a:r>
            <a:endParaRPr/>
          </a:p>
          <a:p>
            <a:pPr>
              <a:lnSpc>
                <a:spcPct val="100000"/>
              </a:lnSpc>
            </a:pPr>
            <a:endParaRPr/>
          </a:p>
          <a:p>
            <a:pPr>
              <a:lnSpc>
                <a:spcPct val="100000"/>
              </a:lnSpc>
            </a:pPr>
            <a:endParaRPr/>
          </a:p>
        </p:txBody>
      </p:sp>
      <p:graphicFrame>
        <p:nvGraphicFramePr>
          <p:cNvPr id="136" name="Table 3"/>
          <p:cNvGraphicFramePr/>
          <p:nvPr/>
        </p:nvGraphicFramePr>
        <p:xfrm>
          <a:off x="1440" y="1440"/>
          <a:ext cx="9144000" cy="1676520"/>
        </p:xfrm>
        <a:graphic>
          <a:graphicData uri="http://schemas.openxmlformats.org/drawingml/2006/table">
            <a:tbl>
              <a:tblPr/>
              <a:tblGrid>
                <a:gridCol w="1231200"/>
                <a:gridCol w="1231200"/>
                <a:gridCol w="1231200"/>
                <a:gridCol w="1231200"/>
                <a:gridCol w="4219200"/>
              </a:tblGrid>
              <a:tr h="116892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r>
              <a:tr h="50760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r>
            </a:tbl>
          </a:graphicData>
        </a:graphic>
      </p:graphicFrame>
      <p:sp>
        <p:nvSpPr>
          <p:cNvPr id="137" name="CustomShape 4"/>
          <p:cNvSpPr/>
          <p:nvPr/>
        </p:nvSpPr>
        <p:spPr>
          <a:xfrm>
            <a:off x="5760720" y="182880"/>
            <a:ext cx="2377080" cy="83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4800" strike="noStrike" spc="-1">
                <a:solidFill>
                  <a:srgbClr val="FFFFFF"/>
                </a:solidFill>
                <a:uFill>
                  <a:solidFill>
                    <a:srgbClr val="FFFFFF"/>
                  </a:solidFill>
                </a:uFill>
                <a:latin typeface="Verdana"/>
              </a:rPr>
              <a:t>Annual</a:t>
            </a:r>
            <a:endParaRPr/>
          </a:p>
        </p:txBody>
      </p:sp>
      <p:sp>
        <p:nvSpPr>
          <p:cNvPr id="138" name="CustomShape 5"/>
          <p:cNvSpPr/>
          <p:nvPr/>
        </p:nvSpPr>
        <p:spPr>
          <a:xfrm>
            <a:off x="5486400" y="1135080"/>
            <a:ext cx="2925720" cy="60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800" strike="noStrike" spc="-1">
                <a:uFill>
                  <a:solidFill>
                    <a:srgbClr val="FFFFFF"/>
                  </a:solidFill>
                </a:uFill>
                <a:latin typeface="Verdana"/>
              </a:rPr>
              <a:t>Responsibilities</a:t>
            </a:r>
            <a:endParaRPr/>
          </a:p>
        </p:txBody>
      </p:sp>
      <p:pic>
        <p:nvPicPr>
          <p:cNvPr id="9" name="Picture 8" descr="stamp logo no background.png"/>
          <p:cNvPicPr>
            <a:picLocks noChangeAspect="1"/>
          </p:cNvPicPr>
          <p:nvPr/>
        </p:nvPicPr>
        <p:blipFill>
          <a:blip r:embed="rId5" cstate="print"/>
          <a:stretch>
            <a:fillRect/>
          </a:stretch>
        </p:blipFill>
        <p:spPr>
          <a:xfrm>
            <a:off x="8281564" y="6324600"/>
            <a:ext cx="861843" cy="531812"/>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457200" y="274680"/>
            <a:ext cx="8228160" cy="1141560"/>
          </a:xfrm>
          <a:prstGeom prst="rect">
            <a:avLst/>
          </a:prstGeom>
          <a:noFill/>
          <a:ln>
            <a:noFill/>
          </a:ln>
        </p:spPr>
        <p:style>
          <a:lnRef idx="0">
            <a:scrgbClr r="0" g="0" b="0"/>
          </a:lnRef>
          <a:fillRef idx="0">
            <a:scrgbClr r="0" g="0" b="0"/>
          </a:fillRef>
          <a:effectRef idx="0">
            <a:scrgbClr r="0" g="0" b="0"/>
          </a:effectRef>
          <a:fontRef idx="minor"/>
        </p:style>
      </p:sp>
      <p:sp>
        <p:nvSpPr>
          <p:cNvPr id="140" name="CustomShape 2"/>
          <p:cNvSpPr/>
          <p:nvPr/>
        </p:nvSpPr>
        <p:spPr>
          <a:xfrm>
            <a:off x="457200" y="2133720"/>
            <a:ext cx="8228160" cy="3990960"/>
          </a:xfrm>
          <a:prstGeom prst="rect">
            <a:avLst/>
          </a:prstGeom>
          <a:noFill/>
          <a:ln>
            <a:noFill/>
          </a:ln>
        </p:spPr>
        <p:style>
          <a:lnRef idx="0">
            <a:scrgbClr r="0" g="0" b="0"/>
          </a:lnRef>
          <a:fillRef idx="0">
            <a:scrgbClr r="0" g="0" b="0"/>
          </a:fillRef>
          <a:effectRef idx="0">
            <a:scrgbClr r="0" g="0" b="0"/>
          </a:effectRef>
          <a:fontRef idx="minor"/>
        </p:style>
      </p:sp>
      <p:pic>
        <p:nvPicPr>
          <p:cNvPr id="141" name="Picture 5"/>
          <p:cNvPicPr/>
          <p:nvPr/>
        </p:nvPicPr>
        <p:blipFill>
          <a:blip r:embed="rId2"/>
          <a:stretch/>
        </p:blipFill>
        <p:spPr>
          <a:xfrm>
            <a:off x="0" y="1676520"/>
            <a:ext cx="9180720" cy="455760"/>
          </a:xfrm>
          <a:prstGeom prst="rect">
            <a:avLst/>
          </a:prstGeom>
          <a:ln>
            <a:noFill/>
          </a:ln>
        </p:spPr>
      </p:pic>
      <p:graphicFrame>
        <p:nvGraphicFramePr>
          <p:cNvPr id="143" name="Table 3"/>
          <p:cNvGraphicFramePr/>
          <p:nvPr/>
        </p:nvGraphicFramePr>
        <p:xfrm>
          <a:off x="720" y="720"/>
          <a:ext cx="9144000" cy="1676520"/>
        </p:xfrm>
        <a:graphic>
          <a:graphicData uri="http://schemas.openxmlformats.org/drawingml/2006/table">
            <a:tbl>
              <a:tblPr/>
              <a:tblGrid>
                <a:gridCol w="1231200"/>
                <a:gridCol w="1231200"/>
                <a:gridCol w="1231200"/>
                <a:gridCol w="1231200"/>
                <a:gridCol w="4219200"/>
              </a:tblGrid>
              <a:tr h="116892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r>
              <a:tr h="50760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r>
            </a:tbl>
          </a:graphicData>
        </a:graphic>
      </p:graphicFrame>
      <p:sp>
        <p:nvSpPr>
          <p:cNvPr id="144" name="CustomShape 4"/>
          <p:cNvSpPr/>
          <p:nvPr/>
        </p:nvSpPr>
        <p:spPr>
          <a:xfrm>
            <a:off x="914400" y="2865960"/>
            <a:ext cx="5668920" cy="2869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6000" strike="noStrike" spc="-1">
                <a:solidFill>
                  <a:srgbClr val="000000"/>
                </a:solidFill>
                <a:uFill>
                  <a:solidFill>
                    <a:srgbClr val="FFFFFF"/>
                  </a:solidFill>
                </a:uFill>
                <a:latin typeface="Verdana"/>
                <a:ea typeface="Arial"/>
              </a:rPr>
              <a:t>Key Club </a:t>
            </a:r>
            <a:endParaRPr/>
          </a:p>
          <a:p>
            <a:pPr algn="ctr">
              <a:lnSpc>
                <a:spcPct val="100000"/>
              </a:lnSpc>
            </a:pPr>
            <a:r>
              <a:rPr lang="en-US" sz="6000" strike="noStrike" spc="-1">
                <a:solidFill>
                  <a:srgbClr val="000000"/>
                </a:solidFill>
                <a:uFill>
                  <a:solidFill>
                    <a:srgbClr val="FFFFFF"/>
                  </a:solidFill>
                </a:uFill>
                <a:latin typeface="Verdana"/>
                <a:ea typeface="Arial"/>
              </a:rPr>
              <a:t>Vice President</a:t>
            </a:r>
            <a:endParaRPr/>
          </a:p>
        </p:txBody>
      </p:sp>
      <p:pic>
        <p:nvPicPr>
          <p:cNvPr id="8" name="Picture 7" descr="stamp logo no background.png"/>
          <p:cNvPicPr>
            <a:picLocks noChangeAspect="1"/>
          </p:cNvPicPr>
          <p:nvPr/>
        </p:nvPicPr>
        <p:blipFill>
          <a:blip r:embed="rId3" cstate="print"/>
          <a:stretch>
            <a:fillRect/>
          </a:stretch>
        </p:blipFill>
        <p:spPr>
          <a:xfrm>
            <a:off x="8282215" y="6325721"/>
            <a:ext cx="861785" cy="532279"/>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7"/>
          <p:cNvPicPr/>
          <p:nvPr/>
        </p:nvPicPr>
        <p:blipFill>
          <a:blip r:embed="rId3"/>
          <a:stretch/>
        </p:blipFill>
        <p:spPr>
          <a:xfrm>
            <a:off x="0" y="1676520"/>
            <a:ext cx="9180720" cy="455760"/>
          </a:xfrm>
          <a:prstGeom prst="rect">
            <a:avLst/>
          </a:prstGeom>
          <a:ln>
            <a:noFill/>
          </a:ln>
        </p:spPr>
      </p:pic>
      <p:sp>
        <p:nvSpPr>
          <p:cNvPr id="147" name="CustomShape 1"/>
          <p:cNvSpPr/>
          <p:nvPr/>
        </p:nvSpPr>
        <p:spPr>
          <a:xfrm>
            <a:off x="-311400" y="533520"/>
            <a:ext cx="9029880" cy="8204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4800" strike="noStrike" spc="-1">
                <a:solidFill>
                  <a:srgbClr val="FFFFFF"/>
                </a:solidFill>
                <a:uFill>
                  <a:solidFill>
                    <a:srgbClr val="FFFFFF"/>
                  </a:solidFill>
                </a:uFill>
                <a:latin typeface="Century Gothic"/>
                <a:ea typeface="DejaVu Sans"/>
              </a:rPr>
              <a:t> </a:t>
            </a:r>
            <a:endParaRPr/>
          </a:p>
        </p:txBody>
      </p:sp>
      <p:sp>
        <p:nvSpPr>
          <p:cNvPr id="148" name="CustomShape 2"/>
          <p:cNvSpPr/>
          <p:nvPr/>
        </p:nvSpPr>
        <p:spPr>
          <a:xfrm>
            <a:off x="228600" y="2362320"/>
            <a:ext cx="6780240" cy="4143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457200">
              <a:lnSpc>
                <a:spcPct val="100000"/>
              </a:lnSpc>
            </a:pPr>
            <a:endParaRPr/>
          </a:p>
          <a:p>
            <a:pPr marL="800280" lvl="1" indent="-341640">
              <a:lnSpc>
                <a:spcPct val="100000"/>
              </a:lnSpc>
              <a:buBlip>
                <a:blip r:embed="rId4"/>
              </a:buBlip>
            </a:pPr>
            <a:r>
              <a:rPr lang="en-US" sz="2400" strike="noStrike" spc="-1">
                <a:solidFill>
                  <a:srgbClr val="000000"/>
                </a:solidFill>
                <a:uFill>
                  <a:solidFill>
                    <a:srgbClr val="FFFFFF"/>
                  </a:solidFill>
                </a:uFill>
                <a:latin typeface="Verdana"/>
                <a:ea typeface="Arial"/>
              </a:rPr>
              <a:t>Assist President in all duties and responsibilities when needed.</a:t>
            </a:r>
            <a:endParaRPr/>
          </a:p>
          <a:p>
            <a:pPr marL="800280" lvl="1" indent="-341640">
              <a:lnSpc>
                <a:spcPct val="100000"/>
              </a:lnSpc>
              <a:buBlip>
                <a:blip r:embed="rId4"/>
              </a:buBlip>
            </a:pPr>
            <a:r>
              <a:rPr lang="en-US" sz="2400" strike="noStrike" spc="-1">
                <a:solidFill>
                  <a:srgbClr val="000000"/>
                </a:solidFill>
                <a:uFill>
                  <a:solidFill>
                    <a:srgbClr val="FFFFFF"/>
                  </a:solidFill>
                </a:uFill>
                <a:latin typeface="Verdana"/>
                <a:ea typeface="Arial"/>
              </a:rPr>
              <a:t>Run a meeting in the absence of the president</a:t>
            </a:r>
            <a:endParaRPr/>
          </a:p>
          <a:p>
            <a:pPr marL="800280" lvl="1" indent="-341640">
              <a:lnSpc>
                <a:spcPct val="100000"/>
              </a:lnSpc>
              <a:buBlip>
                <a:blip r:embed="rId4"/>
              </a:buBlip>
            </a:pPr>
            <a:r>
              <a:rPr lang="en-US" sz="2400" strike="noStrike" spc="-1">
                <a:solidFill>
                  <a:srgbClr val="000000"/>
                </a:solidFill>
                <a:uFill>
                  <a:solidFill>
                    <a:srgbClr val="FFFFFF"/>
                  </a:solidFill>
                </a:uFill>
                <a:latin typeface="Verdana"/>
                <a:ea typeface="Arial"/>
              </a:rPr>
              <a:t>Get speakers to come to meetings</a:t>
            </a:r>
            <a:endParaRPr/>
          </a:p>
          <a:p>
            <a:pPr marL="800280" lvl="1" indent="-341640">
              <a:lnSpc>
                <a:spcPct val="100000"/>
              </a:lnSpc>
              <a:buBlip>
                <a:blip r:embed="rId4"/>
              </a:buBlip>
            </a:pPr>
            <a:r>
              <a:rPr lang="en-US" sz="2400" strike="noStrike" spc="-1">
                <a:solidFill>
                  <a:srgbClr val="000000"/>
                </a:solidFill>
                <a:uFill>
                  <a:solidFill>
                    <a:srgbClr val="FFFFFF"/>
                  </a:solidFill>
                </a:uFill>
                <a:latin typeface="Verdana"/>
                <a:ea typeface="Arial"/>
              </a:rPr>
              <a:t>Meet with committees</a:t>
            </a:r>
            <a:endParaRPr/>
          </a:p>
          <a:p>
            <a:pPr marL="343080" indent="-341640">
              <a:lnSpc>
                <a:spcPct val="100000"/>
              </a:lnSpc>
            </a:pPr>
            <a:endParaRPr/>
          </a:p>
        </p:txBody>
      </p:sp>
      <p:graphicFrame>
        <p:nvGraphicFramePr>
          <p:cNvPr id="149" name="Table 3"/>
          <p:cNvGraphicFramePr/>
          <p:nvPr/>
        </p:nvGraphicFramePr>
        <p:xfrm>
          <a:off x="1080" y="1080"/>
          <a:ext cx="9144000" cy="1676520"/>
        </p:xfrm>
        <a:graphic>
          <a:graphicData uri="http://schemas.openxmlformats.org/drawingml/2006/table">
            <a:tbl>
              <a:tblPr/>
              <a:tblGrid>
                <a:gridCol w="1231200"/>
                <a:gridCol w="1231200"/>
                <a:gridCol w="1231200"/>
                <a:gridCol w="1231200"/>
                <a:gridCol w="4219200"/>
              </a:tblGrid>
              <a:tr h="116892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r>
              <a:tr h="50760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r>
            </a:tbl>
          </a:graphicData>
        </a:graphic>
      </p:graphicFrame>
      <p:sp>
        <p:nvSpPr>
          <p:cNvPr id="150" name="CustomShape 4"/>
          <p:cNvSpPr/>
          <p:nvPr/>
        </p:nvSpPr>
        <p:spPr>
          <a:xfrm>
            <a:off x="5669280" y="182880"/>
            <a:ext cx="2742840" cy="91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4800" strike="noStrike" spc="-1" dirty="0">
                <a:solidFill>
                  <a:schemeClr val="bg1"/>
                </a:solidFill>
                <a:uFill>
                  <a:solidFill>
                    <a:srgbClr val="FFFFFF"/>
                  </a:solidFill>
                </a:uFill>
                <a:latin typeface="Verdana"/>
              </a:rPr>
              <a:t>Monthly</a:t>
            </a:r>
            <a:endParaRPr>
              <a:solidFill>
                <a:schemeClr val="bg1"/>
              </a:solidFill>
            </a:endParaRPr>
          </a:p>
        </p:txBody>
      </p:sp>
      <p:sp>
        <p:nvSpPr>
          <p:cNvPr id="151" name="CustomShape 5"/>
          <p:cNvSpPr/>
          <p:nvPr/>
        </p:nvSpPr>
        <p:spPr>
          <a:xfrm>
            <a:off x="5486400" y="1135080"/>
            <a:ext cx="3017160" cy="60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800" strike="noStrike" spc="-1">
                <a:uFill>
                  <a:solidFill>
                    <a:srgbClr val="FFFFFF"/>
                  </a:solidFill>
                </a:uFill>
                <a:latin typeface="Verdana"/>
              </a:rPr>
              <a:t>Responsibilities</a:t>
            </a:r>
            <a:endParaRPr/>
          </a:p>
        </p:txBody>
      </p:sp>
      <p:pic>
        <p:nvPicPr>
          <p:cNvPr id="9" name="Picture 8" descr="stamp logo no background.png"/>
          <p:cNvPicPr>
            <a:picLocks noChangeAspect="1"/>
          </p:cNvPicPr>
          <p:nvPr/>
        </p:nvPicPr>
        <p:blipFill>
          <a:blip r:embed="rId5" cstate="print"/>
          <a:stretch>
            <a:fillRect/>
          </a:stretch>
        </p:blipFill>
        <p:spPr>
          <a:xfrm>
            <a:off x="8229600" y="6293224"/>
            <a:ext cx="914399" cy="564776"/>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Picture 7"/>
          <p:cNvPicPr/>
          <p:nvPr/>
        </p:nvPicPr>
        <p:blipFill>
          <a:blip r:embed="rId3"/>
          <a:stretch/>
        </p:blipFill>
        <p:spPr>
          <a:xfrm>
            <a:off x="0" y="1676520"/>
            <a:ext cx="9180720" cy="455760"/>
          </a:xfrm>
          <a:prstGeom prst="rect">
            <a:avLst/>
          </a:prstGeom>
          <a:ln>
            <a:noFill/>
          </a:ln>
        </p:spPr>
      </p:pic>
      <p:sp>
        <p:nvSpPr>
          <p:cNvPr id="154" name="CustomShape 1"/>
          <p:cNvSpPr/>
          <p:nvPr/>
        </p:nvSpPr>
        <p:spPr>
          <a:xfrm>
            <a:off x="-236520" y="533520"/>
            <a:ext cx="8557560" cy="8204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4800" strike="noStrike" spc="-1">
                <a:solidFill>
                  <a:srgbClr val="FFFFFF"/>
                </a:solidFill>
                <a:uFill>
                  <a:solidFill>
                    <a:srgbClr val="FFFFFF"/>
                  </a:solidFill>
                </a:uFill>
                <a:latin typeface="Century Gothic"/>
                <a:ea typeface="DejaVu Sans"/>
              </a:rPr>
              <a:t> </a:t>
            </a:r>
            <a:endParaRPr/>
          </a:p>
        </p:txBody>
      </p:sp>
      <p:sp>
        <p:nvSpPr>
          <p:cNvPr id="155" name="CustomShape 2"/>
          <p:cNvSpPr/>
          <p:nvPr/>
        </p:nvSpPr>
        <p:spPr>
          <a:xfrm>
            <a:off x="228600" y="2362320"/>
            <a:ext cx="6780240" cy="4143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457200">
              <a:lnSpc>
                <a:spcPct val="100000"/>
              </a:lnSpc>
            </a:pPr>
            <a:endParaRPr/>
          </a:p>
          <a:p>
            <a:pPr marL="800280" lvl="1" indent="-341640">
              <a:lnSpc>
                <a:spcPct val="100000"/>
              </a:lnSpc>
              <a:buBlip>
                <a:blip r:embed="rId4"/>
              </a:buBlip>
            </a:pPr>
            <a:r>
              <a:rPr lang="en-US" sz="3200" strike="noStrike" spc="-1">
                <a:solidFill>
                  <a:srgbClr val="000000"/>
                </a:solidFill>
                <a:uFill>
                  <a:solidFill>
                    <a:srgbClr val="FFFFFF"/>
                  </a:solidFill>
                </a:uFill>
                <a:latin typeface="Verdana"/>
                <a:ea typeface="Arial"/>
              </a:rPr>
              <a:t>Develop a committee system and oversee all committees</a:t>
            </a:r>
            <a:endParaRPr/>
          </a:p>
          <a:p>
            <a:pPr marL="343080" indent="-341640">
              <a:lnSpc>
                <a:spcPct val="100000"/>
              </a:lnSpc>
            </a:pPr>
            <a:endParaRPr/>
          </a:p>
        </p:txBody>
      </p:sp>
      <p:graphicFrame>
        <p:nvGraphicFramePr>
          <p:cNvPr id="156" name="Table 3"/>
          <p:cNvGraphicFramePr/>
          <p:nvPr/>
        </p:nvGraphicFramePr>
        <p:xfrm>
          <a:off x="1080" y="1080"/>
          <a:ext cx="9144000" cy="1676520"/>
        </p:xfrm>
        <a:graphic>
          <a:graphicData uri="http://schemas.openxmlformats.org/drawingml/2006/table">
            <a:tbl>
              <a:tblPr/>
              <a:tblGrid>
                <a:gridCol w="1231200"/>
                <a:gridCol w="1231200"/>
                <a:gridCol w="1231200"/>
                <a:gridCol w="1231200"/>
                <a:gridCol w="4219200"/>
              </a:tblGrid>
              <a:tr h="116892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r>
              <a:tr h="50760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r>
            </a:tbl>
          </a:graphicData>
        </a:graphic>
      </p:graphicFrame>
      <p:sp>
        <p:nvSpPr>
          <p:cNvPr id="157" name="CustomShape 4"/>
          <p:cNvSpPr/>
          <p:nvPr/>
        </p:nvSpPr>
        <p:spPr>
          <a:xfrm>
            <a:off x="5761080" y="182880"/>
            <a:ext cx="2559960" cy="83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4800" strike="noStrike" spc="-1">
                <a:solidFill>
                  <a:srgbClr val="FFFFFF"/>
                </a:solidFill>
                <a:uFill>
                  <a:solidFill>
                    <a:srgbClr val="FFFFFF"/>
                  </a:solidFill>
                </a:uFill>
                <a:latin typeface="Verdana"/>
              </a:rPr>
              <a:t>Annual</a:t>
            </a:r>
            <a:endParaRPr/>
          </a:p>
        </p:txBody>
      </p:sp>
      <p:sp>
        <p:nvSpPr>
          <p:cNvPr id="158" name="CustomShape 5"/>
          <p:cNvSpPr/>
          <p:nvPr/>
        </p:nvSpPr>
        <p:spPr>
          <a:xfrm>
            <a:off x="5394960" y="1135080"/>
            <a:ext cx="2925720" cy="60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800" strike="noStrike" spc="-1">
                <a:uFill>
                  <a:solidFill>
                    <a:srgbClr val="FFFFFF"/>
                  </a:solidFill>
                </a:uFill>
                <a:latin typeface="Verdana"/>
              </a:rPr>
              <a:t>Responsibilities</a:t>
            </a:r>
            <a:endParaRPr/>
          </a:p>
        </p:txBody>
      </p:sp>
      <p:pic>
        <p:nvPicPr>
          <p:cNvPr id="9" name="Picture 8" descr="stamp logo no background.png"/>
          <p:cNvPicPr>
            <a:picLocks noChangeAspect="1"/>
          </p:cNvPicPr>
          <p:nvPr/>
        </p:nvPicPr>
        <p:blipFill>
          <a:blip r:embed="rId5" cstate="print"/>
          <a:stretch>
            <a:fillRect/>
          </a:stretch>
        </p:blipFill>
        <p:spPr>
          <a:xfrm>
            <a:off x="8282215" y="6325721"/>
            <a:ext cx="861785" cy="532279"/>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icture 7"/>
          <p:cNvPicPr/>
          <p:nvPr/>
        </p:nvPicPr>
        <p:blipFill>
          <a:blip r:embed="rId3"/>
          <a:stretch/>
        </p:blipFill>
        <p:spPr>
          <a:xfrm>
            <a:off x="0" y="1676520"/>
            <a:ext cx="9180720" cy="455760"/>
          </a:xfrm>
          <a:prstGeom prst="rect">
            <a:avLst/>
          </a:prstGeom>
          <a:ln>
            <a:noFill/>
          </a:ln>
        </p:spPr>
      </p:pic>
      <p:sp>
        <p:nvSpPr>
          <p:cNvPr id="161" name="CustomShape 1"/>
          <p:cNvSpPr/>
          <p:nvPr/>
        </p:nvSpPr>
        <p:spPr>
          <a:xfrm>
            <a:off x="533520" y="2514600"/>
            <a:ext cx="7618680" cy="283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5400" strike="noStrike" spc="-1">
                <a:solidFill>
                  <a:srgbClr val="000000"/>
                </a:solidFill>
                <a:uFill>
                  <a:solidFill>
                    <a:srgbClr val="FFFFFF"/>
                  </a:solidFill>
                </a:uFill>
                <a:latin typeface="Verdana"/>
                <a:ea typeface="DejaVu Sans"/>
              </a:rPr>
              <a:t>INFORMATION FOR PRESIDENT AND VICE PRESIDENT</a:t>
            </a:r>
            <a:endParaRPr/>
          </a:p>
        </p:txBody>
      </p:sp>
      <p:graphicFrame>
        <p:nvGraphicFramePr>
          <p:cNvPr id="162" name="Table 2"/>
          <p:cNvGraphicFramePr/>
          <p:nvPr/>
        </p:nvGraphicFramePr>
        <p:xfrm>
          <a:off x="720" y="720"/>
          <a:ext cx="9144000" cy="1676520"/>
        </p:xfrm>
        <a:graphic>
          <a:graphicData uri="http://schemas.openxmlformats.org/drawingml/2006/table">
            <a:tbl>
              <a:tblPr/>
              <a:tblGrid>
                <a:gridCol w="1231200"/>
                <a:gridCol w="1231200"/>
                <a:gridCol w="1231200"/>
                <a:gridCol w="1231200"/>
                <a:gridCol w="4219200"/>
              </a:tblGrid>
              <a:tr h="116892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r>
              <a:tr h="50760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r>
            </a:tbl>
          </a:graphicData>
        </a:graphic>
      </p:graphicFrame>
      <p:pic>
        <p:nvPicPr>
          <p:cNvPr id="6" name="Picture 5" descr="stamp logo no background.png"/>
          <p:cNvPicPr>
            <a:picLocks noChangeAspect="1"/>
          </p:cNvPicPr>
          <p:nvPr/>
        </p:nvPicPr>
        <p:blipFill>
          <a:blip r:embed="rId4" cstate="print"/>
          <a:stretch>
            <a:fillRect/>
          </a:stretch>
        </p:blipFill>
        <p:spPr>
          <a:xfrm>
            <a:off x="8280400" y="6324600"/>
            <a:ext cx="863600" cy="53340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icture 7"/>
          <p:cNvPicPr/>
          <p:nvPr/>
        </p:nvPicPr>
        <p:blipFill>
          <a:blip r:embed="rId3"/>
          <a:stretch/>
        </p:blipFill>
        <p:spPr>
          <a:xfrm>
            <a:off x="0" y="1676520"/>
            <a:ext cx="9180720" cy="455760"/>
          </a:xfrm>
          <a:prstGeom prst="rect">
            <a:avLst/>
          </a:prstGeom>
          <a:ln>
            <a:noFill/>
          </a:ln>
        </p:spPr>
      </p:pic>
      <p:sp>
        <p:nvSpPr>
          <p:cNvPr id="165" name="CustomShape 1"/>
          <p:cNvSpPr/>
          <p:nvPr/>
        </p:nvSpPr>
        <p:spPr>
          <a:xfrm>
            <a:off x="478080" y="533520"/>
            <a:ext cx="8271000" cy="820440"/>
          </a:xfrm>
          <a:prstGeom prst="rect">
            <a:avLst/>
          </a:prstGeom>
          <a:noFill/>
          <a:ln>
            <a:noFill/>
          </a:ln>
        </p:spPr>
        <p:style>
          <a:lnRef idx="0">
            <a:scrgbClr r="0" g="0" b="0"/>
          </a:lnRef>
          <a:fillRef idx="0">
            <a:scrgbClr r="0" g="0" b="0"/>
          </a:fillRef>
          <a:effectRef idx="0">
            <a:scrgbClr r="0" g="0" b="0"/>
          </a:effectRef>
          <a:fontRef idx="minor"/>
        </p:style>
      </p:sp>
      <p:sp>
        <p:nvSpPr>
          <p:cNvPr id="166" name="CustomShape 2"/>
          <p:cNvSpPr/>
          <p:nvPr/>
        </p:nvSpPr>
        <p:spPr>
          <a:xfrm>
            <a:off x="228600" y="2362320"/>
            <a:ext cx="6780240" cy="4143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1640">
              <a:lnSpc>
                <a:spcPct val="100000"/>
              </a:lnSpc>
            </a:pPr>
            <a:r>
              <a:rPr lang="en-US" sz="2400" b="1" strike="noStrike" spc="-1">
                <a:solidFill>
                  <a:srgbClr val="000000"/>
                </a:solidFill>
                <a:uFill>
                  <a:solidFill>
                    <a:srgbClr val="FFFFFF"/>
                  </a:solidFill>
                </a:uFill>
                <a:latin typeface="Verdana"/>
                <a:ea typeface="Arial"/>
              </a:rPr>
              <a:t>Growth:</a:t>
            </a:r>
            <a:endParaRPr/>
          </a:p>
          <a:p>
            <a:pPr marL="343080" indent="-341640">
              <a:lnSpc>
                <a:spcPct val="100000"/>
              </a:lnSpc>
            </a:pPr>
            <a:endParaRPr/>
          </a:p>
          <a:p>
            <a:pPr marL="800280" lvl="1" indent="-341640">
              <a:lnSpc>
                <a:spcPct val="100000"/>
              </a:lnSpc>
              <a:buBlip>
                <a:blip r:embed="rId4"/>
              </a:buBlip>
            </a:pPr>
            <a:r>
              <a:rPr lang="en-US" sz="2400" strike="noStrike" spc="-1">
                <a:solidFill>
                  <a:srgbClr val="000000"/>
                </a:solidFill>
                <a:uFill>
                  <a:solidFill>
                    <a:srgbClr val="FFFFFF"/>
                  </a:solidFill>
                </a:uFill>
                <a:latin typeface="Verdana"/>
                <a:ea typeface="Arial"/>
              </a:rPr>
              <a:t>Make a goal and develop a plan to reach it. </a:t>
            </a:r>
            <a:endParaRPr/>
          </a:p>
          <a:p>
            <a:pPr>
              <a:lnSpc>
                <a:spcPct val="100000"/>
              </a:lnSpc>
            </a:pPr>
            <a:endParaRPr/>
          </a:p>
          <a:p>
            <a:pPr marL="800280" lvl="1" indent="-341640">
              <a:lnSpc>
                <a:spcPct val="100000"/>
              </a:lnSpc>
              <a:buBlip>
                <a:blip r:embed="rId4"/>
              </a:buBlip>
            </a:pPr>
            <a:r>
              <a:rPr lang="en-US" sz="2400" strike="noStrike" spc="-1">
                <a:solidFill>
                  <a:srgbClr val="000000"/>
                </a:solidFill>
                <a:uFill>
                  <a:solidFill>
                    <a:srgbClr val="FFFFFF"/>
                  </a:solidFill>
                </a:uFill>
                <a:latin typeface="Verdana"/>
                <a:ea typeface="Arial"/>
              </a:rPr>
              <a:t>Encourage your members to share Key Club with a friend (example: Bring a Buddy day).</a:t>
            </a:r>
            <a:endParaRPr/>
          </a:p>
          <a:p>
            <a:pPr marL="343080" indent="-341640">
              <a:lnSpc>
                <a:spcPct val="100000"/>
              </a:lnSpc>
            </a:pPr>
            <a:endParaRPr/>
          </a:p>
        </p:txBody>
      </p:sp>
      <p:graphicFrame>
        <p:nvGraphicFramePr>
          <p:cNvPr id="167" name="Table 3"/>
          <p:cNvGraphicFramePr/>
          <p:nvPr/>
        </p:nvGraphicFramePr>
        <p:xfrm>
          <a:off x="1080" y="1080"/>
          <a:ext cx="9144000" cy="1676520"/>
        </p:xfrm>
        <a:graphic>
          <a:graphicData uri="http://schemas.openxmlformats.org/drawingml/2006/table">
            <a:tbl>
              <a:tblPr/>
              <a:tblGrid>
                <a:gridCol w="1231200"/>
                <a:gridCol w="1231200"/>
                <a:gridCol w="1231200"/>
                <a:gridCol w="1231200"/>
                <a:gridCol w="4219200"/>
              </a:tblGrid>
              <a:tr h="116892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r>
              <a:tr h="50760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r>
            </a:tbl>
          </a:graphicData>
        </a:graphic>
      </p:graphicFrame>
      <p:sp>
        <p:nvSpPr>
          <p:cNvPr id="168" name="CustomShape 4"/>
          <p:cNvSpPr/>
          <p:nvPr/>
        </p:nvSpPr>
        <p:spPr>
          <a:xfrm>
            <a:off x="5394960" y="-91440"/>
            <a:ext cx="384012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4000" strike="noStrike" spc="-1">
                <a:solidFill>
                  <a:srgbClr val="FFFFFF"/>
                </a:solidFill>
                <a:uFill>
                  <a:solidFill>
                    <a:srgbClr val="FFFFFF"/>
                  </a:solidFill>
                </a:uFill>
                <a:latin typeface="Verdana"/>
              </a:rPr>
              <a:t>Growth and Retention is </a:t>
            </a:r>
            <a:endParaRPr/>
          </a:p>
        </p:txBody>
      </p:sp>
      <p:sp>
        <p:nvSpPr>
          <p:cNvPr id="169" name="CustomShape 5"/>
          <p:cNvSpPr/>
          <p:nvPr/>
        </p:nvSpPr>
        <p:spPr>
          <a:xfrm>
            <a:off x="6309360" y="1029600"/>
            <a:ext cx="1462680" cy="70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4000" strike="noStrike" spc="-1" dirty="0">
                <a:uFill>
                  <a:solidFill>
                    <a:srgbClr val="FFFFFF"/>
                  </a:solidFill>
                </a:uFill>
                <a:latin typeface="Verdana"/>
              </a:rPr>
              <a:t>Key</a:t>
            </a:r>
            <a:endParaRPr/>
          </a:p>
        </p:txBody>
      </p:sp>
      <p:pic>
        <p:nvPicPr>
          <p:cNvPr id="9" name="Picture 8" descr="stamp logo no background.png"/>
          <p:cNvPicPr>
            <a:picLocks noChangeAspect="1"/>
          </p:cNvPicPr>
          <p:nvPr/>
        </p:nvPicPr>
        <p:blipFill>
          <a:blip r:embed="rId5" cstate="print"/>
          <a:stretch>
            <a:fillRect/>
          </a:stretch>
        </p:blipFill>
        <p:spPr>
          <a:xfrm>
            <a:off x="8084820" y="6203801"/>
            <a:ext cx="1059180" cy="654199"/>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Picture 7"/>
          <p:cNvPicPr/>
          <p:nvPr/>
        </p:nvPicPr>
        <p:blipFill>
          <a:blip r:embed="rId3"/>
          <a:stretch/>
        </p:blipFill>
        <p:spPr>
          <a:xfrm>
            <a:off x="0" y="1676520"/>
            <a:ext cx="9180720" cy="455760"/>
          </a:xfrm>
          <a:prstGeom prst="rect">
            <a:avLst/>
          </a:prstGeom>
          <a:ln>
            <a:noFill/>
          </a:ln>
        </p:spPr>
      </p:pic>
      <p:sp>
        <p:nvSpPr>
          <p:cNvPr id="172" name="CustomShape 1"/>
          <p:cNvSpPr/>
          <p:nvPr/>
        </p:nvSpPr>
        <p:spPr>
          <a:xfrm>
            <a:off x="478080" y="533520"/>
            <a:ext cx="8271000" cy="820440"/>
          </a:xfrm>
          <a:prstGeom prst="rect">
            <a:avLst/>
          </a:prstGeom>
          <a:noFill/>
          <a:ln>
            <a:noFill/>
          </a:ln>
        </p:spPr>
        <p:style>
          <a:lnRef idx="0">
            <a:scrgbClr r="0" g="0" b="0"/>
          </a:lnRef>
          <a:fillRef idx="0">
            <a:scrgbClr r="0" g="0" b="0"/>
          </a:fillRef>
          <a:effectRef idx="0">
            <a:scrgbClr r="0" g="0" b="0"/>
          </a:effectRef>
          <a:fontRef idx="minor"/>
        </p:style>
      </p:sp>
      <p:sp>
        <p:nvSpPr>
          <p:cNvPr id="173" name="CustomShape 2"/>
          <p:cNvSpPr/>
          <p:nvPr/>
        </p:nvSpPr>
        <p:spPr>
          <a:xfrm>
            <a:off x="228600" y="2362320"/>
            <a:ext cx="6780240" cy="4143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1640">
              <a:lnSpc>
                <a:spcPct val="100000"/>
              </a:lnSpc>
            </a:pPr>
            <a:r>
              <a:rPr lang="en-US" sz="2800" b="1" strike="noStrike" spc="-1">
                <a:solidFill>
                  <a:srgbClr val="000000"/>
                </a:solidFill>
                <a:uFill>
                  <a:solidFill>
                    <a:srgbClr val="FFFFFF"/>
                  </a:solidFill>
                </a:uFill>
                <a:latin typeface="Verdana"/>
                <a:ea typeface="Arial"/>
              </a:rPr>
              <a:t>Retention:</a:t>
            </a:r>
            <a:endParaRPr/>
          </a:p>
          <a:p>
            <a:pPr marL="343080" indent="-341640">
              <a:lnSpc>
                <a:spcPct val="100000"/>
              </a:lnSpc>
              <a:buBlip>
                <a:blip r:embed="rId4"/>
              </a:buBlip>
            </a:pPr>
            <a:r>
              <a:rPr lang="en-US" sz="2800" strike="noStrike" spc="-1">
                <a:solidFill>
                  <a:srgbClr val="000000"/>
                </a:solidFill>
                <a:uFill>
                  <a:solidFill>
                    <a:srgbClr val="FFFFFF"/>
                  </a:solidFill>
                </a:uFill>
                <a:latin typeface="Verdana"/>
                <a:ea typeface="Arial"/>
              </a:rPr>
              <a:t>Keep the members up-beat, interested, and keep the service coming</a:t>
            </a:r>
            <a:r>
              <a:rPr lang="en-US" sz="2800" strike="noStrike" spc="-1">
                <a:solidFill>
                  <a:srgbClr val="000000"/>
                </a:solidFill>
                <a:uFill>
                  <a:solidFill>
                    <a:srgbClr val="FFFFFF"/>
                  </a:solidFill>
                </a:uFill>
                <a:latin typeface="Century Gothic"/>
                <a:ea typeface="Arial"/>
              </a:rPr>
              <a:t>.</a:t>
            </a:r>
            <a:endParaRPr/>
          </a:p>
        </p:txBody>
      </p:sp>
      <p:graphicFrame>
        <p:nvGraphicFramePr>
          <p:cNvPr id="174" name="Table 3"/>
          <p:cNvGraphicFramePr/>
          <p:nvPr/>
        </p:nvGraphicFramePr>
        <p:xfrm>
          <a:off x="1080" y="1080"/>
          <a:ext cx="9144000" cy="1676520"/>
        </p:xfrm>
        <a:graphic>
          <a:graphicData uri="http://schemas.openxmlformats.org/drawingml/2006/table">
            <a:tbl>
              <a:tblPr/>
              <a:tblGrid>
                <a:gridCol w="1231200"/>
                <a:gridCol w="1231200"/>
                <a:gridCol w="1231200"/>
                <a:gridCol w="1231200"/>
                <a:gridCol w="4219200"/>
              </a:tblGrid>
              <a:tr h="116892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r>
              <a:tr h="50760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r>
            </a:tbl>
          </a:graphicData>
        </a:graphic>
      </p:graphicFrame>
      <p:pic>
        <p:nvPicPr>
          <p:cNvPr id="7" name="Picture 6" descr="stamp logo no background.png"/>
          <p:cNvPicPr>
            <a:picLocks noChangeAspect="1"/>
          </p:cNvPicPr>
          <p:nvPr/>
        </p:nvPicPr>
        <p:blipFill>
          <a:blip r:embed="rId5" cstate="print"/>
          <a:stretch>
            <a:fillRect/>
          </a:stretch>
        </p:blipFill>
        <p:spPr>
          <a:xfrm>
            <a:off x="8313057" y="6344771"/>
            <a:ext cx="830943" cy="513229"/>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icture 7"/>
          <p:cNvPicPr/>
          <p:nvPr/>
        </p:nvPicPr>
        <p:blipFill>
          <a:blip r:embed="rId2"/>
          <a:stretch/>
        </p:blipFill>
        <p:spPr>
          <a:xfrm>
            <a:off x="0" y="1676520"/>
            <a:ext cx="9180720" cy="455760"/>
          </a:xfrm>
          <a:prstGeom prst="rect">
            <a:avLst/>
          </a:prstGeom>
          <a:ln>
            <a:noFill/>
          </a:ln>
        </p:spPr>
      </p:pic>
      <p:sp>
        <p:nvSpPr>
          <p:cNvPr id="177" name="CustomShape 1"/>
          <p:cNvSpPr/>
          <p:nvPr/>
        </p:nvSpPr>
        <p:spPr>
          <a:xfrm>
            <a:off x="0" y="2705040"/>
            <a:ext cx="9142560" cy="2055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5400" strike="noStrike" spc="-1">
                <a:solidFill>
                  <a:srgbClr val="000000"/>
                </a:solidFill>
                <a:uFill>
                  <a:solidFill>
                    <a:srgbClr val="FFFFFF"/>
                  </a:solidFill>
                </a:uFill>
                <a:latin typeface="Verdana"/>
                <a:ea typeface="DejaVu Sans"/>
              </a:rPr>
              <a:t>WORKING WITH OTHER LEADERS</a:t>
            </a:r>
            <a:endParaRPr/>
          </a:p>
        </p:txBody>
      </p:sp>
      <p:graphicFrame>
        <p:nvGraphicFramePr>
          <p:cNvPr id="178" name="Table 2"/>
          <p:cNvGraphicFramePr/>
          <p:nvPr/>
        </p:nvGraphicFramePr>
        <p:xfrm>
          <a:off x="720" y="720"/>
          <a:ext cx="9144000" cy="1676520"/>
        </p:xfrm>
        <a:graphic>
          <a:graphicData uri="http://schemas.openxmlformats.org/drawingml/2006/table">
            <a:tbl>
              <a:tblPr/>
              <a:tblGrid>
                <a:gridCol w="1231200"/>
                <a:gridCol w="1231200"/>
                <a:gridCol w="1231200"/>
                <a:gridCol w="1231200"/>
                <a:gridCol w="4219200"/>
              </a:tblGrid>
              <a:tr h="116892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r>
              <a:tr h="50760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r>
            </a:tbl>
          </a:graphicData>
        </a:graphic>
      </p:graphicFrame>
      <p:pic>
        <p:nvPicPr>
          <p:cNvPr id="6" name="Picture 5" descr="stamp logo no background.png"/>
          <p:cNvPicPr>
            <a:picLocks noChangeAspect="1"/>
          </p:cNvPicPr>
          <p:nvPr/>
        </p:nvPicPr>
        <p:blipFill>
          <a:blip r:embed="rId3" cstate="print"/>
          <a:stretch>
            <a:fillRect/>
          </a:stretch>
        </p:blipFill>
        <p:spPr>
          <a:xfrm>
            <a:off x="8305800" y="6340288"/>
            <a:ext cx="838200" cy="517712"/>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icture 7"/>
          <p:cNvPicPr/>
          <p:nvPr/>
        </p:nvPicPr>
        <p:blipFill>
          <a:blip r:embed="rId3"/>
          <a:stretch/>
        </p:blipFill>
        <p:spPr>
          <a:xfrm>
            <a:off x="0" y="1676520"/>
            <a:ext cx="9180720" cy="455760"/>
          </a:xfrm>
          <a:prstGeom prst="rect">
            <a:avLst/>
          </a:prstGeom>
          <a:ln>
            <a:noFill/>
          </a:ln>
        </p:spPr>
      </p:pic>
      <p:sp>
        <p:nvSpPr>
          <p:cNvPr id="181" name="CustomShape 1"/>
          <p:cNvSpPr/>
          <p:nvPr/>
        </p:nvSpPr>
        <p:spPr>
          <a:xfrm>
            <a:off x="0" y="356040"/>
            <a:ext cx="9193320" cy="1003680"/>
          </a:xfrm>
          <a:prstGeom prst="rect">
            <a:avLst/>
          </a:prstGeom>
          <a:noFill/>
          <a:ln>
            <a:noFill/>
          </a:ln>
        </p:spPr>
        <p:style>
          <a:lnRef idx="0">
            <a:scrgbClr r="0" g="0" b="0"/>
          </a:lnRef>
          <a:fillRef idx="0">
            <a:scrgbClr r="0" g="0" b="0"/>
          </a:fillRef>
          <a:effectRef idx="0">
            <a:scrgbClr r="0" g="0" b="0"/>
          </a:effectRef>
          <a:fontRef idx="minor"/>
        </p:style>
      </p:sp>
      <p:sp>
        <p:nvSpPr>
          <p:cNvPr id="182" name="CustomShape 2"/>
          <p:cNvSpPr/>
          <p:nvPr/>
        </p:nvSpPr>
        <p:spPr>
          <a:xfrm>
            <a:off x="380880" y="2560680"/>
            <a:ext cx="6437520" cy="3686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1640">
              <a:lnSpc>
                <a:spcPct val="100000"/>
              </a:lnSpc>
              <a:buBlip>
                <a:blip r:embed="rId4"/>
              </a:buBlip>
            </a:pPr>
            <a:r>
              <a:rPr lang="en-US" sz="2400" strike="noStrike" spc="-1">
                <a:solidFill>
                  <a:srgbClr val="000000"/>
                </a:solidFill>
                <a:uFill>
                  <a:solidFill>
                    <a:srgbClr val="FFFFFF"/>
                  </a:solidFill>
                </a:uFill>
                <a:latin typeface="Verdana"/>
                <a:ea typeface="Arial"/>
              </a:rPr>
              <a:t>Board of Directors </a:t>
            </a:r>
            <a:endParaRPr/>
          </a:p>
          <a:p>
            <a:pPr marL="800280" lvl="1" indent="-341640">
              <a:lnSpc>
                <a:spcPct val="100000"/>
              </a:lnSpc>
              <a:buBlip>
                <a:blip r:embed="rId4"/>
              </a:buBlip>
            </a:pPr>
            <a:r>
              <a:rPr lang="en-US" sz="2400" strike="noStrike" spc="-1">
                <a:solidFill>
                  <a:srgbClr val="000000"/>
                </a:solidFill>
                <a:uFill>
                  <a:solidFill>
                    <a:srgbClr val="FFFFFF"/>
                  </a:solidFill>
                </a:uFill>
                <a:latin typeface="Verdana"/>
                <a:ea typeface="Arial"/>
              </a:rPr>
              <a:t>President</a:t>
            </a:r>
            <a:endParaRPr/>
          </a:p>
          <a:p>
            <a:pPr marL="800280" lvl="1" indent="-341640">
              <a:lnSpc>
                <a:spcPct val="100000"/>
              </a:lnSpc>
              <a:buBlip>
                <a:blip r:embed="rId4"/>
              </a:buBlip>
            </a:pPr>
            <a:r>
              <a:rPr lang="en-US" sz="2400" strike="noStrike" spc="-1">
                <a:solidFill>
                  <a:srgbClr val="000000"/>
                </a:solidFill>
                <a:uFill>
                  <a:solidFill>
                    <a:srgbClr val="FFFFFF"/>
                  </a:solidFill>
                </a:uFill>
                <a:latin typeface="Verdana"/>
                <a:ea typeface="Arial"/>
              </a:rPr>
              <a:t>Vice President</a:t>
            </a:r>
            <a:endParaRPr/>
          </a:p>
          <a:p>
            <a:pPr marL="800280" lvl="1" indent="-341640">
              <a:lnSpc>
                <a:spcPct val="100000"/>
              </a:lnSpc>
              <a:buBlip>
                <a:blip r:embed="rId4"/>
              </a:buBlip>
            </a:pPr>
            <a:r>
              <a:rPr lang="en-US" sz="2400" strike="noStrike" spc="-1">
                <a:solidFill>
                  <a:srgbClr val="000000"/>
                </a:solidFill>
                <a:uFill>
                  <a:solidFill>
                    <a:srgbClr val="FFFFFF"/>
                  </a:solidFill>
                </a:uFill>
                <a:latin typeface="Verdana"/>
                <a:ea typeface="Arial"/>
              </a:rPr>
              <a:t>Secretary</a:t>
            </a:r>
            <a:endParaRPr/>
          </a:p>
          <a:p>
            <a:pPr marL="800280" lvl="1" indent="-341640">
              <a:lnSpc>
                <a:spcPct val="100000"/>
              </a:lnSpc>
              <a:buBlip>
                <a:blip r:embed="rId4"/>
              </a:buBlip>
            </a:pPr>
            <a:r>
              <a:rPr lang="en-US" sz="2400" strike="noStrike" spc="-1">
                <a:solidFill>
                  <a:srgbClr val="000000"/>
                </a:solidFill>
                <a:uFill>
                  <a:solidFill>
                    <a:srgbClr val="FFFFFF"/>
                  </a:solidFill>
                </a:uFill>
                <a:latin typeface="Verdana"/>
                <a:ea typeface="Arial"/>
              </a:rPr>
              <a:t>Treasurer</a:t>
            </a:r>
            <a:endParaRPr/>
          </a:p>
          <a:p>
            <a:pPr marL="800280" lvl="1" indent="-341640">
              <a:lnSpc>
                <a:spcPct val="100000"/>
              </a:lnSpc>
              <a:buBlip>
                <a:blip r:embed="rId4"/>
              </a:buBlip>
            </a:pPr>
            <a:r>
              <a:rPr lang="en-US" sz="2400" strike="noStrike" spc="-1">
                <a:solidFill>
                  <a:srgbClr val="000000"/>
                </a:solidFill>
                <a:uFill>
                  <a:solidFill>
                    <a:srgbClr val="FFFFFF"/>
                  </a:solidFill>
                </a:uFill>
                <a:latin typeface="Verdana"/>
                <a:ea typeface="Arial"/>
              </a:rPr>
              <a:t>Editor </a:t>
            </a:r>
            <a:endParaRPr/>
          </a:p>
          <a:p>
            <a:pPr marL="800280" lvl="1" indent="-341640">
              <a:lnSpc>
                <a:spcPct val="100000"/>
              </a:lnSpc>
              <a:buBlip>
                <a:blip r:embed="rId4"/>
              </a:buBlip>
            </a:pPr>
            <a:r>
              <a:rPr lang="en-US" sz="2400" strike="noStrike" spc="-1">
                <a:solidFill>
                  <a:srgbClr val="000000"/>
                </a:solidFill>
                <a:uFill>
                  <a:solidFill>
                    <a:srgbClr val="FFFFFF"/>
                  </a:solidFill>
                </a:uFill>
                <a:latin typeface="Verdana"/>
                <a:ea typeface="Arial"/>
              </a:rPr>
              <a:t>Class representatives</a:t>
            </a:r>
            <a:endParaRPr/>
          </a:p>
        </p:txBody>
      </p:sp>
      <p:graphicFrame>
        <p:nvGraphicFramePr>
          <p:cNvPr id="183" name="Table 3"/>
          <p:cNvGraphicFramePr/>
          <p:nvPr/>
        </p:nvGraphicFramePr>
        <p:xfrm>
          <a:off x="1080" y="1080"/>
          <a:ext cx="9144000" cy="1676520"/>
        </p:xfrm>
        <a:graphic>
          <a:graphicData uri="http://schemas.openxmlformats.org/drawingml/2006/table">
            <a:tbl>
              <a:tblPr/>
              <a:tblGrid>
                <a:gridCol w="1231200"/>
                <a:gridCol w="1231200"/>
                <a:gridCol w="1231200"/>
                <a:gridCol w="1231200"/>
                <a:gridCol w="4219200"/>
              </a:tblGrid>
              <a:tr h="116892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r>
              <a:tr h="50760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r>
            </a:tbl>
          </a:graphicData>
        </a:graphic>
      </p:graphicFrame>
      <p:sp>
        <p:nvSpPr>
          <p:cNvPr id="184" name="CustomShape 4"/>
          <p:cNvSpPr/>
          <p:nvPr/>
        </p:nvSpPr>
        <p:spPr>
          <a:xfrm>
            <a:off x="5760720" y="174600"/>
            <a:ext cx="2559960" cy="83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4800" strike="noStrike" spc="-1" dirty="0">
                <a:solidFill>
                  <a:schemeClr val="bg1"/>
                </a:solidFill>
                <a:uFill>
                  <a:solidFill>
                    <a:srgbClr val="FFFFFF"/>
                  </a:solidFill>
                </a:uFill>
                <a:latin typeface="Verdana"/>
              </a:rPr>
              <a:t>Officers</a:t>
            </a:r>
            <a:endParaRPr>
              <a:solidFill>
                <a:schemeClr val="bg1"/>
              </a:solidFill>
            </a:endParaRPr>
          </a:p>
        </p:txBody>
      </p:sp>
      <p:pic>
        <p:nvPicPr>
          <p:cNvPr id="8" name="Picture 7" descr="stamp logo no background.png"/>
          <p:cNvPicPr>
            <a:picLocks noChangeAspect="1"/>
          </p:cNvPicPr>
          <p:nvPr/>
        </p:nvPicPr>
        <p:blipFill>
          <a:blip r:embed="rId5" cstate="print"/>
          <a:stretch>
            <a:fillRect/>
          </a:stretch>
        </p:blipFill>
        <p:spPr>
          <a:xfrm>
            <a:off x="8229599" y="6292535"/>
            <a:ext cx="911993" cy="562757"/>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Picture 7"/>
          <p:cNvPicPr/>
          <p:nvPr/>
        </p:nvPicPr>
        <p:blipFill>
          <a:blip r:embed="rId3"/>
          <a:stretch/>
        </p:blipFill>
        <p:spPr>
          <a:xfrm>
            <a:off x="0" y="1676520"/>
            <a:ext cx="9180720" cy="455760"/>
          </a:xfrm>
          <a:prstGeom prst="rect">
            <a:avLst/>
          </a:prstGeom>
          <a:ln>
            <a:noFill/>
          </a:ln>
        </p:spPr>
      </p:pic>
      <p:sp>
        <p:nvSpPr>
          <p:cNvPr id="187" name="CustomShape 1"/>
          <p:cNvSpPr/>
          <p:nvPr/>
        </p:nvSpPr>
        <p:spPr>
          <a:xfrm>
            <a:off x="0" y="356040"/>
            <a:ext cx="9193320" cy="1003680"/>
          </a:xfrm>
          <a:prstGeom prst="rect">
            <a:avLst/>
          </a:prstGeom>
          <a:noFill/>
          <a:ln>
            <a:noFill/>
          </a:ln>
        </p:spPr>
        <p:style>
          <a:lnRef idx="0">
            <a:scrgbClr r="0" g="0" b="0"/>
          </a:lnRef>
          <a:fillRef idx="0">
            <a:scrgbClr r="0" g="0" b="0"/>
          </a:fillRef>
          <a:effectRef idx="0">
            <a:scrgbClr r="0" g="0" b="0"/>
          </a:effectRef>
          <a:fontRef idx="minor"/>
        </p:style>
      </p:sp>
      <p:sp>
        <p:nvSpPr>
          <p:cNvPr id="188" name="CustomShape 2"/>
          <p:cNvSpPr/>
          <p:nvPr/>
        </p:nvSpPr>
        <p:spPr>
          <a:xfrm>
            <a:off x="380880" y="2560680"/>
            <a:ext cx="6437520" cy="3686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1640">
              <a:lnSpc>
                <a:spcPct val="100000"/>
              </a:lnSpc>
              <a:buBlip>
                <a:blip r:embed="rId4"/>
              </a:buBlip>
            </a:pPr>
            <a:r>
              <a:rPr lang="en-US" sz="2400" strike="noStrike" spc="-1">
                <a:solidFill>
                  <a:srgbClr val="000000"/>
                </a:solidFill>
                <a:uFill>
                  <a:solidFill>
                    <a:srgbClr val="FFFFFF"/>
                  </a:solidFill>
                </a:uFill>
                <a:latin typeface="Verdana"/>
                <a:ea typeface="Arial"/>
              </a:rPr>
              <a:t>Work with your board to:</a:t>
            </a:r>
            <a:endParaRPr/>
          </a:p>
          <a:p>
            <a:pPr marL="800280" lvl="1" indent="-341640">
              <a:lnSpc>
                <a:spcPct val="100000"/>
              </a:lnSpc>
              <a:buBlip>
                <a:blip r:embed="rId4"/>
              </a:buBlip>
            </a:pPr>
            <a:r>
              <a:rPr lang="en-US" sz="2400" strike="noStrike" spc="-1">
                <a:solidFill>
                  <a:srgbClr val="000000"/>
                </a:solidFill>
                <a:uFill>
                  <a:solidFill>
                    <a:srgbClr val="FFFFFF"/>
                  </a:solidFill>
                </a:uFill>
                <a:latin typeface="Verdana"/>
                <a:ea typeface="Arial"/>
              </a:rPr>
              <a:t>Approve budgets </a:t>
            </a:r>
            <a:endParaRPr/>
          </a:p>
          <a:p>
            <a:pPr marL="800280" lvl="1" indent="-341640">
              <a:lnSpc>
                <a:spcPct val="100000"/>
              </a:lnSpc>
              <a:buBlip>
                <a:blip r:embed="rId4"/>
              </a:buBlip>
            </a:pPr>
            <a:r>
              <a:rPr lang="en-US" sz="2400" strike="noStrike" spc="-1">
                <a:solidFill>
                  <a:srgbClr val="000000"/>
                </a:solidFill>
                <a:uFill>
                  <a:solidFill>
                    <a:srgbClr val="FFFFFF"/>
                  </a:solidFill>
                </a:uFill>
                <a:latin typeface="Verdana"/>
                <a:ea typeface="Arial"/>
              </a:rPr>
              <a:t>Plan for the year </a:t>
            </a:r>
            <a:endParaRPr/>
          </a:p>
          <a:p>
            <a:pPr marL="800280" lvl="1" indent="-341640">
              <a:lnSpc>
                <a:spcPct val="100000"/>
              </a:lnSpc>
              <a:buBlip>
                <a:blip r:embed="rId4"/>
              </a:buBlip>
            </a:pPr>
            <a:r>
              <a:rPr lang="en-US" sz="2400" strike="noStrike" spc="-1">
                <a:solidFill>
                  <a:srgbClr val="000000"/>
                </a:solidFill>
                <a:uFill>
                  <a:solidFill>
                    <a:srgbClr val="FFFFFF"/>
                  </a:solidFill>
                </a:uFill>
                <a:latin typeface="Verdana"/>
                <a:ea typeface="Arial"/>
              </a:rPr>
              <a:t>Create a member encouragement plan</a:t>
            </a:r>
            <a:endParaRPr/>
          </a:p>
          <a:p>
            <a:pPr marL="800280" lvl="1" indent="-341640">
              <a:lnSpc>
                <a:spcPct val="100000"/>
              </a:lnSpc>
              <a:buBlip>
                <a:blip r:embed="rId4"/>
              </a:buBlip>
            </a:pPr>
            <a:r>
              <a:rPr lang="en-US" sz="2400" strike="noStrike" spc="-1">
                <a:solidFill>
                  <a:srgbClr val="000000"/>
                </a:solidFill>
                <a:uFill>
                  <a:solidFill>
                    <a:srgbClr val="FFFFFF"/>
                  </a:solidFill>
                </a:uFill>
                <a:latin typeface="Verdana"/>
                <a:ea typeface="Arial"/>
              </a:rPr>
              <a:t>Review performance of Club Officers  </a:t>
            </a:r>
            <a:endParaRPr/>
          </a:p>
        </p:txBody>
      </p:sp>
      <p:graphicFrame>
        <p:nvGraphicFramePr>
          <p:cNvPr id="189" name="Table 3"/>
          <p:cNvGraphicFramePr/>
          <p:nvPr/>
        </p:nvGraphicFramePr>
        <p:xfrm>
          <a:off x="1080" y="1080"/>
          <a:ext cx="9144000" cy="1676520"/>
        </p:xfrm>
        <a:graphic>
          <a:graphicData uri="http://schemas.openxmlformats.org/drawingml/2006/table">
            <a:tbl>
              <a:tblPr/>
              <a:tblGrid>
                <a:gridCol w="1231200"/>
                <a:gridCol w="1231200"/>
                <a:gridCol w="1231200"/>
                <a:gridCol w="1231200"/>
                <a:gridCol w="4219200"/>
              </a:tblGrid>
              <a:tr h="116892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r>
              <a:tr h="50760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r>
            </a:tbl>
          </a:graphicData>
        </a:graphic>
      </p:graphicFrame>
      <p:pic>
        <p:nvPicPr>
          <p:cNvPr id="7" name="Picture 6" descr="stamp logo no background.png"/>
          <p:cNvPicPr>
            <a:picLocks noChangeAspect="1"/>
          </p:cNvPicPr>
          <p:nvPr/>
        </p:nvPicPr>
        <p:blipFill>
          <a:blip r:embed="rId5" cstate="print"/>
          <a:stretch>
            <a:fillRect/>
          </a:stretch>
        </p:blipFill>
        <p:spPr>
          <a:xfrm>
            <a:off x="8382000" y="6387353"/>
            <a:ext cx="762000" cy="470647"/>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152280" y="2226600"/>
            <a:ext cx="8533080" cy="3012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6000" strike="noStrike" spc="-1">
                <a:solidFill>
                  <a:srgbClr val="0D0D0D"/>
                </a:solidFill>
                <a:uFill>
                  <a:solidFill>
                    <a:srgbClr val="FFFFFF"/>
                  </a:solidFill>
                </a:uFill>
                <a:latin typeface="Century Gothic"/>
                <a:ea typeface="Arial"/>
              </a:rPr>
              <a:t> </a:t>
            </a:r>
            <a:endParaRPr/>
          </a:p>
        </p:txBody>
      </p:sp>
      <p:pic>
        <p:nvPicPr>
          <p:cNvPr id="84" name="Picture 6"/>
          <p:cNvPicPr/>
          <p:nvPr/>
        </p:nvPicPr>
        <p:blipFill>
          <a:blip r:embed="rId2"/>
          <a:stretch/>
        </p:blipFill>
        <p:spPr>
          <a:xfrm>
            <a:off x="0" y="1676520"/>
            <a:ext cx="9180720" cy="455760"/>
          </a:xfrm>
          <a:prstGeom prst="rect">
            <a:avLst/>
          </a:prstGeom>
          <a:ln>
            <a:noFill/>
          </a:ln>
        </p:spPr>
      </p:pic>
      <p:graphicFrame>
        <p:nvGraphicFramePr>
          <p:cNvPr id="85" name="Table 2"/>
          <p:cNvGraphicFramePr/>
          <p:nvPr/>
        </p:nvGraphicFramePr>
        <p:xfrm>
          <a:off x="360" y="360"/>
          <a:ext cx="9144000" cy="1676520"/>
        </p:xfrm>
        <a:graphic>
          <a:graphicData uri="http://schemas.openxmlformats.org/drawingml/2006/table">
            <a:tbl>
              <a:tblPr/>
              <a:tblGrid>
                <a:gridCol w="1231200"/>
                <a:gridCol w="1231200"/>
                <a:gridCol w="1231200"/>
                <a:gridCol w="1231200"/>
                <a:gridCol w="4219200"/>
              </a:tblGrid>
              <a:tr h="116892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r>
              <a:tr h="50760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r>
            </a:tbl>
          </a:graphicData>
        </a:graphic>
      </p:graphicFrame>
      <p:sp>
        <p:nvSpPr>
          <p:cNvPr id="86" name="CustomShape 3"/>
          <p:cNvSpPr/>
          <p:nvPr/>
        </p:nvSpPr>
        <p:spPr>
          <a:xfrm>
            <a:off x="274320" y="3291840"/>
            <a:ext cx="639972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4400" strike="noStrike" spc="-1">
                <a:solidFill>
                  <a:srgbClr val="000000"/>
                </a:solidFill>
                <a:uFill>
                  <a:solidFill>
                    <a:srgbClr val="FFFFFF"/>
                  </a:solidFill>
                </a:uFill>
                <a:latin typeface="Verdana"/>
                <a:ea typeface="DejaVu Sans"/>
              </a:rPr>
              <a:t>-Basic Responsibilities</a:t>
            </a:r>
            <a:endParaRPr/>
          </a:p>
        </p:txBody>
      </p:sp>
      <p:pic>
        <p:nvPicPr>
          <p:cNvPr id="7" name="Picture 6" descr="stamp logo no background.png"/>
          <p:cNvPicPr>
            <a:picLocks noChangeAspect="1"/>
          </p:cNvPicPr>
          <p:nvPr/>
        </p:nvPicPr>
        <p:blipFill>
          <a:blip r:embed="rId3" cstate="print"/>
          <a:stretch>
            <a:fillRect/>
          </a:stretch>
        </p:blipFill>
        <p:spPr>
          <a:xfrm>
            <a:off x="8192092" y="6270612"/>
            <a:ext cx="951908" cy="587388"/>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0" name="Picture 11"/>
          <p:cNvPicPr/>
          <p:nvPr/>
        </p:nvPicPr>
        <p:blipFill>
          <a:blip r:embed="rId3"/>
          <a:stretch/>
        </p:blipFill>
        <p:spPr>
          <a:xfrm>
            <a:off x="0" y="1676520"/>
            <a:ext cx="9180720" cy="455760"/>
          </a:xfrm>
          <a:prstGeom prst="rect">
            <a:avLst/>
          </a:prstGeom>
          <a:ln>
            <a:noFill/>
          </a:ln>
        </p:spPr>
      </p:pic>
      <p:sp>
        <p:nvSpPr>
          <p:cNvPr id="192" name="CustomShape 1"/>
          <p:cNvSpPr/>
          <p:nvPr/>
        </p:nvSpPr>
        <p:spPr>
          <a:xfrm>
            <a:off x="685800" y="295920"/>
            <a:ext cx="7630920" cy="91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5400" strike="noStrike" spc="-1">
                <a:solidFill>
                  <a:srgbClr val="FFFFFF"/>
                </a:solidFill>
                <a:uFill>
                  <a:solidFill>
                    <a:srgbClr val="FFFFFF"/>
                  </a:solidFill>
                </a:uFill>
                <a:latin typeface="Century Gothic"/>
                <a:ea typeface="DejaVu Sans"/>
              </a:rPr>
              <a:t>What is a Committee?</a:t>
            </a:r>
            <a:endParaRPr/>
          </a:p>
        </p:txBody>
      </p:sp>
      <p:sp>
        <p:nvSpPr>
          <p:cNvPr id="193" name="CustomShape 2"/>
          <p:cNvSpPr/>
          <p:nvPr/>
        </p:nvSpPr>
        <p:spPr>
          <a:xfrm>
            <a:off x="131760" y="2133720"/>
            <a:ext cx="6704280" cy="3732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a:p>
          <a:p>
            <a:pPr marL="343080" indent="-341640">
              <a:lnSpc>
                <a:spcPct val="100000"/>
              </a:lnSpc>
              <a:buBlip>
                <a:blip r:embed="rId4"/>
              </a:buBlip>
            </a:pPr>
            <a:r>
              <a:rPr lang="en-US" sz="2800" strike="noStrike" spc="-1" dirty="0" smtClean="0">
                <a:solidFill>
                  <a:srgbClr val="000000"/>
                </a:solidFill>
                <a:uFill>
                  <a:solidFill>
                    <a:srgbClr val="FFFFFF"/>
                  </a:solidFill>
                </a:uFill>
                <a:latin typeface="Verdana"/>
                <a:ea typeface="Arial"/>
              </a:rPr>
              <a:t>Committee- group </a:t>
            </a:r>
            <a:r>
              <a:rPr lang="en-US" sz="2800" strike="noStrike" spc="-1" dirty="0">
                <a:solidFill>
                  <a:srgbClr val="000000"/>
                </a:solidFill>
                <a:uFill>
                  <a:solidFill>
                    <a:srgbClr val="FFFFFF"/>
                  </a:solidFill>
                </a:uFill>
                <a:latin typeface="Verdana"/>
                <a:ea typeface="Arial"/>
              </a:rPr>
              <a:t>of people who work together for a common purpose</a:t>
            </a:r>
            <a:r>
              <a:rPr lang="en-US" sz="2800" strike="noStrike" spc="-1" dirty="0" smtClean="0">
                <a:solidFill>
                  <a:srgbClr val="000000"/>
                </a:solidFill>
                <a:uFill>
                  <a:solidFill>
                    <a:srgbClr val="FFFFFF"/>
                  </a:solidFill>
                </a:uFill>
                <a:latin typeface="Verdana"/>
                <a:ea typeface="Arial"/>
              </a:rPr>
              <a:t>.</a:t>
            </a:r>
            <a:endParaRPr/>
          </a:p>
          <a:p>
            <a:pPr marL="1257480" lvl="2" indent="-341640">
              <a:lnSpc>
                <a:spcPct val="100000"/>
              </a:lnSpc>
              <a:buFont typeface="StarSymbol"/>
              <a:buChar char="-"/>
            </a:pPr>
            <a:r>
              <a:rPr lang="en-US" sz="2400" strike="noStrike" spc="-1" dirty="0">
                <a:solidFill>
                  <a:srgbClr val="000000"/>
                </a:solidFill>
                <a:uFill>
                  <a:solidFill>
                    <a:srgbClr val="FFFFFF"/>
                  </a:solidFill>
                </a:uFill>
                <a:latin typeface="Verdana"/>
                <a:ea typeface="Arial"/>
              </a:rPr>
              <a:t>Led by committee head who should be appointed by the President.</a:t>
            </a:r>
            <a:endParaRPr/>
          </a:p>
        </p:txBody>
      </p:sp>
      <p:graphicFrame>
        <p:nvGraphicFramePr>
          <p:cNvPr id="194" name="Table 3"/>
          <p:cNvGraphicFramePr/>
          <p:nvPr/>
        </p:nvGraphicFramePr>
        <p:xfrm>
          <a:off x="1080" y="1080"/>
          <a:ext cx="9144000" cy="1676520"/>
        </p:xfrm>
        <a:graphic>
          <a:graphicData uri="http://schemas.openxmlformats.org/drawingml/2006/table">
            <a:tbl>
              <a:tblPr/>
              <a:tblGrid>
                <a:gridCol w="1231200"/>
                <a:gridCol w="1231200"/>
                <a:gridCol w="1231200"/>
                <a:gridCol w="1231200"/>
                <a:gridCol w="4219200"/>
              </a:tblGrid>
              <a:tr h="116892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r>
              <a:tr h="50760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r>
            </a:tbl>
          </a:graphicData>
        </a:graphic>
      </p:graphicFrame>
      <p:sp>
        <p:nvSpPr>
          <p:cNvPr id="195" name="CustomShape 4"/>
          <p:cNvSpPr/>
          <p:nvPr/>
        </p:nvSpPr>
        <p:spPr>
          <a:xfrm>
            <a:off x="5669280" y="182880"/>
            <a:ext cx="2559960" cy="91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4800" strike="noStrike" spc="-1" dirty="0">
                <a:solidFill>
                  <a:schemeClr val="bg1"/>
                </a:solidFill>
                <a:uFill>
                  <a:solidFill>
                    <a:srgbClr val="FFFFFF"/>
                  </a:solidFill>
                </a:uFill>
                <a:latin typeface="Verdana"/>
              </a:rPr>
              <a:t>What is</a:t>
            </a:r>
            <a:endParaRPr>
              <a:solidFill>
                <a:schemeClr val="bg1"/>
              </a:solidFill>
            </a:endParaRPr>
          </a:p>
        </p:txBody>
      </p:sp>
      <p:sp>
        <p:nvSpPr>
          <p:cNvPr id="196" name="CustomShape 5"/>
          <p:cNvSpPr/>
          <p:nvPr/>
        </p:nvSpPr>
        <p:spPr>
          <a:xfrm>
            <a:off x="5577840" y="1118880"/>
            <a:ext cx="3017160" cy="70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800" strike="noStrike" spc="-1" dirty="0">
                <a:uFill>
                  <a:solidFill>
                    <a:srgbClr val="FFFFFF"/>
                  </a:solidFill>
                </a:uFill>
                <a:latin typeface="Verdana"/>
              </a:rPr>
              <a:t>A Committee?</a:t>
            </a:r>
            <a:endParaRPr/>
          </a:p>
        </p:txBody>
      </p:sp>
      <p:pic>
        <p:nvPicPr>
          <p:cNvPr id="9" name="Picture 8" descr="stamp logo no background.png"/>
          <p:cNvPicPr>
            <a:picLocks noChangeAspect="1"/>
          </p:cNvPicPr>
          <p:nvPr/>
        </p:nvPicPr>
        <p:blipFill>
          <a:blip r:embed="rId5" cstate="print"/>
          <a:stretch>
            <a:fillRect/>
          </a:stretch>
        </p:blipFill>
        <p:spPr>
          <a:xfrm>
            <a:off x="8280400" y="6324600"/>
            <a:ext cx="863600" cy="53340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Picture 8"/>
          <p:cNvPicPr/>
          <p:nvPr/>
        </p:nvPicPr>
        <p:blipFill>
          <a:blip r:embed="rId3"/>
          <a:stretch/>
        </p:blipFill>
        <p:spPr>
          <a:xfrm>
            <a:off x="0" y="1676520"/>
            <a:ext cx="9180720" cy="455760"/>
          </a:xfrm>
          <a:prstGeom prst="rect">
            <a:avLst/>
          </a:prstGeom>
          <a:ln>
            <a:noFill/>
          </a:ln>
        </p:spPr>
      </p:pic>
      <p:sp>
        <p:nvSpPr>
          <p:cNvPr id="198" name="CustomShape 1"/>
          <p:cNvSpPr/>
          <p:nvPr/>
        </p:nvSpPr>
        <p:spPr>
          <a:xfrm>
            <a:off x="380880" y="1920960"/>
            <a:ext cx="8228160" cy="249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a:p>
          <a:p>
            <a:pPr marL="343080" indent="-341640">
              <a:lnSpc>
                <a:spcPct val="100000"/>
              </a:lnSpc>
              <a:buFont typeface="Arial"/>
              <a:buChar char="•"/>
            </a:pPr>
            <a:r>
              <a:rPr lang="en-US" sz="3200" strike="noStrike" spc="-1">
                <a:solidFill>
                  <a:srgbClr val="000000"/>
                </a:solidFill>
                <a:uFill>
                  <a:solidFill>
                    <a:srgbClr val="FFFFFF"/>
                  </a:solidFill>
                </a:uFill>
                <a:latin typeface="Verdana"/>
                <a:ea typeface="DejaVu Sans"/>
              </a:rPr>
              <a:t> Delegate the officers’ workload</a:t>
            </a:r>
            <a:endParaRPr/>
          </a:p>
          <a:p>
            <a:pPr marL="343080" indent="-341640">
              <a:lnSpc>
                <a:spcPct val="100000"/>
              </a:lnSpc>
              <a:buFont typeface="Arial"/>
              <a:buChar char="•"/>
            </a:pPr>
            <a:r>
              <a:rPr lang="en-US" sz="3200" strike="noStrike" spc="-1">
                <a:solidFill>
                  <a:srgbClr val="000000"/>
                </a:solidFill>
                <a:uFill>
                  <a:solidFill>
                    <a:srgbClr val="FFFFFF"/>
                  </a:solidFill>
                </a:uFill>
                <a:latin typeface="Verdana"/>
                <a:ea typeface="DejaVu Sans"/>
              </a:rPr>
              <a:t> Give members leadership opportunities</a:t>
            </a:r>
            <a:endParaRPr/>
          </a:p>
          <a:p>
            <a:pPr>
              <a:lnSpc>
                <a:spcPct val="100000"/>
              </a:lnSpc>
            </a:pPr>
            <a:endParaRPr/>
          </a:p>
        </p:txBody>
      </p:sp>
      <p:graphicFrame>
        <p:nvGraphicFramePr>
          <p:cNvPr id="199" name="Table 2"/>
          <p:cNvGraphicFramePr/>
          <p:nvPr/>
        </p:nvGraphicFramePr>
        <p:xfrm>
          <a:off x="1080" y="1080"/>
          <a:ext cx="9144000" cy="1676520"/>
        </p:xfrm>
        <a:graphic>
          <a:graphicData uri="http://schemas.openxmlformats.org/drawingml/2006/table">
            <a:tbl>
              <a:tblPr/>
              <a:tblGrid>
                <a:gridCol w="1231200"/>
                <a:gridCol w="1231200"/>
                <a:gridCol w="1231200"/>
                <a:gridCol w="1231200"/>
                <a:gridCol w="4219200"/>
              </a:tblGrid>
              <a:tr h="116892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r>
              <a:tr h="50760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r>
            </a:tbl>
          </a:graphicData>
        </a:graphic>
      </p:graphicFrame>
      <p:sp>
        <p:nvSpPr>
          <p:cNvPr id="200" name="CustomShape 3"/>
          <p:cNvSpPr/>
          <p:nvPr/>
        </p:nvSpPr>
        <p:spPr>
          <a:xfrm>
            <a:off x="6126480" y="182880"/>
            <a:ext cx="1828440" cy="83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4800" strike="noStrike" spc="-1" dirty="0">
                <a:solidFill>
                  <a:schemeClr val="bg1"/>
                </a:solidFill>
                <a:uFill>
                  <a:solidFill>
                    <a:srgbClr val="FFFFFF"/>
                  </a:solidFill>
                </a:uFill>
                <a:latin typeface="Verdana"/>
              </a:rPr>
              <a:t>Why</a:t>
            </a:r>
            <a:endParaRPr>
              <a:solidFill>
                <a:schemeClr val="bg1"/>
              </a:solidFill>
            </a:endParaRPr>
          </a:p>
        </p:txBody>
      </p:sp>
      <p:sp>
        <p:nvSpPr>
          <p:cNvPr id="201" name="CustomShape 4"/>
          <p:cNvSpPr/>
          <p:nvPr/>
        </p:nvSpPr>
        <p:spPr>
          <a:xfrm>
            <a:off x="5303520" y="1128600"/>
            <a:ext cx="3474360" cy="54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800" strike="noStrike" spc="-1" dirty="0">
                <a:uFill>
                  <a:solidFill>
                    <a:srgbClr val="FFFFFF"/>
                  </a:solidFill>
                </a:uFill>
                <a:latin typeface="Verdana"/>
              </a:rPr>
              <a:t>Use Committees?</a:t>
            </a:r>
            <a:endParaRPr/>
          </a:p>
        </p:txBody>
      </p:sp>
      <p:pic>
        <p:nvPicPr>
          <p:cNvPr id="8" name="Picture 7" descr="stamp logo no background.png"/>
          <p:cNvPicPr>
            <a:picLocks noChangeAspect="1"/>
          </p:cNvPicPr>
          <p:nvPr/>
        </p:nvPicPr>
        <p:blipFill>
          <a:blip r:embed="rId4" cstate="print"/>
          <a:stretch>
            <a:fillRect/>
          </a:stretch>
        </p:blipFill>
        <p:spPr>
          <a:xfrm>
            <a:off x="8229600" y="6293224"/>
            <a:ext cx="914400" cy="564776"/>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Picture 10"/>
          <p:cNvPicPr/>
          <p:nvPr/>
        </p:nvPicPr>
        <p:blipFill>
          <a:blip r:embed="rId3"/>
          <a:stretch/>
        </p:blipFill>
        <p:spPr>
          <a:xfrm>
            <a:off x="0" y="1676520"/>
            <a:ext cx="9180720" cy="455760"/>
          </a:xfrm>
          <a:prstGeom prst="rect">
            <a:avLst/>
          </a:prstGeom>
          <a:ln>
            <a:noFill/>
          </a:ln>
        </p:spPr>
      </p:pic>
      <p:sp>
        <p:nvSpPr>
          <p:cNvPr id="205" name="CustomShape 1"/>
          <p:cNvSpPr/>
          <p:nvPr/>
        </p:nvSpPr>
        <p:spPr>
          <a:xfrm>
            <a:off x="-50760" y="457200"/>
            <a:ext cx="9421920" cy="698760"/>
          </a:xfrm>
          <a:prstGeom prst="rect">
            <a:avLst/>
          </a:prstGeom>
          <a:noFill/>
          <a:ln>
            <a:noFill/>
          </a:ln>
        </p:spPr>
        <p:style>
          <a:lnRef idx="0">
            <a:scrgbClr r="0" g="0" b="0"/>
          </a:lnRef>
          <a:fillRef idx="0">
            <a:scrgbClr r="0" g="0" b="0"/>
          </a:fillRef>
          <a:effectRef idx="0">
            <a:scrgbClr r="0" g="0" b="0"/>
          </a:effectRef>
          <a:fontRef idx="minor"/>
        </p:style>
      </p:sp>
      <p:sp>
        <p:nvSpPr>
          <p:cNvPr id="206" name="CustomShape 2"/>
          <p:cNvSpPr/>
          <p:nvPr/>
        </p:nvSpPr>
        <p:spPr>
          <a:xfrm>
            <a:off x="457200" y="2362320"/>
            <a:ext cx="5942160" cy="40672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1640">
              <a:lnSpc>
                <a:spcPct val="100000"/>
              </a:lnSpc>
              <a:buBlip>
                <a:blip r:embed="rId4"/>
              </a:buBlip>
            </a:pPr>
            <a:r>
              <a:rPr lang="en-US" sz="2600" strike="noStrike" spc="-1">
                <a:solidFill>
                  <a:srgbClr val="000000"/>
                </a:solidFill>
                <a:uFill>
                  <a:solidFill>
                    <a:srgbClr val="FFFFFF"/>
                  </a:solidFill>
                </a:uFill>
                <a:latin typeface="Verdana"/>
                <a:ea typeface="Arial"/>
              </a:rPr>
              <a:t>Every member!</a:t>
            </a:r>
            <a:endParaRPr/>
          </a:p>
          <a:p>
            <a:pPr>
              <a:lnSpc>
                <a:spcPct val="100000"/>
              </a:lnSpc>
            </a:pPr>
            <a:endParaRPr/>
          </a:p>
          <a:p>
            <a:pPr marL="343080" indent="-341640">
              <a:lnSpc>
                <a:spcPct val="100000"/>
              </a:lnSpc>
              <a:buBlip>
                <a:blip r:embed="rId4"/>
              </a:buBlip>
            </a:pPr>
            <a:r>
              <a:rPr lang="en-US" sz="2600" strike="noStrike" spc="-1">
                <a:solidFill>
                  <a:srgbClr val="000000"/>
                </a:solidFill>
                <a:uFill>
                  <a:solidFill>
                    <a:srgbClr val="FFFFFF"/>
                  </a:solidFill>
                </a:uFill>
                <a:latin typeface="Verdana"/>
                <a:ea typeface="Arial"/>
              </a:rPr>
              <a:t>Survey members to ask which ones they want to be on. </a:t>
            </a:r>
            <a:endParaRPr/>
          </a:p>
          <a:p>
            <a:pPr marL="343080" indent="-341640">
              <a:lnSpc>
                <a:spcPct val="100000"/>
              </a:lnSpc>
            </a:pPr>
            <a:endParaRPr/>
          </a:p>
          <a:p>
            <a:pPr marL="343080" indent="-341640">
              <a:lnSpc>
                <a:spcPct val="100000"/>
              </a:lnSpc>
              <a:buBlip>
                <a:blip r:embed="rId4"/>
              </a:buBlip>
            </a:pPr>
            <a:r>
              <a:rPr lang="en-US" sz="2600" strike="noStrike" spc="-1">
                <a:solidFill>
                  <a:srgbClr val="000000"/>
                </a:solidFill>
                <a:uFill>
                  <a:solidFill>
                    <a:srgbClr val="FFFFFF"/>
                  </a:solidFill>
                </a:uFill>
                <a:latin typeface="Verdana"/>
                <a:ea typeface="Arial"/>
              </a:rPr>
              <a:t>Vice President will help oversee committee</a:t>
            </a:r>
            <a:r>
              <a:rPr lang="en-US" sz="2600" strike="noStrike" spc="-1">
                <a:solidFill>
                  <a:srgbClr val="000000"/>
                </a:solidFill>
                <a:uFill>
                  <a:solidFill>
                    <a:srgbClr val="FFFFFF"/>
                  </a:solidFill>
                </a:uFill>
                <a:latin typeface="Century Gothic"/>
                <a:ea typeface="Arial"/>
              </a:rPr>
              <a:t>. </a:t>
            </a:r>
            <a:endParaRPr/>
          </a:p>
        </p:txBody>
      </p:sp>
      <p:graphicFrame>
        <p:nvGraphicFramePr>
          <p:cNvPr id="207" name="Table 3"/>
          <p:cNvGraphicFramePr/>
          <p:nvPr/>
        </p:nvGraphicFramePr>
        <p:xfrm>
          <a:off x="1440" y="1440"/>
          <a:ext cx="9144000" cy="1676520"/>
        </p:xfrm>
        <a:graphic>
          <a:graphicData uri="http://schemas.openxmlformats.org/drawingml/2006/table">
            <a:tbl>
              <a:tblPr/>
              <a:tblGrid>
                <a:gridCol w="1231200"/>
                <a:gridCol w="1231200"/>
                <a:gridCol w="1231200"/>
                <a:gridCol w="1231200"/>
                <a:gridCol w="4219200"/>
              </a:tblGrid>
              <a:tr h="116892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r>
              <a:tr h="50760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a:p>
                  </a:txBody>
                  <a:tcPr marL="90000" marR="90000">
                    <a:lnL w="720">
                      <a:noFill/>
                    </a:lnL>
                    <a:lnR w="720">
                      <a:solidFill>
                        <a:srgbClr val="FFFFFF"/>
                      </a:solidFill>
                    </a:lnR>
                    <a:lnT w="720">
                      <a:noFill/>
                    </a:lnT>
                    <a:lnB w="720">
                      <a:solidFill>
                        <a:srgbClr val="FFFFFF"/>
                      </a:solidFill>
                    </a:lnB>
                    <a:solidFill>
                      <a:srgbClr val="00AEEF"/>
                    </a:solidFill>
                  </a:tcPr>
                </a:tc>
              </a:tr>
            </a:tbl>
          </a:graphicData>
        </a:graphic>
      </p:graphicFrame>
      <p:sp>
        <p:nvSpPr>
          <p:cNvPr id="208" name="CustomShape 4"/>
          <p:cNvSpPr/>
          <p:nvPr/>
        </p:nvSpPr>
        <p:spPr>
          <a:xfrm>
            <a:off x="6126480" y="182880"/>
            <a:ext cx="1737000" cy="83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4800" strike="noStrike" spc="-1" dirty="0">
                <a:solidFill>
                  <a:schemeClr val="bg1"/>
                </a:solidFill>
                <a:uFill>
                  <a:solidFill>
                    <a:srgbClr val="FFFFFF"/>
                  </a:solidFill>
                </a:uFill>
                <a:latin typeface="Verdana"/>
              </a:rPr>
              <a:t>Who</a:t>
            </a:r>
            <a:endParaRPr>
              <a:solidFill>
                <a:schemeClr val="bg1"/>
              </a:solidFill>
            </a:endParaRPr>
          </a:p>
        </p:txBody>
      </p:sp>
      <p:sp>
        <p:nvSpPr>
          <p:cNvPr id="209" name="CustomShape 5"/>
          <p:cNvSpPr/>
          <p:nvPr/>
        </p:nvSpPr>
        <p:spPr>
          <a:xfrm>
            <a:off x="4937760" y="1156320"/>
            <a:ext cx="4297320" cy="56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800" strike="noStrike" spc="-1" dirty="0">
                <a:uFill>
                  <a:solidFill>
                    <a:srgbClr val="FFFFFF"/>
                  </a:solidFill>
                </a:uFill>
                <a:latin typeface="Verdana"/>
              </a:rPr>
              <a:t>Goes on a Committee?</a:t>
            </a:r>
            <a:endParaRPr/>
          </a:p>
        </p:txBody>
      </p:sp>
      <p:pic>
        <p:nvPicPr>
          <p:cNvPr id="9" name="Picture 8" descr="stamp logo no background.png"/>
          <p:cNvPicPr>
            <a:picLocks noChangeAspect="1"/>
          </p:cNvPicPr>
          <p:nvPr/>
        </p:nvPicPr>
        <p:blipFill>
          <a:blip r:embed="rId5" cstate="print"/>
          <a:stretch>
            <a:fillRect/>
          </a:stretch>
        </p:blipFill>
        <p:spPr>
          <a:xfrm>
            <a:off x="8280400" y="6324600"/>
            <a:ext cx="863600" cy="53340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Picture 10"/>
          <p:cNvPicPr/>
          <p:nvPr/>
        </p:nvPicPr>
        <p:blipFill>
          <a:blip r:embed="rId3"/>
          <a:stretch/>
        </p:blipFill>
        <p:spPr>
          <a:xfrm>
            <a:off x="0" y="1676520"/>
            <a:ext cx="9180720" cy="455760"/>
          </a:xfrm>
          <a:prstGeom prst="rect">
            <a:avLst/>
          </a:prstGeom>
          <a:ln>
            <a:noFill/>
          </a:ln>
        </p:spPr>
      </p:pic>
      <p:sp>
        <p:nvSpPr>
          <p:cNvPr id="212" name="CustomShape 1"/>
          <p:cNvSpPr/>
          <p:nvPr/>
        </p:nvSpPr>
        <p:spPr>
          <a:xfrm>
            <a:off x="-50760" y="335880"/>
            <a:ext cx="9421920" cy="1308240"/>
          </a:xfrm>
          <a:prstGeom prst="rect">
            <a:avLst/>
          </a:prstGeom>
          <a:noFill/>
          <a:ln>
            <a:noFill/>
          </a:ln>
        </p:spPr>
        <p:style>
          <a:lnRef idx="0">
            <a:scrgbClr r="0" g="0" b="0"/>
          </a:lnRef>
          <a:fillRef idx="0">
            <a:scrgbClr r="0" g="0" b="0"/>
          </a:fillRef>
          <a:effectRef idx="0">
            <a:scrgbClr r="0" g="0" b="0"/>
          </a:effectRef>
          <a:fontRef idx="minor"/>
        </p:style>
      </p:sp>
      <p:sp>
        <p:nvSpPr>
          <p:cNvPr id="213" name="CustomShape 2"/>
          <p:cNvSpPr/>
          <p:nvPr/>
        </p:nvSpPr>
        <p:spPr>
          <a:xfrm>
            <a:off x="457200" y="2362320"/>
            <a:ext cx="6551640" cy="40672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1640">
              <a:lnSpc>
                <a:spcPct val="100000"/>
              </a:lnSpc>
              <a:buBlip>
                <a:blip r:embed="rId4"/>
              </a:buBlip>
            </a:pPr>
            <a:r>
              <a:rPr lang="en-US" sz="2400" strike="noStrike" spc="-1">
                <a:solidFill>
                  <a:srgbClr val="000000"/>
                </a:solidFill>
                <a:uFill>
                  <a:solidFill>
                    <a:srgbClr val="FFFFFF"/>
                  </a:solidFill>
                </a:uFill>
                <a:latin typeface="Verdana"/>
                <a:ea typeface="Arial"/>
              </a:rPr>
              <a:t>Vice President should do the following:</a:t>
            </a:r>
            <a:endParaRPr/>
          </a:p>
          <a:p>
            <a:pPr marL="800280" lvl="1" indent="-341640">
              <a:lnSpc>
                <a:spcPct val="100000"/>
              </a:lnSpc>
              <a:buBlip>
                <a:blip r:embed="rId4"/>
              </a:buBlip>
            </a:pPr>
            <a:r>
              <a:rPr lang="en-US" sz="2400" strike="noStrike" spc="-1">
                <a:solidFill>
                  <a:srgbClr val="000000"/>
                </a:solidFill>
                <a:uFill>
                  <a:solidFill>
                    <a:srgbClr val="FFFFFF"/>
                  </a:solidFill>
                </a:uFill>
                <a:latin typeface="Verdana"/>
                <a:ea typeface="Arial"/>
              </a:rPr>
              <a:t>Create a list of committee guidelines </a:t>
            </a:r>
            <a:endParaRPr/>
          </a:p>
          <a:p>
            <a:pPr marL="800280" indent="-341640">
              <a:lnSpc>
                <a:spcPct val="100000"/>
              </a:lnSpc>
            </a:pPr>
            <a:r>
              <a:rPr lang="en-US" sz="2400" strike="noStrike" spc="-1">
                <a:solidFill>
                  <a:srgbClr val="000000"/>
                </a:solidFill>
                <a:uFill>
                  <a:solidFill>
                    <a:srgbClr val="FFFFFF"/>
                  </a:solidFill>
                </a:uFill>
                <a:latin typeface="Verdana"/>
                <a:ea typeface="Arial"/>
              </a:rPr>
              <a:t>    and objectives.</a:t>
            </a:r>
            <a:endParaRPr/>
          </a:p>
          <a:p>
            <a:pPr marL="800280" lvl="1" indent="-341640">
              <a:lnSpc>
                <a:spcPct val="100000"/>
              </a:lnSpc>
              <a:buBlip>
                <a:blip r:embed="rId4"/>
              </a:buBlip>
            </a:pPr>
            <a:r>
              <a:rPr lang="en-US" sz="2400" strike="noStrike" spc="-1">
                <a:solidFill>
                  <a:srgbClr val="000000"/>
                </a:solidFill>
                <a:uFill>
                  <a:solidFill>
                    <a:srgbClr val="FFFFFF"/>
                  </a:solidFill>
                </a:uFill>
                <a:latin typeface="Verdana"/>
                <a:ea typeface="Arial"/>
              </a:rPr>
              <a:t>Attend committee meetings.</a:t>
            </a:r>
            <a:endParaRPr/>
          </a:p>
          <a:p>
            <a:pPr marL="800280" lvl="1" indent="-341640">
              <a:lnSpc>
                <a:spcPct val="100000"/>
              </a:lnSpc>
              <a:buBlip>
                <a:blip r:embed="rId4"/>
              </a:buBlip>
            </a:pPr>
            <a:r>
              <a:rPr lang="en-US" sz="2400" strike="noStrike" spc="-1">
                <a:solidFill>
                  <a:srgbClr val="000000"/>
                </a:solidFill>
                <a:uFill>
                  <a:solidFill>
                    <a:srgbClr val="FFFFFF"/>
                  </a:solidFill>
                </a:uFill>
                <a:latin typeface="Verdana"/>
                <a:ea typeface="Arial"/>
              </a:rPr>
              <a:t>Give the Secretary a monthly report of events.</a:t>
            </a:r>
            <a:endParaRPr/>
          </a:p>
        </p:txBody>
      </p:sp>
      <p:graphicFrame>
        <p:nvGraphicFramePr>
          <p:cNvPr id="214" name="Table 3"/>
          <p:cNvGraphicFramePr/>
          <p:nvPr/>
        </p:nvGraphicFramePr>
        <p:xfrm>
          <a:off x="1440" y="1440"/>
          <a:ext cx="9144000" cy="1676520"/>
        </p:xfrm>
        <a:graphic>
          <a:graphicData uri="http://schemas.openxmlformats.org/drawingml/2006/table">
            <a:tbl>
              <a:tblPr/>
              <a:tblGrid>
                <a:gridCol w="1231200"/>
                <a:gridCol w="1231200"/>
                <a:gridCol w="1231200"/>
                <a:gridCol w="1231200"/>
                <a:gridCol w="4219200"/>
              </a:tblGrid>
              <a:tr h="116892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a:p>
                  </a:txBody>
                  <a:tcPr marL="90000" marR="90000">
                    <a:lnL w="720">
                      <a:noFill/>
                    </a:lnL>
                    <a:lnR w="720">
                      <a:solidFill>
                        <a:srgbClr val="FFFFFF"/>
                      </a:solidFill>
                    </a:lnR>
                    <a:lnT w="720">
                      <a:solidFill>
                        <a:srgbClr val="FFFFFF"/>
                      </a:solidFill>
                    </a:lnT>
                    <a:lnB w="720">
                      <a:noFill/>
                    </a:lnB>
                    <a:solidFill>
                      <a:srgbClr val="002F5F"/>
                    </a:solidFill>
                  </a:tcPr>
                </a:tc>
              </a:tr>
              <a:tr h="50760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r>
            </a:tbl>
          </a:graphicData>
        </a:graphic>
      </p:graphicFrame>
      <p:sp>
        <p:nvSpPr>
          <p:cNvPr id="215" name="CustomShape 4"/>
          <p:cNvSpPr/>
          <p:nvPr/>
        </p:nvSpPr>
        <p:spPr>
          <a:xfrm>
            <a:off x="4846320" y="-137160"/>
            <a:ext cx="4205880" cy="14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4000" strike="noStrike" spc="-1" dirty="0">
                <a:solidFill>
                  <a:srgbClr val="FFFFFF"/>
                </a:solidFill>
                <a:uFill>
                  <a:solidFill>
                    <a:srgbClr val="FFFFFF"/>
                  </a:solidFill>
                </a:uFill>
                <a:latin typeface="Verdana"/>
              </a:rPr>
              <a:t>Developing and Managing</a:t>
            </a:r>
            <a:endParaRPr/>
          </a:p>
        </p:txBody>
      </p:sp>
      <p:sp>
        <p:nvSpPr>
          <p:cNvPr id="216" name="CustomShape 5"/>
          <p:cNvSpPr/>
          <p:nvPr/>
        </p:nvSpPr>
        <p:spPr>
          <a:xfrm>
            <a:off x="5518080" y="1157040"/>
            <a:ext cx="2619720" cy="671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800" strike="noStrike" spc="-1" dirty="0">
                <a:uFill>
                  <a:solidFill>
                    <a:srgbClr val="FFFFFF"/>
                  </a:solidFill>
                </a:uFill>
                <a:latin typeface="Verdana"/>
              </a:rPr>
              <a:t>A Committee</a:t>
            </a:r>
            <a:endParaRPr/>
          </a:p>
        </p:txBody>
      </p:sp>
      <p:pic>
        <p:nvPicPr>
          <p:cNvPr id="9" name="Picture 8" descr="stamp logo no background.png"/>
          <p:cNvPicPr>
            <a:picLocks noChangeAspect="1"/>
          </p:cNvPicPr>
          <p:nvPr/>
        </p:nvPicPr>
        <p:blipFill>
          <a:blip r:embed="rId5" cstate="print"/>
          <a:stretch>
            <a:fillRect/>
          </a:stretch>
        </p:blipFill>
        <p:spPr>
          <a:xfrm>
            <a:off x="8001000" y="6152030"/>
            <a:ext cx="1143000" cy="70597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Picture 11"/>
          <p:cNvPicPr/>
          <p:nvPr/>
        </p:nvPicPr>
        <p:blipFill>
          <a:blip r:embed="rId3"/>
          <a:stretch/>
        </p:blipFill>
        <p:spPr>
          <a:xfrm>
            <a:off x="0" y="1676520"/>
            <a:ext cx="9180720" cy="455760"/>
          </a:xfrm>
          <a:prstGeom prst="rect">
            <a:avLst/>
          </a:prstGeom>
          <a:ln>
            <a:noFill/>
          </a:ln>
        </p:spPr>
      </p:pic>
      <p:sp>
        <p:nvSpPr>
          <p:cNvPr id="219" name="CustomShape 1"/>
          <p:cNvSpPr/>
          <p:nvPr/>
        </p:nvSpPr>
        <p:spPr>
          <a:xfrm>
            <a:off x="-127080" y="435240"/>
            <a:ext cx="9421920" cy="698760"/>
          </a:xfrm>
          <a:prstGeom prst="rect">
            <a:avLst/>
          </a:prstGeom>
          <a:noFill/>
          <a:ln>
            <a:noFill/>
          </a:ln>
        </p:spPr>
        <p:style>
          <a:lnRef idx="0">
            <a:scrgbClr r="0" g="0" b="0"/>
          </a:lnRef>
          <a:fillRef idx="0">
            <a:scrgbClr r="0" g="0" b="0"/>
          </a:fillRef>
          <a:effectRef idx="0">
            <a:scrgbClr r="0" g="0" b="0"/>
          </a:effectRef>
          <a:fontRef idx="minor"/>
        </p:style>
      </p:sp>
      <p:sp>
        <p:nvSpPr>
          <p:cNvPr id="220" name="CustomShape 2"/>
          <p:cNvSpPr/>
          <p:nvPr/>
        </p:nvSpPr>
        <p:spPr>
          <a:xfrm>
            <a:off x="304920" y="2362320"/>
            <a:ext cx="6361200" cy="32752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1640">
              <a:lnSpc>
                <a:spcPct val="100000"/>
              </a:lnSpc>
              <a:buBlip>
                <a:blip r:embed="rId4"/>
              </a:buBlip>
            </a:pPr>
            <a:r>
              <a:rPr lang="en-US" sz="2400" strike="noStrike" spc="-1">
                <a:solidFill>
                  <a:srgbClr val="000000"/>
                </a:solidFill>
                <a:uFill>
                  <a:solidFill>
                    <a:srgbClr val="FFFFFF"/>
                  </a:solidFill>
                </a:uFill>
                <a:latin typeface="Verdana"/>
                <a:ea typeface="Arial"/>
              </a:rPr>
              <a:t>Key Club International recommends that every club have the following committees:</a:t>
            </a:r>
            <a:endParaRPr/>
          </a:p>
          <a:p>
            <a:pPr marL="800280" lvl="1" indent="-341640">
              <a:lnSpc>
                <a:spcPct val="100000"/>
              </a:lnSpc>
              <a:buBlip>
                <a:blip r:embed="rId4"/>
              </a:buBlip>
            </a:pPr>
            <a:r>
              <a:rPr lang="en-US" sz="2000" strike="noStrike" spc="-1">
                <a:solidFill>
                  <a:srgbClr val="000000"/>
                </a:solidFill>
                <a:uFill>
                  <a:solidFill>
                    <a:srgbClr val="FFFFFF"/>
                  </a:solidFill>
                </a:uFill>
                <a:latin typeface="Verdana"/>
                <a:ea typeface="Arial"/>
              </a:rPr>
              <a:t>Kiwanis Family Relations Committee</a:t>
            </a:r>
            <a:endParaRPr/>
          </a:p>
          <a:p>
            <a:pPr marL="800280" lvl="1" indent="-341640">
              <a:lnSpc>
                <a:spcPct val="100000"/>
              </a:lnSpc>
              <a:buBlip>
                <a:blip r:embed="rId4"/>
              </a:buBlip>
            </a:pPr>
            <a:r>
              <a:rPr lang="en-US" sz="2000" strike="noStrike" spc="-1">
                <a:solidFill>
                  <a:srgbClr val="000000"/>
                </a:solidFill>
                <a:uFill>
                  <a:solidFill>
                    <a:srgbClr val="FFFFFF"/>
                  </a:solidFill>
                </a:uFill>
                <a:latin typeface="Verdana"/>
                <a:ea typeface="Arial"/>
              </a:rPr>
              <a:t>Fund-raising</a:t>
            </a:r>
            <a:endParaRPr/>
          </a:p>
          <a:p>
            <a:pPr marL="800280" lvl="1" indent="-341640">
              <a:lnSpc>
                <a:spcPct val="100000"/>
              </a:lnSpc>
              <a:buBlip>
                <a:blip r:embed="rId4"/>
              </a:buBlip>
            </a:pPr>
            <a:r>
              <a:rPr lang="en-US" sz="2000" strike="noStrike" spc="-1">
                <a:solidFill>
                  <a:srgbClr val="000000"/>
                </a:solidFill>
                <a:uFill>
                  <a:solidFill>
                    <a:srgbClr val="FFFFFF"/>
                  </a:solidFill>
                </a:uFill>
                <a:latin typeface="Verdana"/>
                <a:ea typeface="Arial"/>
              </a:rPr>
              <a:t>Membership Development Committee</a:t>
            </a:r>
            <a:endParaRPr/>
          </a:p>
          <a:p>
            <a:pPr marL="800280" lvl="1" indent="-341640">
              <a:lnSpc>
                <a:spcPct val="100000"/>
              </a:lnSpc>
              <a:buBlip>
                <a:blip r:embed="rId4"/>
              </a:buBlip>
            </a:pPr>
            <a:r>
              <a:rPr lang="en-US" sz="2000" strike="noStrike" spc="-1">
                <a:solidFill>
                  <a:srgbClr val="000000"/>
                </a:solidFill>
                <a:uFill>
                  <a:solidFill>
                    <a:srgbClr val="FFFFFF"/>
                  </a:solidFill>
                </a:uFill>
                <a:latin typeface="Verdana"/>
                <a:ea typeface="Arial"/>
              </a:rPr>
              <a:t>Program Committee</a:t>
            </a:r>
            <a:endParaRPr/>
          </a:p>
          <a:p>
            <a:pPr marL="800280" lvl="1" indent="-341640">
              <a:lnSpc>
                <a:spcPct val="100000"/>
              </a:lnSpc>
              <a:buBlip>
                <a:blip r:embed="rId4"/>
              </a:buBlip>
            </a:pPr>
            <a:r>
              <a:rPr lang="en-US" sz="2000" strike="noStrike" spc="-1">
                <a:solidFill>
                  <a:srgbClr val="000000"/>
                </a:solidFill>
                <a:uFill>
                  <a:solidFill>
                    <a:srgbClr val="FFFFFF"/>
                  </a:solidFill>
                </a:uFill>
                <a:latin typeface="Verdana"/>
                <a:ea typeface="Arial"/>
              </a:rPr>
              <a:t>Project Committee</a:t>
            </a:r>
            <a:endParaRPr/>
          </a:p>
          <a:p>
            <a:pPr marL="800280" lvl="1" indent="-341640">
              <a:lnSpc>
                <a:spcPct val="100000"/>
              </a:lnSpc>
              <a:buBlip>
                <a:blip r:embed="rId4"/>
              </a:buBlip>
            </a:pPr>
            <a:r>
              <a:rPr lang="en-US" sz="2000" strike="noStrike" spc="-1">
                <a:solidFill>
                  <a:srgbClr val="000000"/>
                </a:solidFill>
                <a:uFill>
                  <a:solidFill>
                    <a:srgbClr val="FFFFFF"/>
                  </a:solidFill>
                </a:uFill>
                <a:latin typeface="Verdana"/>
                <a:ea typeface="Arial"/>
              </a:rPr>
              <a:t>Public Relations Committee</a:t>
            </a:r>
            <a:endParaRPr/>
          </a:p>
          <a:p>
            <a:pPr>
              <a:lnSpc>
                <a:spcPct val="100000"/>
              </a:lnSpc>
            </a:pPr>
            <a:endParaRPr/>
          </a:p>
        </p:txBody>
      </p:sp>
      <p:graphicFrame>
        <p:nvGraphicFramePr>
          <p:cNvPr id="221" name="Table 3"/>
          <p:cNvGraphicFramePr/>
          <p:nvPr/>
        </p:nvGraphicFramePr>
        <p:xfrm>
          <a:off x="1440" y="1440"/>
          <a:ext cx="9144000" cy="1676520"/>
        </p:xfrm>
        <a:graphic>
          <a:graphicData uri="http://schemas.openxmlformats.org/drawingml/2006/table">
            <a:tbl>
              <a:tblPr/>
              <a:tblGrid>
                <a:gridCol w="1231200"/>
                <a:gridCol w="1231200"/>
                <a:gridCol w="1231200"/>
                <a:gridCol w="1231200"/>
                <a:gridCol w="4219200"/>
              </a:tblGrid>
              <a:tr h="116892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r>
              <a:tr h="50760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a:p>
                  </a:txBody>
                  <a:tcPr marL="90000" marR="90000">
                    <a:lnL w="720">
                      <a:noFill/>
                    </a:lnL>
                    <a:lnR w="720">
                      <a:noFill/>
                    </a:lnR>
                    <a:lnT w="720">
                      <a:noFill/>
                    </a:lnT>
                    <a:lnB w="720">
                      <a:solidFill>
                        <a:srgbClr val="FFFFFF"/>
                      </a:solidFill>
                    </a:lnB>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r>
            </a:tbl>
          </a:graphicData>
        </a:graphic>
      </p:graphicFrame>
      <p:sp>
        <p:nvSpPr>
          <p:cNvPr id="222" name="CustomShape 4"/>
          <p:cNvSpPr/>
          <p:nvPr/>
        </p:nvSpPr>
        <p:spPr>
          <a:xfrm>
            <a:off x="5303520" y="182880"/>
            <a:ext cx="3565800" cy="102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4800" strike="noStrike" spc="-1" dirty="0">
                <a:solidFill>
                  <a:srgbClr val="FFFFFF"/>
                </a:solidFill>
                <a:uFill>
                  <a:solidFill>
                    <a:srgbClr val="FFFFFF"/>
                  </a:solidFill>
                </a:uFill>
                <a:latin typeface="Verdana"/>
              </a:rPr>
              <a:t>Committee</a:t>
            </a:r>
            <a:endParaRPr/>
          </a:p>
        </p:txBody>
      </p:sp>
      <p:sp>
        <p:nvSpPr>
          <p:cNvPr id="223" name="CustomShape 5"/>
          <p:cNvSpPr/>
          <p:nvPr/>
        </p:nvSpPr>
        <p:spPr>
          <a:xfrm>
            <a:off x="5943600" y="1134360"/>
            <a:ext cx="2194200" cy="58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3200" strike="noStrike" spc="-1" dirty="0">
                <a:uFill>
                  <a:solidFill>
                    <a:srgbClr val="FFFFFF"/>
                  </a:solidFill>
                </a:uFill>
                <a:latin typeface="Verdana"/>
              </a:rPr>
              <a:t>Structure</a:t>
            </a:r>
            <a:endParaRPr/>
          </a:p>
        </p:txBody>
      </p:sp>
      <p:pic>
        <p:nvPicPr>
          <p:cNvPr id="9" name="Picture 8" descr="stamp logo no background.png"/>
          <p:cNvPicPr>
            <a:picLocks noChangeAspect="1"/>
          </p:cNvPicPr>
          <p:nvPr/>
        </p:nvPicPr>
        <p:blipFill>
          <a:blip r:embed="rId5" cstate="print"/>
          <a:stretch>
            <a:fillRect/>
          </a:stretch>
        </p:blipFill>
        <p:spPr>
          <a:xfrm>
            <a:off x="8157028" y="6248400"/>
            <a:ext cx="986972" cy="60960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Picture 7"/>
          <p:cNvPicPr/>
          <p:nvPr/>
        </p:nvPicPr>
        <p:blipFill>
          <a:blip r:embed="rId3"/>
          <a:stretch/>
        </p:blipFill>
        <p:spPr>
          <a:xfrm>
            <a:off x="0" y="1676520"/>
            <a:ext cx="9180720" cy="455760"/>
          </a:xfrm>
          <a:prstGeom prst="rect">
            <a:avLst/>
          </a:prstGeom>
          <a:ln>
            <a:noFill/>
          </a:ln>
        </p:spPr>
      </p:pic>
      <p:sp>
        <p:nvSpPr>
          <p:cNvPr id="225" name="CustomShape 1"/>
          <p:cNvSpPr/>
          <p:nvPr/>
        </p:nvSpPr>
        <p:spPr>
          <a:xfrm>
            <a:off x="380880" y="2484360"/>
            <a:ext cx="6285240" cy="3686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1640">
              <a:lnSpc>
                <a:spcPct val="100000"/>
              </a:lnSpc>
              <a:buBlip>
                <a:blip r:embed="rId4"/>
              </a:buBlip>
            </a:pPr>
            <a:r>
              <a:rPr lang="en-US" sz="2000" strike="noStrike" spc="-1" dirty="0">
                <a:solidFill>
                  <a:srgbClr val="000000"/>
                </a:solidFill>
                <a:uFill>
                  <a:solidFill>
                    <a:srgbClr val="FFFFFF"/>
                  </a:solidFill>
                </a:uFill>
                <a:latin typeface="Verdana"/>
                <a:ea typeface="Arial"/>
              </a:rPr>
              <a:t>They are both ex-officio members of your board.</a:t>
            </a:r>
            <a:endParaRPr/>
          </a:p>
          <a:p>
            <a:pPr marL="343080" indent="-341640">
              <a:lnSpc>
                <a:spcPct val="100000"/>
              </a:lnSpc>
            </a:pPr>
            <a:endParaRPr/>
          </a:p>
          <a:p>
            <a:pPr marL="343080" indent="-341640">
              <a:lnSpc>
                <a:spcPct val="100000"/>
              </a:lnSpc>
              <a:buBlip>
                <a:blip r:embed="rId4"/>
              </a:buBlip>
            </a:pPr>
            <a:r>
              <a:rPr lang="en-US" sz="2000" strike="noStrike" spc="-1" dirty="0">
                <a:solidFill>
                  <a:srgbClr val="000000"/>
                </a:solidFill>
                <a:uFill>
                  <a:solidFill>
                    <a:srgbClr val="FFFFFF"/>
                  </a:solidFill>
                </a:uFill>
                <a:latin typeface="Verdana"/>
                <a:ea typeface="Arial"/>
              </a:rPr>
              <a:t> The “KEY” to a successful working relationship is keeping them in the loop. </a:t>
            </a:r>
            <a:endParaRPr/>
          </a:p>
          <a:p>
            <a:pPr>
              <a:lnSpc>
                <a:spcPct val="100000"/>
              </a:lnSpc>
            </a:pPr>
            <a:endParaRPr/>
          </a:p>
          <a:p>
            <a:pPr marL="343080" indent="-341640">
              <a:lnSpc>
                <a:spcPct val="100000"/>
              </a:lnSpc>
              <a:buBlip>
                <a:blip r:embed="rId4"/>
              </a:buBlip>
            </a:pPr>
            <a:r>
              <a:rPr lang="en-US" sz="2000" strike="noStrike" spc="-1" dirty="0">
                <a:solidFill>
                  <a:srgbClr val="000000"/>
                </a:solidFill>
                <a:uFill>
                  <a:solidFill>
                    <a:srgbClr val="FFFFFF"/>
                  </a:solidFill>
                </a:uFill>
                <a:latin typeface="Verdana"/>
                <a:ea typeface="Arial"/>
              </a:rPr>
              <a:t> The Kiwanis Club is your greatest resource.</a:t>
            </a:r>
            <a:endParaRPr/>
          </a:p>
        </p:txBody>
      </p:sp>
      <p:graphicFrame>
        <p:nvGraphicFramePr>
          <p:cNvPr id="227" name="Table 2"/>
          <p:cNvGraphicFramePr/>
          <p:nvPr/>
        </p:nvGraphicFramePr>
        <p:xfrm>
          <a:off x="1440" y="1440"/>
          <a:ext cx="9144000" cy="1676520"/>
        </p:xfrm>
        <a:graphic>
          <a:graphicData uri="http://schemas.openxmlformats.org/drawingml/2006/table">
            <a:tbl>
              <a:tblPr/>
              <a:tblGrid>
                <a:gridCol w="1231200"/>
                <a:gridCol w="1231200"/>
                <a:gridCol w="1231200"/>
                <a:gridCol w="1231200"/>
                <a:gridCol w="4219200"/>
              </a:tblGrid>
              <a:tr h="116892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solidFill>
                          <a:schemeClr val="bg1"/>
                        </a:solidFill>
                      </a:endParaRPr>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r>
              <a:tr h="50760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r>
            </a:tbl>
          </a:graphicData>
        </a:graphic>
      </p:graphicFrame>
      <p:sp>
        <p:nvSpPr>
          <p:cNvPr id="228" name="CustomShape 3"/>
          <p:cNvSpPr/>
          <p:nvPr/>
        </p:nvSpPr>
        <p:spPr>
          <a:xfrm>
            <a:off x="5029560" y="381000"/>
            <a:ext cx="4114440" cy="157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4400" strike="noStrike" spc="-1" dirty="0">
                <a:solidFill>
                  <a:srgbClr val="FFFFFF"/>
                </a:solidFill>
                <a:uFill>
                  <a:solidFill>
                    <a:srgbClr val="FFFFFF"/>
                  </a:solidFill>
                </a:uFill>
                <a:latin typeface="Verdana"/>
              </a:rPr>
              <a:t>Advisors and</a:t>
            </a:r>
            <a:endParaRPr sz="1600"/>
          </a:p>
        </p:txBody>
      </p:sp>
      <p:sp>
        <p:nvSpPr>
          <p:cNvPr id="229" name="CustomShape 4"/>
          <p:cNvSpPr/>
          <p:nvPr/>
        </p:nvSpPr>
        <p:spPr>
          <a:xfrm>
            <a:off x="5852160" y="1097280"/>
            <a:ext cx="2285640" cy="58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3200" strike="noStrike" spc="-1">
                <a:uFill>
                  <a:solidFill>
                    <a:srgbClr val="FFFFFF"/>
                  </a:solidFill>
                </a:uFill>
                <a:latin typeface="Verdana"/>
              </a:rPr>
              <a:t>Kiwanians</a:t>
            </a:r>
            <a:endParaRPr/>
          </a:p>
        </p:txBody>
      </p:sp>
      <p:pic>
        <p:nvPicPr>
          <p:cNvPr id="8" name="Picture 7" descr="stamp logo no background.png"/>
          <p:cNvPicPr>
            <a:picLocks noChangeAspect="1"/>
          </p:cNvPicPr>
          <p:nvPr/>
        </p:nvPicPr>
        <p:blipFill>
          <a:blip r:embed="rId5" cstate="print"/>
          <a:stretch>
            <a:fillRect/>
          </a:stretch>
        </p:blipFill>
        <p:spPr>
          <a:xfrm>
            <a:off x="7910284" y="6096000"/>
            <a:ext cx="1233715" cy="76200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1446550"/>
          </a:xfrm>
          <a:prstGeom prst="rect">
            <a:avLst/>
          </a:prstGeom>
          <a:solidFill>
            <a:srgbClr val="002060"/>
          </a:solidFill>
        </p:spPr>
        <p:txBody>
          <a:bodyPr wrap="square" rtlCol="0">
            <a:spAutoFit/>
          </a:bodyPr>
          <a:lstStyle/>
          <a:p>
            <a:pPr algn="r"/>
            <a:endParaRPr lang="en-US" sz="4400" dirty="0" smtClean="0">
              <a:solidFill>
                <a:schemeClr val="bg1"/>
              </a:solidFill>
              <a:latin typeface="Verdana" pitchFamily="34" charset="0"/>
              <a:ea typeface="Verdana" pitchFamily="34" charset="0"/>
              <a:cs typeface="Verdana" pitchFamily="34" charset="0"/>
            </a:endParaRPr>
          </a:p>
          <a:p>
            <a:pPr algn="r"/>
            <a:r>
              <a:rPr lang="en-US" sz="4400" dirty="0" smtClean="0">
                <a:solidFill>
                  <a:schemeClr val="bg1"/>
                </a:solidFill>
                <a:latin typeface="Verdana" pitchFamily="34" charset="0"/>
                <a:ea typeface="Verdana" pitchFamily="34" charset="0"/>
                <a:cs typeface="Verdana" pitchFamily="34" charset="0"/>
              </a:rPr>
              <a:t>Governor’s</a:t>
            </a:r>
            <a:endParaRPr lang="en-US" sz="4400" dirty="0">
              <a:solidFill>
                <a:schemeClr val="bg1"/>
              </a:solidFill>
              <a:latin typeface="Verdana" pitchFamily="34" charset="0"/>
              <a:ea typeface="Verdana" pitchFamily="34" charset="0"/>
              <a:cs typeface="Verdana" pitchFamily="34" charset="0"/>
            </a:endParaRPr>
          </a:p>
        </p:txBody>
      </p:sp>
      <p:sp>
        <p:nvSpPr>
          <p:cNvPr id="4" name="TextBox 3"/>
          <p:cNvSpPr txBox="1"/>
          <p:nvPr/>
        </p:nvSpPr>
        <p:spPr>
          <a:xfrm>
            <a:off x="0" y="1219200"/>
            <a:ext cx="9144000" cy="646331"/>
          </a:xfrm>
          <a:prstGeom prst="rect">
            <a:avLst/>
          </a:prstGeom>
          <a:solidFill>
            <a:srgbClr val="00B0F0"/>
          </a:solidFill>
        </p:spPr>
        <p:txBody>
          <a:bodyPr wrap="square" rtlCol="0">
            <a:spAutoFit/>
          </a:bodyPr>
          <a:lstStyle/>
          <a:p>
            <a:pPr algn="r"/>
            <a:r>
              <a:rPr lang="en-US" sz="3600" dirty="0" smtClean="0">
                <a:latin typeface="Verdana" pitchFamily="34" charset="0"/>
                <a:ea typeface="Verdana" pitchFamily="34" charset="0"/>
                <a:cs typeface="Verdana" pitchFamily="34" charset="0"/>
              </a:rPr>
              <a:t>Project</a:t>
            </a:r>
            <a:endParaRPr lang="en-US" sz="3600" dirty="0">
              <a:latin typeface="Verdana" pitchFamily="34" charset="0"/>
              <a:ea typeface="Verdana" pitchFamily="34" charset="0"/>
              <a:cs typeface="Verdana" pitchFamily="34" charset="0"/>
            </a:endParaRPr>
          </a:p>
        </p:txBody>
      </p:sp>
      <p:pic>
        <p:nvPicPr>
          <p:cNvPr id="5" name="Picture 7"/>
          <p:cNvPicPr/>
          <p:nvPr/>
        </p:nvPicPr>
        <p:blipFill>
          <a:blip r:embed="rId3"/>
          <a:stretch/>
        </p:blipFill>
        <p:spPr>
          <a:xfrm>
            <a:off x="0" y="1905000"/>
            <a:ext cx="9180720" cy="455760"/>
          </a:xfrm>
          <a:prstGeom prst="rect">
            <a:avLst/>
          </a:prstGeom>
          <a:ln>
            <a:noFill/>
          </a:ln>
        </p:spPr>
      </p:pic>
      <p:sp>
        <p:nvSpPr>
          <p:cNvPr id="7" name="TextBox 6"/>
          <p:cNvSpPr txBox="1"/>
          <p:nvPr/>
        </p:nvSpPr>
        <p:spPr>
          <a:xfrm>
            <a:off x="838200" y="3048000"/>
            <a:ext cx="7162800" cy="3046988"/>
          </a:xfrm>
          <a:prstGeom prst="rect">
            <a:avLst/>
          </a:prstGeom>
          <a:noFill/>
        </p:spPr>
        <p:txBody>
          <a:bodyPr wrap="square" rtlCol="0">
            <a:spAutoFit/>
          </a:bodyPr>
          <a:lstStyle/>
          <a:p>
            <a:pPr marL="343080" indent="-341640">
              <a:lnSpc>
                <a:spcPct val="100000"/>
              </a:lnSpc>
            </a:pPr>
            <a:r>
              <a:rPr lang="en-US" sz="3200" spc="-1" dirty="0" smtClean="0">
                <a:solidFill>
                  <a:srgbClr val="002060"/>
                </a:solidFill>
                <a:uFill>
                  <a:solidFill>
                    <a:srgbClr val="FFFFFF"/>
                  </a:solidFill>
                </a:uFill>
                <a:latin typeface="Verdana"/>
                <a:ea typeface="Arial"/>
              </a:rPr>
              <a:t>Key Goes Green</a:t>
            </a:r>
            <a:r>
              <a:rPr lang="en-US" sz="3200" spc="-1" dirty="0" smtClean="0">
                <a:solidFill>
                  <a:srgbClr val="000000"/>
                </a:solidFill>
                <a:uFill>
                  <a:solidFill>
                    <a:srgbClr val="FFFFFF"/>
                  </a:solidFill>
                </a:uFill>
                <a:latin typeface="Verdana"/>
                <a:ea typeface="Arial"/>
              </a:rPr>
              <a:t> </a:t>
            </a:r>
          </a:p>
          <a:p>
            <a:pPr marL="343080" indent="-341640">
              <a:lnSpc>
                <a:spcPct val="100000"/>
              </a:lnSpc>
            </a:pPr>
            <a:endParaRPr lang="en-US" sz="3200" spc="-1" dirty="0" smtClean="0">
              <a:solidFill>
                <a:srgbClr val="000000"/>
              </a:solidFill>
              <a:uFill>
                <a:solidFill>
                  <a:srgbClr val="FFFFFF"/>
                </a:solidFill>
              </a:uFill>
              <a:latin typeface="Verdana"/>
              <a:ea typeface="Arial"/>
            </a:endParaRPr>
          </a:p>
          <a:p>
            <a:pPr marL="343080" indent="-341640">
              <a:lnSpc>
                <a:spcPct val="100000"/>
              </a:lnSpc>
              <a:buBlip>
                <a:blip r:embed="rId4"/>
              </a:buBlip>
            </a:pPr>
            <a:r>
              <a:rPr lang="en-US" sz="3200" spc="-1" dirty="0" smtClean="0">
                <a:solidFill>
                  <a:srgbClr val="000000"/>
                </a:solidFill>
                <a:uFill>
                  <a:solidFill>
                    <a:srgbClr val="FFFFFF"/>
                  </a:solidFill>
                </a:uFill>
                <a:latin typeface="Verdana"/>
                <a:ea typeface="Arial"/>
              </a:rPr>
              <a:t>Project initiated by Governor Shane</a:t>
            </a:r>
          </a:p>
          <a:p>
            <a:pPr marL="343080" indent="-341640">
              <a:lnSpc>
                <a:spcPct val="100000"/>
              </a:lnSpc>
              <a:buBlip>
                <a:blip r:embed="rId4"/>
              </a:buBlip>
            </a:pPr>
            <a:r>
              <a:rPr lang="en-US" sz="3200" spc="-1" dirty="0" smtClean="0">
                <a:solidFill>
                  <a:srgbClr val="000000"/>
                </a:solidFill>
                <a:uFill>
                  <a:solidFill>
                    <a:srgbClr val="FFFFFF"/>
                  </a:solidFill>
                </a:uFill>
                <a:latin typeface="Verdana"/>
              </a:rPr>
              <a:t>Involves everything environmental </a:t>
            </a:r>
            <a:endParaRPr lang="en-US"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1446550"/>
          </a:xfrm>
          <a:prstGeom prst="rect">
            <a:avLst/>
          </a:prstGeom>
          <a:solidFill>
            <a:srgbClr val="002060"/>
          </a:solidFill>
        </p:spPr>
        <p:txBody>
          <a:bodyPr wrap="square" rtlCol="0">
            <a:spAutoFit/>
          </a:bodyPr>
          <a:lstStyle/>
          <a:p>
            <a:pPr algn="r"/>
            <a:endParaRPr lang="en-US" sz="4400" dirty="0" smtClean="0">
              <a:solidFill>
                <a:schemeClr val="bg1"/>
              </a:solidFill>
              <a:latin typeface="Verdana" pitchFamily="34" charset="0"/>
              <a:ea typeface="Verdana" pitchFamily="34" charset="0"/>
              <a:cs typeface="Verdana" pitchFamily="34" charset="0"/>
            </a:endParaRPr>
          </a:p>
          <a:p>
            <a:pPr algn="r"/>
            <a:r>
              <a:rPr lang="en-US" sz="4400" dirty="0" smtClean="0">
                <a:solidFill>
                  <a:schemeClr val="bg1"/>
                </a:solidFill>
                <a:latin typeface="Verdana" pitchFamily="34" charset="0"/>
                <a:ea typeface="Verdana" pitchFamily="34" charset="0"/>
                <a:cs typeface="Verdana" pitchFamily="34" charset="0"/>
              </a:rPr>
              <a:t>Governor’s</a:t>
            </a:r>
            <a:endParaRPr lang="en-US" sz="4400" dirty="0">
              <a:solidFill>
                <a:schemeClr val="bg1"/>
              </a:solidFill>
              <a:latin typeface="Verdana" pitchFamily="34" charset="0"/>
              <a:ea typeface="Verdana" pitchFamily="34" charset="0"/>
              <a:cs typeface="Verdana" pitchFamily="34" charset="0"/>
            </a:endParaRPr>
          </a:p>
        </p:txBody>
      </p:sp>
      <p:sp>
        <p:nvSpPr>
          <p:cNvPr id="3" name="TextBox 2"/>
          <p:cNvSpPr txBox="1"/>
          <p:nvPr/>
        </p:nvSpPr>
        <p:spPr>
          <a:xfrm>
            <a:off x="0" y="1219200"/>
            <a:ext cx="9144000" cy="646331"/>
          </a:xfrm>
          <a:prstGeom prst="rect">
            <a:avLst/>
          </a:prstGeom>
          <a:solidFill>
            <a:srgbClr val="00B0F0"/>
          </a:solidFill>
        </p:spPr>
        <p:txBody>
          <a:bodyPr wrap="square" rtlCol="0">
            <a:spAutoFit/>
          </a:bodyPr>
          <a:lstStyle/>
          <a:p>
            <a:pPr algn="r"/>
            <a:r>
              <a:rPr lang="en-US" sz="3600" dirty="0" smtClean="0">
                <a:latin typeface="Verdana" pitchFamily="34" charset="0"/>
                <a:ea typeface="Verdana" pitchFamily="34" charset="0"/>
                <a:cs typeface="Verdana" pitchFamily="34" charset="0"/>
              </a:rPr>
              <a:t>Project</a:t>
            </a:r>
            <a:endParaRPr lang="en-US" sz="3600" dirty="0">
              <a:latin typeface="Verdana" pitchFamily="34" charset="0"/>
              <a:ea typeface="Verdana" pitchFamily="34" charset="0"/>
              <a:cs typeface="Verdana" pitchFamily="34" charset="0"/>
            </a:endParaRPr>
          </a:p>
        </p:txBody>
      </p:sp>
      <p:pic>
        <p:nvPicPr>
          <p:cNvPr id="4" name="Picture 7"/>
          <p:cNvPicPr/>
          <p:nvPr/>
        </p:nvPicPr>
        <p:blipFill>
          <a:blip r:embed="rId3"/>
          <a:stretch/>
        </p:blipFill>
        <p:spPr>
          <a:xfrm>
            <a:off x="0" y="1905000"/>
            <a:ext cx="9180720" cy="455760"/>
          </a:xfrm>
          <a:prstGeom prst="rect">
            <a:avLst/>
          </a:prstGeom>
          <a:ln>
            <a:noFill/>
          </a:ln>
        </p:spPr>
      </p:pic>
      <p:sp>
        <p:nvSpPr>
          <p:cNvPr id="6" name="TextBox 5"/>
          <p:cNvSpPr txBox="1"/>
          <p:nvPr/>
        </p:nvSpPr>
        <p:spPr>
          <a:xfrm>
            <a:off x="609600" y="2819400"/>
            <a:ext cx="7467600" cy="3046988"/>
          </a:xfrm>
          <a:prstGeom prst="rect">
            <a:avLst/>
          </a:prstGeom>
          <a:noFill/>
        </p:spPr>
        <p:txBody>
          <a:bodyPr wrap="square" rtlCol="0">
            <a:spAutoFit/>
          </a:bodyPr>
          <a:lstStyle/>
          <a:p>
            <a:pPr marL="343080" indent="-341640">
              <a:lnSpc>
                <a:spcPct val="100000"/>
              </a:lnSpc>
            </a:pPr>
            <a:r>
              <a:rPr lang="en-US" sz="3200" spc="-1" dirty="0" smtClean="0">
                <a:solidFill>
                  <a:srgbClr val="000000"/>
                </a:solidFill>
                <a:uFill>
                  <a:solidFill>
                    <a:srgbClr val="FFFFFF"/>
                  </a:solidFill>
                </a:uFill>
                <a:latin typeface="Verdana"/>
                <a:ea typeface="Arial"/>
              </a:rPr>
              <a:t>How does this apply to your position?</a:t>
            </a:r>
          </a:p>
          <a:p>
            <a:pPr marL="343080" indent="-341640">
              <a:lnSpc>
                <a:spcPct val="100000"/>
              </a:lnSpc>
            </a:pPr>
            <a:endParaRPr lang="en-US" sz="3200" spc="-1" dirty="0" smtClean="0">
              <a:solidFill>
                <a:srgbClr val="000000"/>
              </a:solidFill>
              <a:uFill>
                <a:solidFill>
                  <a:srgbClr val="FFFFFF"/>
                </a:solidFill>
              </a:uFill>
              <a:latin typeface="Verdana"/>
              <a:ea typeface="Arial"/>
            </a:endParaRPr>
          </a:p>
          <a:p>
            <a:pPr marL="343080" indent="-341640">
              <a:lnSpc>
                <a:spcPct val="100000"/>
              </a:lnSpc>
              <a:buBlip>
                <a:blip r:embed="rId4"/>
              </a:buBlip>
            </a:pPr>
            <a:r>
              <a:rPr lang="en-US" sz="3200" spc="-1" dirty="0" smtClean="0">
                <a:solidFill>
                  <a:srgbClr val="000000"/>
                </a:solidFill>
                <a:uFill>
                  <a:solidFill>
                    <a:srgbClr val="FFFFFF"/>
                  </a:solidFill>
                </a:uFill>
                <a:latin typeface="Verdana"/>
                <a:ea typeface="Arial"/>
              </a:rPr>
              <a:t>You can organize projects</a:t>
            </a:r>
          </a:p>
          <a:p>
            <a:pPr marL="343080" indent="-341640">
              <a:lnSpc>
                <a:spcPct val="100000"/>
              </a:lnSpc>
              <a:buBlip>
                <a:blip r:embed="rId4"/>
              </a:buBlip>
            </a:pPr>
            <a:r>
              <a:rPr lang="en-US" sz="3200" spc="-1" dirty="0" smtClean="0">
                <a:solidFill>
                  <a:srgbClr val="000000"/>
                </a:solidFill>
                <a:uFill>
                  <a:solidFill>
                    <a:srgbClr val="FFFFFF"/>
                  </a:solidFill>
                </a:uFill>
                <a:latin typeface="Verdana"/>
              </a:rPr>
              <a:t>Vice President can organize a Key Goes Green Committee </a:t>
            </a:r>
            <a:endParaRPr lang="en-US" sz="32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Picture 7"/>
          <p:cNvPicPr/>
          <p:nvPr/>
        </p:nvPicPr>
        <p:blipFill>
          <a:blip r:embed="rId2"/>
          <a:stretch/>
        </p:blipFill>
        <p:spPr>
          <a:xfrm>
            <a:off x="0" y="1676520"/>
            <a:ext cx="9180720" cy="455760"/>
          </a:xfrm>
          <a:prstGeom prst="rect">
            <a:avLst/>
          </a:prstGeom>
          <a:ln>
            <a:noFill/>
          </a:ln>
        </p:spPr>
      </p:pic>
      <p:sp>
        <p:nvSpPr>
          <p:cNvPr id="232" name="CustomShape 1"/>
          <p:cNvSpPr/>
          <p:nvPr/>
        </p:nvSpPr>
        <p:spPr>
          <a:xfrm>
            <a:off x="380880" y="2560680"/>
            <a:ext cx="6437520" cy="3686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1640">
              <a:lnSpc>
                <a:spcPct val="100000"/>
              </a:lnSpc>
              <a:buBlip>
                <a:blip r:embed="rId3"/>
              </a:buBlip>
            </a:pPr>
            <a:r>
              <a:rPr lang="en-US" sz="2800" strike="noStrike" spc="-1">
                <a:solidFill>
                  <a:srgbClr val="000000"/>
                </a:solidFill>
                <a:uFill>
                  <a:solidFill>
                    <a:srgbClr val="FFFFFF"/>
                  </a:solidFill>
                </a:uFill>
                <a:latin typeface="Verdana"/>
                <a:ea typeface="Arial"/>
              </a:rPr>
              <a:t>If you have any questions or concerns contact your Division’s Lieutenant Governor or Zone Administrator.</a:t>
            </a:r>
            <a:endParaRPr/>
          </a:p>
          <a:p>
            <a:pPr marL="343080" indent="-341640">
              <a:lnSpc>
                <a:spcPct val="100000"/>
              </a:lnSpc>
              <a:buBlip>
                <a:blip r:embed="rId3"/>
              </a:buBlip>
            </a:pPr>
            <a:r>
              <a:rPr lang="en-US" sz="2800" strike="noStrike" spc="-1">
                <a:solidFill>
                  <a:srgbClr val="000000"/>
                </a:solidFill>
                <a:uFill>
                  <a:solidFill>
                    <a:srgbClr val="FFFFFF"/>
                  </a:solidFill>
                </a:uFill>
                <a:latin typeface="Verdana"/>
                <a:ea typeface="Arial"/>
              </a:rPr>
              <a:t>More Information is always available at:</a:t>
            </a:r>
            <a:endParaRPr/>
          </a:p>
          <a:p>
            <a:pPr marL="800280" lvl="1" indent="-341640">
              <a:lnSpc>
                <a:spcPct val="100000"/>
              </a:lnSpc>
              <a:buBlip>
                <a:blip r:embed="rId3"/>
              </a:buBlip>
            </a:pPr>
            <a:r>
              <a:rPr lang="en-US" sz="2800" strike="noStrike" spc="-1">
                <a:solidFill>
                  <a:srgbClr val="000000"/>
                </a:solidFill>
                <a:uFill>
                  <a:solidFill>
                    <a:srgbClr val="FFFFFF"/>
                  </a:solidFill>
                </a:uFill>
                <a:latin typeface="Verdana"/>
                <a:ea typeface="Arial"/>
              </a:rPr>
              <a:t>http://www.floridakeyclub.org</a:t>
            </a:r>
            <a:endParaRPr/>
          </a:p>
        </p:txBody>
      </p:sp>
      <p:graphicFrame>
        <p:nvGraphicFramePr>
          <p:cNvPr id="233" name="Table 2"/>
          <p:cNvGraphicFramePr/>
          <p:nvPr/>
        </p:nvGraphicFramePr>
        <p:xfrm>
          <a:off x="1440" y="1440"/>
          <a:ext cx="9144000" cy="1676520"/>
        </p:xfrm>
        <a:graphic>
          <a:graphicData uri="http://schemas.openxmlformats.org/drawingml/2006/table">
            <a:tbl>
              <a:tblPr/>
              <a:tblGrid>
                <a:gridCol w="1231200"/>
                <a:gridCol w="1231200"/>
                <a:gridCol w="1231200"/>
                <a:gridCol w="1231200"/>
                <a:gridCol w="4219200"/>
              </a:tblGrid>
              <a:tr h="1168920">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2F5F"/>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2F5F"/>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2F5F"/>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2F5F"/>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2F5F"/>
                    </a:solidFill>
                  </a:tcPr>
                </a:tc>
              </a:tr>
              <a:tr h="507600">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AEEF"/>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AEEF"/>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AEEF"/>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AEEF"/>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AEEF"/>
                    </a:solidFill>
                  </a:tcPr>
                </a:tc>
              </a:tr>
            </a:tbl>
          </a:graphicData>
        </a:graphic>
      </p:graphicFrame>
      <p:sp>
        <p:nvSpPr>
          <p:cNvPr id="234" name="CustomShape 3"/>
          <p:cNvSpPr/>
          <p:nvPr/>
        </p:nvSpPr>
        <p:spPr>
          <a:xfrm>
            <a:off x="6035040" y="182880"/>
            <a:ext cx="1919880" cy="91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4800" strike="noStrike" spc="-1">
                <a:solidFill>
                  <a:srgbClr val="FFFFFF"/>
                </a:solidFill>
                <a:uFill>
                  <a:solidFill>
                    <a:srgbClr val="FFFFFF"/>
                  </a:solidFill>
                </a:uFill>
                <a:latin typeface="Verdana"/>
              </a:rPr>
              <a:t>More</a:t>
            </a:r>
            <a:endParaRPr/>
          </a:p>
        </p:txBody>
      </p:sp>
      <p:sp>
        <p:nvSpPr>
          <p:cNvPr id="235" name="CustomShape 4"/>
          <p:cNvSpPr/>
          <p:nvPr/>
        </p:nvSpPr>
        <p:spPr>
          <a:xfrm>
            <a:off x="5852160" y="1157760"/>
            <a:ext cx="2102760" cy="51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800" strike="noStrike" spc="-1" dirty="0">
                <a:uFill>
                  <a:solidFill>
                    <a:srgbClr val="FFFFFF"/>
                  </a:solidFill>
                </a:uFill>
                <a:latin typeface="Verdana"/>
              </a:rPr>
              <a:t>Resources</a:t>
            </a:r>
            <a:endParaRPr/>
          </a:p>
        </p:txBody>
      </p:sp>
      <p:pic>
        <p:nvPicPr>
          <p:cNvPr id="8" name="Picture 7" descr="stamp logo no background.png"/>
          <p:cNvPicPr>
            <a:picLocks noChangeAspect="1"/>
          </p:cNvPicPr>
          <p:nvPr/>
        </p:nvPicPr>
        <p:blipFill>
          <a:blip r:embed="rId4" cstate="print"/>
          <a:stretch>
            <a:fillRect/>
          </a:stretch>
        </p:blipFill>
        <p:spPr>
          <a:xfrm>
            <a:off x="8282157" y="6326188"/>
            <a:ext cx="861843" cy="531812"/>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7"/>
          <p:cNvPicPr/>
          <p:nvPr/>
        </p:nvPicPr>
        <p:blipFill>
          <a:blip r:embed="rId3"/>
          <a:stretch/>
        </p:blipFill>
        <p:spPr>
          <a:xfrm>
            <a:off x="0" y="1676520"/>
            <a:ext cx="9180720" cy="455760"/>
          </a:xfrm>
          <a:prstGeom prst="rect">
            <a:avLst/>
          </a:prstGeom>
          <a:ln>
            <a:noFill/>
          </a:ln>
        </p:spPr>
      </p:pic>
      <p:sp>
        <p:nvSpPr>
          <p:cNvPr id="89" name="CustomShape 1"/>
          <p:cNvSpPr/>
          <p:nvPr/>
        </p:nvSpPr>
        <p:spPr>
          <a:xfrm>
            <a:off x="4199400" y="295920"/>
            <a:ext cx="751680" cy="912240"/>
          </a:xfrm>
          <a:prstGeom prst="rect">
            <a:avLst/>
          </a:prstGeom>
          <a:noFill/>
          <a:ln>
            <a:noFill/>
          </a:ln>
        </p:spPr>
        <p:style>
          <a:lnRef idx="0">
            <a:scrgbClr r="0" g="0" b="0"/>
          </a:lnRef>
          <a:fillRef idx="0">
            <a:scrgbClr r="0" g="0" b="0"/>
          </a:fillRef>
          <a:effectRef idx="0">
            <a:scrgbClr r="0" g="0" b="0"/>
          </a:effectRef>
          <a:fontRef idx="minor"/>
        </p:style>
      </p:sp>
      <p:sp>
        <p:nvSpPr>
          <p:cNvPr id="90" name="CustomShape 2"/>
          <p:cNvSpPr/>
          <p:nvPr/>
        </p:nvSpPr>
        <p:spPr>
          <a:xfrm>
            <a:off x="228600" y="2971800"/>
            <a:ext cx="6627960" cy="3198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1640">
              <a:lnSpc>
                <a:spcPct val="100000"/>
              </a:lnSpc>
              <a:buBlip>
                <a:blip r:embed="rId4"/>
              </a:buBlip>
            </a:pPr>
            <a:r>
              <a:rPr lang="en-US" sz="2800" strike="noStrike" spc="-1">
                <a:solidFill>
                  <a:srgbClr val="000000"/>
                </a:solidFill>
                <a:uFill>
                  <a:solidFill>
                    <a:srgbClr val="FFFFFF"/>
                  </a:solidFill>
                </a:uFill>
                <a:latin typeface="Verdana"/>
                <a:ea typeface="Arial"/>
              </a:rPr>
              <a:t>Attend:</a:t>
            </a:r>
            <a:endParaRPr/>
          </a:p>
          <a:p>
            <a:pPr>
              <a:lnSpc>
                <a:spcPct val="100000"/>
              </a:lnSpc>
            </a:pPr>
            <a:r>
              <a:rPr lang="en-US" sz="2800" strike="noStrike" spc="-1">
                <a:solidFill>
                  <a:srgbClr val="000000"/>
                </a:solidFill>
                <a:uFill>
                  <a:solidFill>
                    <a:srgbClr val="FFFFFF"/>
                  </a:solidFill>
                </a:uFill>
                <a:latin typeface="Verdana"/>
                <a:ea typeface="Arial"/>
              </a:rPr>
              <a:t>        -Club Meetings</a:t>
            </a:r>
            <a:endParaRPr/>
          </a:p>
          <a:p>
            <a:pPr>
              <a:lnSpc>
                <a:spcPct val="100000"/>
              </a:lnSpc>
            </a:pPr>
            <a:r>
              <a:rPr lang="en-US" sz="2800" strike="noStrike" spc="-1">
                <a:solidFill>
                  <a:srgbClr val="000000"/>
                </a:solidFill>
                <a:uFill>
                  <a:solidFill>
                    <a:srgbClr val="FFFFFF"/>
                  </a:solidFill>
                </a:uFill>
                <a:latin typeface="Verdana"/>
                <a:ea typeface="Arial"/>
              </a:rPr>
              <a:t>        -Officer Meetings</a:t>
            </a:r>
            <a:endParaRPr/>
          </a:p>
          <a:p>
            <a:pPr>
              <a:lnSpc>
                <a:spcPct val="100000"/>
              </a:lnSpc>
            </a:pPr>
            <a:r>
              <a:rPr lang="en-US" sz="2800" strike="noStrike" spc="-1">
                <a:solidFill>
                  <a:srgbClr val="000000"/>
                </a:solidFill>
                <a:uFill>
                  <a:solidFill>
                    <a:srgbClr val="FFFFFF"/>
                  </a:solidFill>
                </a:uFill>
                <a:latin typeface="Verdana"/>
                <a:ea typeface="Arial"/>
              </a:rPr>
              <a:t>        -Board of Directors Meetings</a:t>
            </a:r>
            <a:endParaRPr/>
          </a:p>
          <a:p>
            <a:pPr>
              <a:lnSpc>
                <a:spcPct val="100000"/>
              </a:lnSpc>
            </a:pPr>
            <a:r>
              <a:rPr lang="en-US" sz="2800" b="1" strike="noStrike" spc="-1">
                <a:solidFill>
                  <a:srgbClr val="000000"/>
                </a:solidFill>
                <a:uFill>
                  <a:solidFill>
                    <a:srgbClr val="FFFFFF"/>
                  </a:solidFill>
                </a:uFill>
                <a:latin typeface="Verdana"/>
                <a:ea typeface="Arial"/>
              </a:rPr>
              <a:t>        -D</a:t>
            </a:r>
            <a:r>
              <a:rPr lang="en-US" sz="2800" strike="noStrike" spc="-1">
                <a:solidFill>
                  <a:srgbClr val="000000"/>
                </a:solidFill>
                <a:uFill>
                  <a:solidFill>
                    <a:srgbClr val="FFFFFF"/>
                  </a:solidFill>
                </a:uFill>
                <a:latin typeface="Verdana"/>
                <a:ea typeface="Arial"/>
              </a:rPr>
              <a:t>ivisional </a:t>
            </a:r>
            <a:r>
              <a:rPr lang="en-US" sz="2800" b="1" strike="noStrike" spc="-1">
                <a:solidFill>
                  <a:srgbClr val="000000"/>
                </a:solidFill>
                <a:uFill>
                  <a:solidFill>
                    <a:srgbClr val="FFFFFF"/>
                  </a:solidFill>
                </a:uFill>
                <a:latin typeface="Verdana"/>
                <a:ea typeface="Arial"/>
              </a:rPr>
              <a:t>C</a:t>
            </a:r>
            <a:r>
              <a:rPr lang="en-US" sz="2800" strike="noStrike" spc="-1">
                <a:solidFill>
                  <a:srgbClr val="000000"/>
                </a:solidFill>
                <a:uFill>
                  <a:solidFill>
                    <a:srgbClr val="FFFFFF"/>
                  </a:solidFill>
                </a:uFill>
                <a:latin typeface="Verdana"/>
                <a:ea typeface="Arial"/>
              </a:rPr>
              <a:t>ouncil </a:t>
            </a:r>
            <a:r>
              <a:rPr lang="en-US" sz="2800" b="1" strike="noStrike" spc="-1">
                <a:solidFill>
                  <a:srgbClr val="000000"/>
                </a:solidFill>
                <a:uFill>
                  <a:solidFill>
                    <a:srgbClr val="FFFFFF"/>
                  </a:solidFill>
                </a:uFill>
                <a:latin typeface="Verdana"/>
                <a:ea typeface="Arial"/>
              </a:rPr>
              <a:t>M</a:t>
            </a:r>
            <a:r>
              <a:rPr lang="en-US" sz="2800" strike="noStrike" spc="-1">
                <a:solidFill>
                  <a:srgbClr val="000000"/>
                </a:solidFill>
                <a:uFill>
                  <a:solidFill>
                    <a:srgbClr val="FFFFFF"/>
                  </a:solidFill>
                </a:uFill>
                <a:latin typeface="Verdana"/>
                <a:ea typeface="Arial"/>
              </a:rPr>
              <a:t>eetings</a:t>
            </a:r>
            <a:endParaRPr/>
          </a:p>
          <a:p>
            <a:pPr>
              <a:lnSpc>
                <a:spcPct val="100000"/>
              </a:lnSpc>
            </a:pPr>
            <a:endParaRPr/>
          </a:p>
        </p:txBody>
      </p:sp>
      <p:graphicFrame>
        <p:nvGraphicFramePr>
          <p:cNvPr id="91" name="Table 3"/>
          <p:cNvGraphicFramePr/>
          <p:nvPr/>
        </p:nvGraphicFramePr>
        <p:xfrm>
          <a:off x="360" y="360"/>
          <a:ext cx="9144000" cy="1676520"/>
        </p:xfrm>
        <a:graphic>
          <a:graphicData uri="http://schemas.openxmlformats.org/drawingml/2006/table">
            <a:tbl>
              <a:tblPr/>
              <a:tblGrid>
                <a:gridCol w="1231200"/>
                <a:gridCol w="1231200"/>
                <a:gridCol w="1231200"/>
                <a:gridCol w="1231200"/>
                <a:gridCol w="4219200"/>
              </a:tblGrid>
              <a:tr h="116892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r>
              <a:tr h="50760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r>
            </a:tbl>
          </a:graphicData>
        </a:graphic>
      </p:graphicFrame>
      <p:sp>
        <p:nvSpPr>
          <p:cNvPr id="92" name="CustomShape 4"/>
          <p:cNvSpPr/>
          <p:nvPr/>
        </p:nvSpPr>
        <p:spPr>
          <a:xfrm>
            <a:off x="5486400" y="182880"/>
            <a:ext cx="3016440" cy="83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4800" strike="noStrike" spc="-1">
                <a:solidFill>
                  <a:srgbClr val="FFFFFF"/>
                </a:solidFill>
                <a:uFill>
                  <a:solidFill>
                    <a:srgbClr val="FFFFFF"/>
                  </a:solidFill>
                </a:uFill>
                <a:latin typeface="Verdana"/>
                <a:ea typeface="DejaVu Sans"/>
              </a:rPr>
              <a:t>Monthly</a:t>
            </a:r>
            <a:endParaRPr/>
          </a:p>
        </p:txBody>
      </p:sp>
      <p:sp>
        <p:nvSpPr>
          <p:cNvPr id="93" name="CustomShape 5"/>
          <p:cNvSpPr/>
          <p:nvPr/>
        </p:nvSpPr>
        <p:spPr>
          <a:xfrm>
            <a:off x="5303520" y="1127880"/>
            <a:ext cx="2925000" cy="5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800" strike="noStrike" spc="-1">
                <a:solidFill>
                  <a:srgbClr val="000000"/>
                </a:solidFill>
                <a:uFill>
                  <a:solidFill>
                    <a:srgbClr val="FFFFFF"/>
                  </a:solidFill>
                </a:uFill>
                <a:latin typeface="Verdana"/>
                <a:ea typeface="DejaVu Sans"/>
              </a:rPr>
              <a:t>Responsibilities</a:t>
            </a:r>
            <a:endParaRPr/>
          </a:p>
        </p:txBody>
      </p:sp>
      <p:pic>
        <p:nvPicPr>
          <p:cNvPr id="9" name="Picture 8" descr="stamp logo no background.png"/>
          <p:cNvPicPr>
            <a:picLocks noChangeAspect="1"/>
          </p:cNvPicPr>
          <p:nvPr/>
        </p:nvPicPr>
        <p:blipFill>
          <a:blip r:embed="rId5" cstate="print"/>
          <a:stretch>
            <a:fillRect/>
          </a:stretch>
        </p:blipFill>
        <p:spPr>
          <a:xfrm>
            <a:off x="8344492" y="6364653"/>
            <a:ext cx="799508" cy="493347"/>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7"/>
          <p:cNvPicPr/>
          <p:nvPr/>
        </p:nvPicPr>
        <p:blipFill>
          <a:blip r:embed="rId3"/>
          <a:stretch/>
        </p:blipFill>
        <p:spPr>
          <a:xfrm>
            <a:off x="0" y="1676520"/>
            <a:ext cx="9180720" cy="455760"/>
          </a:xfrm>
          <a:prstGeom prst="rect">
            <a:avLst/>
          </a:prstGeom>
          <a:ln>
            <a:noFill/>
          </a:ln>
        </p:spPr>
      </p:pic>
      <p:sp>
        <p:nvSpPr>
          <p:cNvPr id="96" name="CustomShape 1"/>
          <p:cNvSpPr/>
          <p:nvPr/>
        </p:nvSpPr>
        <p:spPr>
          <a:xfrm>
            <a:off x="4257360" y="295920"/>
            <a:ext cx="637200" cy="912240"/>
          </a:xfrm>
          <a:prstGeom prst="rect">
            <a:avLst/>
          </a:prstGeom>
          <a:noFill/>
          <a:ln>
            <a:noFill/>
          </a:ln>
        </p:spPr>
        <p:style>
          <a:lnRef idx="0">
            <a:scrgbClr r="0" g="0" b="0"/>
          </a:lnRef>
          <a:fillRef idx="0">
            <a:scrgbClr r="0" g="0" b="0"/>
          </a:fillRef>
          <a:effectRef idx="0">
            <a:scrgbClr r="0" g="0" b="0"/>
          </a:effectRef>
          <a:fontRef idx="minor"/>
        </p:style>
      </p:sp>
      <p:sp>
        <p:nvSpPr>
          <p:cNvPr id="97" name="CustomShape 2"/>
          <p:cNvSpPr/>
          <p:nvPr/>
        </p:nvSpPr>
        <p:spPr>
          <a:xfrm>
            <a:off x="219960" y="2362320"/>
            <a:ext cx="6627960" cy="3198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1640">
              <a:lnSpc>
                <a:spcPct val="100000"/>
              </a:lnSpc>
              <a:buBlip>
                <a:blip r:embed="rId4"/>
              </a:buBlip>
            </a:pPr>
            <a:r>
              <a:rPr lang="en-US" sz="2800" strike="noStrike" spc="-1">
                <a:solidFill>
                  <a:srgbClr val="000000"/>
                </a:solidFill>
                <a:uFill>
                  <a:solidFill>
                    <a:srgbClr val="FFFFFF"/>
                  </a:solidFill>
                </a:uFill>
                <a:latin typeface="Verdana"/>
                <a:ea typeface="Arial"/>
              </a:rPr>
              <a:t>Contact your Kiwanis Advisor and Lieutenant Governor.</a:t>
            </a:r>
            <a:endParaRPr/>
          </a:p>
          <a:p>
            <a:pPr>
              <a:lnSpc>
                <a:spcPct val="100000"/>
              </a:lnSpc>
            </a:pPr>
            <a:endParaRPr/>
          </a:p>
          <a:p>
            <a:pPr marL="343080" indent="-341640">
              <a:lnSpc>
                <a:spcPct val="100000"/>
              </a:lnSpc>
              <a:buBlip>
                <a:blip r:embed="rId4"/>
              </a:buBlip>
            </a:pPr>
            <a:r>
              <a:rPr lang="en-US" sz="2800" strike="noStrike" spc="-1">
                <a:solidFill>
                  <a:srgbClr val="000000"/>
                </a:solidFill>
                <a:uFill>
                  <a:solidFill>
                    <a:srgbClr val="FFFFFF"/>
                  </a:solidFill>
                </a:uFill>
                <a:latin typeface="Verdana"/>
                <a:ea typeface="Arial"/>
              </a:rPr>
              <a:t>Have at least one officer at each event.</a:t>
            </a:r>
            <a:endParaRPr/>
          </a:p>
        </p:txBody>
      </p:sp>
      <p:graphicFrame>
        <p:nvGraphicFramePr>
          <p:cNvPr id="98" name="Table 3"/>
          <p:cNvGraphicFramePr/>
          <p:nvPr/>
        </p:nvGraphicFramePr>
        <p:xfrm>
          <a:off x="360" y="360"/>
          <a:ext cx="9144000" cy="1676520"/>
        </p:xfrm>
        <a:graphic>
          <a:graphicData uri="http://schemas.openxmlformats.org/drawingml/2006/table">
            <a:tbl>
              <a:tblPr/>
              <a:tblGrid>
                <a:gridCol w="1231200"/>
                <a:gridCol w="1231200"/>
                <a:gridCol w="1231200"/>
                <a:gridCol w="1231200"/>
                <a:gridCol w="4219200"/>
              </a:tblGrid>
              <a:tr h="116892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r>
              <a:tr h="50760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r>
            </a:tbl>
          </a:graphicData>
        </a:graphic>
      </p:graphicFrame>
      <p:sp>
        <p:nvSpPr>
          <p:cNvPr id="99" name="CustomShape 4"/>
          <p:cNvSpPr/>
          <p:nvPr/>
        </p:nvSpPr>
        <p:spPr>
          <a:xfrm>
            <a:off x="5486400" y="182880"/>
            <a:ext cx="292500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4800" strike="noStrike" spc="-1" dirty="0">
                <a:solidFill>
                  <a:srgbClr val="FFFFFF"/>
                </a:solidFill>
                <a:uFill>
                  <a:solidFill>
                    <a:srgbClr val="FFFFFF"/>
                  </a:solidFill>
                </a:uFill>
                <a:latin typeface="Verdana"/>
                <a:ea typeface="DejaVu Sans"/>
              </a:rPr>
              <a:t>Monthly</a:t>
            </a:r>
            <a:endParaRPr/>
          </a:p>
        </p:txBody>
      </p:sp>
      <p:sp>
        <p:nvSpPr>
          <p:cNvPr id="100" name="CustomShape 5"/>
          <p:cNvSpPr/>
          <p:nvPr/>
        </p:nvSpPr>
        <p:spPr>
          <a:xfrm>
            <a:off x="5286240" y="1108800"/>
            <a:ext cx="2925000" cy="566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800" strike="noStrike" spc="-1" dirty="0">
                <a:solidFill>
                  <a:schemeClr val="tx1">
                    <a:lumMod val="95000"/>
                    <a:lumOff val="5000"/>
                  </a:schemeClr>
                </a:solidFill>
                <a:uFill>
                  <a:solidFill>
                    <a:srgbClr val="FFFFFF"/>
                  </a:solidFill>
                </a:uFill>
                <a:latin typeface="Verdana"/>
                <a:ea typeface="DejaVu Sans"/>
              </a:rPr>
              <a:t>Responsibilities</a:t>
            </a:r>
            <a:endParaRPr>
              <a:solidFill>
                <a:schemeClr val="tx1">
                  <a:lumMod val="95000"/>
                  <a:lumOff val="5000"/>
                </a:schemeClr>
              </a:solidFill>
            </a:endParaRPr>
          </a:p>
        </p:txBody>
      </p:sp>
      <p:pic>
        <p:nvPicPr>
          <p:cNvPr id="9" name="Picture 8" descr="stamp logo no background.png"/>
          <p:cNvPicPr>
            <a:picLocks noChangeAspect="1"/>
          </p:cNvPicPr>
          <p:nvPr/>
        </p:nvPicPr>
        <p:blipFill>
          <a:blip r:embed="rId5" cstate="print"/>
          <a:stretch>
            <a:fillRect/>
          </a:stretch>
        </p:blipFill>
        <p:spPr>
          <a:xfrm>
            <a:off x="8283973" y="6327309"/>
            <a:ext cx="860027" cy="530691"/>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6"/>
          <p:cNvPicPr/>
          <p:nvPr/>
        </p:nvPicPr>
        <p:blipFill>
          <a:blip r:embed="rId3"/>
          <a:stretch/>
        </p:blipFill>
        <p:spPr>
          <a:xfrm>
            <a:off x="0" y="1676520"/>
            <a:ext cx="9180720" cy="455760"/>
          </a:xfrm>
          <a:prstGeom prst="rect">
            <a:avLst/>
          </a:prstGeom>
          <a:ln>
            <a:noFill/>
          </a:ln>
        </p:spPr>
      </p:pic>
      <p:sp>
        <p:nvSpPr>
          <p:cNvPr id="103" name="CustomShape 1"/>
          <p:cNvSpPr/>
          <p:nvPr/>
        </p:nvSpPr>
        <p:spPr>
          <a:xfrm>
            <a:off x="4199400" y="295920"/>
            <a:ext cx="751680" cy="912240"/>
          </a:xfrm>
          <a:prstGeom prst="rect">
            <a:avLst/>
          </a:prstGeom>
          <a:noFill/>
          <a:ln>
            <a:noFill/>
          </a:ln>
        </p:spPr>
        <p:style>
          <a:lnRef idx="0">
            <a:scrgbClr r="0" g="0" b="0"/>
          </a:lnRef>
          <a:fillRef idx="0">
            <a:scrgbClr r="0" g="0" b="0"/>
          </a:fillRef>
          <a:effectRef idx="0">
            <a:scrgbClr r="0" g="0" b="0"/>
          </a:effectRef>
          <a:fontRef idx="minor"/>
        </p:style>
      </p:sp>
      <p:sp>
        <p:nvSpPr>
          <p:cNvPr id="104" name="CustomShape 2"/>
          <p:cNvSpPr/>
          <p:nvPr/>
        </p:nvSpPr>
        <p:spPr>
          <a:xfrm>
            <a:off x="228600" y="2971800"/>
            <a:ext cx="6627960" cy="2894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1640">
              <a:lnSpc>
                <a:spcPct val="100000"/>
              </a:lnSpc>
              <a:buBlip>
                <a:blip r:embed="rId4"/>
              </a:buBlip>
            </a:pPr>
            <a:r>
              <a:rPr lang="en-US" sz="2800" strike="noStrike" spc="-1">
                <a:solidFill>
                  <a:srgbClr val="000000"/>
                </a:solidFill>
                <a:uFill>
                  <a:solidFill>
                    <a:srgbClr val="FFFFFF"/>
                  </a:solidFill>
                </a:uFill>
                <a:latin typeface="Verdana"/>
                <a:ea typeface="Arial"/>
              </a:rPr>
              <a:t>Be a leader and role model. </a:t>
            </a:r>
            <a:endParaRPr/>
          </a:p>
          <a:p>
            <a:pPr marL="343080" indent="-341640">
              <a:lnSpc>
                <a:spcPct val="100000"/>
              </a:lnSpc>
            </a:pPr>
            <a:endParaRPr/>
          </a:p>
          <a:p>
            <a:pPr marL="343080" indent="-341640">
              <a:lnSpc>
                <a:spcPct val="100000"/>
              </a:lnSpc>
              <a:buBlip>
                <a:blip r:embed="rId4"/>
              </a:buBlip>
            </a:pPr>
            <a:r>
              <a:rPr lang="en-US" sz="2800" strike="noStrike" spc="-1">
                <a:solidFill>
                  <a:srgbClr val="000000"/>
                </a:solidFill>
                <a:uFill>
                  <a:solidFill>
                    <a:srgbClr val="FFFFFF"/>
                  </a:solidFill>
                </a:uFill>
                <a:latin typeface="Verdana"/>
                <a:ea typeface="Arial"/>
              </a:rPr>
              <a:t> You should always be presentable, optimistic, and ready to help.</a:t>
            </a:r>
            <a:endParaRPr/>
          </a:p>
        </p:txBody>
      </p:sp>
      <p:graphicFrame>
        <p:nvGraphicFramePr>
          <p:cNvPr id="105" name="Table 3"/>
          <p:cNvGraphicFramePr/>
          <p:nvPr/>
        </p:nvGraphicFramePr>
        <p:xfrm>
          <a:off x="720" y="720"/>
          <a:ext cx="9144000" cy="1687080"/>
        </p:xfrm>
        <a:graphic>
          <a:graphicData uri="http://schemas.openxmlformats.org/drawingml/2006/table">
            <a:tbl>
              <a:tblPr/>
              <a:tblGrid>
                <a:gridCol w="1231200"/>
                <a:gridCol w="1231200"/>
                <a:gridCol w="1231200"/>
                <a:gridCol w="1231200"/>
                <a:gridCol w="4219200"/>
              </a:tblGrid>
              <a:tr h="116892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sz="2800" dirty="0">
                        <a:solidFill>
                          <a:schemeClr val="tx1">
                            <a:lumMod val="95000"/>
                            <a:lumOff val="5000"/>
                          </a:schemeClr>
                        </a:solidFill>
                        <a:latin typeface="Verdana" pitchFamily="34" charset="0"/>
                        <a:ea typeface="Verdana" pitchFamily="34" charset="0"/>
                        <a:cs typeface="Verdana" pitchFamily="34" charset="0"/>
                      </a:endParaRPr>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r>
              <a:tr h="50760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sz="2800" dirty="0">
                        <a:solidFill>
                          <a:schemeClr val="tx1">
                            <a:lumMod val="95000"/>
                            <a:lumOff val="5000"/>
                          </a:schemeClr>
                        </a:solidFill>
                        <a:latin typeface="Verdana" pitchFamily="34" charset="0"/>
                        <a:ea typeface="Verdana" pitchFamily="34" charset="0"/>
                        <a:cs typeface="Verdana" pitchFamily="34" charset="0"/>
                      </a:endParaRPr>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r>
            </a:tbl>
          </a:graphicData>
        </a:graphic>
      </p:graphicFrame>
      <p:sp>
        <p:nvSpPr>
          <p:cNvPr id="7" name="TextBox 6"/>
          <p:cNvSpPr txBox="1"/>
          <p:nvPr/>
        </p:nvSpPr>
        <p:spPr>
          <a:xfrm>
            <a:off x="5257800" y="228600"/>
            <a:ext cx="2895600" cy="830997"/>
          </a:xfrm>
          <a:prstGeom prst="rect">
            <a:avLst/>
          </a:prstGeom>
          <a:noFill/>
        </p:spPr>
        <p:txBody>
          <a:bodyPr wrap="square" rtlCol="0">
            <a:spAutoFit/>
          </a:bodyPr>
          <a:lstStyle/>
          <a:p>
            <a:r>
              <a:rPr lang="en-US" sz="4800" dirty="0" smtClean="0">
                <a:solidFill>
                  <a:schemeClr val="bg1"/>
                </a:solidFill>
                <a:latin typeface="Verdana" pitchFamily="34" charset="0"/>
                <a:ea typeface="Verdana" pitchFamily="34" charset="0"/>
                <a:cs typeface="Verdana" pitchFamily="34" charset="0"/>
              </a:rPr>
              <a:t>Monthly </a:t>
            </a:r>
            <a:endParaRPr lang="en-US" sz="4800" dirty="0">
              <a:solidFill>
                <a:schemeClr val="bg1"/>
              </a:solidFill>
              <a:latin typeface="Verdana" pitchFamily="34" charset="0"/>
              <a:ea typeface="Verdana" pitchFamily="34" charset="0"/>
              <a:cs typeface="Verdana" pitchFamily="34" charset="0"/>
            </a:endParaRPr>
          </a:p>
        </p:txBody>
      </p:sp>
      <p:sp>
        <p:nvSpPr>
          <p:cNvPr id="8" name="TextBox 7"/>
          <p:cNvSpPr txBox="1"/>
          <p:nvPr/>
        </p:nvSpPr>
        <p:spPr>
          <a:xfrm>
            <a:off x="5181600" y="1143000"/>
            <a:ext cx="3581400" cy="523220"/>
          </a:xfrm>
          <a:prstGeom prst="rect">
            <a:avLst/>
          </a:prstGeom>
          <a:noFill/>
        </p:spPr>
        <p:txBody>
          <a:bodyPr wrap="square" rtlCol="0">
            <a:spAutoFit/>
          </a:bodyPr>
          <a:lstStyle/>
          <a:p>
            <a:r>
              <a:rPr lang="en-US" sz="2800" dirty="0" smtClean="0">
                <a:solidFill>
                  <a:schemeClr val="tx1">
                    <a:lumMod val="95000"/>
                    <a:lumOff val="5000"/>
                  </a:schemeClr>
                </a:solidFill>
                <a:latin typeface="Verdana" pitchFamily="34" charset="0"/>
                <a:ea typeface="Verdana" pitchFamily="34" charset="0"/>
                <a:cs typeface="Verdana" pitchFamily="34" charset="0"/>
              </a:rPr>
              <a:t>Responsibilities</a:t>
            </a:r>
            <a:endParaRPr lang="en-US" dirty="0">
              <a:solidFill>
                <a:schemeClr val="tx1">
                  <a:lumMod val="95000"/>
                  <a:lumOff val="5000"/>
                </a:schemeClr>
              </a:solidFill>
              <a:latin typeface="Verdana" pitchFamily="34" charset="0"/>
              <a:ea typeface="Verdana" pitchFamily="34" charset="0"/>
              <a:cs typeface="Verdana" pitchFamily="34" charset="0"/>
            </a:endParaRPr>
          </a:p>
        </p:txBody>
      </p:sp>
      <p:pic>
        <p:nvPicPr>
          <p:cNvPr id="9" name="Picture 8" descr="stamp logo no background.png"/>
          <p:cNvPicPr>
            <a:picLocks noChangeAspect="1"/>
          </p:cNvPicPr>
          <p:nvPr/>
        </p:nvPicPr>
        <p:blipFill>
          <a:blip r:embed="rId5" cstate="print"/>
          <a:stretch>
            <a:fillRect/>
          </a:stretch>
        </p:blipFill>
        <p:spPr>
          <a:xfrm>
            <a:off x="8382000" y="6387353"/>
            <a:ext cx="762000" cy="470647"/>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6"/>
          <p:cNvPicPr/>
          <p:nvPr/>
        </p:nvPicPr>
        <p:blipFill>
          <a:blip r:embed="rId3"/>
          <a:stretch/>
        </p:blipFill>
        <p:spPr>
          <a:xfrm>
            <a:off x="0" y="1676520"/>
            <a:ext cx="9180720" cy="455760"/>
          </a:xfrm>
          <a:prstGeom prst="rect">
            <a:avLst/>
          </a:prstGeom>
          <a:ln>
            <a:noFill/>
          </a:ln>
        </p:spPr>
      </p:pic>
      <p:sp>
        <p:nvSpPr>
          <p:cNvPr id="108" name="CustomShape 1"/>
          <p:cNvSpPr/>
          <p:nvPr/>
        </p:nvSpPr>
        <p:spPr>
          <a:xfrm>
            <a:off x="4075920" y="295920"/>
            <a:ext cx="637200" cy="912240"/>
          </a:xfrm>
          <a:prstGeom prst="rect">
            <a:avLst/>
          </a:prstGeom>
          <a:noFill/>
          <a:ln>
            <a:noFill/>
          </a:ln>
        </p:spPr>
        <p:style>
          <a:lnRef idx="0">
            <a:scrgbClr r="0" g="0" b="0"/>
          </a:lnRef>
          <a:fillRef idx="0">
            <a:scrgbClr r="0" g="0" b="0"/>
          </a:fillRef>
          <a:effectRef idx="0">
            <a:scrgbClr r="0" g="0" b="0"/>
          </a:effectRef>
          <a:fontRef idx="minor"/>
        </p:style>
      </p:sp>
      <p:sp>
        <p:nvSpPr>
          <p:cNvPr id="109" name="CustomShape 2"/>
          <p:cNvSpPr/>
          <p:nvPr/>
        </p:nvSpPr>
        <p:spPr>
          <a:xfrm>
            <a:off x="228600" y="2438280"/>
            <a:ext cx="8534400" cy="3732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1640">
              <a:lnSpc>
                <a:spcPct val="100000"/>
              </a:lnSpc>
              <a:buBlip>
                <a:blip r:embed="rId4"/>
              </a:buBlip>
            </a:pPr>
            <a:r>
              <a:rPr lang="en-US" sz="2800" strike="noStrike" spc="-1" dirty="0">
                <a:solidFill>
                  <a:srgbClr val="000000"/>
                </a:solidFill>
                <a:uFill>
                  <a:solidFill>
                    <a:srgbClr val="FFFFFF"/>
                  </a:solidFill>
                </a:uFill>
                <a:latin typeface="Verdana"/>
                <a:ea typeface="Arial"/>
              </a:rPr>
              <a:t>Promote Key Club!</a:t>
            </a:r>
            <a:endParaRPr/>
          </a:p>
          <a:p>
            <a:pPr>
              <a:lnSpc>
                <a:spcPct val="100000"/>
              </a:lnSpc>
            </a:pPr>
            <a:endParaRPr/>
          </a:p>
          <a:p>
            <a:pPr marL="343080" indent="-341640">
              <a:lnSpc>
                <a:spcPct val="100000"/>
              </a:lnSpc>
              <a:buBlip>
                <a:blip r:embed="rId4"/>
              </a:buBlip>
            </a:pPr>
            <a:r>
              <a:rPr lang="en-US" sz="2800" strike="noStrike" spc="-1" dirty="0">
                <a:solidFill>
                  <a:srgbClr val="000000"/>
                </a:solidFill>
                <a:uFill>
                  <a:solidFill>
                    <a:srgbClr val="FFFFFF"/>
                  </a:solidFill>
                </a:uFill>
                <a:latin typeface="Verdana"/>
                <a:ea typeface="Arial"/>
              </a:rPr>
              <a:t>Train incoming officers for the next year.</a:t>
            </a:r>
            <a:endParaRPr/>
          </a:p>
          <a:p>
            <a:pPr>
              <a:lnSpc>
                <a:spcPct val="100000"/>
              </a:lnSpc>
            </a:pPr>
            <a:endParaRPr/>
          </a:p>
          <a:p>
            <a:pPr marL="343080" indent="-341640">
              <a:lnSpc>
                <a:spcPct val="100000"/>
              </a:lnSpc>
              <a:buBlip>
                <a:blip r:embed="rId4"/>
              </a:buBlip>
            </a:pPr>
            <a:r>
              <a:rPr lang="en-US" sz="2800" strike="noStrike" spc="-1" dirty="0">
                <a:solidFill>
                  <a:srgbClr val="000000"/>
                </a:solidFill>
                <a:uFill>
                  <a:solidFill>
                    <a:srgbClr val="FFFFFF"/>
                  </a:solidFill>
                </a:uFill>
                <a:latin typeface="Verdana"/>
                <a:ea typeface="Arial"/>
              </a:rPr>
              <a:t>Attend DCON and have at least two delegates in attendance (recommended). </a:t>
            </a:r>
            <a:endParaRPr/>
          </a:p>
        </p:txBody>
      </p:sp>
      <p:graphicFrame>
        <p:nvGraphicFramePr>
          <p:cNvPr id="110" name="Table 3"/>
          <p:cNvGraphicFramePr/>
          <p:nvPr/>
        </p:nvGraphicFramePr>
        <p:xfrm>
          <a:off x="720" y="720"/>
          <a:ext cx="9144000" cy="1676520"/>
        </p:xfrm>
        <a:graphic>
          <a:graphicData uri="http://schemas.openxmlformats.org/drawingml/2006/table">
            <a:tbl>
              <a:tblPr/>
              <a:tblGrid>
                <a:gridCol w="1231200"/>
                <a:gridCol w="1231200"/>
                <a:gridCol w="1231200"/>
                <a:gridCol w="1231200"/>
                <a:gridCol w="4219200"/>
              </a:tblGrid>
              <a:tr h="116892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r>
              <a:tr h="50760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r>
            </a:tbl>
          </a:graphicData>
        </a:graphic>
      </p:graphicFrame>
      <p:sp>
        <p:nvSpPr>
          <p:cNvPr id="111" name="CustomShape 4"/>
          <p:cNvSpPr/>
          <p:nvPr/>
        </p:nvSpPr>
        <p:spPr>
          <a:xfrm>
            <a:off x="5630040" y="134640"/>
            <a:ext cx="2376360" cy="91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4800" strike="noStrike" spc="-1">
                <a:solidFill>
                  <a:srgbClr val="FFFFFF"/>
                </a:solidFill>
                <a:uFill>
                  <a:solidFill>
                    <a:srgbClr val="FFFFFF"/>
                  </a:solidFill>
                </a:uFill>
                <a:latin typeface="Verdana"/>
                <a:ea typeface="DejaVu Sans"/>
              </a:rPr>
              <a:t>Annual</a:t>
            </a:r>
            <a:endParaRPr/>
          </a:p>
        </p:txBody>
      </p:sp>
      <p:sp>
        <p:nvSpPr>
          <p:cNvPr id="112" name="CustomShape 5"/>
          <p:cNvSpPr/>
          <p:nvPr/>
        </p:nvSpPr>
        <p:spPr>
          <a:xfrm>
            <a:off x="5394960" y="1097280"/>
            <a:ext cx="2925720" cy="5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800" strike="noStrike" spc="-1" dirty="0">
                <a:solidFill>
                  <a:schemeClr val="tx1">
                    <a:lumMod val="95000"/>
                    <a:lumOff val="5000"/>
                  </a:schemeClr>
                </a:solidFill>
                <a:uFill>
                  <a:solidFill>
                    <a:srgbClr val="FFFFFF"/>
                  </a:solidFill>
                </a:uFill>
                <a:latin typeface="Verdana"/>
                <a:ea typeface="DejaVu Sans"/>
              </a:rPr>
              <a:t>Responsibilities</a:t>
            </a:r>
            <a:endParaRPr>
              <a:solidFill>
                <a:schemeClr val="tx1">
                  <a:lumMod val="95000"/>
                  <a:lumOff val="5000"/>
                </a:schemeClr>
              </a:solidFill>
            </a:endParaRPr>
          </a:p>
        </p:txBody>
      </p:sp>
      <p:pic>
        <p:nvPicPr>
          <p:cNvPr id="9" name="Picture 8" descr="stamp logo no background.png"/>
          <p:cNvPicPr>
            <a:picLocks noChangeAspect="1"/>
          </p:cNvPicPr>
          <p:nvPr/>
        </p:nvPicPr>
        <p:blipFill>
          <a:blip r:embed="rId5" cstate="print"/>
          <a:stretch>
            <a:fillRect/>
          </a:stretch>
        </p:blipFill>
        <p:spPr>
          <a:xfrm>
            <a:off x="8405586" y="6401921"/>
            <a:ext cx="738414" cy="456079"/>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152280" y="2226600"/>
            <a:ext cx="8533080" cy="3012840"/>
          </a:xfrm>
          <a:prstGeom prst="rect">
            <a:avLst/>
          </a:prstGeom>
          <a:noFill/>
          <a:ln w="9360">
            <a:noFill/>
          </a:ln>
        </p:spPr>
        <p:style>
          <a:lnRef idx="0">
            <a:scrgbClr r="0" g="0" b="0"/>
          </a:lnRef>
          <a:fillRef idx="0">
            <a:scrgbClr r="0" g="0" b="0"/>
          </a:fillRef>
          <a:effectRef idx="0">
            <a:scrgbClr r="0" g="0" b="0"/>
          </a:effectRef>
          <a:fontRef idx="minor"/>
        </p:style>
      </p:sp>
      <p:pic>
        <p:nvPicPr>
          <p:cNvPr id="115" name="Picture 6"/>
          <p:cNvPicPr/>
          <p:nvPr/>
        </p:nvPicPr>
        <p:blipFill>
          <a:blip r:embed="rId2"/>
          <a:stretch/>
        </p:blipFill>
        <p:spPr>
          <a:xfrm>
            <a:off x="0" y="1676520"/>
            <a:ext cx="9180720" cy="455760"/>
          </a:xfrm>
          <a:prstGeom prst="rect">
            <a:avLst/>
          </a:prstGeom>
          <a:ln>
            <a:noFill/>
          </a:ln>
        </p:spPr>
      </p:pic>
      <p:graphicFrame>
        <p:nvGraphicFramePr>
          <p:cNvPr id="116" name="Table 2"/>
          <p:cNvGraphicFramePr/>
          <p:nvPr/>
        </p:nvGraphicFramePr>
        <p:xfrm>
          <a:off x="720" y="720"/>
          <a:ext cx="9144000" cy="1676520"/>
        </p:xfrm>
        <a:graphic>
          <a:graphicData uri="http://schemas.openxmlformats.org/drawingml/2006/table">
            <a:tbl>
              <a:tblPr/>
              <a:tblGrid>
                <a:gridCol w="1231200"/>
                <a:gridCol w="1231200"/>
                <a:gridCol w="1231200"/>
                <a:gridCol w="1231200"/>
                <a:gridCol w="4219200"/>
              </a:tblGrid>
              <a:tr h="116892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r>
              <a:tr h="50760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r>
            </a:tbl>
          </a:graphicData>
        </a:graphic>
      </p:graphicFrame>
      <p:sp>
        <p:nvSpPr>
          <p:cNvPr id="117" name="CustomShape 3"/>
          <p:cNvSpPr/>
          <p:nvPr/>
        </p:nvSpPr>
        <p:spPr>
          <a:xfrm>
            <a:off x="1920240" y="3358440"/>
            <a:ext cx="3747960" cy="194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6000" strike="noStrike" spc="-1">
                <a:solidFill>
                  <a:srgbClr val="0D0D0D"/>
                </a:solidFill>
                <a:uFill>
                  <a:solidFill>
                    <a:srgbClr val="FFFFFF"/>
                  </a:solidFill>
                </a:uFill>
                <a:latin typeface="Verdana"/>
                <a:ea typeface="Arial"/>
              </a:rPr>
              <a:t>Key Club </a:t>
            </a:r>
            <a:endParaRPr/>
          </a:p>
          <a:p>
            <a:pPr algn="ctr">
              <a:lnSpc>
                <a:spcPct val="100000"/>
              </a:lnSpc>
            </a:pPr>
            <a:r>
              <a:rPr lang="en-US" sz="6000" strike="noStrike" spc="-1">
                <a:solidFill>
                  <a:srgbClr val="0D0D0D"/>
                </a:solidFill>
                <a:uFill>
                  <a:solidFill>
                    <a:srgbClr val="FFFFFF"/>
                  </a:solidFill>
                </a:uFill>
                <a:latin typeface="Verdana"/>
                <a:ea typeface="Arial"/>
              </a:rPr>
              <a:t>Presiden</a:t>
            </a:r>
            <a:r>
              <a:rPr lang="en-US" sz="6000" strike="noStrike" spc="-1">
                <a:solidFill>
                  <a:srgbClr val="0D0D0D"/>
                </a:solidFill>
                <a:uFill>
                  <a:solidFill>
                    <a:srgbClr val="FFFFFF"/>
                  </a:solidFill>
                </a:uFill>
                <a:latin typeface="Century Gothic"/>
                <a:ea typeface="Arial"/>
              </a:rPr>
              <a:t>t</a:t>
            </a:r>
            <a:endParaRPr/>
          </a:p>
        </p:txBody>
      </p:sp>
      <p:pic>
        <p:nvPicPr>
          <p:cNvPr id="7" name="Picture 6" descr="stamp logo no background.png"/>
          <p:cNvPicPr>
            <a:picLocks noChangeAspect="1"/>
          </p:cNvPicPr>
          <p:nvPr/>
        </p:nvPicPr>
        <p:blipFill>
          <a:blip r:embed="rId3" cstate="print"/>
          <a:stretch>
            <a:fillRect/>
          </a:stretch>
        </p:blipFill>
        <p:spPr>
          <a:xfrm>
            <a:off x="8496892" y="6458694"/>
            <a:ext cx="647108" cy="399306"/>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7"/>
          <p:cNvPicPr/>
          <p:nvPr/>
        </p:nvPicPr>
        <p:blipFill>
          <a:blip r:embed="rId3"/>
          <a:stretch/>
        </p:blipFill>
        <p:spPr>
          <a:xfrm>
            <a:off x="0" y="1676520"/>
            <a:ext cx="9180720" cy="455760"/>
          </a:xfrm>
          <a:prstGeom prst="rect">
            <a:avLst/>
          </a:prstGeom>
          <a:ln>
            <a:noFill/>
          </a:ln>
        </p:spPr>
      </p:pic>
      <p:sp>
        <p:nvSpPr>
          <p:cNvPr id="120" name="CustomShape 1"/>
          <p:cNvSpPr/>
          <p:nvPr/>
        </p:nvSpPr>
        <p:spPr>
          <a:xfrm>
            <a:off x="-364320" y="380880"/>
            <a:ext cx="9945720" cy="912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5400" strike="noStrike" spc="-1">
                <a:solidFill>
                  <a:srgbClr val="FFFFFF"/>
                </a:solidFill>
                <a:uFill>
                  <a:solidFill>
                    <a:srgbClr val="FFFFFF"/>
                  </a:solidFill>
                </a:uFill>
                <a:latin typeface="Century Gothic"/>
                <a:ea typeface="DejaVu Sans"/>
              </a:rPr>
              <a:t> </a:t>
            </a:r>
            <a:endParaRPr/>
          </a:p>
        </p:txBody>
      </p:sp>
      <p:sp>
        <p:nvSpPr>
          <p:cNvPr id="121" name="CustomShape 2"/>
          <p:cNvSpPr/>
          <p:nvPr/>
        </p:nvSpPr>
        <p:spPr>
          <a:xfrm>
            <a:off x="228600" y="2362320"/>
            <a:ext cx="6627960" cy="4143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1640">
              <a:lnSpc>
                <a:spcPct val="100000"/>
              </a:lnSpc>
            </a:pPr>
            <a:r>
              <a:rPr lang="en-US" sz="2000" strike="noStrike" spc="-1">
                <a:solidFill>
                  <a:srgbClr val="000000"/>
                </a:solidFill>
                <a:uFill>
                  <a:solidFill>
                    <a:srgbClr val="FFFFFF"/>
                  </a:solidFill>
                </a:uFill>
                <a:latin typeface="Verdana"/>
                <a:ea typeface="Arial"/>
              </a:rPr>
              <a:t>Run your club's meetings.</a:t>
            </a:r>
            <a:endParaRPr/>
          </a:p>
          <a:p>
            <a:pPr marL="343080" indent="-341640">
              <a:lnSpc>
                <a:spcPct val="100000"/>
              </a:lnSpc>
              <a:buBlip>
                <a:blip r:embed="rId4"/>
              </a:buBlip>
            </a:pPr>
            <a:r>
              <a:rPr lang="en-US" sz="2000" strike="noStrike" spc="-1">
                <a:solidFill>
                  <a:srgbClr val="000000"/>
                </a:solidFill>
                <a:uFill>
                  <a:solidFill>
                    <a:srgbClr val="FFFFFF"/>
                  </a:solidFill>
                </a:uFill>
                <a:latin typeface="Verdana"/>
                <a:ea typeface="Arial"/>
              </a:rPr>
              <a:t> Example:</a:t>
            </a:r>
            <a:endParaRPr/>
          </a:p>
          <a:p>
            <a:pPr marL="800280" lvl="1" indent="-341640">
              <a:lnSpc>
                <a:spcPct val="100000"/>
              </a:lnSpc>
              <a:buBlip>
                <a:blip r:embed="rId4"/>
              </a:buBlip>
            </a:pPr>
            <a:r>
              <a:rPr lang="en-US" sz="2400" strike="noStrike" spc="-1">
                <a:solidFill>
                  <a:srgbClr val="000000"/>
                </a:solidFill>
                <a:uFill>
                  <a:solidFill>
                    <a:srgbClr val="FFFFFF"/>
                  </a:solidFill>
                </a:uFill>
                <a:latin typeface="Verdana"/>
                <a:ea typeface="Arial"/>
              </a:rPr>
              <a:t>Begin meeting by ringing bell</a:t>
            </a:r>
            <a:endParaRPr/>
          </a:p>
          <a:p>
            <a:pPr marL="800280" lvl="1" indent="-341640">
              <a:lnSpc>
                <a:spcPct val="100000"/>
              </a:lnSpc>
              <a:buBlip>
                <a:blip r:embed="rId4"/>
              </a:buBlip>
            </a:pPr>
            <a:r>
              <a:rPr lang="en-US" sz="2400" strike="noStrike" spc="-1">
                <a:solidFill>
                  <a:srgbClr val="000000"/>
                </a:solidFill>
                <a:uFill>
                  <a:solidFill>
                    <a:srgbClr val="FFFFFF"/>
                  </a:solidFill>
                </a:uFill>
                <a:latin typeface="Verdana"/>
                <a:ea typeface="Arial"/>
              </a:rPr>
              <a:t>Pledge of Allegiance</a:t>
            </a:r>
            <a:endParaRPr/>
          </a:p>
          <a:p>
            <a:pPr marL="800280" lvl="1" indent="-341640">
              <a:lnSpc>
                <a:spcPct val="100000"/>
              </a:lnSpc>
              <a:buBlip>
                <a:blip r:embed="rId4"/>
              </a:buBlip>
            </a:pPr>
            <a:r>
              <a:rPr lang="en-US" sz="2400" strike="noStrike" spc="-1">
                <a:solidFill>
                  <a:srgbClr val="000000"/>
                </a:solidFill>
                <a:uFill>
                  <a:solidFill>
                    <a:srgbClr val="FFFFFF"/>
                  </a:solidFill>
                </a:uFill>
                <a:latin typeface="Verdana"/>
                <a:ea typeface="Arial"/>
              </a:rPr>
              <a:t>Icebreaker</a:t>
            </a:r>
            <a:endParaRPr/>
          </a:p>
          <a:p>
            <a:pPr marL="800280" lvl="1" indent="-341640">
              <a:lnSpc>
                <a:spcPct val="100000"/>
              </a:lnSpc>
              <a:buBlip>
                <a:blip r:embed="rId4"/>
              </a:buBlip>
            </a:pPr>
            <a:r>
              <a:rPr lang="en-US" sz="2400" strike="noStrike" spc="-1">
                <a:solidFill>
                  <a:srgbClr val="000000"/>
                </a:solidFill>
                <a:uFill>
                  <a:solidFill>
                    <a:srgbClr val="FFFFFF"/>
                  </a:solidFill>
                </a:uFill>
                <a:latin typeface="Verdana"/>
                <a:ea typeface="Arial"/>
              </a:rPr>
              <a:t>Cover all upcoming events.</a:t>
            </a:r>
            <a:endParaRPr/>
          </a:p>
          <a:p>
            <a:pPr marL="800280" lvl="1" indent="-341640">
              <a:lnSpc>
                <a:spcPct val="100000"/>
              </a:lnSpc>
              <a:buBlip>
                <a:blip r:embed="rId4"/>
              </a:buBlip>
            </a:pPr>
            <a:r>
              <a:rPr lang="en-US" sz="2400" strike="noStrike" spc="-1">
                <a:solidFill>
                  <a:srgbClr val="000000"/>
                </a:solidFill>
                <a:uFill>
                  <a:solidFill>
                    <a:srgbClr val="FFFFFF"/>
                  </a:solidFill>
                </a:uFill>
                <a:latin typeface="Verdana"/>
                <a:ea typeface="Arial"/>
              </a:rPr>
              <a:t>Allow guest speakers to present.</a:t>
            </a:r>
            <a:endParaRPr/>
          </a:p>
          <a:p>
            <a:pPr marL="800280" lvl="1" indent="-341640">
              <a:lnSpc>
                <a:spcPct val="100000"/>
              </a:lnSpc>
              <a:buBlip>
                <a:blip r:embed="rId4"/>
              </a:buBlip>
            </a:pPr>
            <a:r>
              <a:rPr lang="en-US" sz="2400" strike="noStrike" spc="-1">
                <a:solidFill>
                  <a:srgbClr val="000000"/>
                </a:solidFill>
                <a:uFill>
                  <a:solidFill>
                    <a:srgbClr val="FFFFFF"/>
                  </a:solidFill>
                </a:uFill>
                <a:latin typeface="Verdana"/>
                <a:ea typeface="Arial"/>
              </a:rPr>
              <a:t>Adjourn the meeting</a:t>
            </a:r>
            <a:r>
              <a:rPr lang="en-US" sz="2400" strike="noStrike" spc="-1">
                <a:solidFill>
                  <a:srgbClr val="000000"/>
                </a:solidFill>
                <a:uFill>
                  <a:solidFill>
                    <a:srgbClr val="FFFFFF"/>
                  </a:solidFill>
                </a:uFill>
                <a:latin typeface="Century Gothic"/>
                <a:ea typeface="Arial"/>
              </a:rPr>
              <a:t>.</a:t>
            </a:r>
            <a:endParaRPr/>
          </a:p>
          <a:p>
            <a:pPr>
              <a:lnSpc>
                <a:spcPct val="100000"/>
              </a:lnSpc>
            </a:pPr>
            <a:endParaRPr/>
          </a:p>
        </p:txBody>
      </p:sp>
      <p:graphicFrame>
        <p:nvGraphicFramePr>
          <p:cNvPr id="122" name="Table 3"/>
          <p:cNvGraphicFramePr/>
          <p:nvPr/>
        </p:nvGraphicFramePr>
        <p:xfrm>
          <a:off x="1080" y="1080"/>
          <a:ext cx="9144000" cy="1676520"/>
        </p:xfrm>
        <a:graphic>
          <a:graphicData uri="http://schemas.openxmlformats.org/drawingml/2006/table">
            <a:tbl>
              <a:tblPr/>
              <a:tblGrid>
                <a:gridCol w="1231200"/>
                <a:gridCol w="1231200"/>
                <a:gridCol w="1231200"/>
                <a:gridCol w="1231200"/>
                <a:gridCol w="4219200"/>
              </a:tblGrid>
              <a:tr h="116892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r>
              <a:tr h="50760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r>
            </a:tbl>
          </a:graphicData>
        </a:graphic>
      </p:graphicFrame>
      <p:sp>
        <p:nvSpPr>
          <p:cNvPr id="123" name="CustomShape 4"/>
          <p:cNvSpPr/>
          <p:nvPr/>
        </p:nvSpPr>
        <p:spPr>
          <a:xfrm>
            <a:off x="5486400" y="204840"/>
            <a:ext cx="2742840" cy="952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4800" strike="noStrike" spc="-1" dirty="0">
                <a:solidFill>
                  <a:schemeClr val="bg1"/>
                </a:solidFill>
                <a:uFill>
                  <a:solidFill>
                    <a:srgbClr val="FFFFFF"/>
                  </a:solidFill>
                </a:uFill>
                <a:latin typeface="Verdana"/>
              </a:rPr>
              <a:t>Monthly</a:t>
            </a:r>
            <a:endParaRPr>
              <a:solidFill>
                <a:schemeClr val="bg1"/>
              </a:solidFill>
            </a:endParaRPr>
          </a:p>
        </p:txBody>
      </p:sp>
      <p:sp>
        <p:nvSpPr>
          <p:cNvPr id="124" name="CustomShape 5"/>
          <p:cNvSpPr/>
          <p:nvPr/>
        </p:nvSpPr>
        <p:spPr>
          <a:xfrm>
            <a:off x="5351400" y="1111320"/>
            <a:ext cx="3017160" cy="54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800" strike="noStrike" spc="-1">
                <a:uFill>
                  <a:solidFill>
                    <a:srgbClr val="FFFFFF"/>
                  </a:solidFill>
                </a:uFill>
                <a:latin typeface="Verdana"/>
              </a:rPr>
              <a:t>Responsibilities</a:t>
            </a:r>
            <a:endParaRPr/>
          </a:p>
        </p:txBody>
      </p:sp>
      <p:pic>
        <p:nvPicPr>
          <p:cNvPr id="9" name="Picture 8" descr="stamp logo no background.png"/>
          <p:cNvPicPr>
            <a:picLocks noChangeAspect="1"/>
          </p:cNvPicPr>
          <p:nvPr/>
        </p:nvPicPr>
        <p:blipFill>
          <a:blip r:embed="rId5" cstate="print"/>
          <a:stretch>
            <a:fillRect/>
          </a:stretch>
        </p:blipFill>
        <p:spPr>
          <a:xfrm>
            <a:off x="8217839" y="6286500"/>
            <a:ext cx="926161" cy="571500"/>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8"/>
          <p:cNvPicPr/>
          <p:nvPr/>
        </p:nvPicPr>
        <p:blipFill>
          <a:blip r:embed="rId3"/>
          <a:stretch/>
        </p:blipFill>
        <p:spPr>
          <a:xfrm>
            <a:off x="0" y="1676520"/>
            <a:ext cx="9180720" cy="455760"/>
          </a:xfrm>
          <a:prstGeom prst="rect">
            <a:avLst/>
          </a:prstGeom>
          <a:ln>
            <a:noFill/>
          </a:ln>
        </p:spPr>
      </p:pic>
      <p:sp>
        <p:nvSpPr>
          <p:cNvPr id="127" name="CustomShape 1"/>
          <p:cNvSpPr/>
          <p:nvPr/>
        </p:nvSpPr>
        <p:spPr>
          <a:xfrm>
            <a:off x="0" y="295920"/>
            <a:ext cx="9193320" cy="1734480"/>
          </a:xfrm>
          <a:prstGeom prst="rect">
            <a:avLst/>
          </a:prstGeom>
          <a:noFill/>
          <a:ln>
            <a:noFill/>
          </a:ln>
        </p:spPr>
        <p:style>
          <a:lnRef idx="0">
            <a:scrgbClr r="0" g="0" b="0"/>
          </a:lnRef>
          <a:fillRef idx="0">
            <a:scrgbClr r="0" g="0" b="0"/>
          </a:fillRef>
          <a:effectRef idx="0">
            <a:scrgbClr r="0" g="0" b="0"/>
          </a:effectRef>
          <a:fontRef idx="minor"/>
        </p:style>
      </p:sp>
      <p:sp>
        <p:nvSpPr>
          <p:cNvPr id="128" name="CustomShape 2"/>
          <p:cNvSpPr/>
          <p:nvPr/>
        </p:nvSpPr>
        <p:spPr>
          <a:xfrm>
            <a:off x="533520" y="2438280"/>
            <a:ext cx="5865840" cy="3686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1640">
              <a:lnSpc>
                <a:spcPct val="100000"/>
              </a:lnSpc>
              <a:buBlip>
                <a:blip r:embed="rId4"/>
              </a:buBlip>
            </a:pPr>
            <a:r>
              <a:rPr lang="en-US" sz="2400" b="1" strike="noStrike" spc="-1">
                <a:solidFill>
                  <a:srgbClr val="000000"/>
                </a:solidFill>
                <a:uFill>
                  <a:solidFill>
                    <a:srgbClr val="FFFFFF"/>
                  </a:solidFill>
                </a:uFill>
                <a:latin typeface="Verdana"/>
                <a:ea typeface="Arial"/>
              </a:rPr>
              <a:t>Meetings:</a:t>
            </a:r>
            <a:endParaRPr/>
          </a:p>
          <a:p>
            <a:pPr marL="800280" lvl="1" indent="-341640">
              <a:lnSpc>
                <a:spcPct val="100000"/>
              </a:lnSpc>
              <a:buFont typeface="Arial"/>
              <a:buChar char="•"/>
            </a:pPr>
            <a:r>
              <a:rPr lang="en-US" sz="2400" strike="noStrike" spc="-1">
                <a:solidFill>
                  <a:srgbClr val="000000"/>
                </a:solidFill>
                <a:uFill>
                  <a:solidFill>
                    <a:srgbClr val="FFFFFF"/>
                  </a:solidFill>
                </a:uFill>
                <a:latin typeface="Verdana"/>
                <a:ea typeface="Arial"/>
              </a:rPr>
              <a:t>Schedule</a:t>
            </a:r>
            <a:endParaRPr/>
          </a:p>
          <a:p>
            <a:pPr marL="800280" lvl="1" indent="-341640">
              <a:lnSpc>
                <a:spcPct val="100000"/>
              </a:lnSpc>
              <a:buFont typeface="Arial"/>
              <a:buChar char="•"/>
            </a:pPr>
            <a:r>
              <a:rPr lang="en-US" sz="2400" strike="noStrike" spc="-1">
                <a:solidFill>
                  <a:srgbClr val="000000"/>
                </a:solidFill>
                <a:uFill>
                  <a:solidFill>
                    <a:srgbClr val="FFFFFF"/>
                  </a:solidFill>
                </a:uFill>
                <a:latin typeface="Verdana"/>
                <a:ea typeface="Arial"/>
              </a:rPr>
              <a:t>Organize</a:t>
            </a:r>
            <a:endParaRPr/>
          </a:p>
          <a:p>
            <a:pPr marL="800280" lvl="1" indent="-341640">
              <a:lnSpc>
                <a:spcPct val="100000"/>
              </a:lnSpc>
              <a:buFont typeface="Arial"/>
              <a:buChar char="•"/>
            </a:pPr>
            <a:r>
              <a:rPr lang="en-US" sz="2400" strike="noStrike" spc="-1">
                <a:solidFill>
                  <a:srgbClr val="000000"/>
                </a:solidFill>
                <a:uFill>
                  <a:solidFill>
                    <a:srgbClr val="FFFFFF"/>
                  </a:solidFill>
                </a:uFill>
                <a:latin typeface="Verdana"/>
                <a:ea typeface="Arial"/>
              </a:rPr>
              <a:t>Attend ALL</a:t>
            </a:r>
            <a:endParaRPr/>
          </a:p>
          <a:p>
            <a:pPr marL="800280" lvl="1" indent="-341640">
              <a:lnSpc>
                <a:spcPct val="100000"/>
              </a:lnSpc>
              <a:buFont typeface="Arial"/>
              <a:buChar char="•"/>
            </a:pPr>
            <a:r>
              <a:rPr lang="en-US" sz="2400" strike="noStrike" spc="-1">
                <a:solidFill>
                  <a:srgbClr val="000000"/>
                </a:solidFill>
                <a:uFill>
                  <a:solidFill>
                    <a:srgbClr val="FFFFFF"/>
                  </a:solidFill>
                </a:uFill>
                <a:latin typeface="Verdana"/>
                <a:ea typeface="Arial"/>
              </a:rPr>
              <a:t>Create agenda/presentation</a:t>
            </a:r>
            <a:endParaRPr/>
          </a:p>
          <a:p>
            <a:pPr marL="800280" lvl="1" indent="-341640">
              <a:lnSpc>
                <a:spcPct val="100000"/>
              </a:lnSpc>
              <a:buFont typeface="Arial"/>
              <a:buChar char="•"/>
            </a:pPr>
            <a:r>
              <a:rPr lang="en-US" sz="2400" strike="noStrike" spc="-1">
                <a:solidFill>
                  <a:srgbClr val="000000"/>
                </a:solidFill>
                <a:uFill>
                  <a:solidFill>
                    <a:srgbClr val="FFFFFF"/>
                  </a:solidFill>
                </a:uFill>
                <a:latin typeface="Verdana"/>
                <a:ea typeface="Arial"/>
              </a:rPr>
              <a:t>Hold FREQUENT Officer meetings</a:t>
            </a:r>
            <a:endParaRPr/>
          </a:p>
          <a:p>
            <a:pPr marL="800280" lvl="1" indent="-341640">
              <a:lnSpc>
                <a:spcPct val="100000"/>
              </a:lnSpc>
              <a:buFont typeface="Arial"/>
              <a:buChar char="•"/>
            </a:pPr>
            <a:r>
              <a:rPr lang="en-US" sz="2400" strike="noStrike" spc="-1">
                <a:solidFill>
                  <a:srgbClr val="000000"/>
                </a:solidFill>
                <a:uFill>
                  <a:solidFill>
                    <a:srgbClr val="FFFFFF"/>
                  </a:solidFill>
                </a:uFill>
                <a:latin typeface="Verdana"/>
                <a:ea typeface="Arial"/>
              </a:rPr>
              <a:t>Attend committee meetings</a:t>
            </a:r>
            <a:endParaRPr/>
          </a:p>
          <a:p>
            <a:pPr marL="343080" indent="-341640">
              <a:lnSpc>
                <a:spcPct val="100000"/>
              </a:lnSpc>
            </a:pPr>
            <a:endParaRPr/>
          </a:p>
        </p:txBody>
      </p:sp>
      <p:graphicFrame>
        <p:nvGraphicFramePr>
          <p:cNvPr id="129" name="Table 3"/>
          <p:cNvGraphicFramePr/>
          <p:nvPr/>
        </p:nvGraphicFramePr>
        <p:xfrm>
          <a:off x="1440" y="1440"/>
          <a:ext cx="9144000" cy="1676520"/>
        </p:xfrm>
        <a:graphic>
          <a:graphicData uri="http://schemas.openxmlformats.org/drawingml/2006/table">
            <a:tbl>
              <a:tblPr/>
              <a:tblGrid>
                <a:gridCol w="1231200"/>
                <a:gridCol w="1231200"/>
                <a:gridCol w="1231200"/>
                <a:gridCol w="1231200"/>
                <a:gridCol w="4219200"/>
              </a:tblGrid>
              <a:tr h="116892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2F5F"/>
                    </a:solidFill>
                  </a:tcPr>
                </a:tc>
              </a:tr>
              <a:tr h="507600">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c>
                  <a:txBody>
                    <a:bodyPr/>
                    <a:lstStyle/>
                    <a:p>
                      <a:endParaRPr lang="en-US" dirty="0"/>
                    </a:p>
                  </a:txBody>
                  <a:tcPr marL="90000" marR="90000">
                    <a:lnL w="720">
                      <a:noFill/>
                    </a:lnL>
                    <a:lnR w="720">
                      <a:noFill/>
                    </a:lnR>
                    <a:lnT w="720">
                      <a:noFill/>
                    </a:lnT>
                    <a:lnB w="720">
                      <a:noFill/>
                    </a:lnB>
                    <a:lnTlToBr w="12700" cmpd="sng">
                      <a:noFill/>
                      <a:prstDash val="solid"/>
                    </a:lnTlToBr>
                    <a:lnBlToTr w="12700" cmpd="sng">
                      <a:noFill/>
                      <a:prstDash val="solid"/>
                    </a:lnBlToTr>
                    <a:solidFill>
                      <a:srgbClr val="00AEEF"/>
                    </a:solidFill>
                  </a:tcPr>
                </a:tc>
              </a:tr>
            </a:tbl>
          </a:graphicData>
        </a:graphic>
      </p:graphicFrame>
      <p:sp>
        <p:nvSpPr>
          <p:cNvPr id="130" name="CustomShape 4"/>
          <p:cNvSpPr/>
          <p:nvPr/>
        </p:nvSpPr>
        <p:spPr>
          <a:xfrm>
            <a:off x="5577840" y="182880"/>
            <a:ext cx="2651400" cy="91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4800" strike="noStrike" spc="-1" dirty="0">
                <a:solidFill>
                  <a:schemeClr val="bg1"/>
                </a:solidFill>
                <a:uFill>
                  <a:solidFill>
                    <a:srgbClr val="FFFFFF"/>
                  </a:solidFill>
                </a:uFill>
                <a:latin typeface="Verdana"/>
              </a:rPr>
              <a:t>Monthly</a:t>
            </a:r>
            <a:endParaRPr>
              <a:solidFill>
                <a:schemeClr val="bg1"/>
              </a:solidFill>
            </a:endParaRPr>
          </a:p>
        </p:txBody>
      </p:sp>
      <p:sp>
        <p:nvSpPr>
          <p:cNvPr id="131" name="CustomShape 5"/>
          <p:cNvSpPr/>
          <p:nvPr/>
        </p:nvSpPr>
        <p:spPr>
          <a:xfrm>
            <a:off x="5394960" y="1128960"/>
            <a:ext cx="2925720" cy="54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800" strike="noStrike" spc="-1">
                <a:uFill>
                  <a:solidFill>
                    <a:srgbClr val="FFFFFF"/>
                  </a:solidFill>
                </a:uFill>
                <a:latin typeface="Verdana"/>
              </a:rPr>
              <a:t>Responsibilities</a:t>
            </a:r>
            <a:endParaRPr/>
          </a:p>
        </p:txBody>
      </p:sp>
      <p:pic>
        <p:nvPicPr>
          <p:cNvPr id="9" name="Picture 8" descr="stamp logo no background.png"/>
          <p:cNvPicPr>
            <a:picLocks noChangeAspect="1"/>
          </p:cNvPicPr>
          <p:nvPr/>
        </p:nvPicPr>
        <p:blipFill>
          <a:blip r:embed="rId5" cstate="print"/>
          <a:stretch>
            <a:fillRect/>
          </a:stretch>
        </p:blipFill>
        <p:spPr>
          <a:xfrm>
            <a:off x="8403770" y="6400800"/>
            <a:ext cx="740229" cy="45720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2471</TotalTime>
  <Words>1370</Words>
  <Application>LibreOffice/5.0.0.5$Windows_x86 LibreOffice_project/1b1a90865e348b492231e1c451437d7a15bb262b</Application>
  <PresentationFormat>On-screen Show (4:3)</PresentationFormat>
  <Paragraphs>239</Paragraphs>
  <Slides>28</Slides>
  <Notes>22</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Katie Havemann</cp:lastModifiedBy>
  <cp:revision>98</cp:revision>
  <dcterms:created xsi:type="dcterms:W3CDTF">2012-12-13T18:40:53Z</dcterms:created>
  <dcterms:modified xsi:type="dcterms:W3CDTF">2015-08-25T22:26:27Z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Me</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20</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26</vt:i4>
  </property>
</Properties>
</file>