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0"/>
  </p:notesMasterIdLst>
  <p:handoutMasterIdLst>
    <p:handoutMasterId r:id="rId21"/>
  </p:handoutMasterIdLst>
  <p:sldIdLst>
    <p:sldId id="280" r:id="rId2"/>
    <p:sldId id="257" r:id="rId3"/>
    <p:sldId id="265" r:id="rId4"/>
    <p:sldId id="259" r:id="rId5"/>
    <p:sldId id="260" r:id="rId6"/>
    <p:sldId id="279" r:id="rId7"/>
    <p:sldId id="261" r:id="rId8"/>
    <p:sldId id="278" r:id="rId9"/>
    <p:sldId id="263" r:id="rId10"/>
    <p:sldId id="282" r:id="rId11"/>
    <p:sldId id="266" r:id="rId12"/>
    <p:sldId id="267" r:id="rId13"/>
    <p:sldId id="268" r:id="rId14"/>
    <p:sldId id="269" r:id="rId15"/>
    <p:sldId id="271" r:id="rId16"/>
    <p:sldId id="276" r:id="rId17"/>
    <p:sldId id="275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27" autoAdjust="0"/>
  </p:normalViewPr>
  <p:slideViewPr>
    <p:cSldViewPr>
      <p:cViewPr varScale="1">
        <p:scale>
          <a:sx n="69" d="100"/>
          <a:sy n="69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A7AA43E-79B3-41E9-B934-0F95DFDF63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D968247-22C3-49DD-8EC5-E260ECF54090}" type="datetimeFigureOut">
              <a:rPr lang="en-US"/>
              <a:pPr>
                <a:defRPr/>
              </a:pPr>
              <a:t>8/2/2015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231D760-3B1A-42B1-9564-B58B559F98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6407E1-71A4-4340-BDC0-8EE7364C784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18599D-8083-492E-B611-28997CA89D8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4A9EC1-AB48-43BE-8965-C2B2F598A83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40D3EB-302B-42FD-9551-2DE659924DAE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F2980D-D9D9-4A40-8832-7863D27CCF8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EED517-BCD6-4A57-B38E-34FBE758513B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41BB1B-43E7-473C-A8FD-63BE5366B6CF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A40A48-7760-4D02-A2E1-63B88F9EE72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DA4A7C-66BA-4F2C-B90D-2D0F0B488EFD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63DFAC-581A-4323-A2DF-A495ECEDFFCC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435BBE-CC1B-4A92-8C8F-DA251B10DDC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5677CF-1EA4-4E53-8DBD-0F58214C41E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737C38-7025-4A95-9A3B-692F902914F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199AFE-33E9-453E-95C9-E042D58504D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DFDF81-3081-4A54-83A5-A1CCD145867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5D54EA-04D8-483F-AEC4-4252F339FEE1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2CCA83-CB19-49B4-A977-D99139D1C49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FB1B67-F648-4DD9-BD38-280D4A631FF8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6967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67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97AFA-B82B-45A1-8064-F43A808228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9BEC4-4298-4A40-B54D-605887B6EA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ACB5D-C9E0-48EC-80B5-E5BFA2DD86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ED7C0-E206-425D-B039-89B432DB0C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03F69-0560-475C-A74C-DBB4B5870C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A053-AA1A-4477-9807-C7C135D5CC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7619E-8B64-43F5-97ED-9257D874EA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8E9C2-6C3D-4D68-A645-DACA504CC5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A7061-DDDA-413C-8720-46BB989B9E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06A13-C909-4E49-BFDB-F3AFD4DF48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AABC1-0D57-4188-8043-8DE94868D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861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1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2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3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4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4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4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4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864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6864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4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4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F9A703-7A2B-444C-9FBB-8CCE67C0D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4343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Parliamentary 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Procedure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101725"/>
          </a:xfrm>
        </p:spPr>
        <p:txBody>
          <a:bodyPr/>
          <a:lstStyle/>
          <a:p>
            <a:r>
              <a:rPr lang="en-US" sz="1400" smtClean="0">
                <a:solidFill>
                  <a:srgbClr val="000000"/>
                </a:solidFill>
                <a:effectLst/>
              </a:rPr>
              <a:t>Donna Parton</a:t>
            </a:r>
          </a:p>
          <a:p>
            <a:r>
              <a:rPr lang="en-US" sz="1400" smtClean="0">
                <a:solidFill>
                  <a:srgbClr val="000000"/>
                </a:solidFill>
                <a:effectLst/>
              </a:rPr>
              <a:t>Assistant Administrator, Leadership Training</a:t>
            </a:r>
          </a:p>
          <a:p>
            <a:r>
              <a:rPr lang="en-US" sz="1400" smtClean="0">
                <a:solidFill>
                  <a:srgbClr val="000000"/>
                </a:solidFill>
                <a:effectLst/>
              </a:rPr>
              <a:t>Florida District of Key Club International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8229600" cy="5105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14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12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   17.  Look as if you enjoy presiding!</a:t>
            </a:r>
          </a:p>
          <a:p>
            <a:pPr eaLnBrk="1" hangingPunct="1">
              <a:defRPr/>
            </a:pPr>
            <a:endParaRPr lang="en-US" dirty="0">
              <a:solidFill>
                <a:srgbClr val="0000FF"/>
              </a:solidFill>
              <a:effectLst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88988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0000FF"/>
                </a:solidFill>
                <a:effectLst/>
              </a:rPr>
              <a:t>Order of Business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641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Call the meeting to order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100" smtClean="0">
              <a:solidFill>
                <a:srgbClr val="0000FF"/>
              </a:solidFill>
              <a:effectLst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Pledge and Invocation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100" smtClean="0">
              <a:solidFill>
                <a:srgbClr val="0000FF"/>
              </a:solidFill>
              <a:effectLst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Reading and approval of minutes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	(Minutes approved as read/corrected)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1100" smtClean="0">
              <a:solidFill>
                <a:srgbClr val="0000FF"/>
              </a:solidFill>
              <a:effectLst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Treasurer’s report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mtClean="0">
              <a:solidFill>
                <a:srgbClr val="0000FF"/>
              </a:solidFill>
              <a:effectLst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n-US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228600"/>
          </a:xfrm>
        </p:spPr>
        <p:txBody>
          <a:bodyPr/>
          <a:lstStyle/>
          <a:p>
            <a:pPr eaLnBrk="1" hangingPunct="1">
              <a:defRPr/>
            </a:pPr>
            <a:endParaRPr lang="en-US" sz="40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Officers’ reports*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Committee Reports*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	* </a:t>
            </a:r>
            <a:r>
              <a:rPr lang="en-US" sz="2400" smtClean="0">
                <a:solidFill>
                  <a:srgbClr val="0000FF"/>
                </a:solidFill>
                <a:effectLst/>
              </a:rPr>
              <a:t>If there are no recommendations, the report is filed.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	   </a:t>
            </a:r>
            <a:r>
              <a:rPr lang="en-US" sz="2400" smtClean="0">
                <a:solidFill>
                  <a:srgbClr val="0000FF"/>
                </a:solidFill>
                <a:effectLst/>
              </a:rPr>
              <a:t>If there is a recommendation, committee chair</a:t>
            </a:r>
            <a:r>
              <a:rPr lang="en-US" sz="2800" smtClean="0">
                <a:solidFill>
                  <a:srgbClr val="0000FF"/>
                </a:solidFill>
                <a:effectLst/>
              </a:rPr>
              <a:t>	</a:t>
            </a:r>
            <a:r>
              <a:rPr lang="en-US" sz="2400" smtClean="0">
                <a:solidFill>
                  <a:srgbClr val="0000FF"/>
                </a:solidFill>
                <a:effectLst/>
              </a:rPr>
              <a:t>moves the recommendation be adopted.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>
              <a:solidFill>
                <a:srgbClr val="0000FF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Unfinished (old) business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100" smtClean="0">
              <a:solidFill>
                <a:srgbClr val="0000FF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New business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100" smtClean="0">
              <a:solidFill>
                <a:srgbClr val="0000FF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Announcements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100" smtClean="0">
              <a:solidFill>
                <a:srgbClr val="0000FF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rgbClr val="0000FF"/>
                </a:solidFill>
                <a:effectLst/>
              </a:rPr>
              <a:t>Adjournment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rgbClr val="0000FF"/>
                </a:solidFill>
                <a:effectLst/>
              </a:rPr>
              <a:t>Presenting Main Motions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1.  Rise and address the presiding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      officer.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2.  Wait to be recognized.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3.  State your name and position.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4.  Propose the motion.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	       “I </a:t>
            </a:r>
            <a:r>
              <a:rPr lang="en-US" sz="4000" b="1" smtClean="0">
                <a:solidFill>
                  <a:srgbClr val="FF0066"/>
                </a:solidFill>
                <a:effectLst/>
              </a:rPr>
              <a:t>move</a:t>
            </a:r>
            <a:r>
              <a:rPr lang="en-US" smtClean="0">
                <a:solidFill>
                  <a:srgbClr val="FF0066"/>
                </a:solidFill>
                <a:effectLst/>
              </a:rPr>
              <a:t> </a:t>
            </a:r>
            <a:r>
              <a:rPr lang="en-US" smtClean="0">
                <a:solidFill>
                  <a:srgbClr val="0000FF"/>
                </a:solidFill>
                <a:effectLst/>
              </a:rPr>
              <a:t>we….”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5.  The presiding officer asks for a second.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1440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endParaRPr lang="en-US" sz="4000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458200" cy="5826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0000FF"/>
                </a:solidFill>
                <a:effectLst/>
              </a:rPr>
              <a:t>6.   </a:t>
            </a:r>
            <a:r>
              <a:rPr lang="en-US" smtClean="0">
                <a:solidFill>
                  <a:srgbClr val="0000FF"/>
                </a:solidFill>
                <a:effectLst/>
              </a:rPr>
              <a:t>Another member seconds the motion.</a:t>
            </a:r>
          </a:p>
          <a:p>
            <a:pPr eaLnBrk="1" hangingPunct="1">
              <a:buClr>
                <a:srgbClr val="0000FF"/>
              </a:buClr>
              <a:buFontTx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		</a:t>
            </a:r>
            <a:r>
              <a:rPr lang="en-US" sz="2400" smtClean="0">
                <a:solidFill>
                  <a:srgbClr val="0000FF"/>
                </a:solidFill>
                <a:effectLst/>
              </a:rPr>
              <a:t>*A seconder does not need to agree with the motion</a:t>
            </a:r>
            <a:r>
              <a:rPr lang="en-US" smtClean="0">
                <a:solidFill>
                  <a:srgbClr val="0000FF"/>
                </a:solidFill>
                <a:effectLst/>
              </a:rPr>
              <a:t>.</a:t>
            </a:r>
          </a:p>
          <a:p>
            <a:pPr eaLnBrk="1" hangingPunct="1">
              <a:buClr>
                <a:srgbClr val="0000FF"/>
              </a:buClr>
              <a:buFontTx/>
              <a:buNone/>
            </a:pPr>
            <a:endParaRPr lang="en-US" sz="1600" smtClean="0">
              <a:solidFill>
                <a:srgbClr val="0000FF"/>
              </a:solidFill>
              <a:effectLst/>
            </a:endParaRPr>
          </a:p>
          <a:p>
            <a:pPr eaLnBrk="1" hangingPunct="1">
              <a:buClr>
                <a:srgbClr val="0000FF"/>
              </a:buClr>
              <a:buFontTx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	    Some motions do not require seconds.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		</a:t>
            </a:r>
            <a:r>
              <a:rPr lang="en-US" sz="2400" smtClean="0">
                <a:solidFill>
                  <a:srgbClr val="0000FF"/>
                </a:solidFill>
                <a:effectLst/>
              </a:rPr>
              <a:t>reports from committee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FF"/>
                </a:solidFill>
                <a:effectLst/>
              </a:rPr>
              <a:t>		privileged motions (immediate importance)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FF"/>
                </a:solidFill>
                <a:effectLst/>
              </a:rPr>
              <a:t>		incidental motions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FF"/>
                </a:solidFill>
                <a:effectLst/>
              </a:rPr>
              <a:t>			Point of order or information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FF"/>
                </a:solidFill>
                <a:effectLst/>
              </a:rPr>
              <a:t>			Object to consider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FF"/>
                </a:solidFill>
                <a:effectLst/>
              </a:rPr>
              <a:t>			Division of the house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FF"/>
                </a:solidFill>
                <a:effectLst/>
              </a:rPr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76200"/>
          </a:xfrm>
        </p:spPr>
        <p:txBody>
          <a:bodyPr/>
          <a:lstStyle/>
          <a:p>
            <a:pPr eaLnBrk="1" hangingPunct="1">
              <a:defRPr/>
            </a:pPr>
            <a:endParaRPr lang="en-US" sz="4000" dirty="0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762000"/>
            <a:ext cx="8534400" cy="4835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7.   Presiding officer states the question.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“It has been moved and seconded that….”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8.   Discussion if the motion is debatable.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	      </a:t>
            </a:r>
            <a:r>
              <a:rPr lang="en-US" u="sng" dirty="0" smtClean="0">
                <a:solidFill>
                  <a:srgbClr val="0000FF"/>
                </a:solidFill>
                <a:effectLst/>
              </a:rPr>
              <a:t>Amend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:  inserting, adding, deleting, or 		          substituting</a:t>
            </a:r>
            <a:endParaRPr lang="en-US" dirty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0000FF"/>
                </a:solidFill>
                <a:effectLst/>
              </a:rPr>
              <a:t>End debate</a:t>
            </a:r>
            <a:endParaRPr lang="en-US" b="1" u="sng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66294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“I move the previous question”.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			or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“I call the question”.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Requires: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	a second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	no debate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	2/3 vote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8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/>
            </a:r>
            <a:br>
              <a:rPr lang="en-US" dirty="0" smtClean="0">
                <a:solidFill>
                  <a:srgbClr val="0000FF"/>
                </a:solidFill>
                <a:effectLst/>
              </a:rPr>
            </a:br>
            <a:r>
              <a:rPr lang="en-US" dirty="0" smtClean="0">
                <a:solidFill>
                  <a:srgbClr val="0000FF"/>
                </a:solidFill>
                <a:effectLst/>
              </a:rPr>
              <a:t/>
            </a:r>
            <a:br>
              <a:rPr lang="en-US" dirty="0" smtClean="0">
                <a:solidFill>
                  <a:srgbClr val="0000FF"/>
                </a:solidFill>
                <a:effectLst/>
              </a:rPr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8229600" cy="50641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9.  Disposition </a:t>
            </a:r>
            <a:r>
              <a:rPr lang="en-US" dirty="0">
                <a:solidFill>
                  <a:srgbClr val="0000FF"/>
                </a:solidFill>
                <a:effectLst/>
              </a:rPr>
              <a:t>of Motion </a:t>
            </a: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FF"/>
                </a:solidFill>
                <a:effectLst/>
              </a:rPr>
              <a:t> 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    		vote to approve </a:t>
            </a:r>
            <a:endParaRPr lang="en-US" sz="1800" dirty="0" smtClean="0">
              <a:solidFill>
                <a:srgbClr val="0000FF"/>
              </a:solidFill>
              <a:effectLst/>
            </a:endParaRPr>
          </a:p>
          <a:p>
            <a:pPr marL="514350" indent="-514350" eaLnBrk="1" hangingPunct="1">
              <a:buFont typeface="Wingdings" pitchFamily="2" charset="2"/>
              <a:buAutoNum type="arabicPeriod" startAt="9"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		postpone discussion </a:t>
            </a:r>
          </a:p>
          <a:p>
            <a:pPr marL="514350" indent="-514350" eaLnBrk="1" hangingPunct="1">
              <a:buFont typeface="Wingdings" pitchFamily="2" charset="2"/>
              <a:buAutoNum type="arabicPeriod" startAt="9"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		refer to committee</a:t>
            </a:r>
          </a:p>
          <a:p>
            <a:pPr marL="514350" indent="-514350" eaLnBrk="1" hangingPunct="1">
              <a:buFont typeface="Wingdings" pitchFamily="2" charset="2"/>
              <a:buAutoNum type="arabicPeriod" startAt="9"/>
              <a:defRPr/>
            </a:pPr>
            <a:endParaRPr lang="en-US" sz="1800" dirty="0" smtClean="0">
              <a:solidFill>
                <a:srgbClr val="0000FF"/>
              </a:solidFill>
              <a:effectLst/>
            </a:endParaRPr>
          </a:p>
          <a:p>
            <a:pPr marL="800100" lvl="2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(all those in favor signify by saying aye</a:t>
            </a:r>
          </a:p>
          <a:p>
            <a:pPr marL="800100" lvl="2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 all opposed signify by saying aye)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10.  Results of the vote is announced.</a:t>
            </a:r>
            <a:endParaRPr lang="en-US" dirty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effectLst/>
              </a:rPr>
              <a:t>Let’s Practice !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09600"/>
            <a:ext cx="8229600" cy="5791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1.  Rise and address the presiding officer.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2.  Wait to be recognized.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3.  State name and position.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4.  Propose the motion.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5.  The presiding officer asks for a second.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6.   Another member seconds the motion.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7.   Presiding officer states the question.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8.   Discussion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      Amend:  insert, add, delete, substitute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9.   Disposition of motion: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            vote, refer to committee, table…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10.  Results of the vote is announced.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3200"/>
            <a:ext cx="8229600" cy="74613"/>
          </a:xfrm>
        </p:spPr>
        <p:txBody>
          <a:bodyPr/>
          <a:lstStyle/>
          <a:p>
            <a:pPr eaLnBrk="1" hangingPunct="1"/>
            <a:endParaRPr lang="en-US" sz="4000" smtClean="0">
              <a:effectLst/>
              <a:latin typeface="Monotype Corsiva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5140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0000FF"/>
                </a:solidFill>
                <a:effectLst/>
                <a:latin typeface="Monotype Corsiva" pitchFamily="66" charset="0"/>
              </a:rPr>
              <a:t>  </a:t>
            </a:r>
            <a:r>
              <a:rPr lang="en-US" sz="5400" smtClean="0">
                <a:solidFill>
                  <a:srgbClr val="0000FF"/>
                </a:solidFill>
                <a:effectLst/>
                <a:latin typeface="Monotype Corsiva" pitchFamily="66" charset="0"/>
              </a:rPr>
              <a:t>A good chairman is one who inspires confidence by his assurance, and who keeps the assembly informed at all times as to what is before them for consideration and vote.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229600" cy="1550988"/>
          </a:xfrm>
        </p:spPr>
        <p:txBody>
          <a:bodyPr/>
          <a:lstStyle/>
          <a:p>
            <a:pPr eaLnBrk="1" hangingPunct="1"/>
            <a:r>
              <a:rPr lang="en-US" sz="4800" b="1" i="1" smtClean="0">
                <a:solidFill>
                  <a:srgbClr val="0000FF"/>
                </a:solidFill>
                <a:effectLst/>
              </a:rPr>
              <a:t>What is Parliamentary </a:t>
            </a:r>
            <a:br>
              <a:rPr lang="en-US" sz="4800" b="1" i="1" smtClean="0">
                <a:solidFill>
                  <a:srgbClr val="0000FF"/>
                </a:solidFill>
                <a:effectLst/>
              </a:rPr>
            </a:br>
            <a:r>
              <a:rPr lang="en-US" sz="4800" b="1" i="1" smtClean="0">
                <a:solidFill>
                  <a:srgbClr val="0000FF"/>
                </a:solidFill>
                <a:effectLst/>
              </a:rPr>
              <a:t>Procedure</a:t>
            </a:r>
            <a:r>
              <a:rPr lang="en-US" sz="4800" b="1" smtClean="0">
                <a:solidFill>
                  <a:srgbClr val="0000FF"/>
                </a:solidFill>
                <a:effectLst/>
              </a:rPr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73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4800" smtClean="0">
                <a:solidFill>
                  <a:srgbClr val="0000FF"/>
                </a:solidFill>
                <a:effectLst/>
              </a:rPr>
              <a:t>A code of ethics and rules for</a:t>
            </a:r>
            <a:endParaRPr lang="en-US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4800" smtClean="0">
                <a:solidFill>
                  <a:srgbClr val="0000FF"/>
                </a:solidFill>
                <a:effectLst/>
              </a:rPr>
              <a:t> working together in groups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00FF"/>
                </a:solidFill>
                <a:effectLst/>
              </a:rPr>
              <a:t>Purpose</a:t>
            </a:r>
            <a:r>
              <a:rPr lang="en-US" dirty="0" smtClean="0"/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Expedite business.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Maintain order.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Insure justice and equality for all.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Aid in the accomplishment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     of the objectives.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ffectLst/>
              </a:rPr>
              <a:t>Expediting Business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1.  Begin on time.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2.  Be thoroughly prepared.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3.  Use an agenda.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4.  Know Parliamentary Procedure.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     Use proper parliamentary terms to keep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  <a:effectLst/>
              </a:rPr>
              <a:t>     a smooth flow throughout the meeting.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229600" cy="4530725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5. Appoint a Parliamentarian.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6. Use unanimous consent when possible.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7. Request that reports be written and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FF"/>
                </a:solidFill>
                <a:effectLst/>
              </a:rPr>
              <a:t> 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  orally summarized.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8.  Request that motions be written.</a:t>
            </a:r>
          </a:p>
          <a:p>
            <a:pPr marL="514350" indent="-514350">
              <a:buFont typeface="Wingdings" pitchFamily="2" charset="2"/>
              <a:buAutoNum type="arabicPeriod" startAt="8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514350" indent="-514350">
              <a:buFont typeface="Wingdings" pitchFamily="2" charset="2"/>
              <a:buAutoNum type="arabicPeriod" startAt="8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514350" indent="-514350">
              <a:buFont typeface="Wingdings" pitchFamily="2" charset="2"/>
              <a:buAutoNum type="arabicPeriod" startAt="6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514350" indent="-514350">
              <a:buFont typeface="Wingdings" pitchFamily="2" charset="2"/>
              <a:buAutoNum type="arabicPeriod" startAt="6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514350" indent="-514350">
              <a:buFont typeface="Wingdings" pitchFamily="2" charset="2"/>
              <a:buAutoNum type="arabicPeriod" startAt="6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514350" indent="-514350">
              <a:buFont typeface="Wingdings" pitchFamily="2" charset="2"/>
              <a:buAutoNum type="arabicPeriod" startAt="6"/>
              <a:defRPr/>
            </a:pPr>
            <a:endParaRPr lang="en-US" dirty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534400" cy="55213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14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9.  Keep all discussion directed through the</a:t>
            </a:r>
          </a:p>
          <a:p>
            <a:pPr marL="514350" indent="-514350" eaLnBrk="1" hangingPunct="1">
              <a:buFont typeface="Wingdings" pitchFamily="2" charset="2"/>
              <a:buAutoNum type="arabicPeriod" startAt="9"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 chair.</a:t>
            </a:r>
          </a:p>
          <a:p>
            <a:pPr marL="514350" indent="-514350" eaLnBrk="1" hangingPunct="1">
              <a:buFont typeface="Wingdings" pitchFamily="2" charset="2"/>
              <a:buAutoNum type="arabicPeriod" startAt="9"/>
              <a:defRPr/>
            </a:pPr>
            <a:endParaRPr lang="en-US" sz="11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10. Allow discussion only after a motion has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FF"/>
                </a:solidFill>
                <a:effectLst/>
              </a:rPr>
              <a:t> 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    been seconded.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11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11.  Restate the motion after it has been</a:t>
            </a:r>
          </a:p>
          <a:p>
            <a:pPr marL="514350" indent="-514350" eaLnBrk="1" hangingPunct="1">
              <a:buFont typeface="Wingdings" pitchFamily="2" charset="2"/>
              <a:buAutoNum type="arabicPeriod" startAt="9"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   seconded and open the floor for debate.</a:t>
            </a:r>
          </a:p>
          <a:p>
            <a:pPr marL="514350" indent="-514350" eaLnBrk="1" hangingPunct="1">
              <a:buFont typeface="Wingdings" pitchFamily="2" charset="2"/>
              <a:buAutoNum type="arabicPeriod" startAt="9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7924800" cy="5749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11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12. The Chair should always remain impartial.</a:t>
            </a: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13.  Set time limits for debate if necessary.</a:t>
            </a: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14.  Allow members to speak a second time on      </a:t>
            </a:r>
          </a:p>
          <a:p>
            <a:pPr marL="514350" indent="-514350" eaLnBrk="1" hangingPunct="1">
              <a:buFont typeface="Wingdings" pitchFamily="2" charset="2"/>
              <a:buAutoNum type="arabicPeriod" startAt="14"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  a motion</a:t>
            </a:r>
            <a:r>
              <a:rPr lang="en-US" sz="2800" dirty="0">
                <a:solidFill>
                  <a:srgbClr val="0000FF"/>
                </a:solidFill>
                <a:effectLst/>
              </a:rPr>
              <a:t>, only if those who have not </a:t>
            </a:r>
            <a:r>
              <a:rPr lang="en-US" sz="2800" dirty="0" smtClean="0">
                <a:solidFill>
                  <a:srgbClr val="0000FF"/>
                </a:solidFill>
                <a:effectLst/>
              </a:rPr>
              <a:t>spoken</a:t>
            </a:r>
          </a:p>
          <a:p>
            <a:pPr marL="514350" indent="-514350" eaLnBrk="1" hangingPunct="1">
              <a:buFont typeface="Wingdings" pitchFamily="2" charset="2"/>
              <a:buAutoNum type="arabicPeriod" startAt="14"/>
              <a:defRPr/>
            </a:pPr>
            <a:r>
              <a:rPr lang="en-US" sz="2800" dirty="0" smtClean="0">
                <a:solidFill>
                  <a:srgbClr val="0000FF"/>
                </a:solidFill>
                <a:effectLst/>
              </a:rPr>
              <a:t>  the first time on the motion do not wish</a:t>
            </a:r>
          </a:p>
          <a:p>
            <a:pPr marL="514350" indent="-514350" eaLnBrk="1" hangingPunct="1">
              <a:buFont typeface="Wingdings" pitchFamily="2" charset="2"/>
              <a:buAutoNum type="arabicPeriod" startAt="14"/>
              <a:defRPr/>
            </a:pPr>
            <a:r>
              <a:rPr lang="en-US" sz="2800" dirty="0">
                <a:solidFill>
                  <a:srgbClr val="0000FF"/>
                </a:solidFill>
                <a:effectLst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effectLst/>
              </a:rPr>
              <a:t> to </a:t>
            </a:r>
            <a:r>
              <a:rPr lang="en-US" sz="2800" dirty="0">
                <a:solidFill>
                  <a:srgbClr val="0000FF"/>
                </a:solidFill>
                <a:effectLst/>
              </a:rPr>
              <a:t>speak.</a:t>
            </a:r>
          </a:p>
          <a:p>
            <a:pPr marL="514350" indent="-514350" eaLnBrk="1" hangingPunct="1">
              <a:lnSpc>
                <a:spcPct val="150000"/>
              </a:lnSpc>
              <a:buFont typeface="Wingdings" pitchFamily="2" charset="2"/>
              <a:buAutoNum type="arabicPeriod" startAt="14"/>
              <a:defRPr/>
            </a:pPr>
            <a:endParaRPr lang="en-US" sz="2800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153400" cy="5826125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15</a:t>
            </a:r>
            <a:r>
              <a:rPr lang="en-US" dirty="0">
                <a:solidFill>
                  <a:srgbClr val="0000FF"/>
                </a:solidFill>
                <a:effectLst/>
              </a:rPr>
              <a:t>.  Restate the motion prior to the vote.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100" dirty="0" smtClean="0">
              <a:solidFill>
                <a:srgbClr val="0000FF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/>
              </a:rPr>
              <a:t>16.  Print all announcements in advance </a:t>
            </a:r>
          </a:p>
          <a:p>
            <a:pPr marL="514350" indent="-514350" eaLnBrk="1" hangingPunct="1">
              <a:buFont typeface="Wingdings" pitchFamily="2" charset="2"/>
              <a:buAutoNum type="arabicPeriod" startAt="16"/>
              <a:defRPr/>
            </a:pPr>
            <a:r>
              <a:rPr lang="en-US" dirty="0">
                <a:solidFill>
                  <a:srgbClr val="0000FF"/>
                </a:solidFill>
                <a:effectLst/>
              </a:rPr>
              <a:t> 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 and distribute, or ask that all</a:t>
            </a:r>
          </a:p>
          <a:p>
            <a:pPr marL="514350" indent="-514350" eaLnBrk="1" hangingPunct="1">
              <a:buFont typeface="Wingdings" pitchFamily="2" charset="2"/>
              <a:buAutoNum type="arabicPeriod" startAt="16"/>
              <a:defRPr/>
            </a:pPr>
            <a:r>
              <a:rPr lang="en-US" dirty="0">
                <a:solidFill>
                  <a:srgbClr val="0000FF"/>
                </a:solidFill>
                <a:effectLst/>
              </a:rPr>
              <a:t> 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 announcements be given to one</a:t>
            </a:r>
          </a:p>
          <a:p>
            <a:pPr marL="514350" indent="-514350" eaLnBrk="1" hangingPunct="1">
              <a:buFont typeface="Wingdings" pitchFamily="2" charset="2"/>
              <a:buAutoNum type="arabicPeriod" startAt="16"/>
              <a:defRPr/>
            </a:pPr>
            <a:r>
              <a:rPr lang="en-US" dirty="0">
                <a:solidFill>
                  <a:srgbClr val="0000FF"/>
                </a:solidFill>
                <a:effectLst/>
              </a:rPr>
              <a:t> 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 officer  to read or summarize before</a:t>
            </a:r>
          </a:p>
          <a:p>
            <a:pPr marL="514350" indent="-514350" eaLnBrk="1" hangingPunct="1">
              <a:buFont typeface="Wingdings" pitchFamily="2" charset="2"/>
              <a:buAutoNum type="arabicPeriod" startAt="16"/>
              <a:defRPr/>
            </a:pPr>
            <a:r>
              <a:rPr lang="en-US" dirty="0">
                <a:solidFill>
                  <a:srgbClr val="0000FF"/>
                </a:solidFill>
                <a:effectLst/>
              </a:rPr>
              <a:t> 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 adjournment.</a:t>
            </a:r>
          </a:p>
          <a:p>
            <a:pPr marL="514350" indent="-514350" eaLnBrk="1" hangingPunct="1">
              <a:buFont typeface="Wingdings" pitchFamily="2" charset="2"/>
              <a:buAutoNum type="arabicPeriod" startAt="16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  <a:p>
            <a:pPr marL="514350" indent="-514350" eaLnBrk="1" hangingPunct="1">
              <a:buFont typeface="Wingdings" pitchFamily="2" charset="2"/>
              <a:buAutoNum type="arabicPeriod" startAt="16"/>
              <a:defRPr/>
            </a:pPr>
            <a:endParaRPr lang="en-US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530</Words>
  <Application>Microsoft Office PowerPoint</Application>
  <PresentationFormat>On-screen Show (4:3)</PresentationFormat>
  <Paragraphs>158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Balance</vt:lpstr>
      <vt:lpstr>Parliamentary   Procedure</vt:lpstr>
      <vt:lpstr>Slide 2</vt:lpstr>
      <vt:lpstr>What is Parliamentary  Procedure?</vt:lpstr>
      <vt:lpstr>Purpose </vt:lpstr>
      <vt:lpstr>Expediting Business</vt:lpstr>
      <vt:lpstr>Slide 6</vt:lpstr>
      <vt:lpstr>Slide 7</vt:lpstr>
      <vt:lpstr>Slide 8</vt:lpstr>
      <vt:lpstr>Slide 9</vt:lpstr>
      <vt:lpstr>Slide 10</vt:lpstr>
      <vt:lpstr>Order of Business</vt:lpstr>
      <vt:lpstr>Slide 12</vt:lpstr>
      <vt:lpstr>Presenting Main Motions</vt:lpstr>
      <vt:lpstr>Slide 14</vt:lpstr>
      <vt:lpstr>Slide 15</vt:lpstr>
      <vt:lpstr>End debate</vt:lpstr>
      <vt:lpstr>  </vt:lpstr>
      <vt:lpstr>Let’s Practice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Parliamentary  Procedure</dc:title>
  <dc:creator>Robert Parton</dc:creator>
  <cp:lastModifiedBy>Katie Havemann</cp:lastModifiedBy>
  <cp:revision>37</cp:revision>
  <dcterms:created xsi:type="dcterms:W3CDTF">2007-05-28T12:56:52Z</dcterms:created>
  <dcterms:modified xsi:type="dcterms:W3CDTF">2015-08-02T22:30:13Z</dcterms:modified>
</cp:coreProperties>
</file>