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30"/>
  </p:notes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4" r:id="rId9"/>
    <p:sldId id="291" r:id="rId10"/>
    <p:sldId id="266" r:id="rId11"/>
    <p:sldId id="295" r:id="rId12"/>
    <p:sldId id="296" r:id="rId13"/>
    <p:sldId id="297" r:id="rId14"/>
    <p:sldId id="276" r:id="rId15"/>
    <p:sldId id="277" r:id="rId16"/>
    <p:sldId id="278" r:id="rId17"/>
    <p:sldId id="279" r:id="rId18"/>
    <p:sldId id="280" r:id="rId19"/>
    <p:sldId id="298" r:id="rId20"/>
    <p:sldId id="281" r:id="rId21"/>
    <p:sldId id="301" r:id="rId22"/>
    <p:sldId id="299" r:id="rId23"/>
    <p:sldId id="300" r:id="rId24"/>
    <p:sldId id="302" r:id="rId25"/>
    <p:sldId id="303" r:id="rId26"/>
    <p:sldId id="293" r:id="rId27"/>
    <p:sldId id="294" r:id="rId28"/>
    <p:sldId id="30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8" clrIdx="0"/>
  <p:cmAuthor id="1" name="David McCampbell" initials="DSM" lastIdx="11" clrIdx="1"/>
  <p:cmAuthor id="2" name="Sabrina Flow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>
        <p:scale>
          <a:sx n="85" d="100"/>
          <a:sy n="85" d="100"/>
        </p:scale>
        <p:origin x="-32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2F1C13-0F5C-4F84-A141-093C45731985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D46D60-016C-4E7B-8B1E-587D470DD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3385635-7201-4553-AAE6-A7580273B714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CA9FB90-9354-4F2D-82E1-07DF3C137FD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2EE72E7-D17D-4997-AFAB-3B9173E01B4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B9BD5FC-F0D5-44AF-82E6-2CE2DB9797A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382F8E9-CE70-4909-9FC4-77FA0BB36FDC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89FF5D1-C230-423D-99AE-A9F5C73B748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446D7A7-7BE7-407E-A129-2A8A741BDBC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C8A83BF-4023-4760-96FA-D32B245D2E57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32AA0BD-2C70-4315-A280-1775A8EC60CA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1FCB0D2-3D0A-4734-AA61-696B72B4DBCF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074EB67-F30A-48C3-9D35-D6AB578CB97E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C4B0A412-211C-413B-813F-F353B540348B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6E5C86F-112E-45B6-98AC-5E373A22CE51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C2E5885-4F84-496D-9271-DB0055119B50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2A3DE290-A2D3-4B9F-A17F-A269F3002F8A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A8211AD-2CDB-494C-BE65-51D8E95AFA14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CE96F340-56F4-4F4E-84F0-F8BB1393E05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0864FFB-400C-42B3-B74B-DC0021CD26E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F81C5-873E-4302-A3F8-2BE8E0738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95247-A683-4CD1-8C5F-A3F82668F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0E0B4-1327-4C8D-847F-BAD48E17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AD09F-111A-4E29-BA32-BBC2837FC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F7269-0DD9-403C-9EC9-EF20008D5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18851-A5D7-4604-B09D-AA99CE393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E1E56-9D79-4305-ABDC-E4406A290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B7B45-C6F3-4E92-8B29-0C287928E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2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CC63E-8E3C-4454-96D9-C944563737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FCFE0-2CD3-4D9E-8DAF-2016C78F5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B38E7-A749-450A-8889-CAB118CB1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7D100-C992-4678-9427-63882BDE3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loridakeyclub.org/contact-information/" TargetMode="External"/><Relationship Id="rId3" Type="http://schemas.openxmlformats.org/officeDocument/2006/relationships/hyperlink" Target="mailto:secretary@floridakeyclub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6172200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Verdana"/>
                <a:cs typeface="Verdana"/>
              </a:rPr>
              <a:t>Online Pride Report (OPR) System Contents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4430310"/>
            <a:ext cx="9154236" cy="242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3893735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" y="1676400"/>
            <a:ext cx="2514600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Complete all </a:t>
            </a:r>
            <a:r>
              <a:rPr lang="en-US" sz="2200" dirty="0" smtClean="0"/>
              <a:t>fields </a:t>
            </a:r>
            <a:r>
              <a:rPr lang="en-US" sz="2200" dirty="0"/>
              <a:t>for all positions.  Note that some positions are required to be completed.</a:t>
            </a:r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3" name="Picture 2" descr="Champion Test Club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-1"/>
            <a:ext cx="5461000" cy="684106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667000" y="1219200"/>
            <a:ext cx="1219200" cy="1600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3429000"/>
            <a:ext cx="1143000" cy="609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3505200"/>
            <a:ext cx="1219200" cy="2438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680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Class Directors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5-07-19 at 1.25.0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12900"/>
            <a:ext cx="4940300" cy="455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654076"/>
            <a:ext cx="2667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Make sure to input Class Directors’ information on the OIF. They will receive the same updates from the Lt. Governor and the Executive Officers.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" y="8382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29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Advisors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5-07-20 at 12.44.0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28814"/>
            <a:ext cx="4900196" cy="5352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42871"/>
            <a:ext cx="3581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In order to submit the OIF, you are required to enter the names and emails of the Faculty and Kiwanis Advisors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66072"/>
            <a:ext cx="3581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If your club does not have a Faculty Advisor, then you can enter your principal’s name and email until a Faculty Advisor is chosen.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94073"/>
            <a:ext cx="3581400" cy="175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If your club does not have a Kiwanis Advisor, then you </a:t>
            </a:r>
            <a:r>
              <a:rPr lang="en-US" dirty="0" smtClean="0">
                <a:latin typeface="Verdana"/>
                <a:cs typeface="Verdana"/>
              </a:rPr>
              <a:t>should </a:t>
            </a:r>
            <a:r>
              <a:rPr lang="en-US" dirty="0" smtClean="0">
                <a:latin typeface="Verdana"/>
                <a:cs typeface="Verdana"/>
              </a:rPr>
              <a:t>enter your sponsoring Kiwanis </a:t>
            </a:r>
            <a:r>
              <a:rPr lang="en-US" dirty="0" smtClean="0">
                <a:latin typeface="Verdana"/>
                <a:cs typeface="Verdana"/>
              </a:rPr>
              <a:t>Club President </a:t>
            </a:r>
            <a:r>
              <a:rPr lang="en-US" dirty="0" smtClean="0">
                <a:latin typeface="Verdana"/>
                <a:cs typeface="Verdana"/>
              </a:rPr>
              <a:t>name and email until a Kiwanis Advisor is chosen.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14400"/>
            <a:ext cx="914400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41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7-20 at 7.12.2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382000" cy="1026367"/>
          </a:xfrm>
          <a:prstGeom prst="rect">
            <a:avLst/>
          </a:prstGeom>
          <a:ln w="25400" cmpd="sng"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3352800"/>
            <a:ext cx="4343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When you are done entering all the information on the OIF, press “Save My Information” and then press “Send Form Now”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352800"/>
            <a:ext cx="3429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If any information ever changes with one of the officers and/or advisors, please update it on the OIF.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28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entury Gothic"/>
                <a:cs typeface="Century Gothic"/>
              </a:rPr>
              <a:t>Done!</a:t>
            </a:r>
            <a:endParaRPr lang="en-US" sz="4400" b="1" dirty="0">
              <a:latin typeface="Century Gothic"/>
              <a:cs typeface="Century Gothic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89" y="9144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6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467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P</a:t>
            </a:r>
            <a:r>
              <a:rPr lang="en-US" sz="9600" dirty="0" smtClean="0"/>
              <a:t>ride </a:t>
            </a:r>
            <a:r>
              <a:rPr lang="en-US" sz="9600" dirty="0"/>
              <a:t>R</a:t>
            </a:r>
            <a:r>
              <a:rPr lang="en-US" sz="9600" dirty="0" smtClean="0">
                <a:solidFill>
                  <a:schemeClr val="tx1"/>
                </a:solidFill>
              </a:rPr>
              <a:t>eports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3124200" y="3200400"/>
            <a:ext cx="307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Due the 10</a:t>
            </a:r>
            <a:r>
              <a:rPr lang="en-US" baseline="30000" dirty="0"/>
              <a:t>th</a:t>
            </a:r>
            <a:r>
              <a:rPr lang="en-US" dirty="0"/>
              <a:t> of each month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7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ida website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873"/>
            <a:ext cx="7772400" cy="5109127"/>
          </a:xfrm>
          <a:prstGeom prst="rect">
            <a:avLst/>
          </a:prstGeom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52400" y="3657600"/>
            <a:ext cx="12192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Verdana"/>
                <a:cs typeface="Verdana"/>
              </a:rPr>
              <a:t>Then, click on the OPR system link.</a:t>
            </a: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52400" y="436563"/>
            <a:ext cx="1219200" cy="2308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Verdana"/>
                <a:cs typeface="Verdana"/>
              </a:rPr>
              <a:t>First, access the Florida Key Club </a:t>
            </a:r>
            <a:r>
              <a:rPr lang="en-US" dirty="0" smtClean="0">
                <a:latin typeface="Verdana"/>
                <a:cs typeface="Verdana"/>
              </a:rPr>
              <a:t>website </a:t>
            </a:r>
            <a:r>
              <a:rPr lang="en-US" dirty="0">
                <a:latin typeface="Verdana"/>
                <a:cs typeface="Verdana"/>
              </a:rPr>
              <a:t>home page.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1600" y="1447800"/>
            <a:ext cx="3352800" cy="2971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0" y="152400"/>
            <a:ext cx="14478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stCxn id="21509" idx="3"/>
            <a:endCxn id="3" idx="2"/>
          </p:cNvCxnSpPr>
          <p:nvPr/>
        </p:nvCxnSpPr>
        <p:spPr>
          <a:xfrm flipV="1">
            <a:off x="1371600" y="381000"/>
            <a:ext cx="3200400" cy="120967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572000" y="1066800"/>
            <a:ext cx="990600" cy="38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20 at 7.39.3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7315200" cy="5334000"/>
          </a:xfrm>
          <a:prstGeom prst="rect">
            <a:avLst/>
          </a:prstGeom>
          <a:ln>
            <a:noFill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" y="566677"/>
            <a:ext cx="1676400" cy="2862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Verdana"/>
                <a:cs typeface="Verdana"/>
              </a:rPr>
              <a:t>Once on the OPR system’s log-in page, you </a:t>
            </a:r>
            <a:r>
              <a:rPr lang="en-US" dirty="0">
                <a:latin typeface="Verdana"/>
                <a:cs typeface="Verdana"/>
              </a:rPr>
              <a:t>need to </a:t>
            </a:r>
            <a:r>
              <a:rPr lang="en-US" dirty="0" smtClean="0">
                <a:latin typeface="Verdana"/>
                <a:cs typeface="Verdana"/>
              </a:rPr>
              <a:t>select your club and then enter your password.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76200" y="3960813"/>
            <a:ext cx="16764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Verdana"/>
                <a:cs typeface="Verdana"/>
              </a:rPr>
              <a:t>If you need help with the OPR system, you can find online instructions here. </a:t>
            </a:r>
          </a:p>
        </p:txBody>
      </p:sp>
      <p:sp>
        <p:nvSpPr>
          <p:cNvPr id="2" name="Oval 1"/>
          <p:cNvSpPr/>
          <p:nvPr/>
        </p:nvSpPr>
        <p:spPr>
          <a:xfrm>
            <a:off x="1752600" y="685800"/>
            <a:ext cx="4876800" cy="1219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0" y="3429000"/>
            <a:ext cx="5562600" cy="107963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>
            <a:stCxn id="14341" idx="3"/>
            <a:endCxn id="2" idx="3"/>
          </p:cNvCxnSpPr>
          <p:nvPr/>
        </p:nvCxnSpPr>
        <p:spPr>
          <a:xfrm flipV="1">
            <a:off x="1752600" y="1726452"/>
            <a:ext cx="714191" cy="2713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534" idx="3"/>
            <a:endCxn id="6" idx="2"/>
          </p:cNvCxnSpPr>
          <p:nvPr/>
        </p:nvCxnSpPr>
        <p:spPr>
          <a:xfrm flipV="1">
            <a:off x="1752600" y="3968819"/>
            <a:ext cx="1371600" cy="11461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ports filed somerse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44" y="0"/>
            <a:ext cx="6801556" cy="6248400"/>
          </a:xfrm>
          <a:prstGeom prst="rect">
            <a:avLst/>
          </a:prstGeom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76200" y="228600"/>
            <a:ext cx="1981200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/>
                <a:cs typeface="Verdana"/>
              </a:rPr>
              <a:t>To start a Pride Report, select the month </a:t>
            </a:r>
            <a:r>
              <a:rPr lang="en-US" sz="2000" dirty="0" smtClean="0">
                <a:latin typeface="Verdana"/>
                <a:cs typeface="Verdana"/>
              </a:rPr>
              <a:t>you </a:t>
            </a:r>
            <a:r>
              <a:rPr lang="en-US" sz="2000" dirty="0">
                <a:latin typeface="Verdana"/>
                <a:cs typeface="Verdana"/>
              </a:rPr>
              <a:t>wish to fill out the report for. Then click </a:t>
            </a:r>
            <a:r>
              <a:rPr lang="en-US" sz="2000" dirty="0" smtClean="0">
                <a:latin typeface="Verdana"/>
                <a:cs typeface="Verdana"/>
              </a:rPr>
              <a:t>“start report”.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76200" y="5103813"/>
            <a:ext cx="198120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Verdana"/>
                <a:cs typeface="Verdana"/>
              </a:rPr>
              <a:t>This is where you </a:t>
            </a:r>
            <a:r>
              <a:rPr lang="en-US" sz="2000" dirty="0">
                <a:latin typeface="Verdana"/>
                <a:cs typeface="Verdana"/>
              </a:rPr>
              <a:t>can view and update Pride Reports.</a:t>
            </a:r>
          </a:p>
        </p:txBody>
      </p:sp>
      <p:cxnSp>
        <p:nvCxnSpPr>
          <p:cNvPr id="5" name="Straight Arrow Connector 4"/>
          <p:cNvCxnSpPr>
            <a:stCxn id="23555" idx="3"/>
            <a:endCxn id="3" idx="1"/>
          </p:cNvCxnSpPr>
          <p:nvPr/>
        </p:nvCxnSpPr>
        <p:spPr>
          <a:xfrm>
            <a:off x="2057400" y="1505873"/>
            <a:ext cx="2065058" cy="62039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810000" y="1981200"/>
            <a:ext cx="2133600" cy="990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685800"/>
            <a:ext cx="2362200" cy="4648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23558" idx="3"/>
          </p:cNvCxnSpPr>
          <p:nvPr/>
        </p:nvCxnSpPr>
        <p:spPr>
          <a:xfrm flipV="1">
            <a:off x="2057400" y="5029200"/>
            <a:ext cx="5105400" cy="7363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838200" y="762000"/>
            <a:ext cx="73914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Verdana"/>
                <a:cs typeface="Verdana"/>
              </a:rPr>
              <a:t>You should see this page once you click </a:t>
            </a:r>
            <a:r>
              <a:rPr lang="en-US" sz="2000" dirty="0" smtClean="0">
                <a:latin typeface="Verdana"/>
                <a:cs typeface="Verdana"/>
              </a:rPr>
              <a:t>“Start report”. </a:t>
            </a:r>
            <a:r>
              <a:rPr lang="en-US" sz="2000" dirty="0">
                <a:latin typeface="Verdana"/>
                <a:cs typeface="Verdana"/>
              </a:rPr>
              <a:t>From here you can complete the report. </a:t>
            </a:r>
          </a:p>
        </p:txBody>
      </p:sp>
      <p:pic>
        <p:nvPicPr>
          <p:cNvPr id="3" name="Picture 2" descr="start repor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8392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2438400"/>
            <a:ext cx="838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286000"/>
            <a:ext cx="1219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0 at 9.57.1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6553200" cy="36641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8382000" cy="243143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On the left of your 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ride report, you will find contact and attendance information.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For attendance, please take note: 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Clubs will NOT attend Key Club Kick-Off Conference(KCKC) until the Fall</a:t>
            </a:r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. Just leave it blank until your club attends for the current year. 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Clubs will NOT attend Spring Zone Rally until the Spring (SZR) (same as above)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When your club does attend a DCM, Division Wide Project, KCKC, or SZR for that month, click "Yes" and note how many members attended in the line below it.</a:t>
            </a:r>
            <a:endParaRPr lang="en-US" sz="1500" b="1" u="sng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294382"/>
            <a:ext cx="19812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Your Lt. Governor (LTG) can contact you via email, phone, or a personal visit.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1752600"/>
            <a:ext cx="198120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LTGs have the option of sending informational emails instead of a newsletter. So if your LTG sent an informational email, put yes for this line.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762000"/>
            <a:ext cx="35814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3200400" y="990600"/>
            <a:ext cx="3810000" cy="17930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9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" y="1295400"/>
            <a:ext cx="91440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latin typeface="Verdana"/>
                <a:cs typeface="Verdana"/>
              </a:rPr>
              <a:t>Registration</a:t>
            </a:r>
            <a:br>
              <a:rPr lang="en-US" sz="8800" dirty="0" smtClean="0">
                <a:latin typeface="Verdana"/>
                <a:cs typeface="Verdana"/>
              </a:rPr>
            </a:br>
            <a:r>
              <a:rPr lang="en-US" sz="2000" dirty="0" smtClean="0">
                <a:latin typeface="Verdana"/>
                <a:cs typeface="Verdana"/>
              </a:rPr>
              <a:t>Note: Registration is only required for when your club is newly </a:t>
            </a:r>
            <a:r>
              <a:rPr lang="en-US" sz="2000" dirty="0" smtClean="0">
                <a:latin typeface="Verdana"/>
                <a:cs typeface="Verdana"/>
              </a:rPr>
              <a:t>chartered, newly reactivated, or never registered.</a:t>
            </a:r>
            <a:endParaRPr lang="en-US" sz="8800" dirty="0">
              <a:latin typeface="Verdana"/>
              <a:cs typeface="Verdana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9786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2895600" cy="4708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Taking attendance at club meetings will make this box easier to fill out.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Be sure “Paid Members in Club” corresponds to the number of dues paid members.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Meet with your club Treasurer or Faculty Advisor to determine how many members are in the club.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0400" y="304800"/>
            <a:ext cx="5724501" cy="2031325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Above, there is a comments or questions box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If you ever have any questions about Pride Reports, </a:t>
            </a:r>
            <a:r>
              <a:rPr lang="en-US" b="1" dirty="0" smtClean="0">
                <a:solidFill>
                  <a:schemeClr val="bg1"/>
                </a:solidFill>
                <a:latin typeface="Verdana"/>
                <a:cs typeface="Verdana"/>
              </a:rPr>
              <a:t>you can enter them here.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You can also clarify certain things. Such as, why your club didn’t do service or have a meeting, and so forth. 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Screen Shot 2015-07-20 at 11.06.2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44" y="2590800"/>
            <a:ext cx="5851656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5 at 1.13.4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85956" cy="3657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72000" y="3810000"/>
            <a:ext cx="0" cy="990600"/>
          </a:xfrm>
          <a:prstGeom prst="line">
            <a:avLst/>
          </a:prstGeom>
          <a:ln>
            <a:solidFill>
              <a:schemeClr val="tx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048000" y="3352800"/>
            <a:ext cx="32004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876800"/>
            <a:ext cx="38100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After you are done filling out the top portion, press “Save Changes” before moving on.</a:t>
            </a: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13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1 at 10.40.3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6700"/>
            <a:ext cx="2806700" cy="82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76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/>
                <a:cs typeface="Verdana"/>
              </a:rPr>
              <a:t>Adding Service Projects</a:t>
            </a:r>
            <a:endParaRPr lang="en-US" sz="3000" dirty="0">
              <a:latin typeface="Verdana"/>
              <a:cs typeface="Verdana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1905000"/>
            <a:ext cx="2514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1314271"/>
            <a:ext cx="273473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Click “Add Projects” to add service projects. The section below will be opened. 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0" name="Picture 9" descr="Screen Shot 2015-08-01 at 10.58.4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8077200" cy="3810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8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5-08-05 at 1.39.4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97264"/>
            <a:ext cx="4572000" cy="3332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52400"/>
            <a:ext cx="4724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In the title section, you will put the title of your service project and a brief description of the service project </a:t>
            </a:r>
            <a:endParaRPr lang="en-US" dirty="0">
              <a:latin typeface="Verdana"/>
              <a:cs typeface="Verdana"/>
            </a:endParaRPr>
          </a:p>
        </p:txBody>
      </p:sp>
      <p:cxnSp>
        <p:nvCxnSpPr>
          <p:cNvPr id="7" name="Straight Connector 6"/>
          <p:cNvCxnSpPr>
            <a:endCxn id="16" idx="1"/>
          </p:cNvCxnSpPr>
          <p:nvPr/>
        </p:nvCxnSpPr>
        <p:spPr>
          <a:xfrm flipV="1">
            <a:off x="4343400" y="3569732"/>
            <a:ext cx="1981200" cy="392668"/>
          </a:xfrm>
          <a:prstGeom prst="line">
            <a:avLst/>
          </a:prstGeom>
          <a:ln>
            <a:solidFill>
              <a:schemeClr val="tx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4419600"/>
            <a:ext cx="1905000" cy="76200"/>
          </a:xfrm>
          <a:prstGeom prst="line">
            <a:avLst/>
          </a:prstGeom>
          <a:ln>
            <a:solidFill>
              <a:schemeClr val="tx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5486400"/>
            <a:ext cx="1828800" cy="76200"/>
          </a:xfrm>
          <a:prstGeom prst="line">
            <a:avLst/>
          </a:prstGeom>
          <a:ln>
            <a:solidFill>
              <a:schemeClr val="tx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5029200"/>
            <a:ext cx="1905000" cy="533400"/>
          </a:xfrm>
          <a:prstGeom prst="line">
            <a:avLst/>
          </a:prstGeom>
          <a:ln>
            <a:solidFill>
              <a:schemeClr val="tx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3200400"/>
            <a:ext cx="25146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In members involved, you will put the number of paid members involved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4038600"/>
            <a:ext cx="251460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In total service hours, put the </a:t>
            </a:r>
            <a:r>
              <a:rPr lang="en-US" sz="1400" dirty="0" smtClean="0">
                <a:latin typeface="Verdana"/>
                <a:cs typeface="Verdana"/>
              </a:rPr>
              <a:t>total hours worked by each member, including hours spent planning the project. 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5334000"/>
            <a:ext cx="25146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If the club spent any money and/or raised any money you would put the amounts here.</a:t>
            </a: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14" name="Picture 13" descr="Screen Shot 2015-08-06 at 8.52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9200"/>
            <a:ext cx="8534399" cy="18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057400"/>
            <a:ext cx="7924800" cy="47089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latin typeface="Verdana"/>
                <a:cs typeface="Verdana"/>
              </a:rPr>
              <a:t>If any of your service projects fall into one or more of the categories above, please check the box next to the category.</a:t>
            </a:r>
          </a:p>
          <a:p>
            <a:endParaRPr lang="en-US" sz="1500" dirty="0">
              <a:latin typeface="Verdana"/>
              <a:cs typeface="Verdana"/>
            </a:endParaRPr>
          </a:p>
          <a:p>
            <a:r>
              <a:rPr lang="en-US" sz="1500" dirty="0" smtClean="0">
                <a:latin typeface="Verdana"/>
                <a:cs typeface="Verdana"/>
              </a:rPr>
              <a:t>Kiwanis Project: Any project that is with a Kiwanis Club.</a:t>
            </a:r>
          </a:p>
          <a:p>
            <a:endParaRPr lang="en-US" sz="1500" dirty="0">
              <a:latin typeface="Verdana"/>
              <a:cs typeface="Verdana"/>
            </a:endParaRPr>
          </a:p>
          <a:p>
            <a:r>
              <a:rPr lang="en-US" sz="1500" dirty="0" smtClean="0">
                <a:latin typeface="Verdana"/>
                <a:cs typeface="Verdana"/>
              </a:rPr>
              <a:t>Governor’s Project: Any project that falls under the current year’s Governor’s Project</a:t>
            </a:r>
          </a:p>
          <a:p>
            <a:endParaRPr lang="en-US" sz="1500" dirty="0">
              <a:latin typeface="Verdana"/>
              <a:cs typeface="Verdana"/>
            </a:endParaRPr>
          </a:p>
          <a:p>
            <a:r>
              <a:rPr lang="en-US" sz="1500" dirty="0" smtClean="0">
                <a:latin typeface="Verdana"/>
                <a:cs typeface="Verdana"/>
              </a:rPr>
              <a:t>Kiwanis Family Project: Any project involving two or more Kiwanis Family Clubs (Ex. Kiwanis and CKI)</a:t>
            </a:r>
          </a:p>
          <a:p>
            <a:endParaRPr lang="en-US" sz="1500" dirty="0">
              <a:latin typeface="Verdana"/>
              <a:cs typeface="Verdana"/>
            </a:endParaRPr>
          </a:p>
          <a:p>
            <a:r>
              <a:rPr lang="en-US" sz="1500" dirty="0" smtClean="0">
                <a:latin typeface="Verdana"/>
                <a:cs typeface="Verdana"/>
              </a:rPr>
              <a:t>Divisional Project: Any divisional project conducted by your Lt. Governor</a:t>
            </a:r>
          </a:p>
          <a:p>
            <a:endParaRPr lang="en-US" sz="1500" dirty="0">
              <a:latin typeface="Verdana"/>
              <a:cs typeface="Verdana"/>
            </a:endParaRPr>
          </a:p>
          <a:p>
            <a:r>
              <a:rPr lang="en-US" sz="1500" dirty="0" smtClean="0">
                <a:latin typeface="Verdana"/>
                <a:cs typeface="Verdana"/>
              </a:rPr>
              <a:t>Fundraiser: Any fundraiser that is done for a charity or for the club. (Please note fundraisers done for the club does not count as service hours.)</a:t>
            </a:r>
          </a:p>
          <a:p>
            <a:endParaRPr lang="en-US" sz="1500" dirty="0">
              <a:latin typeface="Verdana"/>
              <a:cs typeface="Verdana"/>
            </a:endParaRPr>
          </a:p>
          <a:p>
            <a:r>
              <a:rPr lang="en-US" sz="1500" dirty="0" smtClean="0">
                <a:latin typeface="Verdana"/>
                <a:cs typeface="Verdana"/>
              </a:rPr>
              <a:t>District Project: Any project that is conducted district wide.</a:t>
            </a:r>
          </a:p>
          <a:p>
            <a:endParaRPr lang="en-US" sz="1500" dirty="0">
              <a:latin typeface="Verdana"/>
              <a:cs typeface="Verdana"/>
            </a:endParaRPr>
          </a:p>
          <a:p>
            <a:r>
              <a:rPr lang="en-US" sz="1500" dirty="0" smtClean="0">
                <a:latin typeface="Verdana"/>
                <a:cs typeface="Verdana"/>
              </a:rPr>
              <a:t>Major Emphasis Project: Any project that deals with any of the three Major Emphasis Partners; March of Dimes, UNICEF, and Children Miracle Network.</a:t>
            </a:r>
            <a:endParaRPr lang="en-US" sz="1600" dirty="0" smtClean="0">
              <a:latin typeface="Verdana"/>
              <a:cs typeface="Verdana"/>
            </a:endParaRPr>
          </a:p>
        </p:txBody>
      </p:sp>
      <p:pic>
        <p:nvPicPr>
          <p:cNvPr id="4" name="Picture 3" descr="Match Boxe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24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st to report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/>
          <a:stretch/>
        </p:blipFill>
        <p:spPr>
          <a:xfrm>
            <a:off x="414812" y="457200"/>
            <a:ext cx="8316859" cy="5432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5943600"/>
            <a:ext cx="2734733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erdana"/>
                <a:cs typeface="Verdana"/>
              </a:rPr>
              <a:t>After you are done posting the service project press “Post to My Report”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267" y="2438400"/>
            <a:ext cx="2734733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If you have more service projects to post, press “Add Projects”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276600"/>
            <a:ext cx="19050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If you have </a:t>
            </a:r>
            <a:r>
              <a:rPr lang="en-US" sz="1400" dirty="0" smtClean="0">
                <a:latin typeface="Verdana"/>
                <a:cs typeface="Verdana"/>
              </a:rPr>
              <a:t> pictures </a:t>
            </a:r>
            <a:r>
              <a:rPr lang="en-US" sz="1400" dirty="0" smtClean="0">
                <a:latin typeface="Verdana"/>
                <a:cs typeface="Verdana"/>
              </a:rPr>
              <a:t>of any of the service projects post it to your report! Choose the File first, then press “Upload”.</a:t>
            </a:r>
            <a:endParaRPr lang="en-US" sz="1400" dirty="0">
              <a:latin typeface="Verdana"/>
              <a:cs typeface="Verdan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2971800"/>
            <a:ext cx="7620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4114800"/>
            <a:ext cx="3505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2"/>
          </p:cNvCxnSpPr>
          <p:nvPr/>
        </p:nvCxnSpPr>
        <p:spPr>
          <a:xfrm rot="5400000">
            <a:off x="4012252" y="5839810"/>
            <a:ext cx="511138" cy="610842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81200" y="5486400"/>
            <a:ext cx="1600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3600" y="5303520"/>
            <a:ext cx="1600200" cy="411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86600" y="5181600"/>
            <a:ext cx="533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5943600"/>
            <a:ext cx="25146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When you are ready to submit your report “Press Submit Report”</a:t>
            </a:r>
            <a:endParaRPr lang="en-US" sz="1400" dirty="0">
              <a:latin typeface="Verdana"/>
              <a:cs typeface="Verdana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181600" y="-2209800"/>
            <a:ext cx="2514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5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8" b="8458"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248400" y="1752600"/>
            <a:ext cx="11430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2667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Verdana"/>
                <a:cs typeface="Verdana"/>
              </a:rPr>
              <a:t>You can </a:t>
            </a:r>
            <a:r>
              <a:rPr lang="en-US" dirty="0" smtClean="0">
                <a:latin typeface="Verdana"/>
                <a:cs typeface="Verdana"/>
              </a:rPr>
              <a:t>add additional people to receive the Pride Reports by clicking “Update E-mail Submission List” on the right hand side of the blue OIF box.</a:t>
            </a:r>
            <a:endParaRPr lang="en-US" dirty="0">
              <a:latin typeface="Verdana"/>
              <a:cs typeface="Verdana"/>
            </a:endParaRPr>
          </a:p>
        </p:txBody>
      </p:sp>
      <p:cxnSp>
        <p:nvCxnSpPr>
          <p:cNvPr id="10" name="Straight Arrow Connector 9"/>
          <p:cNvCxnSpPr>
            <a:stCxn id="8" idx="3"/>
            <a:endCxn id="3" idx="2"/>
          </p:cNvCxnSpPr>
          <p:nvPr/>
        </p:nvCxnSpPr>
        <p:spPr>
          <a:xfrm flipV="1">
            <a:off x="2895600" y="2019300"/>
            <a:ext cx="3352800" cy="81126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r="28568" b="13992"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2697163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>
                <a:latin typeface="Verdana"/>
                <a:cs typeface="Verdana"/>
              </a:rPr>
              <a:t>Y</a:t>
            </a:r>
            <a:r>
              <a:rPr lang="en-US" sz="1600" dirty="0" smtClean="0">
                <a:latin typeface="Verdana"/>
                <a:cs typeface="Verdana"/>
              </a:rPr>
              <a:t>ou can </a:t>
            </a:r>
            <a:r>
              <a:rPr lang="en-US" sz="1600" dirty="0" smtClean="0">
                <a:latin typeface="Verdana"/>
                <a:cs typeface="Verdana"/>
              </a:rPr>
              <a:t>club committee </a:t>
            </a:r>
            <a:r>
              <a:rPr lang="en-US" sz="1600" dirty="0">
                <a:latin typeface="Verdana"/>
                <a:cs typeface="Verdana"/>
              </a:rPr>
              <a:t>c</a:t>
            </a:r>
            <a:r>
              <a:rPr lang="en-US" sz="1600" dirty="0" smtClean="0">
                <a:latin typeface="Verdana"/>
                <a:cs typeface="Verdana"/>
              </a:rPr>
              <a:t>hairs</a:t>
            </a:r>
            <a:r>
              <a:rPr lang="en-US" sz="1600" dirty="0" smtClean="0">
                <a:latin typeface="Verdana"/>
                <a:cs typeface="Verdana"/>
              </a:rPr>
              <a:t>, Kiwanians from your sponsoring Kiwanis Clubs (Ex. Club President and Secretary), and school officials (Ex. </a:t>
            </a:r>
            <a:r>
              <a:rPr lang="en-US" sz="1600" dirty="0" smtClean="0">
                <a:latin typeface="Verdana"/>
                <a:cs typeface="Verdana"/>
              </a:rPr>
              <a:t>Principal, Activities </a:t>
            </a:r>
            <a:r>
              <a:rPr lang="en-US" sz="1600" dirty="0" smtClean="0">
                <a:latin typeface="Verdana"/>
                <a:cs typeface="Verdana"/>
              </a:rPr>
              <a:t>Director). 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38400"/>
            <a:ext cx="26670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>
                <a:latin typeface="Verdana"/>
                <a:cs typeface="Verdana"/>
              </a:rPr>
              <a:t>The Pride Report is </a:t>
            </a:r>
            <a:r>
              <a:rPr lang="en-US" sz="1600" dirty="0" smtClean="0">
                <a:latin typeface="Verdana"/>
                <a:cs typeface="Verdana"/>
              </a:rPr>
              <a:t>e-mailed </a:t>
            </a:r>
            <a:r>
              <a:rPr lang="en-US" sz="1600" dirty="0">
                <a:latin typeface="Verdana"/>
                <a:cs typeface="Verdana"/>
              </a:rPr>
              <a:t>to everyone on your club’s Officer Information Form, the District Secretary, your Lt. Governor, and your  Zone Administrator.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26670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Verdana"/>
                <a:cs typeface="Verdana"/>
              </a:rPr>
              <a:t>Make sure to click </a:t>
            </a:r>
            <a:r>
              <a:rPr lang="en-US" dirty="0" smtClean="0">
                <a:latin typeface="Verdana"/>
                <a:cs typeface="Verdana"/>
              </a:rPr>
              <a:t>“UPDATE </a:t>
            </a:r>
            <a:r>
              <a:rPr lang="en-US" dirty="0">
                <a:latin typeface="Verdana"/>
                <a:cs typeface="Verdana"/>
              </a:rPr>
              <a:t>MY </a:t>
            </a:r>
            <a:r>
              <a:rPr lang="en-US" dirty="0" smtClean="0">
                <a:latin typeface="Verdana"/>
                <a:cs typeface="Verdana"/>
              </a:rPr>
              <a:t>INFORMATION” before exiting the page, </a:t>
            </a:r>
            <a:r>
              <a:rPr lang="en-US" dirty="0">
                <a:latin typeface="Verdana"/>
                <a:cs typeface="Verdana"/>
              </a:rPr>
              <a:t>or the </a:t>
            </a:r>
            <a:r>
              <a:rPr lang="en-US" dirty="0" smtClean="0">
                <a:latin typeface="Verdana"/>
                <a:cs typeface="Verdana"/>
              </a:rPr>
              <a:t>updated information will not be saved.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2743200"/>
            <a:ext cx="4724400" cy="22098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5486400"/>
            <a:ext cx="2133600" cy="762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2" idx="3"/>
            <a:endCxn id="6" idx="0"/>
          </p:cNvCxnSpPr>
          <p:nvPr/>
        </p:nvCxnSpPr>
        <p:spPr>
          <a:xfrm>
            <a:off x="2925763" y="1183452"/>
            <a:ext cx="2865437" cy="15597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2895600" y="5587663"/>
            <a:ext cx="3551237" cy="21147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371600"/>
            <a:ext cx="83820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If you have any further questions or help with anything, you can contact the following:</a:t>
            </a: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Your Lt. Governor</a:t>
            </a:r>
          </a:p>
          <a:p>
            <a:pPr algn="ctr"/>
            <a:r>
              <a:rPr lang="en-US" sz="2400" dirty="0">
                <a:latin typeface="Century Gothic"/>
                <a:cs typeface="Century Gothic"/>
                <a:hlinkClick r:id="rId2"/>
              </a:rPr>
              <a:t>http://floridakeyclub.org/contact-information/#</a:t>
            </a:r>
            <a:r>
              <a:rPr lang="en-US" sz="2400" dirty="0" smtClean="0">
                <a:latin typeface="Century Gothic"/>
                <a:cs typeface="Century Gothic"/>
                <a:hlinkClick r:id="rId2"/>
              </a:rPr>
              <a:t>Board</a:t>
            </a:r>
            <a:endParaRPr lang="en-US" sz="2400" dirty="0" smtClean="0">
              <a:latin typeface="Century Gothic"/>
              <a:cs typeface="Century Gothic"/>
            </a:endParaRPr>
          </a:p>
          <a:p>
            <a:pPr algn="ctr"/>
            <a:endParaRPr lang="en-US" sz="2800" dirty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Or </a:t>
            </a:r>
          </a:p>
          <a:p>
            <a:pPr algn="ctr"/>
            <a:endParaRPr lang="en-US" sz="2800" dirty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District Secretary </a:t>
            </a:r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>
                <a:latin typeface="Century Gothic"/>
                <a:cs typeface="Century Gothic"/>
                <a:hlinkClick r:id="rId3"/>
              </a:rPr>
              <a:t>secretary</a:t>
            </a:r>
            <a:r>
              <a:rPr lang="en-US" sz="2800" dirty="0" smtClean="0">
                <a:latin typeface="Century Gothic"/>
                <a:cs typeface="Century Gothic"/>
                <a:hlinkClick r:id="rId3"/>
              </a:rPr>
              <a:t>@floridakeyclub.org</a:t>
            </a:r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endParaRPr lang="en-US" sz="2800" dirty="0">
              <a:latin typeface="Century Gothic"/>
              <a:cs typeface="Century Gothic"/>
            </a:endParaRP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  <a:p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695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28600" y="500063"/>
            <a:ext cx="1538288" cy="132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Access the Florida  Key Club Website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38112" y="3733800"/>
            <a:ext cx="153828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latin typeface="Verdana"/>
                <a:cs typeface="Verdana"/>
              </a:rPr>
              <a:t>C</a:t>
            </a:r>
            <a:r>
              <a:rPr lang="en-US" sz="2000" dirty="0" smtClean="0">
                <a:latin typeface="Verdana"/>
                <a:cs typeface="Verdana"/>
              </a:rPr>
              <a:t>lick  “OPR System”</a:t>
            </a:r>
          </a:p>
        </p:txBody>
      </p:sp>
      <p:pic>
        <p:nvPicPr>
          <p:cNvPr id="6" name="Picture 5" descr="Screenshot website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61" y="54832"/>
            <a:ext cx="7014239" cy="497436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773712" y="685800"/>
            <a:ext cx="664688" cy="4762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127" idx="3"/>
            <a:endCxn id="5" idx="3"/>
          </p:cNvCxnSpPr>
          <p:nvPr/>
        </p:nvCxnSpPr>
        <p:spPr>
          <a:xfrm flipV="1">
            <a:off x="1676400" y="999845"/>
            <a:ext cx="3475552" cy="32417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029200" y="609600"/>
            <a:ext cx="8382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81200" y="152400"/>
            <a:ext cx="1828800" cy="609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9 at 12.53.3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11825" b="15746"/>
          <a:stretch/>
        </p:blipFill>
        <p:spPr>
          <a:xfrm>
            <a:off x="1908627" y="0"/>
            <a:ext cx="7202716" cy="48151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1828800"/>
            <a:ext cx="4343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>
            <a:stCxn id="6148" idx="3"/>
          </p:cNvCxnSpPr>
          <p:nvPr/>
        </p:nvCxnSpPr>
        <p:spPr>
          <a:xfrm>
            <a:off x="1847850" y="1422400"/>
            <a:ext cx="1276350" cy="406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4608513"/>
            <a:ext cx="9159922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6200" y="914400"/>
            <a:ext cx="177165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Click the registration link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19 at 12.56.5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7239000" cy="472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1219200"/>
            <a:ext cx="1371600" cy="1630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Verdana"/>
                <a:cs typeface="Verdana"/>
              </a:rPr>
              <a:t>Select your club and then click proceed.</a:t>
            </a:r>
          </a:p>
        </p:txBody>
      </p:sp>
      <p:sp>
        <p:nvSpPr>
          <p:cNvPr id="2" name="Oval 1"/>
          <p:cNvSpPr/>
          <p:nvPr/>
        </p:nvSpPr>
        <p:spPr>
          <a:xfrm>
            <a:off x="1875430" y="3048000"/>
            <a:ext cx="6430370" cy="762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2286000"/>
            <a:ext cx="25146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19 at 1.01.1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2874"/>
          <a:stretch/>
        </p:blipFill>
        <p:spPr>
          <a:xfrm>
            <a:off x="2794402" y="457200"/>
            <a:ext cx="6273398" cy="6111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2514600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 smtClean="0">
                <a:latin typeface="Verdana"/>
                <a:cs typeface="Verdana"/>
              </a:rPr>
              <a:t>Insert your Faculty Advisor’s email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52400" y="1143000"/>
            <a:ext cx="25146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>
                <a:latin typeface="Verdana"/>
                <a:cs typeface="Verdana"/>
              </a:rPr>
              <a:t>C</a:t>
            </a:r>
            <a:r>
              <a:rPr lang="en-US" sz="1600" dirty="0" smtClean="0">
                <a:latin typeface="Verdana"/>
                <a:cs typeface="Verdana"/>
              </a:rPr>
              <a:t>reate a unique password. Remember Secretary, President, and Faculty Advisor needs to know the password.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52400" y="5153561"/>
            <a:ext cx="251460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 smtClean="0">
                <a:latin typeface="Verdana"/>
                <a:cs typeface="Verdana"/>
              </a:rPr>
              <a:t>Your Lt. Governor, Zone Administrator, and District Secretary have your password in case you forget it.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562600" y="5181600"/>
            <a:ext cx="1600200" cy="4572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38800" y="4953000"/>
            <a:ext cx="1295400" cy="2286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902803"/>
            <a:ext cx="25146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Save the information you filled </a:t>
            </a:r>
            <a:r>
              <a:rPr lang="en-US" sz="1600" dirty="0" smtClean="0">
                <a:latin typeface="Verdana"/>
                <a:cs typeface="Verdana"/>
              </a:rPr>
              <a:t>into the boxes.</a:t>
            </a:r>
            <a:endParaRPr lang="en-US" sz="1600" dirty="0">
              <a:latin typeface="Verdana"/>
              <a:cs typeface="Verdana"/>
            </a:endParaRPr>
          </a:p>
        </p:txBody>
      </p:sp>
      <p:cxnSp>
        <p:nvCxnSpPr>
          <p:cNvPr id="6" name="Straight Arrow Connector 5"/>
          <p:cNvCxnSpPr>
            <a:stCxn id="8197" idx="3"/>
            <a:endCxn id="3" idx="0"/>
          </p:cNvCxnSpPr>
          <p:nvPr/>
        </p:nvCxnSpPr>
        <p:spPr>
          <a:xfrm>
            <a:off x="2667000" y="673388"/>
            <a:ext cx="3619500" cy="42796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8198" idx="3"/>
            <a:endCxn id="2" idx="1"/>
          </p:cNvCxnSpPr>
          <p:nvPr/>
        </p:nvCxnSpPr>
        <p:spPr>
          <a:xfrm>
            <a:off x="2667000" y="1927830"/>
            <a:ext cx="2895600" cy="34823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05400" y="5715000"/>
            <a:ext cx="18288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stCxn id="4" idx="3"/>
            <a:endCxn id="10" idx="2"/>
          </p:cNvCxnSpPr>
          <p:nvPr/>
        </p:nvCxnSpPr>
        <p:spPr>
          <a:xfrm>
            <a:off x="2667000" y="3318302"/>
            <a:ext cx="2438400" cy="26252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" y="3875782"/>
            <a:ext cx="2514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Verdana"/>
                <a:cs typeface="Verdana"/>
              </a:rPr>
              <a:t>After registering your club, you will </a:t>
            </a:r>
            <a:r>
              <a:rPr lang="en-US" sz="1600" dirty="0" smtClean="0">
                <a:latin typeface="Verdana"/>
                <a:cs typeface="Verdana"/>
              </a:rPr>
              <a:t>be </a:t>
            </a:r>
            <a:r>
              <a:rPr lang="en-US" sz="1600" dirty="0">
                <a:latin typeface="Verdana"/>
                <a:cs typeface="Verdana"/>
              </a:rPr>
              <a:t>able to login into the OPR system.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46482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Officer Information Form </a:t>
            </a:r>
            <a:r>
              <a:rPr lang="en-US" sz="4800" dirty="0" smtClean="0"/>
              <a:t>(</a:t>
            </a:r>
            <a:r>
              <a:rPr lang="en-US" sz="4800" dirty="0"/>
              <a:t>OIF)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 </a:t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en-US" sz="54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5181600"/>
            <a:ext cx="915651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2870652"/>
            <a:ext cx="7543800" cy="40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19 at 1.11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7326386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133600" y="2057400"/>
            <a:ext cx="1905000" cy="1828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676400" y="1219200"/>
            <a:ext cx="4724400" cy="8382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581400"/>
            <a:ext cx="20574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Verdana"/>
                <a:cs typeface="Verdana"/>
              </a:rPr>
              <a:t>Select your club, enter your password, and </a:t>
            </a:r>
            <a:r>
              <a:rPr lang="en-US" dirty="0" smtClean="0">
                <a:latin typeface="Verdana"/>
                <a:cs typeface="Verdana"/>
              </a:rPr>
              <a:t>click login to enter your club’s OPR account.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1752600" cy="175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Verdana"/>
                <a:cs typeface="Verdana"/>
              </a:rPr>
              <a:t>To enter/update your club’s OIF, press on “2016-17 OIF”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3" name="Picture 2" descr="OIF Screensho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7010400" cy="309212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>
            <a:off x="1905000" y="1562964"/>
            <a:ext cx="2667328" cy="18567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3300412"/>
            <a:ext cx="3124200" cy="81438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29077</TotalTime>
  <Words>1196</Words>
  <Application>Microsoft Macintosh PowerPoint</Application>
  <PresentationFormat>On-screen Show (4:3)</PresentationFormat>
  <Paragraphs>104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Online Pride Report (OPR) System Contents</vt:lpstr>
      <vt:lpstr>Registration Note: Registration is only required for when your club is newly chartered, newly reactivated, or never registered.</vt:lpstr>
      <vt:lpstr>PowerPoint Presentation</vt:lpstr>
      <vt:lpstr>PowerPoint Presentation</vt:lpstr>
      <vt:lpstr>PowerPoint Presentation</vt:lpstr>
      <vt:lpstr>PowerPoint Presentation</vt:lpstr>
      <vt:lpstr> Officer Information Form (OIF)   </vt:lpstr>
      <vt:lpstr>PowerPoint Presentation</vt:lpstr>
      <vt:lpstr>PowerPoint Presentation</vt:lpstr>
      <vt:lpstr>PowerPoint Presentation</vt:lpstr>
      <vt:lpstr>PowerPoint Presentation</vt:lpstr>
      <vt:lpstr>Advisors</vt:lpstr>
      <vt:lpstr>PowerPoint Presentation</vt:lpstr>
      <vt:lpstr>Pride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 Contents</dc:title>
  <dc:creator>Robert</dc:creator>
  <cp:lastModifiedBy>Sabrina Flower</cp:lastModifiedBy>
  <cp:revision>175</cp:revision>
  <dcterms:created xsi:type="dcterms:W3CDTF">2012-06-12T01:47:53Z</dcterms:created>
  <dcterms:modified xsi:type="dcterms:W3CDTF">2016-07-22T14:17:22Z</dcterms:modified>
</cp:coreProperties>
</file>