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11"/>
  </p:notesMasterIdLst>
  <p:sldIdLst>
    <p:sldId id="256" r:id="rId2"/>
    <p:sldId id="261" r:id="rId3"/>
    <p:sldId id="257" r:id="rId4"/>
    <p:sldId id="262" r:id="rId5"/>
    <p:sldId id="264" r:id="rId6"/>
    <p:sldId id="265" r:id="rId7"/>
    <p:sldId id="258" r:id="rId8"/>
    <p:sldId id="263"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82D2F-FA9A-448D-8B4C-F1B6EDFAB740}" type="datetimeFigureOut">
              <a:rPr lang="en-US" smtClean="0"/>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190A4-F756-4A74-8FDE-59721142B238}" type="slidenum">
              <a:rPr lang="en-US" smtClean="0"/>
              <a:pPr/>
              <a:t>‹#›</a:t>
            </a:fld>
            <a:endParaRPr lang="en-US"/>
          </a:p>
        </p:txBody>
      </p:sp>
    </p:spTree>
    <p:extLst>
      <p:ext uri="{BB962C8B-B14F-4D97-AF65-F5344CB8AC3E}">
        <p14:creationId xmlns="" xmlns:p14="http://schemas.microsoft.com/office/powerpoint/2010/main" val="318377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1</a:t>
            </a:fld>
            <a:endParaRPr lang="en-US"/>
          </a:p>
        </p:txBody>
      </p:sp>
    </p:spTree>
    <p:extLst>
      <p:ext uri="{BB962C8B-B14F-4D97-AF65-F5344CB8AC3E}">
        <p14:creationId xmlns="" xmlns:p14="http://schemas.microsoft.com/office/powerpoint/2010/main" val="248725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  A central focus/event where the main aim is to attract to members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a:t>
            </a:r>
            <a:r>
              <a:rPr lang="en-US" baseline="0" dirty="0" smtClean="0"/>
              <a:t> </a:t>
            </a:r>
            <a:r>
              <a:rPr lang="en-US" dirty="0" smtClean="0"/>
              <a:t>- Through membership drives or club rushes you are able to recruit members and let them know what Key Club is about,</a:t>
            </a:r>
            <a:r>
              <a:rPr lang="en-US" baseline="0" dirty="0" smtClean="0"/>
              <a:t> maintaining a high participation rate in key club. Have one in the beginning of the year (September) and one near the end (February)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in need of recruiting members than have a drive at whatever time of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TIPS: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 food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Promote</a:t>
            </a:r>
            <a:r>
              <a:rPr lang="en-US" baseline="0" dirty="0" smtClean="0"/>
              <a:t> it well in advance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Add ice-breakers for fun breaks from information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Be prepared well in advance!!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Inform members of why they should join. Ask audience why they joined key club or why other should join</a:t>
            </a:r>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2</a:t>
            </a:fld>
            <a:endParaRPr lang="en-US"/>
          </a:p>
        </p:txBody>
      </p:sp>
    </p:spTree>
    <p:extLst>
      <p:ext uri="{BB962C8B-B14F-4D97-AF65-F5344CB8AC3E}">
        <p14:creationId xmlns="" xmlns:p14="http://schemas.microsoft.com/office/powerpoint/2010/main" val="417505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 Right</a:t>
            </a:r>
            <a:r>
              <a:rPr lang="en-US" baseline="0" dirty="0" smtClean="0"/>
              <a:t> at the start of the school year! Helps to attract freshmen who are new to the school.  (</a:t>
            </a:r>
            <a:r>
              <a:rPr lang="en-US" dirty="0" smtClean="0"/>
              <a:t>During lunch! Or After School!</a:t>
            </a:r>
            <a:r>
              <a:rPr lang="en-US" baseline="0" dirty="0" smtClean="0"/>
              <a:t> Or at a School function!)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to do? - set-up a table that has information about Key Club and the events you have done so far. Order materials from key club store such as brochures that can be handed out. Display your</a:t>
            </a:r>
            <a:r>
              <a:rPr lang="en-US" baseline="0" dirty="0" smtClean="0"/>
              <a:t> banner, awards or any other interesting Key Club related items.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Make sure to wear Key Club shirts so that students can easily see Key Clubbers at the booth.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Invite interested people to your next meeting to see how great the club is</a:t>
            </a:r>
            <a:r>
              <a:rPr lang="en-US" baseline="0" dirty="0" smtClean="0"/>
              <a:t> and make sure to get their email address or phone number so that you can remind them about upcoming meetings.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Put</a:t>
            </a:r>
            <a:r>
              <a:rPr lang="en-US" baseline="0" dirty="0" smtClean="0"/>
              <a:t> announcements on school media- news station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a:t>
            </a:r>
            <a:r>
              <a:rPr lang="en-US" baseline="0" dirty="0" err="1" smtClean="0"/>
              <a:t>facebook</a:t>
            </a:r>
            <a:r>
              <a:rPr lang="en-US" baseline="0" dirty="0" smtClean="0"/>
              <a:t>, email, other social media, and Remind 101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ADVERTISE!!!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3</a:t>
            </a:fld>
            <a:endParaRPr lang="en-US"/>
          </a:p>
        </p:txBody>
      </p:sp>
    </p:spTree>
    <p:extLst>
      <p:ext uri="{BB962C8B-B14F-4D97-AF65-F5344CB8AC3E}">
        <p14:creationId xmlns="" xmlns:p14="http://schemas.microsoft.com/office/powerpoint/2010/main" val="204303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examples of why members should</a:t>
            </a:r>
            <a:r>
              <a:rPr lang="en-US" baseline="0" dirty="0" smtClean="0"/>
              <a:t> join. Made by Pacific Northwest District.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that these are just some of the reasons that people join/should join Key Club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some Key Clubbers why they first joined Key Club and why they stay committed to it.</a:t>
            </a:r>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4</a:t>
            </a:fld>
            <a:endParaRPr lang="en-US"/>
          </a:p>
        </p:txBody>
      </p:sp>
    </p:spTree>
    <p:extLst>
      <p:ext uri="{BB962C8B-B14F-4D97-AF65-F5344CB8AC3E}">
        <p14:creationId xmlns="" xmlns:p14="http://schemas.microsoft.com/office/powerpoint/2010/main" val="417505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aspects of each of these membership booths make it appealing?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can each booth be made better?</a:t>
            </a:r>
            <a:endParaRPr lang="en-US" dirty="0" smtClean="0"/>
          </a:p>
          <a:p>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5</a:t>
            </a:fld>
            <a:endParaRPr lang="en-US"/>
          </a:p>
        </p:txBody>
      </p:sp>
    </p:spTree>
    <p:extLst>
      <p:ext uri="{BB962C8B-B14F-4D97-AF65-F5344CB8AC3E}">
        <p14:creationId xmlns="" xmlns:p14="http://schemas.microsoft.com/office/powerpoint/2010/main" val="204303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aspects of each of these membership booths make it appealing?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can each booth be made better?</a:t>
            </a:r>
            <a:endParaRPr lang="en-US" dirty="0" smtClean="0"/>
          </a:p>
          <a:p>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6</a:t>
            </a:fld>
            <a:endParaRPr lang="en-US"/>
          </a:p>
        </p:txBody>
      </p:sp>
    </p:spTree>
    <p:extLst>
      <p:ext uri="{BB962C8B-B14F-4D97-AF65-F5344CB8AC3E}">
        <p14:creationId xmlns="" xmlns:p14="http://schemas.microsoft.com/office/powerpoint/2010/main" val="204303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you have the members, now what? KEEP THEM INVOLVED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t>Constant Activity: </a:t>
            </a:r>
            <a:r>
              <a:rPr lang="en-US" baseline="0" dirty="0" smtClean="0"/>
              <a:t>Constant activity allows members plenty of options and avoids lags in key club spirit – keep them involved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smtClean="0"/>
              <a:t>FUN</a:t>
            </a:r>
            <a:r>
              <a:rPr lang="en-US" b="1" baseline="0" dirty="0" smtClean="0"/>
              <a:t> is Key!: </a:t>
            </a:r>
            <a:r>
              <a:rPr lang="en-US" dirty="0" smtClean="0"/>
              <a:t>Would you go to a boring meeting and listen to someone</a:t>
            </a:r>
            <a:r>
              <a:rPr lang="en-US" baseline="0" dirty="0" smtClean="0"/>
              <a:t> talk for 30 minutes, 45 minutes, an hour? NO! Get your members up, get energy flowing, get them excited to be there (Icebreaker examples on Florida website)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t>District and Zone Attendance: </a:t>
            </a:r>
            <a:r>
              <a:rPr lang="en-US" b="0" baseline="0" dirty="0" smtClean="0"/>
              <a:t>DCON attendance has been proved to increase members excitement about key club. Being in an environment with several other key clubbers that are excited to be there is an amazing and impactful experience. Bring members to KCKC and SZR- meet new key clubbers and show them what Key Club is about. Interconnectedness.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t>Offer Incentives:</a:t>
            </a:r>
            <a:r>
              <a:rPr lang="en-US" b="0" baseline="0" dirty="0" smtClean="0"/>
              <a:t> s</a:t>
            </a:r>
            <a:r>
              <a:rPr lang="en-US" sz="1100" b="0" kern="1200" dirty="0" smtClean="0">
                <a:solidFill>
                  <a:schemeClr val="tx1"/>
                </a:solidFill>
                <a:effectLst/>
                <a:latin typeface="+mn-lt"/>
                <a:ea typeface="+mn-ea"/>
                <a:cs typeface="+mn-cs"/>
              </a:rPr>
              <a:t>uch as a Member of the Month award or Key Club chord for graduating seniors. </a:t>
            </a:r>
            <a:endParaRPr lang="en-US" sz="1100" b="0" dirty="0" smtClean="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1"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1"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7</a:t>
            </a:fld>
            <a:endParaRPr lang="en-US"/>
          </a:p>
        </p:txBody>
      </p:sp>
    </p:spTree>
    <p:extLst>
      <p:ext uri="{BB962C8B-B14F-4D97-AF65-F5344CB8AC3E}">
        <p14:creationId xmlns="" xmlns:p14="http://schemas.microsoft.com/office/powerpoint/2010/main" val="225344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you have the members, now what? KEEP THEM INVOLVED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Meetings should not be chaotic, they should be calm and easygoing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Everything for the meeting should be planned ahead of time such as who is talking about what. Never wait till the meeting to figure out these details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Keep the meeting calm and fun but don</a:t>
            </a:r>
            <a:r>
              <a:rPr lang="fr-FR" b="0" baseline="0" dirty="0" smtClean="0"/>
              <a:t>’</a:t>
            </a:r>
            <a:r>
              <a:rPr lang="en-US" b="0" baseline="0" dirty="0" smtClean="0"/>
              <a:t>t make it foolish. You are representing an international organization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8</a:t>
            </a:fld>
            <a:endParaRPr lang="en-US"/>
          </a:p>
        </p:txBody>
      </p:sp>
    </p:spTree>
    <p:extLst>
      <p:ext uri="{BB962C8B-B14F-4D97-AF65-F5344CB8AC3E}">
        <p14:creationId xmlns="" xmlns:p14="http://schemas.microsoft.com/office/powerpoint/2010/main" val="225344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C190A4-F756-4A74-8FDE-59721142B23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A25675-7FE0-4DC6-8EAB-C5E9A76D2F13}"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25675-7FE0-4DC6-8EAB-C5E9A76D2F13}"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0A1C9-5BC7-4301-80EE-DE1D61461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25675-7FE0-4DC6-8EAB-C5E9A76D2F13}"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0A1C9-5BC7-4301-80EE-DE1D61461A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25675-7FE0-4DC6-8EAB-C5E9A76D2F13}"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0A1C9-5BC7-4301-80EE-DE1D61461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25675-7FE0-4DC6-8EAB-C5E9A76D2F13}"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0A1C9-5BC7-4301-80EE-DE1D61461AC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A25675-7FE0-4DC6-8EAB-C5E9A76D2F13}"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0A1C9-5BC7-4301-80EE-DE1D61461A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A25675-7FE0-4DC6-8EAB-C5E9A76D2F13}"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0A1C9-5BC7-4301-80EE-DE1D61461AC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25675-7FE0-4DC6-8EAB-C5E9A76D2F13}"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0A1C9-5BC7-4301-80EE-DE1D61461A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25675-7FE0-4DC6-8EAB-C5E9A76D2F13}"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0A1C9-5BC7-4301-80EE-DE1D61461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25675-7FE0-4DC6-8EAB-C5E9A76D2F13}"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25675-7FE0-4DC6-8EAB-C5E9A76D2F13}"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0A1C9-5BC7-4301-80EE-DE1D61461A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9A25675-7FE0-4DC6-8EAB-C5E9A76D2F13}" type="datetimeFigureOut">
              <a:rPr lang="en-US" smtClean="0"/>
              <a:pPr/>
              <a:t>8/25/2015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10A1C9-5BC7-4301-80EE-DE1D61461A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Century Gothic"/>
                <a:cs typeface="Century Gothic"/>
              </a:rPr>
              <a:t>Membership Growth</a:t>
            </a:r>
            <a:endParaRPr lang="en-US" dirty="0">
              <a:latin typeface="Century Gothic"/>
              <a:cs typeface="Century Gothic"/>
            </a:endParaRPr>
          </a:p>
        </p:txBody>
      </p:sp>
      <p:sp>
        <p:nvSpPr>
          <p:cNvPr id="3" name="Subtitle 2"/>
          <p:cNvSpPr>
            <a:spLocks noGrp="1"/>
          </p:cNvSpPr>
          <p:nvPr>
            <p:ph type="subTitle" idx="1"/>
          </p:nvPr>
        </p:nvSpPr>
        <p:spPr>
          <a:xfrm>
            <a:off x="0" y="3505200"/>
            <a:ext cx="9144000" cy="1752600"/>
          </a:xfrm>
        </p:spPr>
        <p:txBody>
          <a:bodyPr/>
          <a:lstStyle/>
          <a:p>
            <a:pPr algn="ctr"/>
            <a:r>
              <a:rPr lang="en-US" dirty="0" smtClean="0">
                <a:latin typeface="Century Gothic"/>
                <a:cs typeface="Century Gothic"/>
              </a:rPr>
              <a:t>How to expand </a:t>
            </a:r>
            <a:r>
              <a:rPr lang="en-US" smtClean="0">
                <a:latin typeface="Century Gothic"/>
                <a:cs typeface="Century Gothic"/>
              </a:rPr>
              <a:t>your club</a:t>
            </a:r>
            <a:endParaRPr lang="en-US" dirty="0">
              <a:latin typeface="Century Gothic"/>
              <a:cs typeface="Century Gothic"/>
            </a:endParaRPr>
          </a:p>
        </p:txBody>
      </p:sp>
      <p:pic>
        <p:nvPicPr>
          <p:cNvPr id="4" name="Picture 3"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33800" y="533400"/>
            <a:ext cx="1763287" cy="1752600"/>
          </a:xfrm>
          <a:prstGeom prst="rect">
            <a:avLst/>
          </a:prstGeom>
        </p:spPr>
      </p:pic>
      <p:pic>
        <p:nvPicPr>
          <p:cNvPr id="7" name="Picture 6"/>
          <p:cNvPicPr>
            <a:picLocks noChangeAspect="1"/>
          </p:cNvPicPr>
          <p:nvPr/>
        </p:nvPicPr>
        <p:blipFill>
          <a:blip r:embed="rId4"/>
          <a:stretch>
            <a:fillRect/>
          </a:stretch>
        </p:blipFill>
        <p:spPr>
          <a:xfrm>
            <a:off x="0" y="3962400"/>
            <a:ext cx="9144000" cy="540639"/>
          </a:xfrm>
          <a:prstGeom prst="rect">
            <a:avLst/>
          </a:prstGeom>
        </p:spPr>
      </p:pic>
      <p:pic>
        <p:nvPicPr>
          <p:cNvPr id="9" name="Picture 8" descr="new logo no background.png"/>
          <p:cNvPicPr>
            <a:picLocks noChangeAspect="1"/>
          </p:cNvPicPr>
          <p:nvPr/>
        </p:nvPicPr>
        <p:blipFill>
          <a:blip r:embed="rId5" cstate="print"/>
          <a:stretch>
            <a:fillRect/>
          </a:stretch>
        </p:blipFill>
        <p:spPr>
          <a:xfrm>
            <a:off x="2895600" y="4724400"/>
            <a:ext cx="3429165" cy="88950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a:cs typeface="Century Gothic"/>
              </a:rPr>
              <a:t>Membership Drives</a:t>
            </a:r>
            <a:endParaRPr lang="en-US" dirty="0">
              <a:latin typeface="Century Gothic"/>
              <a:cs typeface="Century Gothic"/>
            </a:endParaRPr>
          </a:p>
        </p:txBody>
      </p:sp>
      <p:sp>
        <p:nvSpPr>
          <p:cNvPr id="3" name="Content Placeholder 2"/>
          <p:cNvSpPr>
            <a:spLocks noGrp="1"/>
          </p:cNvSpPr>
          <p:nvPr>
            <p:ph idx="1"/>
          </p:nvPr>
        </p:nvSpPr>
        <p:spPr>
          <a:xfrm>
            <a:off x="1371600" y="2057400"/>
            <a:ext cx="5867400" cy="3352800"/>
          </a:xfrm>
        </p:spPr>
        <p:txBody>
          <a:bodyPr>
            <a:normAutofit/>
          </a:bodyPr>
          <a:lstStyle/>
          <a:p>
            <a:r>
              <a:rPr lang="en-US" sz="4500" dirty="0" smtClean="0">
                <a:latin typeface="Century Gothic"/>
                <a:cs typeface="Century Gothic"/>
              </a:rPr>
              <a:t>What is this?</a:t>
            </a:r>
          </a:p>
          <a:p>
            <a:endParaRPr lang="en-US" sz="2500" dirty="0" smtClean="0">
              <a:latin typeface="Century Gothic"/>
              <a:cs typeface="Century Gothic"/>
            </a:endParaRPr>
          </a:p>
          <a:p>
            <a:r>
              <a:rPr lang="en-US" sz="4500" dirty="0" smtClean="0">
                <a:latin typeface="Century Gothic"/>
                <a:cs typeface="Century Gothic"/>
              </a:rPr>
              <a:t>Why?</a:t>
            </a:r>
          </a:p>
          <a:p>
            <a:endParaRPr lang="en-US" sz="2500" dirty="0" smtClean="0">
              <a:latin typeface="Century Gothic"/>
              <a:cs typeface="Century Gothic"/>
            </a:endParaRPr>
          </a:p>
          <a:p>
            <a:r>
              <a:rPr lang="en-US" sz="4500" dirty="0" smtClean="0">
                <a:latin typeface="Century Gothic"/>
                <a:cs typeface="Century Gothic"/>
              </a:rPr>
              <a:t>TIPS</a:t>
            </a:r>
          </a:p>
          <a:p>
            <a:endParaRPr lang="en-US" dirty="0"/>
          </a:p>
        </p:txBody>
      </p:sp>
      <p:pic>
        <p:nvPicPr>
          <p:cNvPr id="6" name="Picture 5"/>
          <p:cNvPicPr>
            <a:picLocks noChangeAspect="1"/>
          </p:cNvPicPr>
          <p:nvPr/>
        </p:nvPicPr>
        <p:blipFill rotWithShape="1">
          <a:blip r:embed="rId3"/>
          <a:srcRect l="6058" t="7048"/>
          <a:stretch/>
        </p:blipFill>
        <p:spPr>
          <a:xfrm>
            <a:off x="-6350" y="1371600"/>
            <a:ext cx="8616950" cy="502539"/>
          </a:xfrm>
          <a:prstGeom prst="rect">
            <a:avLst/>
          </a:prstGeom>
        </p:spPr>
      </p:pic>
      <p:pic>
        <p:nvPicPr>
          <p:cNvPr id="5" name="Picture 4" descr="logo_KeyClub_seal_BW_PNG.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467600" y="5334000"/>
            <a:ext cx="1295400" cy="1287549"/>
          </a:xfrm>
          <a:prstGeom prst="rect">
            <a:avLst/>
          </a:prstGeom>
        </p:spPr>
      </p:pic>
      <p:pic>
        <p:nvPicPr>
          <p:cNvPr id="8" name="Picture 7" descr="stamp logo no background.png"/>
          <p:cNvPicPr>
            <a:picLocks noChangeAspect="1"/>
          </p:cNvPicPr>
          <p:nvPr/>
        </p:nvPicPr>
        <p:blipFill>
          <a:blip r:embed="rId5" cstate="print"/>
          <a:stretch>
            <a:fillRect/>
          </a:stretch>
        </p:blipFill>
        <p:spPr>
          <a:xfrm>
            <a:off x="228600" y="5638800"/>
            <a:ext cx="1334257" cy="82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1143000"/>
          </a:xfrm>
        </p:spPr>
        <p:txBody>
          <a:bodyPr/>
          <a:lstStyle/>
          <a:p>
            <a:pPr algn="ctr"/>
            <a:r>
              <a:rPr lang="en-US" dirty="0" smtClean="0">
                <a:latin typeface="Century Gothic"/>
                <a:cs typeface="Century Gothic"/>
              </a:rPr>
              <a:t>How Membership Drives </a:t>
            </a:r>
            <a:r>
              <a:rPr lang="en-US" dirty="0">
                <a:latin typeface="Century Gothic"/>
                <a:cs typeface="Century Gothic"/>
              </a:rPr>
              <a:t>W</a:t>
            </a:r>
            <a:r>
              <a:rPr lang="en-US" dirty="0" smtClean="0">
                <a:latin typeface="Century Gothic"/>
                <a:cs typeface="Century Gothic"/>
              </a:rPr>
              <a:t>ork</a:t>
            </a:r>
            <a:endParaRPr lang="en-US" dirty="0">
              <a:latin typeface="Century Gothic"/>
              <a:cs typeface="Century Gothic"/>
            </a:endParaRPr>
          </a:p>
        </p:txBody>
      </p:sp>
      <p:sp>
        <p:nvSpPr>
          <p:cNvPr id="3" name="Content Placeholder 2"/>
          <p:cNvSpPr>
            <a:spLocks noGrp="1"/>
          </p:cNvSpPr>
          <p:nvPr>
            <p:ph idx="1"/>
          </p:nvPr>
        </p:nvSpPr>
        <p:spPr>
          <a:xfrm>
            <a:off x="0" y="2057400"/>
            <a:ext cx="8153400" cy="5257800"/>
          </a:xfrm>
        </p:spPr>
        <p:txBody>
          <a:bodyPr>
            <a:normAutofit/>
          </a:bodyPr>
          <a:lstStyle/>
          <a:p>
            <a:r>
              <a:rPr lang="en-US" sz="4500" dirty="0" smtClean="0">
                <a:latin typeface="Century Gothic"/>
                <a:cs typeface="Century Gothic"/>
              </a:rPr>
              <a:t>When?</a:t>
            </a:r>
          </a:p>
          <a:p>
            <a:endParaRPr lang="en-US" sz="4500" dirty="0" smtClean="0">
              <a:latin typeface="Century Gothic"/>
              <a:cs typeface="Century Gothic"/>
            </a:endParaRPr>
          </a:p>
          <a:p>
            <a:r>
              <a:rPr lang="en-US" sz="4500" dirty="0" smtClean="0">
                <a:latin typeface="Century Gothic"/>
                <a:cs typeface="Century Gothic"/>
              </a:rPr>
              <a:t>What should I do?</a:t>
            </a:r>
          </a:p>
        </p:txBody>
      </p:sp>
      <p:pic>
        <p:nvPicPr>
          <p:cNvPr id="6" name="Picture 5"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467600" y="5334000"/>
            <a:ext cx="1295400" cy="1287549"/>
          </a:xfrm>
          <a:prstGeom prst="rect">
            <a:avLst/>
          </a:prstGeom>
        </p:spPr>
      </p:pic>
      <p:pic>
        <p:nvPicPr>
          <p:cNvPr id="8" name="Picture 7"/>
          <p:cNvPicPr>
            <a:picLocks noChangeAspect="1"/>
          </p:cNvPicPr>
          <p:nvPr/>
        </p:nvPicPr>
        <p:blipFill rotWithShape="1">
          <a:blip r:embed="rId4"/>
          <a:srcRect l="6058" t="7048"/>
          <a:stretch/>
        </p:blipFill>
        <p:spPr>
          <a:xfrm>
            <a:off x="-6350" y="1371600"/>
            <a:ext cx="8616950" cy="502539"/>
          </a:xfrm>
          <a:prstGeom prst="rect">
            <a:avLst/>
          </a:prstGeom>
        </p:spPr>
      </p:pic>
      <p:pic>
        <p:nvPicPr>
          <p:cNvPr id="7" name="Picture 6" descr="stamp logo no background.png"/>
          <p:cNvPicPr>
            <a:picLocks noChangeAspect="1"/>
          </p:cNvPicPr>
          <p:nvPr/>
        </p:nvPicPr>
        <p:blipFill>
          <a:blip r:embed="rId5" cstate="print"/>
          <a:stretch>
            <a:fillRect/>
          </a:stretch>
        </p:blipFill>
        <p:spPr>
          <a:xfrm>
            <a:off x="228600" y="5638800"/>
            <a:ext cx="1333500" cy="823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pPr algn="ctr"/>
            <a:r>
              <a:rPr lang="en-US" sz="3200" dirty="0" smtClean="0">
                <a:latin typeface="Century Gothic"/>
                <a:cs typeface="Century Gothic"/>
              </a:rPr>
              <a:t>Why Members Should </a:t>
            </a:r>
            <a:r>
              <a:rPr lang="en-US" sz="3200" dirty="0">
                <a:latin typeface="Century Gothic"/>
                <a:cs typeface="Century Gothic"/>
              </a:rPr>
              <a:t>J</a:t>
            </a:r>
            <a:r>
              <a:rPr lang="en-US" sz="3200" dirty="0" smtClean="0">
                <a:latin typeface="Century Gothic"/>
                <a:cs typeface="Century Gothic"/>
              </a:rPr>
              <a:t>oin</a:t>
            </a:r>
            <a:endParaRPr lang="en-US" sz="3200" dirty="0">
              <a:latin typeface="Century Gothic"/>
              <a:cs typeface="Century Gothic"/>
            </a:endParaRPr>
          </a:p>
        </p:txBody>
      </p:sp>
      <p:pic>
        <p:nvPicPr>
          <p:cNvPr id="6" name="Picture 5"/>
          <p:cNvPicPr>
            <a:picLocks noChangeAspect="1"/>
          </p:cNvPicPr>
          <p:nvPr/>
        </p:nvPicPr>
        <p:blipFill rotWithShape="1">
          <a:blip r:embed="rId3"/>
          <a:srcRect l="6058" t="7048"/>
          <a:stretch/>
        </p:blipFill>
        <p:spPr>
          <a:xfrm>
            <a:off x="0" y="838200"/>
            <a:ext cx="8616950" cy="502539"/>
          </a:xfrm>
          <a:prstGeom prst="rect">
            <a:avLst/>
          </a:prstGeom>
        </p:spPr>
      </p:pic>
      <p:pic>
        <p:nvPicPr>
          <p:cNvPr id="4" name="Picture 3"/>
          <p:cNvPicPr>
            <a:picLocks noChangeAspect="1"/>
          </p:cNvPicPr>
          <p:nvPr/>
        </p:nvPicPr>
        <p:blipFill rotWithShape="1">
          <a:blip r:embed="rId4" cstate="print"/>
          <a:srcRect t="33655" b="2625"/>
          <a:stretch/>
        </p:blipFill>
        <p:spPr>
          <a:xfrm>
            <a:off x="1295400" y="1524000"/>
            <a:ext cx="6052216" cy="4990688"/>
          </a:xfrm>
          <a:prstGeom prst="rect">
            <a:avLst/>
          </a:prstGeom>
        </p:spPr>
      </p:pic>
    </p:spTree>
    <p:extLst>
      <p:ext uri="{BB962C8B-B14F-4D97-AF65-F5344CB8AC3E}">
        <p14:creationId xmlns="" xmlns:p14="http://schemas.microsoft.com/office/powerpoint/2010/main" val="220683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1143000"/>
          </a:xfrm>
        </p:spPr>
        <p:txBody>
          <a:bodyPr>
            <a:normAutofit fontScale="90000"/>
          </a:bodyPr>
          <a:lstStyle/>
          <a:p>
            <a:pPr algn="ctr"/>
            <a:r>
              <a:rPr lang="en-US" dirty="0" smtClean="0">
                <a:latin typeface="Century Gothic"/>
                <a:cs typeface="Century Gothic"/>
              </a:rPr>
              <a:t>Examples of Membership Drives</a:t>
            </a:r>
            <a:endParaRPr lang="en-US" dirty="0">
              <a:latin typeface="Century Gothic"/>
              <a:cs typeface="Century Gothic"/>
            </a:endParaRPr>
          </a:p>
        </p:txBody>
      </p:sp>
      <p:pic>
        <p:nvPicPr>
          <p:cNvPr id="8" name="Picture 7"/>
          <p:cNvPicPr>
            <a:picLocks noChangeAspect="1"/>
          </p:cNvPicPr>
          <p:nvPr/>
        </p:nvPicPr>
        <p:blipFill rotWithShape="1">
          <a:blip r:embed="rId3"/>
          <a:srcRect l="6058" t="7048"/>
          <a:stretch/>
        </p:blipFill>
        <p:spPr>
          <a:xfrm>
            <a:off x="-6350" y="1371600"/>
            <a:ext cx="8616950" cy="502539"/>
          </a:xfrm>
          <a:prstGeom prst="rect">
            <a:avLst/>
          </a:prstGeom>
        </p:spPr>
      </p:pic>
      <p:pic>
        <p:nvPicPr>
          <p:cNvPr id="4" name="Picture 3"/>
          <p:cNvPicPr>
            <a:picLocks noChangeAspect="1"/>
          </p:cNvPicPr>
          <p:nvPr/>
        </p:nvPicPr>
        <p:blipFill rotWithShape="1">
          <a:blip r:embed="rId4" cstate="print"/>
          <a:srcRect l="19440" r="8769"/>
          <a:stretch/>
        </p:blipFill>
        <p:spPr>
          <a:xfrm>
            <a:off x="2514600" y="2050586"/>
            <a:ext cx="4267200" cy="4457980"/>
          </a:xfrm>
          <a:prstGeom prst="rect">
            <a:avLst/>
          </a:prstGeom>
        </p:spPr>
      </p:pic>
      <p:pic>
        <p:nvPicPr>
          <p:cNvPr id="10" name="Picture 9" descr="logo_KeyClub_seal_BW_PNG.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467600" y="5334000"/>
            <a:ext cx="1295400" cy="1287549"/>
          </a:xfrm>
          <a:prstGeom prst="rect">
            <a:avLst/>
          </a:prstGeom>
        </p:spPr>
      </p:pic>
      <p:pic>
        <p:nvPicPr>
          <p:cNvPr id="7" name="Picture 6" descr="stamp logo no background.png"/>
          <p:cNvPicPr>
            <a:picLocks noChangeAspect="1"/>
          </p:cNvPicPr>
          <p:nvPr/>
        </p:nvPicPr>
        <p:blipFill>
          <a:blip r:embed="rId6" cstate="print"/>
          <a:stretch>
            <a:fillRect/>
          </a:stretch>
        </p:blipFill>
        <p:spPr>
          <a:xfrm>
            <a:off x="228600" y="5638800"/>
            <a:ext cx="1333500" cy="823632"/>
          </a:xfrm>
          <a:prstGeom prst="rect">
            <a:avLst/>
          </a:prstGeom>
        </p:spPr>
      </p:pic>
    </p:spTree>
    <p:extLst>
      <p:ext uri="{BB962C8B-B14F-4D97-AF65-F5344CB8AC3E}">
        <p14:creationId xmlns="" xmlns:p14="http://schemas.microsoft.com/office/powerpoint/2010/main" val="3267301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1143000"/>
          </a:xfrm>
        </p:spPr>
        <p:txBody>
          <a:bodyPr>
            <a:normAutofit fontScale="90000"/>
          </a:bodyPr>
          <a:lstStyle/>
          <a:p>
            <a:pPr algn="ctr"/>
            <a:r>
              <a:rPr lang="en-US" dirty="0" smtClean="0">
                <a:latin typeface="Century Gothic"/>
                <a:cs typeface="Century Gothic"/>
              </a:rPr>
              <a:t>Examples of Membership Drives</a:t>
            </a:r>
            <a:endParaRPr lang="en-US" dirty="0">
              <a:latin typeface="Century Gothic"/>
              <a:cs typeface="Century Gothic"/>
            </a:endParaRPr>
          </a:p>
        </p:txBody>
      </p:sp>
      <p:pic>
        <p:nvPicPr>
          <p:cNvPr id="8" name="Picture 7"/>
          <p:cNvPicPr>
            <a:picLocks noChangeAspect="1"/>
          </p:cNvPicPr>
          <p:nvPr/>
        </p:nvPicPr>
        <p:blipFill rotWithShape="1">
          <a:blip r:embed="rId3"/>
          <a:srcRect l="6058" t="7048"/>
          <a:stretch/>
        </p:blipFill>
        <p:spPr>
          <a:xfrm>
            <a:off x="-6350" y="1371600"/>
            <a:ext cx="8616950" cy="502539"/>
          </a:xfrm>
          <a:prstGeom prst="rect">
            <a:avLst/>
          </a:prstGeom>
        </p:spPr>
      </p:pic>
      <p:pic>
        <p:nvPicPr>
          <p:cNvPr id="3" name="Picture 2"/>
          <p:cNvPicPr>
            <a:picLocks noChangeAspect="1"/>
          </p:cNvPicPr>
          <p:nvPr/>
        </p:nvPicPr>
        <p:blipFill rotWithShape="1">
          <a:blip r:embed="rId4" cstate="print">
            <a:extLst>
              <a:ext uri="{BEBA8EAE-BF5A-486C-A8C5-ECC9F3942E4B}">
                <a14:imgProps xmlns="" xmlns:a14="http://schemas.microsoft.com/office/drawing/2010/main">
                  <a14:imgLayer r:embed="rId6">
                    <a14:imgEffect>
                      <a14:brightnessContrast bright="40000"/>
                    </a14:imgEffect>
                  </a14:imgLayer>
                </a14:imgProps>
              </a:ext>
            </a:extLst>
          </a:blip>
          <a:srcRect b="8371"/>
          <a:stretch/>
        </p:blipFill>
        <p:spPr>
          <a:xfrm>
            <a:off x="2590800" y="1913136"/>
            <a:ext cx="4038600" cy="4940454"/>
          </a:xfrm>
          <a:prstGeom prst="rect">
            <a:avLst/>
          </a:prstGeom>
        </p:spPr>
      </p:pic>
      <p:pic>
        <p:nvPicPr>
          <p:cNvPr id="6" name="Picture 5" descr="logo_KeyClub_seal_BW_PNG.pn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467600" y="5334000"/>
            <a:ext cx="1295400" cy="1287549"/>
          </a:xfrm>
          <a:prstGeom prst="rect">
            <a:avLst/>
          </a:prstGeom>
        </p:spPr>
      </p:pic>
      <p:pic>
        <p:nvPicPr>
          <p:cNvPr id="7" name="Picture 6" descr="stamp logo no background.png"/>
          <p:cNvPicPr>
            <a:picLocks noChangeAspect="1"/>
          </p:cNvPicPr>
          <p:nvPr/>
        </p:nvPicPr>
        <p:blipFill>
          <a:blip r:embed="rId8" cstate="print"/>
          <a:stretch>
            <a:fillRect/>
          </a:stretch>
        </p:blipFill>
        <p:spPr>
          <a:xfrm>
            <a:off x="228600" y="5638800"/>
            <a:ext cx="1333500" cy="823632"/>
          </a:xfrm>
          <a:prstGeom prst="rect">
            <a:avLst/>
          </a:prstGeom>
        </p:spPr>
      </p:pic>
    </p:spTree>
    <p:extLst>
      <p:ext uri="{BB962C8B-B14F-4D97-AF65-F5344CB8AC3E}">
        <p14:creationId xmlns="" xmlns:p14="http://schemas.microsoft.com/office/powerpoint/2010/main" val="3426702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ctr"/>
            <a:r>
              <a:rPr lang="en-US" dirty="0" smtClean="0">
                <a:latin typeface="Century Gothic"/>
                <a:cs typeface="Century Gothic"/>
              </a:rPr>
              <a:t>Keeping Membership</a:t>
            </a:r>
            <a:endParaRPr lang="en-US" dirty="0">
              <a:latin typeface="Century Gothic"/>
              <a:cs typeface="Century Gothic"/>
            </a:endParaRPr>
          </a:p>
        </p:txBody>
      </p:sp>
      <p:sp>
        <p:nvSpPr>
          <p:cNvPr id="3" name="Content Placeholder 2"/>
          <p:cNvSpPr>
            <a:spLocks noGrp="1"/>
          </p:cNvSpPr>
          <p:nvPr>
            <p:ph idx="1"/>
          </p:nvPr>
        </p:nvSpPr>
        <p:spPr>
          <a:xfrm>
            <a:off x="457200" y="2057400"/>
            <a:ext cx="7696200" cy="4398336"/>
          </a:xfrm>
        </p:spPr>
        <p:txBody>
          <a:bodyPr>
            <a:normAutofit/>
          </a:bodyPr>
          <a:lstStyle/>
          <a:p>
            <a:r>
              <a:rPr lang="en-US" sz="3500" dirty="0" smtClean="0">
                <a:latin typeface="Century Gothic"/>
                <a:cs typeface="Century Gothic"/>
              </a:rPr>
              <a:t>Constant Activity</a:t>
            </a:r>
            <a:endParaRPr lang="en-US" sz="2000" dirty="0" smtClean="0">
              <a:latin typeface="Century Gothic"/>
              <a:cs typeface="Century Gothic"/>
            </a:endParaRPr>
          </a:p>
          <a:p>
            <a:r>
              <a:rPr lang="en-US" sz="3500" dirty="0" smtClean="0">
                <a:latin typeface="Century Gothic"/>
                <a:cs typeface="Century Gothic"/>
              </a:rPr>
              <a:t>FUN is key!</a:t>
            </a:r>
            <a:endParaRPr lang="en-US" sz="2000" dirty="0" smtClean="0">
              <a:latin typeface="Century Gothic"/>
              <a:cs typeface="Century Gothic"/>
            </a:endParaRPr>
          </a:p>
          <a:p>
            <a:r>
              <a:rPr lang="en-US" sz="3500" dirty="0" smtClean="0">
                <a:latin typeface="Century Gothic"/>
                <a:cs typeface="Century Gothic"/>
              </a:rPr>
              <a:t>Attendance at District &amp; Zone Events</a:t>
            </a:r>
            <a:endParaRPr lang="en-US" sz="2000" dirty="0" smtClean="0">
              <a:latin typeface="Century Gothic"/>
              <a:cs typeface="Century Gothic"/>
            </a:endParaRPr>
          </a:p>
          <a:p>
            <a:r>
              <a:rPr lang="en-US" sz="3500" dirty="0" smtClean="0">
                <a:latin typeface="Century Gothic"/>
                <a:cs typeface="Century Gothic"/>
              </a:rPr>
              <a:t>Offer Incentives</a:t>
            </a:r>
          </a:p>
          <a:p>
            <a:endParaRPr lang="en-US" sz="2500" dirty="0" smtClean="0">
              <a:latin typeface="Century Gothic"/>
              <a:cs typeface="Century Gothic"/>
            </a:endParaRPr>
          </a:p>
        </p:txBody>
      </p:sp>
      <p:pic>
        <p:nvPicPr>
          <p:cNvPr id="6" name="Picture 5"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467600" y="5334000"/>
            <a:ext cx="1295400" cy="1287549"/>
          </a:xfrm>
          <a:prstGeom prst="rect">
            <a:avLst/>
          </a:prstGeom>
        </p:spPr>
      </p:pic>
      <p:pic>
        <p:nvPicPr>
          <p:cNvPr id="7" name="Picture 6"/>
          <p:cNvPicPr>
            <a:picLocks noChangeAspect="1"/>
          </p:cNvPicPr>
          <p:nvPr/>
        </p:nvPicPr>
        <p:blipFill rotWithShape="1">
          <a:blip r:embed="rId4"/>
          <a:srcRect l="6058" t="7048"/>
          <a:stretch/>
        </p:blipFill>
        <p:spPr>
          <a:xfrm>
            <a:off x="-6350" y="1371600"/>
            <a:ext cx="8616950" cy="502539"/>
          </a:xfrm>
          <a:prstGeom prst="rect">
            <a:avLst/>
          </a:prstGeom>
        </p:spPr>
      </p:pic>
      <p:pic>
        <p:nvPicPr>
          <p:cNvPr id="9" name="Picture 8" descr="stamp logo no background.png"/>
          <p:cNvPicPr>
            <a:picLocks noChangeAspect="1"/>
          </p:cNvPicPr>
          <p:nvPr/>
        </p:nvPicPr>
        <p:blipFill>
          <a:blip r:embed="rId5" cstate="print"/>
          <a:stretch>
            <a:fillRect/>
          </a:stretch>
        </p:blipFill>
        <p:spPr>
          <a:xfrm>
            <a:off x="228600" y="5638800"/>
            <a:ext cx="1333500" cy="823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ctr"/>
            <a:r>
              <a:rPr lang="en-US" dirty="0" smtClean="0">
                <a:latin typeface="Century Gothic"/>
                <a:cs typeface="Century Gothic"/>
              </a:rPr>
              <a:t>Keeping Membership</a:t>
            </a:r>
            <a:endParaRPr lang="en-US" dirty="0">
              <a:latin typeface="Century Gothic"/>
              <a:cs typeface="Century Gothic"/>
            </a:endParaRPr>
          </a:p>
        </p:txBody>
      </p:sp>
      <p:sp>
        <p:nvSpPr>
          <p:cNvPr id="3" name="Content Placeholder 2"/>
          <p:cNvSpPr>
            <a:spLocks noGrp="1"/>
          </p:cNvSpPr>
          <p:nvPr>
            <p:ph idx="1"/>
          </p:nvPr>
        </p:nvSpPr>
        <p:spPr>
          <a:xfrm>
            <a:off x="457200" y="2057400"/>
            <a:ext cx="7696200" cy="4398336"/>
          </a:xfrm>
        </p:spPr>
        <p:txBody>
          <a:bodyPr>
            <a:normAutofit/>
          </a:bodyPr>
          <a:lstStyle/>
          <a:p>
            <a:r>
              <a:rPr lang="en-US" sz="3500" dirty="0" smtClean="0">
                <a:latin typeface="Century Gothic"/>
                <a:cs typeface="Century Gothic"/>
              </a:rPr>
              <a:t>Meetings should be smooth</a:t>
            </a:r>
          </a:p>
          <a:p>
            <a:endParaRPr lang="en-US" sz="3500" dirty="0">
              <a:latin typeface="Century Gothic"/>
              <a:cs typeface="Century Gothic"/>
            </a:endParaRPr>
          </a:p>
          <a:p>
            <a:r>
              <a:rPr lang="en-US" sz="3500" dirty="0" smtClean="0">
                <a:latin typeface="Century Gothic"/>
                <a:cs typeface="Century Gothic"/>
              </a:rPr>
              <a:t>No chaos or last minute planning</a:t>
            </a:r>
          </a:p>
          <a:p>
            <a:endParaRPr lang="en-US" sz="3500" dirty="0">
              <a:latin typeface="Century Gothic"/>
              <a:cs typeface="Century Gothic"/>
            </a:endParaRPr>
          </a:p>
          <a:p>
            <a:r>
              <a:rPr lang="en-US" sz="3500" dirty="0" smtClean="0">
                <a:latin typeface="Century Gothic"/>
                <a:cs typeface="Century Gothic"/>
              </a:rPr>
              <a:t>Professional yet calm</a:t>
            </a:r>
          </a:p>
          <a:p>
            <a:endParaRPr lang="en-US" sz="2500" dirty="0" smtClean="0">
              <a:latin typeface="Century Gothic"/>
              <a:cs typeface="Century Gothic"/>
            </a:endParaRPr>
          </a:p>
        </p:txBody>
      </p:sp>
      <p:pic>
        <p:nvPicPr>
          <p:cNvPr id="6" name="Picture 5"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467600" y="5334000"/>
            <a:ext cx="1295400" cy="1287549"/>
          </a:xfrm>
          <a:prstGeom prst="rect">
            <a:avLst/>
          </a:prstGeom>
        </p:spPr>
      </p:pic>
      <p:pic>
        <p:nvPicPr>
          <p:cNvPr id="7" name="Picture 6"/>
          <p:cNvPicPr>
            <a:picLocks noChangeAspect="1"/>
          </p:cNvPicPr>
          <p:nvPr/>
        </p:nvPicPr>
        <p:blipFill rotWithShape="1">
          <a:blip r:embed="rId4"/>
          <a:srcRect l="6058" t="7048"/>
          <a:stretch/>
        </p:blipFill>
        <p:spPr>
          <a:xfrm>
            <a:off x="-6350" y="1371600"/>
            <a:ext cx="8616950" cy="502539"/>
          </a:xfrm>
          <a:prstGeom prst="rect">
            <a:avLst/>
          </a:prstGeom>
        </p:spPr>
      </p:pic>
      <p:pic>
        <p:nvPicPr>
          <p:cNvPr id="9" name="Picture 8" descr="stamp logo no background.png"/>
          <p:cNvPicPr>
            <a:picLocks noChangeAspect="1"/>
          </p:cNvPicPr>
          <p:nvPr/>
        </p:nvPicPr>
        <p:blipFill>
          <a:blip r:embed="rId5" cstate="print"/>
          <a:stretch>
            <a:fillRect/>
          </a:stretch>
        </p:blipFill>
        <p:spPr>
          <a:xfrm>
            <a:off x="228600" y="5638800"/>
            <a:ext cx="1333500" cy="823632"/>
          </a:xfrm>
          <a:prstGeom prst="rect">
            <a:avLst/>
          </a:prstGeom>
        </p:spPr>
      </p:pic>
    </p:spTree>
    <p:extLst>
      <p:ext uri="{BB962C8B-B14F-4D97-AF65-F5344CB8AC3E}">
        <p14:creationId xmlns="" xmlns:p14="http://schemas.microsoft.com/office/powerpoint/2010/main" val="7725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entury Gothic"/>
                <a:cs typeface="Century Gothic"/>
              </a:rPr>
              <a:t>Practice and Share</a:t>
            </a:r>
            <a:endParaRPr lang="en-US" dirty="0">
              <a:latin typeface="Century Gothic"/>
              <a:cs typeface="Century Gothic"/>
            </a:endParaRPr>
          </a:p>
        </p:txBody>
      </p:sp>
      <p:sp>
        <p:nvSpPr>
          <p:cNvPr id="3" name="Content Placeholder 2"/>
          <p:cNvSpPr>
            <a:spLocks noGrp="1"/>
          </p:cNvSpPr>
          <p:nvPr>
            <p:ph idx="1"/>
          </p:nvPr>
        </p:nvSpPr>
        <p:spPr>
          <a:xfrm>
            <a:off x="0" y="2057400"/>
            <a:ext cx="8153400" cy="4398336"/>
          </a:xfrm>
        </p:spPr>
        <p:txBody>
          <a:bodyPr>
            <a:normAutofit/>
          </a:bodyPr>
          <a:lstStyle/>
          <a:p>
            <a:r>
              <a:rPr lang="en-US" sz="2600" dirty="0" smtClean="0">
                <a:latin typeface="Century Gothic"/>
                <a:cs typeface="Century Gothic"/>
              </a:rPr>
              <a:t>How does your club recruit members? How often?</a:t>
            </a:r>
          </a:p>
          <a:p>
            <a:pPr marL="0" indent="0">
              <a:buNone/>
            </a:pPr>
            <a:endParaRPr lang="en-US" sz="2600" dirty="0" smtClean="0">
              <a:latin typeface="Century Gothic"/>
              <a:cs typeface="Century Gothic"/>
            </a:endParaRPr>
          </a:p>
          <a:p>
            <a:r>
              <a:rPr lang="en-US" sz="2600" dirty="0" smtClean="0">
                <a:latin typeface="Century Gothic"/>
                <a:cs typeface="Century Gothic"/>
              </a:rPr>
              <a:t>Do you have any tips and tricks for recruiting members?</a:t>
            </a:r>
          </a:p>
          <a:p>
            <a:endParaRPr lang="en-US" sz="2600" dirty="0">
              <a:latin typeface="Century Gothic"/>
              <a:cs typeface="Century Gothic"/>
            </a:endParaRPr>
          </a:p>
          <a:p>
            <a:r>
              <a:rPr lang="en-US" sz="2600" dirty="0" smtClean="0">
                <a:latin typeface="Century Gothic"/>
                <a:cs typeface="Century Gothic"/>
              </a:rPr>
              <a:t>How does your club recruit members?</a:t>
            </a:r>
          </a:p>
          <a:p>
            <a:endParaRPr lang="en-US" sz="2600" dirty="0"/>
          </a:p>
        </p:txBody>
      </p:sp>
      <p:pic>
        <p:nvPicPr>
          <p:cNvPr id="6" name="Picture 5"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467600" y="5334000"/>
            <a:ext cx="1295400" cy="1287549"/>
          </a:xfrm>
          <a:prstGeom prst="rect">
            <a:avLst/>
          </a:prstGeom>
        </p:spPr>
      </p:pic>
      <p:pic>
        <p:nvPicPr>
          <p:cNvPr id="7" name="Picture 6"/>
          <p:cNvPicPr>
            <a:picLocks noChangeAspect="1"/>
          </p:cNvPicPr>
          <p:nvPr/>
        </p:nvPicPr>
        <p:blipFill rotWithShape="1">
          <a:blip r:embed="rId4"/>
          <a:srcRect l="6058" t="7048"/>
          <a:stretch/>
        </p:blipFill>
        <p:spPr>
          <a:xfrm>
            <a:off x="-6350" y="1371600"/>
            <a:ext cx="8616950" cy="502539"/>
          </a:xfrm>
          <a:prstGeom prst="rect">
            <a:avLst/>
          </a:prstGeom>
        </p:spPr>
      </p:pic>
      <p:pic>
        <p:nvPicPr>
          <p:cNvPr id="9" name="Picture 8" descr="stamp logo no background.png"/>
          <p:cNvPicPr>
            <a:picLocks noChangeAspect="1"/>
          </p:cNvPicPr>
          <p:nvPr/>
        </p:nvPicPr>
        <p:blipFill>
          <a:blip r:embed="rId5" cstate="print"/>
          <a:stretch>
            <a:fillRect/>
          </a:stretch>
        </p:blipFill>
        <p:spPr>
          <a:xfrm>
            <a:off x="228600" y="5638800"/>
            <a:ext cx="1333500" cy="823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189</TotalTime>
  <Words>725</Words>
  <Application>Microsoft Macintosh PowerPoint</Application>
  <PresentationFormat>On-screen Show (4:3)</PresentationFormat>
  <Paragraphs>81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Membership Growth</vt:lpstr>
      <vt:lpstr>Membership Drives</vt:lpstr>
      <vt:lpstr>How Membership Drives Work</vt:lpstr>
      <vt:lpstr>Why Members Should Join</vt:lpstr>
      <vt:lpstr>Examples of Membership Drives</vt:lpstr>
      <vt:lpstr>Examples of Membership Drives</vt:lpstr>
      <vt:lpstr>Keeping Membership</vt:lpstr>
      <vt:lpstr>Keeping Membership</vt:lpstr>
      <vt:lpstr>Practice and Share</vt:lpstr>
    </vt:vector>
  </TitlesOfParts>
  <Company>School District of Hillsborough County, FL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Growth</dc:title>
  <dc:creator>0281student</dc:creator>
  <cp:lastModifiedBy>Katie Havemann</cp:lastModifiedBy>
  <cp:revision>37</cp:revision>
  <dcterms:created xsi:type="dcterms:W3CDTF">2012-01-24T15:31:46Z</dcterms:created>
  <dcterms:modified xsi:type="dcterms:W3CDTF">2015-08-25T22:18:13Z</dcterms:modified>
</cp:coreProperties>
</file>