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8" r:id="rId1"/>
  </p:sldMasterIdLst>
  <p:notesMasterIdLst>
    <p:notesMasterId r:id="rId17"/>
  </p:notesMasterIdLst>
  <p:sldIdLst>
    <p:sldId id="256" r:id="rId2"/>
    <p:sldId id="269" r:id="rId3"/>
    <p:sldId id="257" r:id="rId4"/>
    <p:sldId id="258" r:id="rId5"/>
    <p:sldId id="259" r:id="rId6"/>
    <p:sldId id="260" r:id="rId7"/>
    <p:sldId id="261" r:id="rId8"/>
    <p:sldId id="270" r:id="rId9"/>
    <p:sldId id="271" r:id="rId10"/>
    <p:sldId id="262" r:id="rId11"/>
    <p:sldId id="263" r:id="rId12"/>
    <p:sldId id="264" r:id="rId13"/>
    <p:sldId id="268" r:id="rId14"/>
    <p:sldId id="266" r:id="rId15"/>
    <p:sldId id="265" r:id="rId16"/>
  </p:sldIdLst>
  <p:sldSz cx="9144000" cy="5143500" type="screen16x9"/>
  <p:notesSz cx="6858000" cy="9144000"/>
  <p:embeddedFontLst>
    <p:embeddedFont>
      <p:font typeface="Constantia" pitchFamily="18" charset="0"/>
      <p:regular r:id="rId18"/>
      <p:bold r:id="rId19"/>
      <p:italic r:id="rId20"/>
      <p:boldItalic r:id="rId21"/>
    </p:embeddedFont>
    <p:embeddedFont>
      <p:font typeface="Verdana" pitchFamily="34" charset="0"/>
      <p:regular r:id="rId22"/>
      <p:bold r:id="rId23"/>
      <p:italic r:id="rId24"/>
      <p:boldItalic r:id="rId25"/>
    </p:embeddedFont>
    <p:embeddedFont>
      <p:font typeface="Calibri" pitchFamily="34" charset="0"/>
      <p:regular r:id="rId26"/>
      <p:bold r:id="rId27"/>
      <p:italic r:id="rId28"/>
      <p:boldItalic r:id="rId29"/>
    </p:embeddedFont>
    <p:embeddedFont>
      <p:font typeface="Century Gothic" pitchFamily="34" charset="0"/>
      <p:regular r:id="rId30"/>
      <p:bold r:id="rId31"/>
      <p:italic r:id="rId32"/>
      <p:boldItalic r:id="rId33"/>
    </p:embeddedFont>
    <p:embeddedFont>
      <p:font typeface="Wingdings 2" pitchFamily="18" charset="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8" autoAdjust="0"/>
    <p:restoredTop sz="78648" autoAdjust="0"/>
  </p:normalViewPr>
  <p:slideViewPr>
    <p:cSldViewPr snapToGrid="0">
      <p:cViewPr>
        <p:scale>
          <a:sx n="48" d="100"/>
          <a:sy n="48" d="100"/>
        </p:scale>
        <p:origin x="-2022" y="-5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8796591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Start with an icebreaker</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So you have the members, now what? KEEP THEM INVOLVED</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r>
              <a:rPr lang="en-US" sz="1100" b="1" i="0" u="none" strike="noStrike" cap="none">
                <a:solidFill>
                  <a:schemeClr val="dk1"/>
                </a:solidFill>
                <a:latin typeface="Arial"/>
                <a:ea typeface="Arial"/>
                <a:cs typeface="Arial"/>
                <a:sym typeface="Arial"/>
              </a:rPr>
              <a:t>Constant Activity: </a:t>
            </a:r>
            <a:r>
              <a:rPr lang="en-US" sz="1100" b="0" i="0" u="none" strike="noStrike" cap="none">
                <a:solidFill>
                  <a:schemeClr val="dk1"/>
                </a:solidFill>
                <a:latin typeface="Arial"/>
                <a:ea typeface="Arial"/>
                <a:cs typeface="Arial"/>
                <a:sym typeface="Arial"/>
              </a:rPr>
              <a:t>Constant activity allows members plenty of options and avoids lags in key club spirit – keep them involved</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FUN is Key!: </a:t>
            </a:r>
            <a:r>
              <a:rPr lang="en-US" sz="1100" b="0" i="0" u="none" strike="noStrike" cap="none">
                <a:solidFill>
                  <a:schemeClr val="dk1"/>
                </a:solidFill>
                <a:latin typeface="Arial"/>
                <a:ea typeface="Arial"/>
                <a:cs typeface="Arial"/>
                <a:sym typeface="Arial"/>
              </a:rPr>
              <a:t>Would you go to a boring meeting and listen to someone talk for 30 minutes, 45 minutes, an hour? NO! Get your members up, get energy flowing, get them excited to be there (Icebreaker examples on Florida website)</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District and Zone Attendance: </a:t>
            </a:r>
            <a:r>
              <a:rPr lang="en-US" sz="1100" b="0" i="0" u="none" strike="noStrike" cap="none">
                <a:solidFill>
                  <a:schemeClr val="dk1"/>
                </a:solidFill>
                <a:latin typeface="Arial"/>
                <a:ea typeface="Arial"/>
                <a:cs typeface="Arial"/>
                <a:sym typeface="Arial"/>
              </a:rPr>
              <a:t>DCON attendance has been proved to increase members excitement about key club. Being in an environment with several other key clubbers that are excited to be there is an amazing and impactful experience. Bring members to KCKC and SZR- meet new key clubbers and show them what Key Club is about. Interconnectedness.</a:t>
            </a:r>
          </a:p>
          <a:p>
            <a:pPr marL="0" marR="0" lvl="0" indent="0" algn="l" rtl="0">
              <a:spcBef>
                <a:spcPts val="0"/>
              </a:spcBef>
              <a:spcAft>
                <a:spcPts val="0"/>
              </a:spcAft>
              <a:buClr>
                <a:schemeClr val="dk1"/>
              </a:buClr>
              <a:buSzPct val="25000"/>
              <a:buFont typeface="Arial"/>
              <a:buNone/>
            </a:pPr>
            <a:r>
              <a:rPr lang="en-US" sz="1100" b="1" i="0" u="none" strike="noStrike" cap="none">
                <a:solidFill>
                  <a:schemeClr val="dk1"/>
                </a:solidFill>
                <a:latin typeface="Arial"/>
                <a:ea typeface="Arial"/>
                <a:cs typeface="Arial"/>
                <a:sym typeface="Arial"/>
              </a:rPr>
              <a:t>Offer Incentives:</a:t>
            </a:r>
            <a:r>
              <a:rPr lang="en-US" sz="1100" b="0" i="0" u="none" strike="noStrike" cap="none">
                <a:solidFill>
                  <a:schemeClr val="dk1"/>
                </a:solidFill>
                <a:latin typeface="Arial"/>
                <a:ea typeface="Arial"/>
                <a:cs typeface="Arial"/>
                <a:sym typeface="Arial"/>
              </a:rPr>
              <a:t> such as a Member of the Month award or Key Club chord for graduating seniors. </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So you have the members, now what? KEEP THEM INVOLVED</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Meetings should not be chaotic, they should be calm and easygoing</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Everything for the meeting should be planned ahead of time such as who is talking about what. Never wait till the meeting to figure out these details</a:t>
            </a:r>
          </a:p>
          <a:p>
            <a:pPr marL="171450" marR="0" lvl="0" indent="-171450" algn="l" rtl="0">
              <a:spcBef>
                <a:spcPts val="0"/>
              </a:spcBef>
              <a:spcAft>
                <a:spcPts val="0"/>
              </a:spcAft>
              <a:buClr>
                <a:schemeClr val="dk1"/>
              </a:buClr>
              <a:buSzPct val="100000"/>
              <a:buFont typeface="Arial"/>
              <a:buChar char="•"/>
            </a:pPr>
            <a:r>
              <a:rPr lang="en-US" sz="1100" b="0" i="0" u="none" strike="noStrike" cap="none">
                <a:solidFill>
                  <a:schemeClr val="dk1"/>
                </a:solidFill>
                <a:latin typeface="Arial"/>
                <a:ea typeface="Arial"/>
                <a:cs typeface="Arial"/>
                <a:sym typeface="Arial"/>
              </a:rPr>
              <a:t>Keep the meeting calm and fun but don’t make it foolish. You are representing an international organization</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Discuss how each club goes</a:t>
            </a:r>
            <a:r>
              <a:rPr lang="en-US" sz="1100" b="0" i="0" u="none" strike="noStrike" cap="none" baseline="0" dirty="0" smtClean="0">
                <a:solidFill>
                  <a:schemeClr val="dk1"/>
                </a:solidFill>
                <a:latin typeface="Arial"/>
                <a:ea typeface="Arial"/>
                <a:cs typeface="Arial"/>
                <a:sym typeface="Arial"/>
              </a:rPr>
              <a:t> about membership. </a:t>
            </a:r>
          </a:p>
          <a:p>
            <a:pPr marL="171450" marR="0" lvl="0" indent="-17145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Go around and ask each workshop attendee the following questions</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Read the Key Points</a:t>
            </a:r>
            <a:r>
              <a:rPr lang="en-US" sz="1100" b="0" i="0" u="none" strike="noStrike" cap="none" baseline="0" dirty="0" smtClean="0">
                <a:solidFill>
                  <a:schemeClr val="dk1"/>
                </a:solidFill>
                <a:latin typeface="Arial"/>
                <a:ea typeface="Arial"/>
                <a:cs typeface="Arial"/>
                <a:sym typeface="Arial"/>
              </a:rPr>
              <a:t> and ask them why these are important.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In the Florida</a:t>
            </a:r>
            <a:r>
              <a:rPr lang="en-US" sz="1100" b="0" i="0" u="none" strike="noStrike" cap="none" baseline="0" dirty="0">
                <a:solidFill>
                  <a:schemeClr val="dk1"/>
                </a:solidFill>
                <a:latin typeface="Arial"/>
                <a:ea typeface="Arial"/>
                <a:cs typeface="Arial"/>
                <a:sym typeface="Arial"/>
              </a:rPr>
              <a:t> Key Club website you will find a PowerPoints on How to Increase Membership and a guide to membership recruitment</a:t>
            </a: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9835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Open the floor for discussion, questions, and tips.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Mention</a:t>
            </a:r>
            <a:r>
              <a:rPr lang="en-US" sz="1100" b="0" i="0" u="none" strike="noStrike" cap="none" baseline="0" dirty="0" smtClean="0">
                <a:solidFill>
                  <a:schemeClr val="dk1"/>
                </a:solidFill>
                <a:latin typeface="Arial"/>
                <a:ea typeface="Arial"/>
                <a:cs typeface="Arial"/>
                <a:sym typeface="Arial"/>
              </a:rPr>
              <a:t> that clubs with less than 20 members are always at risk of becoming inactive. </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Ask why membership is always important</a:t>
            </a: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What? -  A central focus/event where the main aim is to attract to members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Why? - Through membership drives or club rushes you are able to recruit members and let them know what Key Club is about, maintaining a high participation rate in key club. Have one in the beginning of the year (September) and one near the end (February</a:t>
            </a:r>
            <a:r>
              <a:rPr lang="en-US" sz="1100" b="0" i="0" u="none" strike="noStrike" cap="none" dirty="0" smtClean="0">
                <a:solidFill>
                  <a:schemeClr val="dk1"/>
                </a:solidFill>
                <a:latin typeface="Arial"/>
                <a:ea typeface="Arial"/>
                <a:cs typeface="Arial"/>
                <a:sym typeface="Arial"/>
              </a:rPr>
              <a:t>)</a:t>
            </a: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If you are in need of recruiting members than have a drive at whatever time of year</a:t>
            </a:r>
            <a:r>
              <a:rPr lang="en-US" sz="1100" b="0" i="0" u="none" strike="noStrike" cap="none" dirty="0" smtClean="0">
                <a:solidFill>
                  <a:schemeClr val="dk1"/>
                </a:solidFill>
                <a:latin typeface="Arial"/>
                <a:ea typeface="Arial"/>
                <a:cs typeface="Arial"/>
                <a:sym typeface="Arial"/>
              </a:rPr>
              <a:t>.</a:t>
            </a:r>
          </a:p>
          <a:p>
            <a:pPr marL="0" marR="0" lvl="0" indent="0" algn="l" rtl="0">
              <a:spcBef>
                <a:spcPts val="0"/>
              </a:spcBef>
              <a:spcAft>
                <a:spcPts val="0"/>
              </a:spcAft>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Explain</a:t>
            </a:r>
            <a:r>
              <a:rPr lang="en-US" sz="1100" b="0" i="0" u="none" strike="noStrike" cap="none" baseline="0" dirty="0" smtClean="0">
                <a:solidFill>
                  <a:schemeClr val="dk1"/>
                </a:solidFill>
                <a:latin typeface="Arial"/>
                <a:ea typeface="Arial"/>
                <a:cs typeface="Arial"/>
                <a:sym typeface="Arial"/>
              </a:rPr>
              <a:t> how to have a successful membership drive (WITH DETAILS)</a:t>
            </a: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TIPS: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-include food</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Promote it well in advance</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Add ice-breakers for fun breaks from information</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Be prepared well in advance!!</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Inform members of why they should join. Ask audience why they joined key club or why other should join</a:t>
            </a: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When? – Right at the start of the school year! Helps to attract freshmen who are new to the school.  (During lunch! Or After School! Or at a School function!)</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What to do? - set-up a table that has information about Key Club and the events you have done so far. Order materials from key club store such as brochures that can be handed out. Display your banner, awards or any other interesting Key Club related items.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Make sure to wear Key Club shirts so that students can easily see Key Clubbers at the booth.</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Invite interested people to your next meeting to see how great the club is and make sure to get their email address or phone number so that you can remind them about upcoming meetings.</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Put announcements on school media- news station</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Use Facebook, email, other social media, and Remind 101 </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ADVERTISE!!!</a:t>
            </a:r>
          </a:p>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Some examples of why members should join. Made by Pacific Northwest District.</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r>
              <a:rPr lang="en-US" sz="1100" b="0" i="0" u="none" strike="noStrike" cap="none">
                <a:solidFill>
                  <a:schemeClr val="dk1"/>
                </a:solidFill>
                <a:latin typeface="Arial"/>
                <a:ea typeface="Arial"/>
                <a:cs typeface="Arial"/>
                <a:sym typeface="Arial"/>
              </a:rPr>
              <a:t>Explain that these are just some of the reasons that people join/should join Key Club</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	-Discuss and explain each reason </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Ask some Key Clubbers why they first joined Key Club and why they stay committed to it.</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What aspects of each of these membership booths make it appealing?</a:t>
            </a:r>
          </a:p>
          <a:p>
            <a:pPr marL="0" marR="0" lvl="0" indent="0" algn="l" rtl="0">
              <a:spcBef>
                <a:spcPts val="0"/>
              </a:spcBef>
              <a:spcAft>
                <a:spcPts val="0"/>
              </a:spcAft>
              <a:buClr>
                <a:schemeClr val="dk1"/>
              </a:buClr>
              <a:buSzPct val="25000"/>
              <a:buFont typeface="Arial"/>
              <a:buNone/>
            </a:pPr>
            <a:r>
              <a:rPr lang="en-US" sz="1100" b="0" i="0" u="none" strike="noStrike" cap="none" dirty="0">
                <a:solidFill>
                  <a:schemeClr val="dk1"/>
                </a:solidFill>
                <a:latin typeface="Arial"/>
                <a:ea typeface="Arial"/>
                <a:cs typeface="Arial"/>
                <a:sym typeface="Arial"/>
              </a:rPr>
              <a:t>How can each booth be made better?</a:t>
            </a:r>
          </a:p>
          <a:p>
            <a:pPr marL="0" marR="0" lvl="0" indent="0" algn="l" rtl="0">
              <a:spcBef>
                <a:spcPts val="0"/>
              </a:spcBef>
              <a:buClr>
                <a:schemeClr val="dk1"/>
              </a:buClr>
              <a:buSzPct val="25000"/>
              <a:buFont typeface="Arial"/>
              <a:buNone/>
            </a:pPr>
            <a:r>
              <a:rPr lang="en-US" sz="1100" b="0" i="0" u="none" strike="noStrike" cap="none" dirty="0">
                <a:solidFill>
                  <a:schemeClr val="dk1"/>
                </a:solidFill>
                <a:latin typeface="Arial"/>
                <a:ea typeface="Arial"/>
                <a:cs typeface="Arial"/>
                <a:sym typeface="Arial"/>
              </a:rPr>
              <a:t/>
            </a:r>
            <a:br>
              <a:rPr lang="en-US" sz="1100" b="0" i="0" u="none" strike="noStrike" cap="none" dirty="0">
                <a:solidFill>
                  <a:schemeClr val="dk1"/>
                </a:solidFill>
                <a:latin typeface="Arial"/>
                <a:ea typeface="Arial"/>
                <a:cs typeface="Arial"/>
                <a:sym typeface="Arial"/>
              </a:rPr>
            </a:b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What aspects of each of these membership booths make it appealing?</a:t>
            </a:r>
          </a:p>
          <a:p>
            <a:pPr marL="0" marR="0" lvl="0" indent="0" algn="l" rtl="0">
              <a:spcBef>
                <a:spcPts val="0"/>
              </a:spcBef>
              <a:spcAft>
                <a:spcPts val="0"/>
              </a:spcAft>
              <a:buClr>
                <a:schemeClr val="dk1"/>
              </a:buClr>
              <a:buSzPct val="25000"/>
              <a:buFont typeface="Arial"/>
              <a:buNone/>
            </a:pPr>
            <a:r>
              <a:rPr lang="en-US" sz="1100" b="0" i="0" u="none" strike="noStrike" cap="none">
                <a:solidFill>
                  <a:schemeClr val="dk1"/>
                </a:solidFill>
                <a:latin typeface="Arial"/>
                <a:ea typeface="Arial"/>
                <a:cs typeface="Arial"/>
                <a:sym typeface="Arial"/>
              </a:rPr>
              <a:t>How can each booth be made better?</a:t>
            </a:r>
          </a:p>
          <a:p>
            <a:pPr marL="0" marR="0" lvl="0" indent="0" algn="l" rtl="0">
              <a:spcBef>
                <a:spcPts val="0"/>
              </a:spcBef>
              <a:buClr>
                <a:schemeClr val="dk1"/>
              </a:buClr>
              <a:buSzPct val="25000"/>
              <a:buFont typeface="Arial"/>
              <a:buNone/>
            </a:pPr>
            <a:r>
              <a:rPr lang="en-US" sz="1100" b="0" i="0" u="none" strike="noStrike" cap="none">
                <a:solidFill>
                  <a:schemeClr val="dk1"/>
                </a:solidFill>
                <a:latin typeface="Arial"/>
                <a:ea typeface="Arial"/>
                <a:cs typeface="Arial"/>
                <a:sym typeface="Arial"/>
              </a:rPr>
              <a:t/>
            </a:r>
            <a:br>
              <a:rPr lang="en-US" sz="1100" b="0" i="0" u="none" strike="noStrike" cap="none">
                <a:solidFill>
                  <a:schemeClr val="dk1"/>
                </a:solidFill>
                <a:latin typeface="Arial"/>
                <a:ea typeface="Arial"/>
                <a:cs typeface="Arial"/>
                <a:sym typeface="Arial"/>
              </a:rPr>
            </a:br>
            <a:endParaRPr 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Bring a Buddy</a:t>
            </a:r>
            <a:r>
              <a:rPr lang="en-US" sz="1100" b="0" i="0" u="none" strike="noStrike" cap="none" baseline="0" dirty="0" smtClean="0">
                <a:solidFill>
                  <a:schemeClr val="dk1"/>
                </a:solidFill>
                <a:latin typeface="Arial"/>
                <a:ea typeface="Arial"/>
                <a:cs typeface="Arial"/>
                <a:sym typeface="Arial"/>
              </a:rPr>
              <a:t> Day</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Read slide. </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Bring a buddy participants can win candy or be part of a raffle to win a prize</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Make sure to keep track who actually brought a buddy</a:t>
            </a: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Key Club Week is</a:t>
            </a:r>
            <a:r>
              <a:rPr lang="en-US" sz="1100" b="0" i="0" u="none" strike="noStrike" cap="none" baseline="0" dirty="0" smtClean="0">
                <a:solidFill>
                  <a:schemeClr val="dk1"/>
                </a:solidFill>
                <a:latin typeface="Arial"/>
                <a:ea typeface="Arial"/>
                <a:cs typeface="Arial"/>
                <a:sym typeface="Arial"/>
              </a:rPr>
              <a:t> the perfect way to show everyone what Key Club is all about.</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Each day focuses on a specific theme</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For more information and ideas Keyclub.org</a:t>
            </a:r>
          </a:p>
          <a:p>
            <a:pPr marL="0" marR="0" lvl="0" indent="0" algn="l" rtl="0">
              <a:spcBef>
                <a:spcPts val="0"/>
              </a:spcBef>
              <a:buClr>
                <a:schemeClr val="dk1"/>
              </a:buClr>
              <a:buSzPct val="25000"/>
              <a:buFont typeface="Arial"/>
              <a:buNone/>
            </a:pPr>
            <a:r>
              <a:rPr lang="en-US" sz="1100" b="0" i="0" u="none" strike="noStrike" cap="none" baseline="0" dirty="0" smtClean="0">
                <a:solidFill>
                  <a:schemeClr val="dk1"/>
                </a:solidFill>
                <a:latin typeface="Arial"/>
                <a:ea typeface="Arial"/>
                <a:cs typeface="Arial"/>
                <a:sym typeface="Arial"/>
              </a:rPr>
              <a:t>Membership Development Committee created the Key to Key Club Week found under documents and resources under Project Planning Tools</a:t>
            </a:r>
            <a:endParaRPr lang="en-US" sz="1100" b="0" i="0" u="none" strike="noStrike" cap="none" dirty="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0" algn="r" rtl="0">
              <a:lnSpc>
                <a:spcPct val="100000"/>
              </a:lnSpc>
              <a:spcBef>
                <a:spcPts val="0"/>
              </a:spcBef>
              <a:spcAft>
                <a:spcPts val="0"/>
              </a:spcAft>
              <a:buClr>
                <a:srgbClr val="D28E28"/>
              </a:buClr>
              <a:buSzPct val="25000"/>
              <a:buFont typeface="Arial"/>
              <a:buNone/>
            </a:pPr>
            <a:fld id="{00000000-1234-1234-1234-123412341234}" type="slidenum">
              <a:rPr lang="en-US" sz="1200" b="0" i="0" u="none" strike="noStrike" cap="none" smtClean="0">
                <a:solidFill>
                  <a:srgbClr val="D28E28"/>
                </a:solidFill>
                <a:latin typeface="Arial"/>
                <a:ea typeface="Arial"/>
                <a:cs typeface="Arial"/>
                <a:sym typeface="Arial"/>
              </a:rPr>
              <a:t>‹#›</a:t>
            </a:fld>
            <a:endParaRPr lang="en-US" sz="1200" b="0" i="0" u="none" strike="noStrike" cap="none">
              <a:solidFill>
                <a:srgbClr val="D28E2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smtClean="0">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division20b@floridakeyclub.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floridakeyclub.org/resourc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C00000"/>
              </a:solidFill>
              <a:latin typeface="Arial"/>
              <a:ea typeface="Arial"/>
              <a:cs typeface="Arial"/>
              <a:sym typeface="Arial"/>
            </a:endParaRPr>
          </a:p>
        </p:txBody>
      </p:sp>
      <p:sp>
        <p:nvSpPr>
          <p:cNvPr id="92" name="Shape 92"/>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C00000"/>
              </a:solidFill>
              <a:latin typeface="Arial"/>
              <a:ea typeface="Arial"/>
              <a:cs typeface="Arial"/>
              <a:sym typeface="Arial"/>
            </a:endParaRPr>
          </a:p>
        </p:txBody>
      </p:sp>
      <p:sp>
        <p:nvSpPr>
          <p:cNvPr id="93" name="Shape 93"/>
          <p:cNvSpPr txBox="1"/>
          <p:nvPr/>
        </p:nvSpPr>
        <p:spPr>
          <a:xfrm>
            <a:off x="762000" y="1376374"/>
            <a:ext cx="7239000" cy="1782462"/>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800" b="1" i="0" u="none" strike="noStrike" cap="none" dirty="0">
                <a:solidFill>
                  <a:srgbClr val="002060"/>
                </a:solidFill>
                <a:latin typeface="Century Gothic" pitchFamily="34" charset="0"/>
                <a:sym typeface="Arial"/>
              </a:rPr>
              <a:t>MEMBERSHIP </a:t>
            </a:r>
            <a:r>
              <a:rPr lang="en-US" sz="4800" b="1" i="0" u="none" strike="noStrike" cap="none" dirty="0" smtClean="0">
                <a:solidFill>
                  <a:srgbClr val="002060"/>
                </a:solidFill>
                <a:latin typeface="Century Gothic" pitchFamily="34" charset="0"/>
                <a:sym typeface="Arial"/>
              </a:rPr>
              <a:t>GROWTH</a:t>
            </a:r>
          </a:p>
          <a:p>
            <a:pPr marL="0" marR="0" lvl="0" indent="0" algn="ctr" rtl="0">
              <a:lnSpc>
                <a:spcPct val="100000"/>
              </a:lnSpc>
              <a:spcBef>
                <a:spcPts val="0"/>
              </a:spcBef>
              <a:spcAft>
                <a:spcPts val="0"/>
              </a:spcAft>
              <a:buClr>
                <a:srgbClr val="C00000"/>
              </a:buClr>
              <a:buSzPct val="25000"/>
              <a:buFont typeface="Arial"/>
              <a:buNone/>
            </a:pPr>
            <a:r>
              <a:rPr lang="en-US" sz="2800" b="1" dirty="0" smtClean="0">
                <a:solidFill>
                  <a:srgbClr val="002060"/>
                </a:solidFill>
                <a:latin typeface="Century Gothic" pitchFamily="34" charset="0"/>
              </a:rPr>
              <a:t>Florida District Education Leadership Conference 2017</a:t>
            </a:r>
            <a:endParaRPr lang="en-US" sz="2800" b="1" i="0" u="none" strike="noStrike" cap="none" dirty="0">
              <a:solidFill>
                <a:srgbClr val="002060"/>
              </a:solidFill>
              <a:latin typeface="Century Gothic" pitchFamily="34" charset="0"/>
              <a:sym typeface="Arial"/>
            </a:endParaRPr>
          </a:p>
          <a:p>
            <a:pPr marL="0" marR="0" lvl="0" indent="0" algn="ctr" rtl="0">
              <a:lnSpc>
                <a:spcPct val="100000"/>
              </a:lnSpc>
              <a:spcBef>
                <a:spcPts val="0"/>
              </a:spcBef>
              <a:spcAft>
                <a:spcPts val="0"/>
              </a:spcAft>
              <a:buClr>
                <a:srgbClr val="C00000"/>
              </a:buClr>
              <a:buSzPct val="25000"/>
              <a:buFont typeface="Arial"/>
              <a:buNone/>
            </a:pPr>
            <a:r>
              <a:rPr lang="en-US" sz="3600" b="1" i="0" u="none" strike="noStrike" cap="none" dirty="0">
                <a:solidFill>
                  <a:srgbClr val="C00000"/>
                </a:solidFill>
                <a:latin typeface="Arial"/>
                <a:ea typeface="Arial"/>
                <a:cs typeface="Arial"/>
                <a:sym typeface="Arial"/>
              </a:rPr>
              <a:t/>
            </a:r>
            <a:br>
              <a:rPr lang="en-US" sz="3600" b="1" i="0" u="none" strike="noStrike" cap="none" dirty="0">
                <a:solidFill>
                  <a:srgbClr val="C00000"/>
                </a:solidFill>
                <a:latin typeface="Arial"/>
                <a:ea typeface="Arial"/>
                <a:cs typeface="Arial"/>
                <a:sym typeface="Arial"/>
              </a:rPr>
            </a:br>
            <a:endParaRPr lang="en-US" sz="3600" b="1" i="0" u="none" strike="noStrike" cap="none" dirty="0">
              <a:solidFill>
                <a:srgbClr val="C00000"/>
              </a:solidFill>
              <a:latin typeface="Arial"/>
              <a:ea typeface="Arial"/>
              <a:cs typeface="Arial"/>
              <a:sym typeface="Arial"/>
            </a:endParaRPr>
          </a:p>
        </p:txBody>
      </p:sp>
      <p:pic>
        <p:nvPicPr>
          <p:cNvPr id="2050"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9" name="Shape 159"/>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0" name="Shape 160"/>
          <p:cNvSpPr txBox="1"/>
          <p:nvPr/>
        </p:nvSpPr>
        <p:spPr>
          <a:xfrm>
            <a:off x="939637" y="319074"/>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a:solidFill>
                  <a:srgbClr val="002060"/>
                </a:solidFill>
                <a:latin typeface="Century Gothic" pitchFamily="34" charset="0"/>
                <a:ea typeface="Verdana"/>
                <a:cs typeface="Verdana"/>
                <a:sym typeface="Verdana"/>
              </a:rPr>
              <a:t>Keeping Membership</a:t>
            </a: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61" name="Shape 161"/>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63" name="Shape 163"/>
          <p:cNvSpPr/>
          <p:nvPr/>
        </p:nvSpPr>
        <p:spPr>
          <a:xfrm>
            <a:off x="1904999" y="1065068"/>
            <a:ext cx="4828309" cy="293546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3200" b="0" i="0" u="none" strike="noStrike" cap="none" dirty="0">
                <a:solidFill>
                  <a:srgbClr val="000000"/>
                </a:solidFill>
                <a:latin typeface="Century Gothic" pitchFamily="34" charset="0"/>
                <a:ea typeface="Verdana"/>
                <a:cs typeface="Verdana"/>
                <a:sym typeface="Verdana"/>
              </a:rPr>
              <a:t>Constant Activity</a:t>
            </a:r>
          </a:p>
          <a:p>
            <a:pPr marL="342900" marR="0" lvl="0" indent="-342900" algn="l" rtl="0">
              <a:lnSpc>
                <a:spcPct val="100000"/>
              </a:lnSpc>
              <a:spcBef>
                <a:spcPts val="0"/>
              </a:spcBef>
              <a:spcAft>
                <a:spcPts val="0"/>
              </a:spcAft>
              <a:buClr>
                <a:srgbClr val="000000"/>
              </a:buClr>
              <a:buSzPct val="100000"/>
              <a:buFont typeface="Verdana"/>
              <a:buChar char="•"/>
            </a:pPr>
            <a:r>
              <a:rPr lang="en-US" sz="3200" b="0" i="0" u="none" strike="noStrike" cap="none" dirty="0">
                <a:solidFill>
                  <a:srgbClr val="000000"/>
                </a:solidFill>
                <a:latin typeface="Century Gothic" pitchFamily="34" charset="0"/>
                <a:ea typeface="Verdana"/>
                <a:cs typeface="Verdana"/>
                <a:sym typeface="Verdana"/>
              </a:rPr>
              <a:t>FUN is key!</a:t>
            </a:r>
          </a:p>
          <a:p>
            <a:pPr marL="342900" marR="0" lvl="0" indent="-342900" algn="l" rtl="0">
              <a:lnSpc>
                <a:spcPct val="100000"/>
              </a:lnSpc>
              <a:spcBef>
                <a:spcPts val="0"/>
              </a:spcBef>
              <a:spcAft>
                <a:spcPts val="0"/>
              </a:spcAft>
              <a:buClr>
                <a:srgbClr val="000000"/>
              </a:buClr>
              <a:buSzPct val="100000"/>
              <a:buFont typeface="Verdana"/>
              <a:buChar char="•"/>
            </a:pPr>
            <a:r>
              <a:rPr lang="en-US" sz="3200" b="0" i="0" u="none" strike="noStrike" cap="none" dirty="0">
                <a:solidFill>
                  <a:srgbClr val="000000"/>
                </a:solidFill>
                <a:latin typeface="Century Gothic" pitchFamily="34" charset="0"/>
                <a:ea typeface="Verdana"/>
                <a:cs typeface="Verdana"/>
                <a:sym typeface="Verdana"/>
              </a:rPr>
              <a:t>Attendance at District &amp; Zone Events</a:t>
            </a:r>
          </a:p>
          <a:p>
            <a:pPr marL="342900" marR="0" lvl="0" indent="-342900" algn="l" rtl="0">
              <a:lnSpc>
                <a:spcPct val="100000"/>
              </a:lnSpc>
              <a:spcBef>
                <a:spcPts val="0"/>
              </a:spcBef>
              <a:spcAft>
                <a:spcPts val="0"/>
              </a:spcAft>
              <a:buClr>
                <a:srgbClr val="000000"/>
              </a:buClr>
              <a:buSzPct val="100000"/>
              <a:buFont typeface="Verdana"/>
              <a:buChar char="•"/>
            </a:pPr>
            <a:r>
              <a:rPr lang="en-US" sz="3200" b="0" i="0" u="none" strike="noStrike" cap="none" dirty="0">
                <a:solidFill>
                  <a:srgbClr val="000000"/>
                </a:solidFill>
                <a:latin typeface="Century Gothic" pitchFamily="34" charset="0"/>
                <a:ea typeface="Verdana"/>
                <a:cs typeface="Verdana"/>
                <a:sym typeface="Verdana"/>
              </a:rPr>
              <a:t>Offer Incentives</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Verdana"/>
                <a:ea typeface="Verdana"/>
                <a:cs typeface="Verdana"/>
                <a:sym typeface="Verdana"/>
              </a:rPr>
              <a:t/>
            </a:r>
            <a:br>
              <a:rPr lang="en-US" sz="2400" b="0" i="0" u="none" strike="noStrike" cap="none" dirty="0">
                <a:solidFill>
                  <a:srgbClr val="000000"/>
                </a:solidFill>
                <a:latin typeface="Verdana"/>
                <a:ea typeface="Verdana"/>
                <a:cs typeface="Verdana"/>
                <a:sym typeface="Verdana"/>
              </a:rPr>
            </a:br>
            <a:endParaRPr lang="en-US" sz="2400" b="0" i="0" u="none" strike="noStrike" cap="none" dirty="0">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0" name="Shape 170"/>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1" name="Shape 171"/>
          <p:cNvSpPr txBox="1"/>
          <p:nvPr/>
        </p:nvSpPr>
        <p:spPr>
          <a:xfrm>
            <a:off x="866900" y="257592"/>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a:solidFill>
                  <a:srgbClr val="002060"/>
                </a:solidFill>
                <a:latin typeface="Century Gothic" pitchFamily="34" charset="0"/>
                <a:ea typeface="Verdana"/>
                <a:cs typeface="Verdana"/>
                <a:sym typeface="Verdana"/>
              </a:rPr>
              <a:t>Keeping Membership</a:t>
            </a: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72" name="Shape 172"/>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74" name="Shape 174"/>
          <p:cNvSpPr/>
          <p:nvPr/>
        </p:nvSpPr>
        <p:spPr>
          <a:xfrm>
            <a:off x="1842654" y="1117024"/>
            <a:ext cx="5105398" cy="267765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Meetings should be </a:t>
            </a:r>
            <a:r>
              <a:rPr lang="en-US" sz="3600" b="0" i="0" u="none" strike="noStrike" cap="none" dirty="0" smtClean="0">
                <a:solidFill>
                  <a:srgbClr val="000000"/>
                </a:solidFill>
                <a:latin typeface="Century Gothic" pitchFamily="34" charset="0"/>
                <a:ea typeface="Verdana"/>
                <a:cs typeface="Verdana"/>
                <a:sym typeface="Verdana"/>
              </a:rPr>
              <a:t>smooth</a:t>
            </a:r>
            <a:endParaRPr sz="3600" b="0" i="0" u="none" strike="noStrike" cap="none" dirty="0">
              <a:solidFill>
                <a:srgbClr val="000000"/>
              </a:solidFill>
              <a:latin typeface="Century Gothic" pitchFamily="34" charset="0"/>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No chaos or last minute </a:t>
            </a:r>
            <a:r>
              <a:rPr lang="en-US" sz="3600" b="0" i="0" u="none" strike="noStrike" cap="none" dirty="0" smtClean="0">
                <a:solidFill>
                  <a:srgbClr val="000000"/>
                </a:solidFill>
                <a:latin typeface="Century Gothic" pitchFamily="34" charset="0"/>
                <a:ea typeface="Verdana"/>
                <a:cs typeface="Verdana"/>
                <a:sym typeface="Verdana"/>
              </a:rPr>
              <a:t>planning</a:t>
            </a:r>
            <a:endParaRPr sz="3600" b="0" i="0" u="none" strike="noStrike" cap="none" dirty="0">
              <a:solidFill>
                <a:srgbClr val="000000"/>
              </a:solidFill>
              <a:latin typeface="Century Gothic" pitchFamily="34" charset="0"/>
              <a:ea typeface="Verdana"/>
              <a:cs typeface="Verdana"/>
              <a:sym typeface="Verdana"/>
            </a:endParaRPr>
          </a:p>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Professional yet calm</a:t>
            </a: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dirty="0">
                <a:solidFill>
                  <a:srgbClr val="000000"/>
                </a:solidFill>
                <a:latin typeface="Verdana"/>
                <a:ea typeface="Verdana"/>
                <a:cs typeface="Verdana"/>
                <a:sym typeface="Verdana"/>
              </a:rPr>
              <a:t/>
            </a:r>
            <a:br>
              <a:rPr lang="en-US" sz="2400" b="0" i="0" u="none" strike="noStrike" cap="none" dirty="0">
                <a:solidFill>
                  <a:srgbClr val="000000"/>
                </a:solidFill>
                <a:latin typeface="Verdana"/>
                <a:ea typeface="Verdana"/>
                <a:cs typeface="Verdana"/>
                <a:sym typeface="Verdana"/>
              </a:rPr>
            </a:br>
            <a:endParaRPr lang="en-US" sz="2400" b="0" i="0" u="none" strike="noStrike" cap="none" dirty="0">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866900" y="306417"/>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1" u="sng" strike="noStrike" cap="none" dirty="0">
                <a:solidFill>
                  <a:srgbClr val="002060"/>
                </a:solidFill>
                <a:latin typeface="Century Gothic" pitchFamily="34" charset="0"/>
                <a:ea typeface="Verdana"/>
                <a:cs typeface="Verdana"/>
                <a:sym typeface="Verdana"/>
              </a:rPr>
              <a:t>Practice and Share</a:t>
            </a: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83" name="Shape 183"/>
          <p:cNvSpPr txBox="1"/>
          <p:nvPr/>
        </p:nvSpPr>
        <p:spPr>
          <a:xfrm>
            <a:off x="883225" y="1086547"/>
            <a:ext cx="7180799" cy="2830825"/>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SzPct val="100000"/>
              <a:buFont typeface="Verdana"/>
              <a:buChar char="•"/>
            </a:pPr>
            <a:r>
              <a:rPr lang="en-US" sz="2400" b="0" i="0" u="none" strike="noStrike" cap="none" dirty="0">
                <a:solidFill>
                  <a:srgbClr val="000000"/>
                </a:solidFill>
                <a:latin typeface="Century Gothic" pitchFamily="34" charset="0"/>
                <a:ea typeface="Verdana"/>
                <a:cs typeface="Verdana"/>
                <a:sym typeface="Verdana"/>
              </a:rPr>
              <a:t>How does your club recruit members? How often?</a:t>
            </a:r>
          </a:p>
          <a:p>
            <a:pPr marL="285750" marR="0" lvl="0" indent="-28575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Century Gothic" pitchFamily="34" charset="0"/>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US" sz="2400" b="0" i="0" u="none" strike="noStrike" cap="none" dirty="0">
                <a:solidFill>
                  <a:srgbClr val="000000"/>
                </a:solidFill>
                <a:latin typeface="Century Gothic" pitchFamily="34" charset="0"/>
                <a:ea typeface="Verdana"/>
                <a:cs typeface="Verdana"/>
                <a:sym typeface="Verdana"/>
              </a:rPr>
              <a:t>Do you have any tips and tricks for recruiting members?</a:t>
            </a:r>
          </a:p>
          <a:p>
            <a:pPr marL="285750" marR="0" lvl="0" indent="-28575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Century Gothic" pitchFamily="34" charset="0"/>
              <a:ea typeface="Verdana"/>
              <a:cs typeface="Verdana"/>
              <a:sym typeface="Verdana"/>
            </a:endParaRPr>
          </a:p>
          <a:p>
            <a:pPr marL="285750" marR="0" lvl="0" indent="-285750" algn="l" rtl="0">
              <a:lnSpc>
                <a:spcPct val="100000"/>
              </a:lnSpc>
              <a:spcBef>
                <a:spcPts val="0"/>
              </a:spcBef>
              <a:spcAft>
                <a:spcPts val="0"/>
              </a:spcAft>
              <a:buClr>
                <a:srgbClr val="000000"/>
              </a:buClr>
              <a:buSzPct val="100000"/>
              <a:buFont typeface="Verdana"/>
              <a:buChar char="•"/>
            </a:pPr>
            <a:r>
              <a:rPr lang="en-US" sz="2400" b="0" i="0" u="none" strike="noStrike" cap="none" dirty="0">
                <a:solidFill>
                  <a:srgbClr val="000000"/>
                </a:solidFill>
                <a:latin typeface="Century Gothic" pitchFamily="34" charset="0"/>
                <a:ea typeface="Verdana"/>
                <a:cs typeface="Verdana"/>
                <a:sym typeface="Verdana"/>
              </a:rPr>
              <a:t>How does your club recruit members?</a:t>
            </a:r>
          </a:p>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a:solidFill>
                  <a:srgbClr val="000000"/>
                </a:solidFill>
                <a:latin typeface="Verdana"/>
                <a:ea typeface="Verdana"/>
                <a:cs typeface="Verdana"/>
                <a:sym typeface="Verdana"/>
              </a:rPr>
              <a:t/>
            </a:r>
            <a:br>
              <a:rPr lang="en-US" sz="1800" b="0" i="0" u="none" strike="noStrike" cap="none" dirty="0">
                <a:solidFill>
                  <a:srgbClr val="000000"/>
                </a:solidFill>
                <a:latin typeface="Verdana"/>
                <a:ea typeface="Verdana"/>
                <a:cs typeface="Verdana"/>
                <a:sym typeface="Verdana"/>
              </a:rPr>
            </a:br>
            <a:endParaRPr lang="en-US" sz="1800" b="0" i="0" u="none" strike="noStrike" cap="none" dirty="0">
              <a:solidFill>
                <a:srgbClr val="000000"/>
              </a:solidFill>
              <a:latin typeface="Verdana"/>
              <a:ea typeface="Verdana"/>
              <a:cs typeface="Verdana"/>
              <a:sym typeface="Verdana"/>
            </a:endParaRPr>
          </a:p>
        </p:txBody>
      </p:sp>
      <p:pic>
        <p:nvPicPr>
          <p:cNvPr id="8"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866900" y="306417"/>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3600" b="1" u="sng" strike="noStrike" cap="none" dirty="0" smtClean="0">
                <a:solidFill>
                  <a:srgbClr val="002060"/>
                </a:solidFill>
                <a:latin typeface="Century Gothic" pitchFamily="34" charset="0"/>
                <a:ea typeface="Verdana"/>
                <a:cs typeface="Verdana"/>
                <a:sym typeface="Verdana"/>
              </a:rPr>
              <a:t>Key Points</a:t>
            </a:r>
            <a:endParaRPr lang="en-US" sz="3600" b="1" u="sng" strike="noStrike" cap="none" dirty="0">
              <a:solidFill>
                <a:srgbClr val="002060"/>
              </a:solidFill>
              <a:latin typeface="Century Gothic" pitchFamily="34" charset="0"/>
              <a:ea typeface="Verdana"/>
              <a:cs typeface="Verdana"/>
              <a:sym typeface="Verdana"/>
            </a:endParaRP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83" name="Shape 183"/>
          <p:cNvSpPr txBox="1"/>
          <p:nvPr/>
        </p:nvSpPr>
        <p:spPr>
          <a:xfrm>
            <a:off x="445909" y="1086547"/>
            <a:ext cx="7180799" cy="2830825"/>
          </a:xfrm>
          <a:prstGeom prst="rect">
            <a:avLst/>
          </a:prstGeom>
          <a:noFill/>
          <a:ln>
            <a:noFill/>
          </a:ln>
        </p:spPr>
        <p:txBody>
          <a:bodyPr lIns="91425" tIns="91425" rIns="91425" bIns="91425" anchor="t" anchorCtr="0">
            <a:noAutofit/>
          </a:bodyPr>
          <a:lstStyle/>
          <a:p>
            <a:pPr marL="457200" marR="0" lvl="0" indent="-457200" algn="l" rtl="0">
              <a:lnSpc>
                <a:spcPct val="100000"/>
              </a:lnSpc>
              <a:spcBef>
                <a:spcPts val="0"/>
              </a:spcBef>
              <a:spcAft>
                <a:spcPts val="0"/>
              </a:spcAft>
              <a:buClr>
                <a:srgbClr val="000000"/>
              </a:buClr>
              <a:buSzPct val="25000"/>
              <a:buFont typeface="Wingdings" pitchFamily="2" charset="2"/>
              <a:buChar char="§"/>
            </a:pPr>
            <a:r>
              <a:rPr lang="en-US" sz="3200" dirty="0" smtClean="0">
                <a:latin typeface="Century Gothic" pitchFamily="34" charset="0"/>
                <a:ea typeface="Verdana"/>
                <a:cs typeface="Verdana"/>
                <a:sym typeface="Verdana"/>
              </a:rPr>
              <a:t>Establish Goals</a:t>
            </a:r>
          </a:p>
          <a:p>
            <a:pPr marL="457200" marR="0" lvl="0" indent="-457200" algn="l" rtl="0">
              <a:lnSpc>
                <a:spcPct val="100000"/>
              </a:lnSpc>
              <a:spcBef>
                <a:spcPts val="0"/>
              </a:spcBef>
              <a:spcAft>
                <a:spcPts val="0"/>
              </a:spcAft>
              <a:buClr>
                <a:srgbClr val="000000"/>
              </a:buClr>
              <a:buSzPct val="25000"/>
              <a:buFont typeface="Wingdings" pitchFamily="2" charset="2"/>
              <a:buChar char="§"/>
            </a:pPr>
            <a:r>
              <a:rPr lang="en-US" sz="3200" dirty="0" smtClean="0">
                <a:latin typeface="Century Gothic" pitchFamily="34" charset="0"/>
                <a:ea typeface="Verdana"/>
                <a:cs typeface="Verdana"/>
                <a:sym typeface="Verdana"/>
              </a:rPr>
              <a:t>Develop prospective list of members</a:t>
            </a:r>
          </a:p>
          <a:p>
            <a:pPr marL="457200" marR="0" lvl="0" indent="-457200" algn="l" rtl="0">
              <a:lnSpc>
                <a:spcPct val="100000"/>
              </a:lnSpc>
              <a:spcBef>
                <a:spcPts val="0"/>
              </a:spcBef>
              <a:spcAft>
                <a:spcPts val="0"/>
              </a:spcAft>
              <a:buClr>
                <a:srgbClr val="000000"/>
              </a:buClr>
              <a:buSzPct val="25000"/>
              <a:buFont typeface="Wingdings" pitchFamily="2" charset="2"/>
              <a:buChar char="§"/>
            </a:pPr>
            <a:r>
              <a:rPr lang="en-US" sz="3200" dirty="0" smtClean="0">
                <a:latin typeface="Century Gothic" pitchFamily="34" charset="0"/>
                <a:ea typeface="Verdana"/>
                <a:cs typeface="Verdana"/>
                <a:sym typeface="Verdana"/>
              </a:rPr>
              <a:t>Advertise </a:t>
            </a:r>
          </a:p>
          <a:p>
            <a:pPr marL="457200" marR="0" lvl="0" indent="-457200" algn="l" rtl="0">
              <a:lnSpc>
                <a:spcPct val="100000"/>
              </a:lnSpc>
              <a:spcBef>
                <a:spcPts val="0"/>
              </a:spcBef>
              <a:spcAft>
                <a:spcPts val="0"/>
              </a:spcAft>
              <a:buClr>
                <a:srgbClr val="000000"/>
              </a:buClr>
              <a:buSzPct val="25000"/>
              <a:buFont typeface="Wingdings" pitchFamily="2" charset="2"/>
              <a:buChar char="§"/>
            </a:pPr>
            <a:r>
              <a:rPr lang="en-US" sz="3200" dirty="0" smtClean="0">
                <a:latin typeface="Century Gothic" pitchFamily="34" charset="0"/>
                <a:ea typeface="Verdana"/>
                <a:cs typeface="Verdana"/>
                <a:sym typeface="Verdana"/>
              </a:rPr>
              <a:t>Be organized</a:t>
            </a:r>
          </a:p>
          <a:p>
            <a:pPr marL="457200" marR="0" lvl="0" indent="-457200" algn="l" rtl="0">
              <a:lnSpc>
                <a:spcPct val="100000"/>
              </a:lnSpc>
              <a:spcBef>
                <a:spcPts val="0"/>
              </a:spcBef>
              <a:spcAft>
                <a:spcPts val="0"/>
              </a:spcAft>
              <a:buClr>
                <a:srgbClr val="000000"/>
              </a:buClr>
              <a:buSzPct val="25000"/>
              <a:buFont typeface="Wingdings" pitchFamily="2" charset="2"/>
              <a:buChar char="§"/>
            </a:pPr>
            <a:r>
              <a:rPr lang="en-US" sz="3200" b="0" i="0" u="none" strike="noStrike" cap="none" dirty="0" smtClean="0">
                <a:solidFill>
                  <a:srgbClr val="000000"/>
                </a:solidFill>
                <a:latin typeface="Century Gothic" pitchFamily="34" charset="0"/>
                <a:ea typeface="Verdana"/>
                <a:cs typeface="Verdana"/>
                <a:sym typeface="Verdana"/>
              </a:rPr>
              <a:t>Follow up on potential members</a:t>
            </a:r>
            <a:r>
              <a:rPr lang="en-US" sz="1800" b="0" i="0" u="none" strike="noStrike" cap="none" dirty="0">
                <a:solidFill>
                  <a:srgbClr val="000000"/>
                </a:solidFill>
                <a:latin typeface="Verdana"/>
                <a:ea typeface="Verdana"/>
                <a:cs typeface="Verdana"/>
                <a:sym typeface="Verdana"/>
              </a:rPr>
              <a:t/>
            </a:r>
            <a:br>
              <a:rPr lang="en-US" sz="1800" b="0" i="0" u="none" strike="noStrike" cap="none" dirty="0">
                <a:solidFill>
                  <a:srgbClr val="000000"/>
                </a:solidFill>
                <a:latin typeface="Verdana"/>
                <a:ea typeface="Verdana"/>
                <a:cs typeface="Verdana"/>
                <a:sym typeface="Verdana"/>
              </a:rPr>
            </a:br>
            <a:endParaRPr lang="en-US" sz="1800" b="0" i="0" u="none" strike="noStrike" cap="none" dirty="0">
              <a:solidFill>
                <a:srgbClr val="000000"/>
              </a:solidFill>
              <a:latin typeface="Verdana"/>
              <a:ea typeface="Verdana"/>
              <a:cs typeface="Verdana"/>
              <a:sym typeface="Verdana"/>
            </a:endParaRPr>
          </a:p>
        </p:txBody>
      </p:sp>
      <p:pic>
        <p:nvPicPr>
          <p:cNvPr id="8"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2" name="Shape 182"/>
          <p:cNvSpPr txBox="1"/>
          <p:nvPr/>
        </p:nvSpPr>
        <p:spPr>
          <a:xfrm>
            <a:off x="866900" y="181725"/>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a:solidFill>
                  <a:srgbClr val="002060"/>
                </a:solidFill>
                <a:latin typeface="Century Gothic" pitchFamily="34" charset="0"/>
                <a:ea typeface="Verdana"/>
                <a:cs typeface="Verdana"/>
                <a:sym typeface="Verdana"/>
              </a:rPr>
              <a:t>Resources</a:t>
            </a:r>
            <a:br>
              <a:rPr lang="en-US" sz="4000" b="1" i="0" u="sng" strike="noStrike" cap="none" dirty="0">
                <a:solidFill>
                  <a:srgbClr val="002060"/>
                </a:solidFill>
                <a:latin typeface="Century Gothic" pitchFamily="34" charset="0"/>
                <a:ea typeface="Verdana"/>
                <a:cs typeface="Verdana"/>
                <a:sym typeface="Verdana"/>
              </a:rPr>
            </a:br>
            <a:endParaRPr lang="en-US" sz="4000" b="1" i="0" u="sng" strike="noStrike" cap="none" dirty="0">
              <a:solidFill>
                <a:srgbClr val="002060"/>
              </a:solidFill>
              <a:latin typeface="Century Gothic" pitchFamily="34" charset="0"/>
              <a:ea typeface="Verdana"/>
              <a:cs typeface="Verdana"/>
              <a:sym typeface="Verdana"/>
            </a:endParaRPr>
          </a:p>
        </p:txBody>
      </p:sp>
      <p:sp>
        <p:nvSpPr>
          <p:cNvPr id="183" name="Shape 183"/>
          <p:cNvSpPr txBox="1"/>
          <p:nvPr/>
        </p:nvSpPr>
        <p:spPr>
          <a:xfrm>
            <a:off x="762624" y="823422"/>
            <a:ext cx="7756451" cy="321694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000" b="0" i="0" u="none" strike="noStrike" cap="none" dirty="0">
                <a:solidFill>
                  <a:srgbClr val="000000"/>
                </a:solidFill>
                <a:latin typeface="Century Gothic" pitchFamily="34" charset="0"/>
                <a:ea typeface="Verdana"/>
                <a:cs typeface="Verdana"/>
                <a:sym typeface="Verdana"/>
              </a:rPr>
              <a:t>Need more help with membership development or retention</a:t>
            </a:r>
            <a:r>
              <a:rPr lang="en-US" sz="2000" b="0" i="0" u="none" strike="noStrike" cap="none" dirty="0" smtClean="0">
                <a:solidFill>
                  <a:srgbClr val="000000"/>
                </a:solidFill>
                <a:latin typeface="Century Gothic" pitchFamily="34" charset="0"/>
                <a:ea typeface="Verdana"/>
                <a:cs typeface="Verdana"/>
                <a:sym typeface="Verdana"/>
              </a:rPr>
              <a:t>?</a:t>
            </a:r>
            <a:r>
              <a:rPr lang="en-US" sz="2000" b="0" i="0" u="none" strike="noStrike" cap="none" dirty="0">
                <a:solidFill>
                  <a:srgbClr val="000000"/>
                </a:solidFill>
                <a:latin typeface="Century Gothic" pitchFamily="34" charset="0"/>
                <a:ea typeface="Verdana"/>
                <a:cs typeface="Verdana"/>
                <a:sym typeface="Verdana"/>
              </a:rPr>
              <a:t/>
            </a:r>
            <a:br>
              <a:rPr lang="en-US" sz="2000" b="0" i="0" u="none" strike="noStrike" cap="none" dirty="0">
                <a:solidFill>
                  <a:srgbClr val="000000"/>
                </a:solidFill>
                <a:latin typeface="Century Gothic" pitchFamily="34" charset="0"/>
                <a:ea typeface="Verdana"/>
                <a:cs typeface="Verdana"/>
                <a:sym typeface="Verdana"/>
              </a:rPr>
            </a:br>
            <a:r>
              <a:rPr lang="en-US" sz="2000" dirty="0">
                <a:latin typeface="Century Gothic" pitchFamily="34" charset="0"/>
                <a:ea typeface="Verdana"/>
                <a:cs typeface="Verdana"/>
                <a:sym typeface="Verdana"/>
              </a:rPr>
              <a:t>Contact </a:t>
            </a:r>
            <a:r>
              <a:rPr lang="en-US" sz="2000" dirty="0" smtClean="0">
                <a:latin typeface="Century Gothic" pitchFamily="34" charset="0"/>
                <a:ea typeface="Verdana"/>
                <a:cs typeface="Verdana"/>
                <a:sym typeface="Verdana"/>
              </a:rPr>
              <a:t>…</a:t>
            </a:r>
            <a:endParaRPr lang="en-US" sz="2000" b="0" i="0" u="none" strike="noStrike" cap="none" dirty="0">
              <a:solidFill>
                <a:srgbClr val="000000"/>
              </a:solidFill>
              <a:latin typeface="Century Gothic" pitchFamily="34" charset="0"/>
              <a:ea typeface="Verdana"/>
              <a:cs typeface="Verdana"/>
              <a:sym typeface="Verdana"/>
            </a:endParaRPr>
          </a:p>
          <a:p>
            <a:pPr marL="285750" marR="0" lvl="0" indent="-285750" algn="l" rtl="0">
              <a:lnSpc>
                <a:spcPct val="100000"/>
              </a:lnSpc>
              <a:spcBef>
                <a:spcPts val="0"/>
              </a:spcBef>
              <a:spcAft>
                <a:spcPts val="0"/>
              </a:spcAft>
              <a:buClr>
                <a:srgbClr val="000000"/>
              </a:buClr>
              <a:buSzPct val="25000"/>
              <a:buFont typeface="Arial" panose="020B0604020202020204" pitchFamily="34" charset="0"/>
              <a:buChar char="•"/>
            </a:pPr>
            <a:r>
              <a:rPr lang="en-US" sz="2000" dirty="0">
                <a:latin typeface="Century Gothic" pitchFamily="34" charset="0"/>
                <a:ea typeface="Verdana"/>
                <a:cs typeface="Verdana"/>
                <a:sym typeface="Verdana"/>
              </a:rPr>
              <a:t>Lieutenant </a:t>
            </a:r>
            <a:r>
              <a:rPr lang="en-US" sz="2000" dirty="0" smtClean="0">
                <a:latin typeface="Century Gothic" pitchFamily="34" charset="0"/>
                <a:ea typeface="Verdana"/>
                <a:cs typeface="Verdana"/>
                <a:sym typeface="Verdana"/>
              </a:rPr>
              <a:t>Governor</a:t>
            </a:r>
            <a:endParaRPr lang="en-US" sz="2000" b="0" i="0" u="none" strike="noStrike" cap="none" dirty="0">
              <a:solidFill>
                <a:srgbClr val="000000"/>
              </a:solidFill>
              <a:latin typeface="Century Gothic" pitchFamily="34" charset="0"/>
              <a:ea typeface="Verdana"/>
              <a:cs typeface="Verdana"/>
              <a:sym typeface="Verdana"/>
            </a:endParaRPr>
          </a:p>
          <a:p>
            <a:pPr marL="285750" marR="0" lvl="0" indent="-285750" algn="l" rtl="0">
              <a:lnSpc>
                <a:spcPct val="100000"/>
              </a:lnSpc>
              <a:spcBef>
                <a:spcPts val="0"/>
              </a:spcBef>
              <a:spcAft>
                <a:spcPts val="0"/>
              </a:spcAft>
              <a:buClr>
                <a:srgbClr val="000000"/>
              </a:buClr>
              <a:buSzPct val="25000"/>
              <a:buFont typeface="Arial" panose="020B0604020202020204" pitchFamily="34" charset="0"/>
              <a:buChar char="•"/>
            </a:pPr>
            <a:r>
              <a:rPr lang="en-US" sz="2000" dirty="0">
                <a:latin typeface="Century Gothic" pitchFamily="34" charset="0"/>
                <a:ea typeface="Verdana"/>
                <a:cs typeface="Verdana"/>
                <a:sym typeface="Verdana"/>
              </a:rPr>
              <a:t>Membership Development Committee Chair: Maria </a:t>
            </a:r>
            <a:r>
              <a:rPr lang="en-US" sz="2000" dirty="0" err="1" smtClean="0">
                <a:latin typeface="Century Gothic" pitchFamily="34" charset="0"/>
                <a:ea typeface="Verdana"/>
                <a:cs typeface="Verdana"/>
                <a:sym typeface="Verdana"/>
              </a:rPr>
              <a:t>Landron</a:t>
            </a:r>
            <a:r>
              <a:rPr lang="en-US" sz="2000" dirty="0">
                <a:latin typeface="Century Gothic" pitchFamily="34" charset="0"/>
                <a:ea typeface="Verdana"/>
                <a:cs typeface="Verdana"/>
                <a:sym typeface="Verdana"/>
              </a:rPr>
              <a:t> </a:t>
            </a:r>
            <a:r>
              <a:rPr lang="en-US" sz="2000" dirty="0" smtClean="0">
                <a:solidFill>
                  <a:schemeClr val="tx1"/>
                </a:solidFill>
                <a:latin typeface="Century Gothic" pitchFamily="34" charset="0"/>
                <a:ea typeface="Verdana" panose="020B0604030504040204" pitchFamily="34" charset="0"/>
                <a:cs typeface="Verdana" panose="020B0604030504040204" pitchFamily="34" charset="0"/>
                <a:hlinkClick r:id="rId3"/>
              </a:rPr>
              <a:t>division20b@floridakeyclub.org</a:t>
            </a:r>
            <a:endParaRPr lang="en-US" sz="2000" dirty="0">
              <a:solidFill>
                <a:schemeClr val="tx1"/>
              </a:solidFill>
              <a:latin typeface="Century Gothic" pitchFamily="34" charset="0"/>
              <a:ea typeface="Verdana" panose="020B0604030504040204" pitchFamily="34" charset="0"/>
              <a:cs typeface="Verdana" panose="020B0604030504040204" pitchFamily="34" charset="0"/>
            </a:endParaRPr>
          </a:p>
          <a:p>
            <a:pPr lvl="0">
              <a:buClr>
                <a:srgbClr val="000000"/>
              </a:buClr>
              <a:buSzPct val="25000"/>
            </a:pPr>
            <a:endParaRPr lang="en-US" sz="2000" b="0" i="0" u="none" strike="noStrike" cap="none" dirty="0">
              <a:solidFill>
                <a:srgbClr val="000000"/>
              </a:solidFill>
              <a:latin typeface="Century Gothic" pitchFamily="34" charset="0"/>
              <a:ea typeface="Verdana" panose="020B0604030504040204" pitchFamily="34" charset="0"/>
              <a:cs typeface="Verdana" panose="020B0604030504040204" pitchFamily="34" charset="0"/>
              <a:sym typeface="Verdana"/>
            </a:endParaRPr>
          </a:p>
          <a:p>
            <a:pPr lvl="0">
              <a:buClr>
                <a:srgbClr val="000000"/>
              </a:buClr>
              <a:buSzPct val="25000"/>
            </a:pPr>
            <a:r>
              <a:rPr lang="en-US" sz="2000" dirty="0">
                <a:latin typeface="Century Gothic" pitchFamily="34" charset="0"/>
                <a:ea typeface="Verdana" panose="020B0604030504040204" pitchFamily="34" charset="0"/>
                <a:cs typeface="Verdana" panose="020B0604030504040204" pitchFamily="34" charset="0"/>
                <a:sym typeface="Verdana"/>
              </a:rPr>
              <a:t>Visit: </a:t>
            </a:r>
            <a:r>
              <a:rPr lang="en-US" sz="2000" dirty="0">
                <a:latin typeface="Century Gothic" pitchFamily="34" charset="0"/>
                <a:ea typeface="Verdana" panose="020B0604030504040204" pitchFamily="34" charset="0"/>
                <a:cs typeface="Verdana" panose="020B0604030504040204" pitchFamily="34" charset="0"/>
                <a:sym typeface="Verdana"/>
                <a:hlinkClick r:id="rId4"/>
              </a:rPr>
              <a:t>floridakeyclub.org/resources/</a:t>
            </a:r>
            <a:endParaRPr lang="en-US" sz="2000" b="0" i="0" u="none" strike="noStrike" cap="none" dirty="0">
              <a:solidFill>
                <a:srgbClr val="000000"/>
              </a:solidFill>
              <a:latin typeface="Century Gothic" pitchFamily="34" charset="0"/>
              <a:ea typeface="Verdana" panose="020B0604030504040204" pitchFamily="34" charset="0"/>
              <a:cs typeface="Verdana" panose="020B0604030504040204" pitchFamily="34" charset="0"/>
              <a:sym typeface="Verdana"/>
            </a:endParaRPr>
          </a:p>
          <a:p>
            <a:pPr lvl="0">
              <a:buClr>
                <a:srgbClr val="000000"/>
              </a:buClr>
              <a:buSzPct val="25000"/>
            </a:pPr>
            <a:endParaRPr lang="en-US" sz="2000" b="0" i="0" u="none" strike="noStrike" cap="none" dirty="0">
              <a:solidFill>
                <a:srgbClr val="000000"/>
              </a:solidFill>
              <a:latin typeface="Century Gothic" pitchFamily="34" charset="0"/>
              <a:ea typeface="Verdana" panose="020B0604030504040204" pitchFamily="34" charset="0"/>
              <a:cs typeface="Verdana" panose="020B0604030504040204" pitchFamily="34" charset="0"/>
              <a:sym typeface="Verdana"/>
            </a:endParaRPr>
          </a:p>
        </p:txBody>
      </p:sp>
      <p:pic>
        <p:nvPicPr>
          <p:cNvPr id="8" name="Picture 2" descr="Image result for florida dc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99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1" name="Shape 191"/>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2" name="Shape 192"/>
          <p:cNvSpPr txBox="1"/>
          <p:nvPr/>
        </p:nvSpPr>
        <p:spPr>
          <a:xfrm>
            <a:off x="877600" y="324468"/>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Verdana"/>
              <a:buNone/>
            </a:pPr>
            <a:r>
              <a:rPr lang="en-US" sz="3600" b="1" i="0" u="sng" strike="noStrike" cap="none" dirty="0">
                <a:solidFill>
                  <a:srgbClr val="002060"/>
                </a:solidFill>
                <a:latin typeface="Century Gothic" pitchFamily="34" charset="0"/>
                <a:ea typeface="Verdana"/>
                <a:cs typeface="Verdana"/>
                <a:sym typeface="Verdana"/>
              </a:rPr>
              <a:t>Questions and </a:t>
            </a:r>
            <a:r>
              <a:rPr lang="en-US" sz="3600" b="1" u="sng" dirty="0">
                <a:solidFill>
                  <a:srgbClr val="002060"/>
                </a:solidFill>
                <a:latin typeface="Century Gothic" pitchFamily="34" charset="0"/>
                <a:ea typeface="Verdana"/>
                <a:cs typeface="Verdana"/>
                <a:sym typeface="Verdana"/>
              </a:rPr>
              <a:t>Discussion</a:t>
            </a:r>
          </a:p>
          <a:p>
            <a:pPr marL="0" marR="0" lvl="0" indent="0" algn="ctr" rtl="0">
              <a:lnSpc>
                <a:spcPct val="100000"/>
              </a:lnSpc>
              <a:spcBef>
                <a:spcPts val="0"/>
              </a:spcBef>
              <a:spcAft>
                <a:spcPts val="0"/>
              </a:spcAft>
              <a:buClr>
                <a:srgbClr val="000000"/>
              </a:buClr>
              <a:buFont typeface="Arial"/>
              <a:buNone/>
            </a:pPr>
            <a:endParaRPr sz="3600" b="0" i="0" u="none" strike="noStrike" cap="none" dirty="0">
              <a:solidFill>
                <a:srgbClr val="C00000"/>
              </a:solidFill>
              <a:latin typeface="Verdana"/>
              <a:ea typeface="Verdana"/>
              <a:cs typeface="Verdana"/>
              <a:sym typeface="Verdana"/>
            </a:endParaRPr>
          </a:p>
        </p:txBody>
      </p:sp>
      <p:sp>
        <p:nvSpPr>
          <p:cNvPr id="193" name="Shape 193"/>
          <p:cNvSpPr txBox="1"/>
          <p:nvPr/>
        </p:nvSpPr>
        <p:spPr>
          <a:xfrm>
            <a:off x="1143000" y="1086548"/>
            <a:ext cx="7180799" cy="1903500"/>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Verdana"/>
              <a:ea typeface="Verdana"/>
              <a:cs typeface="Verdana"/>
              <a:sym typeface="Verdana"/>
            </a:endParaRPr>
          </a:p>
        </p:txBody>
      </p:sp>
      <p:sp>
        <p:nvSpPr>
          <p:cNvPr id="2" name="AutoShape 2" descr="Image result for question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2650" y="1368822"/>
            <a:ext cx="2938199" cy="223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Image result for florida d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2" name="Shape 102"/>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txBox="1"/>
          <p:nvPr/>
        </p:nvSpPr>
        <p:spPr>
          <a:xfrm>
            <a:off x="224550" y="408089"/>
            <a:ext cx="8482128"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smtClean="0">
                <a:solidFill>
                  <a:srgbClr val="002060"/>
                </a:solidFill>
                <a:latin typeface="Century Gothic" pitchFamily="34" charset="0"/>
                <a:ea typeface="Verdana"/>
                <a:cs typeface="Verdana"/>
                <a:sym typeface="Verdana"/>
              </a:rPr>
              <a:t>Why Membership is Important</a:t>
            </a:r>
            <a:endParaRPr lang="en-US" sz="4000" b="1" i="0" u="sng" strike="noStrike" cap="none" dirty="0">
              <a:solidFill>
                <a:srgbClr val="002060"/>
              </a:solidFill>
              <a:latin typeface="Century Gothic" pitchFamily="34" charset="0"/>
              <a:ea typeface="Verdana"/>
              <a:cs typeface="Verdana"/>
              <a:sym typeface="Verdana"/>
            </a:endParaRPr>
          </a:p>
          <a:p>
            <a:pPr marL="571500" marR="0" lvl="0" indent="-571500" rtl="0">
              <a:lnSpc>
                <a:spcPct val="100000"/>
              </a:lnSpc>
              <a:spcBef>
                <a:spcPts val="0"/>
              </a:spcBef>
              <a:spcAft>
                <a:spcPts val="0"/>
              </a:spcAft>
              <a:buClr>
                <a:srgbClr val="C00000"/>
              </a:buClr>
              <a:buSzPct val="25000"/>
              <a:buFont typeface="Arial" pitchFamily="34" charset="0"/>
              <a:buChar char="•"/>
            </a:pPr>
            <a:r>
              <a:rPr lang="en-US" sz="3600" b="0" i="0" u="none" strike="noStrike" cap="none" dirty="0">
                <a:solidFill>
                  <a:srgbClr val="002060"/>
                </a:solidFill>
                <a:latin typeface="Century Gothic" pitchFamily="34" charset="0"/>
                <a:ea typeface="Verdana"/>
                <a:cs typeface="Verdana"/>
                <a:sym typeface="Verdana"/>
              </a:rPr>
              <a:t/>
            </a:r>
            <a:br>
              <a:rPr lang="en-US" sz="3600" b="0" i="0" u="none" strike="noStrike" cap="none" dirty="0">
                <a:solidFill>
                  <a:srgbClr val="002060"/>
                </a:solidFill>
                <a:latin typeface="Century Gothic" pitchFamily="34" charset="0"/>
                <a:ea typeface="Verdana"/>
                <a:cs typeface="Verdana"/>
                <a:sym typeface="Verdana"/>
              </a:rPr>
            </a:br>
            <a:r>
              <a:rPr lang="en-US" sz="3600" b="0" i="0" u="none" strike="noStrike" cap="none" dirty="0" smtClean="0">
                <a:solidFill>
                  <a:srgbClr val="002060"/>
                </a:solidFill>
                <a:latin typeface="Century Gothic" pitchFamily="34" charset="0"/>
                <a:ea typeface="Verdana"/>
                <a:cs typeface="Verdana"/>
                <a:sym typeface="Verdana"/>
              </a:rPr>
              <a:t>Diversity </a:t>
            </a:r>
          </a:p>
          <a:p>
            <a:pPr marL="571500" marR="0" lvl="0" indent="-571500" rtl="0">
              <a:lnSpc>
                <a:spcPct val="100000"/>
              </a:lnSpc>
              <a:spcBef>
                <a:spcPts val="0"/>
              </a:spcBef>
              <a:spcAft>
                <a:spcPts val="0"/>
              </a:spcAft>
              <a:buClr>
                <a:srgbClr val="C00000"/>
              </a:buClr>
              <a:buSzPct val="25000"/>
              <a:buFont typeface="Arial" pitchFamily="34" charset="0"/>
              <a:buChar char="•"/>
            </a:pPr>
            <a:r>
              <a:rPr lang="en-US" sz="3600" dirty="0" smtClean="0">
                <a:solidFill>
                  <a:srgbClr val="002060"/>
                </a:solidFill>
                <a:latin typeface="Century Gothic" pitchFamily="34" charset="0"/>
                <a:ea typeface="Verdana"/>
                <a:cs typeface="Verdana"/>
                <a:sym typeface="Verdana"/>
              </a:rPr>
              <a:t>Stronger Leaders</a:t>
            </a:r>
          </a:p>
          <a:p>
            <a:pPr marL="571500" marR="0" lvl="0" indent="-571500" rtl="0">
              <a:lnSpc>
                <a:spcPct val="100000"/>
              </a:lnSpc>
              <a:spcBef>
                <a:spcPts val="0"/>
              </a:spcBef>
              <a:spcAft>
                <a:spcPts val="0"/>
              </a:spcAft>
              <a:buClr>
                <a:srgbClr val="C00000"/>
              </a:buClr>
              <a:buSzPct val="25000"/>
              <a:buFont typeface="Arial" pitchFamily="34" charset="0"/>
              <a:buChar char="•"/>
            </a:pPr>
            <a:r>
              <a:rPr lang="en-US" sz="3600" b="0" i="0" u="none" strike="noStrike" cap="none" dirty="0" smtClean="0">
                <a:solidFill>
                  <a:srgbClr val="002060"/>
                </a:solidFill>
                <a:latin typeface="Century Gothic" pitchFamily="34" charset="0"/>
                <a:ea typeface="Verdana"/>
                <a:cs typeface="Verdana"/>
                <a:sym typeface="Verdana"/>
              </a:rPr>
              <a:t>More Service</a:t>
            </a:r>
            <a:endParaRPr lang="en-US" sz="3600" b="0" i="0" u="none" strike="noStrike" cap="none" dirty="0">
              <a:solidFill>
                <a:srgbClr val="002060"/>
              </a:solidFill>
              <a:latin typeface="Century Gothic" pitchFamily="34" charset="0"/>
              <a:ea typeface="Verdana"/>
              <a:cs typeface="Verdana"/>
              <a:sym typeface="Verdana"/>
            </a:endParaRPr>
          </a:p>
        </p:txBody>
      </p:sp>
      <p:sp>
        <p:nvSpPr>
          <p:cNvPr id="104" name="Shape 104"/>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06" name="Shape 106"/>
          <p:cNvSpPr/>
          <p:nvPr/>
        </p:nvSpPr>
        <p:spPr>
          <a:xfrm>
            <a:off x="1905000" y="1338454"/>
            <a:ext cx="4724400" cy="206210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Verdana"/>
                <a:ea typeface="Verdana"/>
                <a:cs typeface="Verdana"/>
                <a:sym typeface="Verdana"/>
              </a:rPr>
              <a:t/>
            </a:r>
            <a:br>
              <a:rPr lang="en-US" sz="1400" b="0" i="0" u="none" strike="noStrike" cap="none" dirty="0">
                <a:solidFill>
                  <a:srgbClr val="000000"/>
                </a:solidFill>
                <a:latin typeface="Verdana"/>
                <a:ea typeface="Verdana"/>
                <a:cs typeface="Verdana"/>
                <a:sym typeface="Verdana"/>
              </a:rPr>
            </a:br>
            <a:endParaRPr lang="en-US" sz="1400" b="0" i="0" u="none" strike="noStrike" cap="none" dirty="0">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26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2" name="Shape 102"/>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txBox="1"/>
          <p:nvPr/>
        </p:nvSpPr>
        <p:spPr>
          <a:xfrm>
            <a:off x="1012212" y="408089"/>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a:solidFill>
                  <a:srgbClr val="002060"/>
                </a:solidFill>
                <a:latin typeface="Century Gothic" pitchFamily="34" charset="0"/>
                <a:ea typeface="Verdana"/>
                <a:cs typeface="Verdana"/>
                <a:sym typeface="Verdana"/>
              </a:rPr>
              <a:t>Membership Drives</a:t>
            </a: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04" name="Shape 104"/>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06" name="Shape 106"/>
          <p:cNvSpPr/>
          <p:nvPr/>
        </p:nvSpPr>
        <p:spPr>
          <a:xfrm>
            <a:off x="1905000" y="1338454"/>
            <a:ext cx="4724400" cy="2062103"/>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What is this?</a:t>
            </a:r>
          </a:p>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Why?</a:t>
            </a:r>
          </a:p>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TIPS</a:t>
            </a:r>
          </a:p>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000000"/>
                </a:solidFill>
                <a:latin typeface="Verdana"/>
                <a:ea typeface="Verdana"/>
                <a:cs typeface="Verdana"/>
                <a:sym typeface="Verdana"/>
              </a:rPr>
              <a:t/>
            </a:r>
            <a:br>
              <a:rPr lang="en-US" sz="1400" b="0" i="0" u="none" strike="noStrike" cap="none" dirty="0">
                <a:solidFill>
                  <a:srgbClr val="000000"/>
                </a:solidFill>
                <a:latin typeface="Verdana"/>
                <a:ea typeface="Verdana"/>
                <a:cs typeface="Verdana"/>
                <a:sym typeface="Verdana"/>
              </a:rPr>
            </a:br>
            <a:endParaRPr lang="en-US" sz="1400" b="0" i="0" u="none" strike="noStrike" cap="none" dirty="0">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txBox="1"/>
          <p:nvPr/>
        </p:nvSpPr>
        <p:spPr>
          <a:xfrm>
            <a:off x="442761" y="490015"/>
            <a:ext cx="7855962"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a:solidFill>
                  <a:srgbClr val="002060"/>
                </a:solidFill>
                <a:latin typeface="Century Gothic" pitchFamily="34" charset="0"/>
                <a:ea typeface="Verdana"/>
                <a:cs typeface="Verdana"/>
                <a:sym typeface="Verdana"/>
              </a:rPr>
              <a:t>How Membership Drives Work</a:t>
            </a:r>
          </a:p>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dirty="0">
                <a:solidFill>
                  <a:srgbClr val="000000"/>
                </a:solidFill>
                <a:latin typeface="Verdana"/>
                <a:ea typeface="Verdana"/>
                <a:cs typeface="Verdana"/>
                <a:sym typeface="Verdana"/>
              </a:rPr>
              <a:t/>
            </a:r>
            <a:br>
              <a:rPr lang="en-US" sz="3600" b="0" i="0" u="none" strike="noStrike" cap="none" dirty="0">
                <a:solidFill>
                  <a:srgbClr val="000000"/>
                </a:solidFill>
                <a:latin typeface="Verdana"/>
                <a:ea typeface="Verdana"/>
                <a:cs typeface="Verdana"/>
                <a:sym typeface="Verdana"/>
              </a:rPr>
            </a:br>
            <a:endParaRPr lang="en-US" sz="3600" b="0" i="0" u="none" strike="noStrike" cap="none" dirty="0">
              <a:solidFill>
                <a:srgbClr val="000000"/>
              </a:solidFill>
              <a:latin typeface="Verdana"/>
              <a:ea typeface="Verdana"/>
              <a:cs typeface="Verdana"/>
              <a:sym typeface="Verdana"/>
            </a:endParaRPr>
          </a:p>
        </p:txBody>
      </p:sp>
      <p:sp>
        <p:nvSpPr>
          <p:cNvPr id="115" name="Shape 115"/>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17" name="Shape 117"/>
          <p:cNvSpPr/>
          <p:nvPr/>
        </p:nvSpPr>
        <p:spPr>
          <a:xfrm>
            <a:off x="1905000" y="1453991"/>
            <a:ext cx="4724400" cy="1569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When?</a:t>
            </a:r>
          </a:p>
          <a:p>
            <a:pPr marL="342900" marR="0" lvl="0" indent="-342900" algn="l" rtl="0">
              <a:lnSpc>
                <a:spcPct val="100000"/>
              </a:lnSpc>
              <a:spcBef>
                <a:spcPts val="0"/>
              </a:spcBef>
              <a:spcAft>
                <a:spcPts val="0"/>
              </a:spcAft>
              <a:buClr>
                <a:srgbClr val="000000"/>
              </a:buClr>
              <a:buSzPct val="100000"/>
              <a:buFont typeface="Verdana"/>
              <a:buChar char="•"/>
            </a:pPr>
            <a:r>
              <a:rPr lang="en-US" sz="3600" b="0" i="0" u="none" strike="noStrike" cap="none" dirty="0">
                <a:solidFill>
                  <a:srgbClr val="000000"/>
                </a:solidFill>
                <a:latin typeface="Century Gothic" pitchFamily="34" charset="0"/>
                <a:ea typeface="Verdana"/>
                <a:cs typeface="Verdana"/>
                <a:sym typeface="Verdana"/>
              </a:rPr>
              <a:t>What should I do?</a:t>
            </a:r>
          </a:p>
          <a:p>
            <a:pPr marL="342900" marR="0" lvl="0" indent="-342900" algn="l" rtl="0">
              <a:lnSpc>
                <a:spcPct val="100000"/>
              </a:lnSpc>
              <a:spcBef>
                <a:spcPts val="0"/>
              </a:spcBef>
              <a:spcAft>
                <a:spcPts val="0"/>
              </a:spcAft>
              <a:buClr>
                <a:srgbClr val="000000"/>
              </a:buClr>
              <a:buFont typeface="Arial"/>
              <a:buNone/>
            </a:pPr>
            <a:endParaRPr sz="2400" b="0" i="0" u="none" strike="noStrike" cap="none" dirty="0">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87328" y="133350"/>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4" name="Shape 124"/>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5" name="Shape 125"/>
          <p:cNvSpPr txBox="1"/>
          <p:nvPr/>
        </p:nvSpPr>
        <p:spPr>
          <a:xfrm>
            <a:off x="840462" y="41564"/>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0" i="0" u="sng" strike="noStrike" cap="none" dirty="0">
                <a:solidFill>
                  <a:srgbClr val="002060"/>
                </a:solidFill>
                <a:latin typeface="Century Gothic" pitchFamily="34" charset="0"/>
                <a:ea typeface="Verdana"/>
                <a:cs typeface="Verdana"/>
                <a:sym typeface="Verdana"/>
              </a:rPr>
              <a:t>Why </a:t>
            </a:r>
            <a:r>
              <a:rPr lang="en-US" sz="4000" b="0" i="0" u="sng" strike="noStrike" cap="none" dirty="0" smtClean="0">
                <a:solidFill>
                  <a:srgbClr val="002060"/>
                </a:solidFill>
                <a:latin typeface="Century Gothic" pitchFamily="34" charset="0"/>
                <a:ea typeface="Verdana"/>
                <a:cs typeface="Verdana"/>
                <a:sym typeface="Verdana"/>
              </a:rPr>
              <a:t>Join</a:t>
            </a:r>
            <a:endParaRPr lang="en-US" sz="4000" b="0" i="0" u="sng" strike="noStrike" cap="none" dirty="0">
              <a:solidFill>
                <a:srgbClr val="002060"/>
              </a:solidFill>
              <a:latin typeface="Century Gothic" pitchFamily="34" charset="0"/>
              <a:ea typeface="Verdana"/>
              <a:cs typeface="Verdana"/>
              <a:sym typeface="Verdana"/>
            </a:endParaRPr>
          </a:p>
          <a:p>
            <a:pPr marL="0" marR="0" lvl="0" indent="0" algn="ctr" rtl="0">
              <a:lnSpc>
                <a:spcPct val="100000"/>
              </a:lnSpc>
              <a:spcBef>
                <a:spcPts val="0"/>
              </a:spcBef>
              <a:spcAft>
                <a:spcPts val="0"/>
              </a:spcAft>
              <a:buClr>
                <a:srgbClr val="C00000"/>
              </a:buClr>
              <a:buSzPct val="25000"/>
              <a:buFont typeface="Arial"/>
              <a:buNone/>
            </a:pPr>
            <a:r>
              <a:rPr lang="en-US" sz="3600" b="0" i="0" u="none" strike="noStrike" cap="none" dirty="0">
                <a:solidFill>
                  <a:srgbClr val="C00000"/>
                </a:solidFill>
                <a:latin typeface="Verdana"/>
                <a:ea typeface="Verdana"/>
                <a:cs typeface="Verdana"/>
                <a:sym typeface="Verdana"/>
              </a:rPr>
              <a:t/>
            </a:r>
            <a:br>
              <a:rPr lang="en-US" sz="3600" b="0" i="0" u="none" strike="noStrike" cap="none" dirty="0">
                <a:solidFill>
                  <a:srgbClr val="C00000"/>
                </a:solidFill>
                <a:latin typeface="Verdana"/>
                <a:ea typeface="Verdana"/>
                <a:cs typeface="Verdana"/>
                <a:sym typeface="Verdana"/>
              </a:rPr>
            </a:br>
            <a:endParaRPr lang="en-US" sz="3600" b="0" i="0" u="none" strike="noStrike" cap="none" dirty="0">
              <a:solidFill>
                <a:srgbClr val="C00000"/>
              </a:solidFill>
              <a:latin typeface="Verdana"/>
              <a:ea typeface="Verdana"/>
              <a:cs typeface="Verdana"/>
              <a:sym typeface="Verdana"/>
            </a:endParaRPr>
          </a:p>
        </p:txBody>
      </p:sp>
      <p:sp>
        <p:nvSpPr>
          <p:cNvPr id="126" name="Shape 126"/>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29" name="Shape 129" descr="http://image.slidesharecdn.com/firstmeetingsep-140918221036-phpapp01/95/september-18th-2014-lhs-key-club-meeting-13-638.jpg?cb=1415397365"/>
          <p:cNvPicPr preferRelativeResize="0"/>
          <p:nvPr/>
        </p:nvPicPr>
        <p:blipFill rotWithShape="1">
          <a:blip r:embed="rId3">
            <a:alphaModFix/>
          </a:blip>
          <a:srcRect/>
          <a:stretch/>
        </p:blipFill>
        <p:spPr>
          <a:xfrm>
            <a:off x="933981" y="686768"/>
            <a:ext cx="6953203" cy="3762667"/>
          </a:xfrm>
          <a:prstGeom prst="rect">
            <a:avLst/>
          </a:prstGeom>
          <a:noFill/>
          <a:ln>
            <a:noFill/>
          </a:ln>
        </p:spPr>
      </p:pic>
      <p:pic>
        <p:nvPicPr>
          <p:cNvPr id="9" name="Picture 2" descr="Image result for florida d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5" name="Shape 135"/>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6" name="Shape 136"/>
          <p:cNvSpPr txBox="1"/>
          <p:nvPr/>
        </p:nvSpPr>
        <p:spPr>
          <a:xfrm>
            <a:off x="1012212" y="312859"/>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0" i="0" u="none" strike="noStrike" cap="none" dirty="0">
                <a:solidFill>
                  <a:srgbClr val="C00000"/>
                </a:solidFill>
                <a:latin typeface="Century Gothic" pitchFamily="34" charset="0"/>
                <a:ea typeface="Verdana"/>
                <a:cs typeface="Verdana"/>
                <a:sym typeface="Verdana"/>
              </a:rPr>
              <a:t>  </a:t>
            </a:r>
            <a:r>
              <a:rPr lang="en-US" sz="4000" b="1" i="0" u="sng" strike="noStrike" cap="none" dirty="0">
                <a:solidFill>
                  <a:srgbClr val="002060"/>
                </a:solidFill>
                <a:latin typeface="Century Gothic" pitchFamily="34" charset="0"/>
                <a:ea typeface="Verdana"/>
                <a:cs typeface="Verdana"/>
                <a:sym typeface="Verdana"/>
              </a:rPr>
              <a:t>Examples of Membership Drives</a:t>
            </a:r>
          </a:p>
          <a:p>
            <a:pPr marL="0" marR="0" lvl="0" indent="0" algn="ctr" rtl="0">
              <a:lnSpc>
                <a:spcPct val="100000"/>
              </a:lnSpc>
              <a:spcBef>
                <a:spcPts val="0"/>
              </a:spcBef>
              <a:spcAft>
                <a:spcPts val="0"/>
              </a:spcAft>
              <a:buClr>
                <a:srgbClr val="C00000"/>
              </a:buClr>
              <a:buSzPct val="25000"/>
              <a:buFont typeface="Arial"/>
              <a:buNone/>
            </a:pPr>
            <a:r>
              <a:rPr lang="en-US" sz="3200" b="0" i="0" u="none" strike="noStrike" cap="none" dirty="0">
                <a:solidFill>
                  <a:srgbClr val="C00000"/>
                </a:solidFill>
                <a:latin typeface="Verdana"/>
                <a:ea typeface="Verdana"/>
                <a:cs typeface="Verdana"/>
                <a:sym typeface="Verdana"/>
              </a:rPr>
              <a:t/>
            </a:r>
            <a:br>
              <a:rPr lang="en-US" sz="3200" b="0" i="0" u="none" strike="noStrike" cap="none" dirty="0">
                <a:solidFill>
                  <a:srgbClr val="C00000"/>
                </a:solidFill>
                <a:latin typeface="Verdana"/>
                <a:ea typeface="Verdana"/>
                <a:cs typeface="Verdana"/>
                <a:sym typeface="Verdana"/>
              </a:rPr>
            </a:br>
            <a:endParaRPr lang="en-US" sz="3200" b="0" i="0" u="none" strike="noStrike" cap="none" dirty="0">
              <a:solidFill>
                <a:srgbClr val="C00000"/>
              </a:solidFill>
              <a:latin typeface="Verdana"/>
              <a:ea typeface="Verdana"/>
              <a:cs typeface="Verdana"/>
              <a:sym typeface="Verdana"/>
            </a:endParaRPr>
          </a:p>
        </p:txBody>
      </p:sp>
      <p:sp>
        <p:nvSpPr>
          <p:cNvPr id="137" name="Shape 137"/>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40" name="Shape 140"/>
          <p:cNvSpPr txBox="1"/>
          <p:nvPr/>
        </p:nvSpPr>
        <p:spPr>
          <a:xfrm>
            <a:off x="1213736" y="25751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sp>
        <p:nvSpPr>
          <p:cNvPr id="141" name="Shape 141"/>
          <p:cNvSpPr txBox="1"/>
          <p:nvPr/>
        </p:nvSpPr>
        <p:spPr>
          <a:xfrm>
            <a:off x="1963201" y="1521222"/>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42" name="Shape 142"/>
          <p:cNvPicPr preferRelativeResize="0"/>
          <p:nvPr/>
        </p:nvPicPr>
        <p:blipFill rotWithShape="1">
          <a:blip r:embed="rId3">
            <a:alphaModFix/>
          </a:blip>
          <a:srcRect l="19440" r="8764"/>
          <a:stretch/>
        </p:blipFill>
        <p:spPr>
          <a:xfrm>
            <a:off x="3019255" y="1922058"/>
            <a:ext cx="2586300" cy="2702099"/>
          </a:xfrm>
          <a:prstGeom prst="rect">
            <a:avLst/>
          </a:prstGeom>
          <a:noFill/>
          <a:ln>
            <a:noFill/>
          </a:ln>
        </p:spPr>
      </p:pic>
      <p:pic>
        <p:nvPicPr>
          <p:cNvPr id="11" name="Picture 2" descr="Image result for florida d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txBox="1"/>
          <p:nvPr/>
        </p:nvSpPr>
        <p:spPr>
          <a:xfrm>
            <a:off x="1012212" y="194382"/>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smtClean="0">
                <a:solidFill>
                  <a:srgbClr val="002060"/>
                </a:solidFill>
                <a:latin typeface="Century Gothic" pitchFamily="34" charset="0"/>
                <a:ea typeface="Verdana"/>
                <a:cs typeface="Verdana"/>
                <a:sym typeface="Verdana"/>
              </a:rPr>
              <a:t>Examples </a:t>
            </a:r>
            <a:r>
              <a:rPr lang="en-US" sz="4000" b="1" i="0" u="sng" strike="noStrike" cap="none" dirty="0">
                <a:solidFill>
                  <a:srgbClr val="002060"/>
                </a:solidFill>
                <a:latin typeface="Century Gothic" pitchFamily="34" charset="0"/>
                <a:ea typeface="Verdana"/>
                <a:cs typeface="Verdana"/>
                <a:sym typeface="Verdana"/>
              </a:rPr>
              <a:t>of Membership Drives</a:t>
            </a:r>
          </a:p>
          <a:p>
            <a:pPr marL="0" marR="0" lvl="0" indent="0" algn="ctr" rtl="0">
              <a:lnSpc>
                <a:spcPct val="100000"/>
              </a:lnSpc>
              <a:spcBef>
                <a:spcPts val="0"/>
              </a:spcBef>
              <a:spcAft>
                <a:spcPts val="0"/>
              </a:spcAft>
              <a:buClr>
                <a:srgbClr val="C00000"/>
              </a:buClr>
              <a:buSzPct val="25000"/>
              <a:buFont typeface="Arial"/>
              <a:buNone/>
            </a:pPr>
            <a:r>
              <a:rPr lang="en-US" sz="3200" b="0" i="0" u="none" strike="noStrike" cap="none" dirty="0">
                <a:solidFill>
                  <a:srgbClr val="C00000"/>
                </a:solidFill>
                <a:latin typeface="Verdana"/>
                <a:ea typeface="Verdana"/>
                <a:cs typeface="Verdana"/>
                <a:sym typeface="Verdana"/>
              </a:rPr>
              <a:t/>
            </a:r>
            <a:br>
              <a:rPr lang="en-US" sz="3200" b="0" i="0" u="none" strike="noStrike" cap="none" dirty="0">
                <a:solidFill>
                  <a:srgbClr val="C00000"/>
                </a:solidFill>
                <a:latin typeface="Verdana"/>
                <a:ea typeface="Verdana"/>
                <a:cs typeface="Verdana"/>
                <a:sym typeface="Verdana"/>
              </a:rPr>
            </a:br>
            <a:endParaRPr lang="en-US" sz="3200" b="0" i="0" u="none" strike="noStrike" cap="none" dirty="0">
              <a:solidFill>
                <a:srgbClr val="C00000"/>
              </a:solidFill>
              <a:latin typeface="Verdana"/>
              <a:ea typeface="Verdana"/>
              <a:cs typeface="Verdana"/>
              <a:sym typeface="Verdana"/>
            </a:endParaRPr>
          </a:p>
        </p:txBody>
      </p:sp>
      <p:sp>
        <p:nvSpPr>
          <p:cNvPr id="150" name="Shape 150"/>
          <p:cNvSpPr txBox="1"/>
          <p:nvPr/>
        </p:nvSpPr>
        <p:spPr>
          <a:xfrm>
            <a:off x="1061336" y="2422784"/>
            <a:ext cx="7180799" cy="190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153" name="Shape 153"/>
          <p:cNvPicPr preferRelativeResize="0"/>
          <p:nvPr/>
        </p:nvPicPr>
        <p:blipFill rotWithShape="1">
          <a:blip r:embed="rId3">
            <a:alphaModFix/>
          </a:blip>
          <a:srcRect b="8372"/>
          <a:stretch/>
        </p:blipFill>
        <p:spPr>
          <a:xfrm>
            <a:off x="3128357" y="1686903"/>
            <a:ext cx="2534100" cy="2926500"/>
          </a:xfrm>
          <a:prstGeom prst="rect">
            <a:avLst/>
          </a:prstGeom>
          <a:noFill/>
          <a:ln>
            <a:noFill/>
          </a:ln>
        </p:spPr>
      </p:pic>
      <p:pic>
        <p:nvPicPr>
          <p:cNvPr id="9" name="Picture 2" descr="Image result for florida dc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txBox="1"/>
          <p:nvPr/>
        </p:nvSpPr>
        <p:spPr>
          <a:xfrm>
            <a:off x="1012212" y="194382"/>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smtClean="0">
                <a:solidFill>
                  <a:srgbClr val="002060"/>
                </a:solidFill>
                <a:latin typeface="Century Gothic" pitchFamily="34" charset="0"/>
                <a:ea typeface="Verdana"/>
                <a:cs typeface="Verdana"/>
                <a:sym typeface="Verdana"/>
              </a:rPr>
              <a:t>Bring a Buddy</a:t>
            </a:r>
          </a:p>
          <a:p>
            <a:pPr marL="0" marR="0" lvl="0" indent="0" algn="ctr" rtl="0">
              <a:lnSpc>
                <a:spcPct val="100000"/>
              </a:lnSpc>
              <a:spcBef>
                <a:spcPts val="0"/>
              </a:spcBef>
              <a:spcAft>
                <a:spcPts val="0"/>
              </a:spcAft>
              <a:buClr>
                <a:srgbClr val="C00000"/>
              </a:buClr>
              <a:buSzPct val="25000"/>
              <a:buFont typeface="Arial"/>
              <a:buNone/>
            </a:pPr>
            <a:endParaRPr lang="en-US" sz="4000" b="1" i="0" u="sng" strike="noStrike" cap="none" dirty="0">
              <a:solidFill>
                <a:srgbClr val="002060"/>
              </a:solidFill>
              <a:latin typeface="Century Gothic" pitchFamily="34" charset="0"/>
              <a:ea typeface="Verdana"/>
              <a:cs typeface="Verdana"/>
              <a:sym typeface="Verdana"/>
            </a:endParaRP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dirty="0" smtClean="0">
                <a:solidFill>
                  <a:srgbClr val="002060"/>
                </a:solidFill>
                <a:latin typeface="Century Gothic" pitchFamily="34" charset="0"/>
                <a:ea typeface="Verdana"/>
                <a:cs typeface="Verdana"/>
                <a:sym typeface="Verdana"/>
              </a:rPr>
              <a:t>Ask members to bring a buddy to a club meeting/service project</a:t>
            </a: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b="0" i="0" u="none" strike="noStrike" cap="none" dirty="0" smtClean="0">
                <a:solidFill>
                  <a:srgbClr val="002060"/>
                </a:solidFill>
                <a:latin typeface="Century Gothic" pitchFamily="34" charset="0"/>
                <a:ea typeface="Verdana"/>
                <a:cs typeface="Verdana"/>
                <a:sym typeface="Verdana"/>
              </a:rPr>
              <a:t>Give prize to people that bring a buddy</a:t>
            </a:r>
            <a:endParaRPr lang="en-US" sz="3200" b="0" i="0" u="none" strike="noStrike" cap="none" dirty="0">
              <a:solidFill>
                <a:srgbClr val="C00000"/>
              </a:solidFill>
              <a:latin typeface="Verdana"/>
              <a:ea typeface="Verdana"/>
              <a:cs typeface="Verdana"/>
              <a:sym typeface="Verdana"/>
            </a:endParaRPr>
          </a:p>
        </p:txBody>
      </p:sp>
      <p:sp>
        <p:nvSpPr>
          <p:cNvPr id="150" name="Shape 150"/>
          <p:cNvSpPr txBox="1"/>
          <p:nvPr/>
        </p:nvSpPr>
        <p:spPr>
          <a:xfrm>
            <a:off x="-853000" y="1381482"/>
            <a:ext cx="7180799" cy="295746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224550" y="278025"/>
            <a:ext cx="8832600" cy="10907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8" name="Shape 148"/>
          <p:cNvSpPr txBox="1"/>
          <p:nvPr/>
        </p:nvSpPr>
        <p:spPr>
          <a:xfrm>
            <a:off x="1454300" y="2031725"/>
            <a:ext cx="1283100" cy="2138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9" name="Shape 149"/>
          <p:cNvSpPr txBox="1"/>
          <p:nvPr/>
        </p:nvSpPr>
        <p:spPr>
          <a:xfrm>
            <a:off x="1012212" y="194382"/>
            <a:ext cx="7068300" cy="1187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C00000"/>
              </a:buClr>
              <a:buSzPct val="25000"/>
              <a:buFont typeface="Arial"/>
              <a:buNone/>
            </a:pPr>
            <a:r>
              <a:rPr lang="en-US" sz="4000" b="1" i="0" u="sng" strike="noStrike" cap="none" dirty="0" smtClean="0">
                <a:solidFill>
                  <a:srgbClr val="002060"/>
                </a:solidFill>
                <a:latin typeface="Century Gothic" pitchFamily="34" charset="0"/>
                <a:ea typeface="Verdana"/>
                <a:cs typeface="Verdana"/>
                <a:sym typeface="Verdana"/>
              </a:rPr>
              <a:t>Key Club Week</a:t>
            </a:r>
          </a:p>
          <a:p>
            <a:pPr marL="0" marR="0" lvl="0" indent="0" algn="ctr" rtl="0">
              <a:lnSpc>
                <a:spcPct val="100000"/>
              </a:lnSpc>
              <a:spcBef>
                <a:spcPts val="0"/>
              </a:spcBef>
              <a:spcAft>
                <a:spcPts val="0"/>
              </a:spcAft>
              <a:buClr>
                <a:srgbClr val="C00000"/>
              </a:buClr>
              <a:buSzPct val="25000"/>
              <a:buFont typeface="Arial"/>
              <a:buNone/>
            </a:pPr>
            <a:endParaRPr lang="en-US" sz="4000" b="1" i="0" u="sng" strike="noStrike" cap="none" dirty="0">
              <a:solidFill>
                <a:srgbClr val="002060"/>
              </a:solidFill>
              <a:latin typeface="Century Gothic" pitchFamily="34" charset="0"/>
              <a:ea typeface="Verdana"/>
              <a:cs typeface="Verdana"/>
              <a:sym typeface="Verdana"/>
            </a:endParaRP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dirty="0" smtClean="0">
                <a:solidFill>
                  <a:srgbClr val="002060"/>
                </a:solidFill>
                <a:latin typeface="Century Gothic" pitchFamily="34" charset="0"/>
                <a:ea typeface="Verdana"/>
                <a:cs typeface="Verdana"/>
                <a:sym typeface="Verdana"/>
              </a:rPr>
              <a:t>International Key Club spirit week</a:t>
            </a: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b="0" i="0" u="none" strike="noStrike" cap="none" dirty="0" smtClean="0">
                <a:solidFill>
                  <a:srgbClr val="002060"/>
                </a:solidFill>
                <a:latin typeface="Century Gothic" pitchFamily="34" charset="0"/>
                <a:ea typeface="Verdana"/>
                <a:cs typeface="Verdana"/>
                <a:sym typeface="Verdana"/>
              </a:rPr>
              <a:t>First full week of </a:t>
            </a:r>
            <a:r>
              <a:rPr lang="en-US" sz="3200" dirty="0" smtClean="0">
                <a:solidFill>
                  <a:srgbClr val="002060"/>
                </a:solidFill>
                <a:latin typeface="Century Gothic" pitchFamily="34" charset="0"/>
                <a:ea typeface="Verdana"/>
                <a:cs typeface="Verdana"/>
                <a:sym typeface="Verdana"/>
              </a:rPr>
              <a:t>N</a:t>
            </a:r>
            <a:r>
              <a:rPr lang="en-US" sz="3200" b="0" i="0" u="none" strike="noStrike" cap="none" dirty="0" smtClean="0">
                <a:solidFill>
                  <a:srgbClr val="002060"/>
                </a:solidFill>
                <a:latin typeface="Century Gothic" pitchFamily="34" charset="0"/>
                <a:ea typeface="Verdana"/>
                <a:cs typeface="Verdana"/>
                <a:sym typeface="Verdana"/>
              </a:rPr>
              <a:t>ovember </a:t>
            </a: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dirty="0" smtClean="0">
                <a:solidFill>
                  <a:srgbClr val="002060"/>
                </a:solidFill>
                <a:latin typeface="Century Gothic" pitchFamily="34" charset="0"/>
                <a:ea typeface="Verdana"/>
                <a:cs typeface="Verdana"/>
                <a:sym typeface="Verdana"/>
              </a:rPr>
              <a:t>Every day has a different theme</a:t>
            </a:r>
          </a:p>
          <a:p>
            <a:pPr marL="457200" marR="0" lvl="0" indent="-457200" rtl="0">
              <a:lnSpc>
                <a:spcPct val="100000"/>
              </a:lnSpc>
              <a:spcBef>
                <a:spcPts val="0"/>
              </a:spcBef>
              <a:spcAft>
                <a:spcPts val="0"/>
              </a:spcAft>
              <a:buClr>
                <a:srgbClr val="C00000"/>
              </a:buClr>
              <a:buSzPct val="25000"/>
              <a:buFont typeface="Arial" pitchFamily="34" charset="0"/>
              <a:buChar char="•"/>
            </a:pPr>
            <a:r>
              <a:rPr lang="en-US" sz="3200" b="0" i="0" u="none" strike="noStrike" cap="none" dirty="0" smtClean="0">
                <a:solidFill>
                  <a:srgbClr val="002060"/>
                </a:solidFill>
                <a:latin typeface="Century Gothic" pitchFamily="34" charset="0"/>
                <a:ea typeface="Verdana"/>
                <a:cs typeface="Verdana"/>
                <a:sym typeface="Verdana"/>
              </a:rPr>
              <a:t>Great way to promote Key Club</a:t>
            </a:r>
            <a:endParaRPr lang="en-US" sz="3200" b="0" i="0" u="none" strike="noStrike" cap="none" dirty="0">
              <a:solidFill>
                <a:srgbClr val="C00000"/>
              </a:solidFill>
              <a:latin typeface="Verdana"/>
              <a:ea typeface="Verdana"/>
              <a:cs typeface="Verdana"/>
              <a:sym typeface="Verdana"/>
            </a:endParaRPr>
          </a:p>
        </p:txBody>
      </p:sp>
      <p:sp>
        <p:nvSpPr>
          <p:cNvPr id="150" name="Shape 150"/>
          <p:cNvSpPr txBox="1"/>
          <p:nvPr/>
        </p:nvSpPr>
        <p:spPr>
          <a:xfrm>
            <a:off x="-853000" y="1381482"/>
            <a:ext cx="7180799" cy="2957462"/>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Verdana"/>
              <a:ea typeface="Verdana"/>
              <a:cs typeface="Verdana"/>
              <a:sym typeface="Verdana"/>
            </a:endParaRPr>
          </a:p>
        </p:txBody>
      </p:sp>
      <p:pic>
        <p:nvPicPr>
          <p:cNvPr id="9" name="Picture 2" descr="Image result for florida dc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980" y="3124808"/>
            <a:ext cx="2111552" cy="201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82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2915</TotalTime>
  <Words>511</Words>
  <Application>Microsoft Office PowerPoint</Application>
  <PresentationFormat>On-screen Show (16:9)</PresentationFormat>
  <Paragraphs>124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Constantia</vt:lpstr>
      <vt:lpstr>Verdana</vt:lpstr>
      <vt:lpstr>Calibri</vt:lpstr>
      <vt:lpstr>Century Gothic</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ASUS</cp:lastModifiedBy>
  <cp:revision>17</cp:revision>
  <dcterms:modified xsi:type="dcterms:W3CDTF">2017-01-28T21:52:01Z</dcterms:modified>
</cp:coreProperties>
</file>