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7"/>
  </p:notesMasterIdLst>
  <p:sldIdLst>
    <p:sldId id="256" r:id="rId2"/>
    <p:sldId id="277" r:id="rId3"/>
    <p:sldId id="278" r:id="rId4"/>
    <p:sldId id="279" r:id="rId5"/>
    <p:sldId id="280" r:id="rId6"/>
    <p:sldId id="281" r:id="rId7"/>
    <p:sldId id="282" r:id="rId8"/>
    <p:sldId id="283" r:id="rId9"/>
    <p:sldId id="284" r:id="rId10"/>
    <p:sldId id="285" r:id="rId11"/>
    <p:sldId id="286" r:id="rId12"/>
    <p:sldId id="287" r:id="rId13"/>
    <p:sldId id="288" r:id="rId14"/>
    <p:sldId id="289" r:id="rId15"/>
    <p:sldId id="259"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3" d="100"/>
          <a:sy n="93" d="100"/>
        </p:scale>
        <p:origin x="-714"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97153758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smtClean="0"/>
              <a:t>Another</a:t>
            </a:r>
            <a:r>
              <a:rPr lang="en-US" baseline="0" dirty="0" smtClean="0"/>
              <a:t> key component to Key Club is the structure and function of higher office.</a:t>
            </a: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smtClean="0"/>
              <a:t>Key Club is built on the foundation of being the largest and oldest service organization. It has a vision to</a:t>
            </a:r>
            <a:r>
              <a:rPr lang="en-US" baseline="0" dirty="0" smtClean="0"/>
              <a:t> develop strong leaders through service. Every Key Club has a board of directors composed of several positions that are all crucial to the success of the club.</a:t>
            </a: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smtClean="0"/>
              <a:t>There are currently 34 Key Club Districts.</a:t>
            </a:r>
            <a:r>
              <a:rPr lang="en-US" baseline="0" dirty="0" smtClean="0"/>
              <a:t> </a:t>
            </a:r>
          </a:p>
          <a:p>
            <a:pPr lvl="0" rtl="0">
              <a:spcBef>
                <a:spcPts val="0"/>
              </a:spcBef>
              <a:buNone/>
            </a:pPr>
            <a:r>
              <a:rPr lang="en-US" baseline="0" dirty="0" smtClean="0"/>
              <a:t>Key Club Kick Off Conference, Lieutenant Governor, District Education and Leadership Conference, Key Club, Florida Opportunities Fund, Division Council Meeting, Zone Administrator</a:t>
            </a:r>
          </a:p>
          <a:p>
            <a:pPr lvl="0" rtl="0">
              <a:spcBef>
                <a:spcPts val="0"/>
              </a:spcBef>
              <a:buNone/>
            </a:pPr>
            <a:r>
              <a:rPr lang="en-US" baseline="0" dirty="0" smtClean="0"/>
              <a:t>Key Club week is a week to spread awareness about Key Club and perform a lot of service</a:t>
            </a: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smtClean="0"/>
              <a:t>8. Committees help divide tasks</a:t>
            </a:r>
            <a:r>
              <a:rPr lang="en-US" baseline="0" dirty="0" smtClean="0"/>
              <a:t> among the Board. </a:t>
            </a:r>
          </a:p>
          <a:p>
            <a:pPr lvl="0" rtl="0">
              <a:spcBef>
                <a:spcPts val="0"/>
              </a:spcBef>
              <a:buNone/>
            </a:pPr>
            <a:r>
              <a:rPr lang="en-US" baseline="0" dirty="0" smtClean="0"/>
              <a:t>9. floridakeyclub.org is a great resource.</a:t>
            </a:r>
          </a:p>
          <a:p>
            <a:pPr lvl="0" rtl="0">
              <a:spcBef>
                <a:spcPts val="0"/>
              </a:spcBef>
              <a:buNone/>
            </a:pPr>
            <a:r>
              <a:rPr lang="en-US" baseline="0" dirty="0" smtClean="0"/>
              <a:t>10. LTGs serve on the District Board as well as help manage the clubs in their divisions. They serve as the liaison from the club to the district level.</a:t>
            </a: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smtClean="0"/>
              <a:t>Kiwanis</a:t>
            </a:r>
            <a:r>
              <a:rPr lang="en-US" baseline="0" dirty="0" smtClean="0"/>
              <a:t> Family Relations are a large part of being involved in Key Club. One of the things that makes Key Club such an unique organization are the ties between all of the organizations in the Kiwanis Family.</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smtClean="0"/>
              <a:t>There are endless possibilities</a:t>
            </a:r>
            <a:r>
              <a:rPr lang="en-US" baseline="0" dirty="0" smtClean="0"/>
              <a:t> for family projects. Being involved with and planning family projects are important parts of being a Key Club member.</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smtClean="0"/>
              <a:t>There are several</a:t>
            </a:r>
            <a:r>
              <a:rPr lang="en-US" baseline="0" dirty="0" smtClean="0"/>
              <a:t> opportunities for leadership within Key Club. This starts at the club level. Within the club level there are a variety of different leadership roles, each playing an important part in the success of the club.</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hyperlink" Target="http://floridakeyclub.org/"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p:nvPr/>
        </p:nvSpPr>
        <p:spPr>
          <a:xfrm>
            <a:off x="224550" y="278025"/>
            <a:ext cx="8832600" cy="10908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5" name="Shape 55"/>
          <p:cNvSpPr txBox="1"/>
          <p:nvPr/>
        </p:nvSpPr>
        <p:spPr>
          <a:xfrm>
            <a:off x="1454300" y="2031725"/>
            <a:ext cx="1283100" cy="2139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6" name="Shape 56"/>
          <p:cNvSpPr txBox="1"/>
          <p:nvPr/>
        </p:nvSpPr>
        <p:spPr>
          <a:xfrm>
            <a:off x="1523999" y="1962150"/>
            <a:ext cx="6351675" cy="1187100"/>
          </a:xfrm>
          <a:prstGeom prst="rect">
            <a:avLst/>
          </a:prstGeom>
          <a:noFill/>
          <a:ln>
            <a:noFill/>
          </a:ln>
        </p:spPr>
        <p:txBody>
          <a:bodyPr lIns="91425" tIns="91425" rIns="91425" bIns="91425" anchor="t" anchorCtr="0">
            <a:noAutofit/>
          </a:bodyPr>
          <a:lstStyle/>
          <a:p>
            <a:pPr lvl="0" algn="ctr" rtl="0">
              <a:spcBef>
                <a:spcPts val="0"/>
              </a:spcBef>
              <a:buNone/>
            </a:pPr>
            <a:r>
              <a:rPr lang="en" sz="4800" dirty="0" smtClean="0">
                <a:latin typeface="Verdana"/>
                <a:ea typeface="Verdana"/>
                <a:cs typeface="Verdana"/>
                <a:sym typeface="Verdana"/>
              </a:rPr>
              <a:t>Membership 201</a:t>
            </a:r>
            <a:endParaRPr lang="en" sz="4800" dirty="0">
              <a:latin typeface="Verdana"/>
              <a:ea typeface="Verdana"/>
              <a:cs typeface="Verdana"/>
              <a:sym typeface="Verdana"/>
            </a:endParaRPr>
          </a:p>
        </p:txBody>
      </p:sp>
      <p:pic>
        <p:nvPicPr>
          <p:cNvPr id="57" name="Shape 57"/>
          <p:cNvPicPr preferRelativeResize="0"/>
          <p:nvPr/>
        </p:nvPicPr>
        <p:blipFill>
          <a:blip r:embed="rId3">
            <a:alphaModFix/>
          </a:blip>
          <a:stretch>
            <a:fillRect/>
          </a:stretch>
        </p:blipFill>
        <p:spPr>
          <a:xfrm>
            <a:off x="0" y="3888576"/>
            <a:ext cx="9144000" cy="1273974"/>
          </a:xfrm>
          <a:prstGeom prst="rect">
            <a:avLst/>
          </a:prstGeom>
          <a:noFill/>
          <a:ln>
            <a:noFill/>
          </a:ln>
        </p:spPr>
      </p:pic>
      <p:pic>
        <p:nvPicPr>
          <p:cNvPr id="58" name="Shape 58"/>
          <p:cNvPicPr preferRelativeResize="0"/>
          <p:nvPr/>
        </p:nvPicPr>
        <p:blipFill>
          <a:blip r:embed="rId4">
            <a:alphaModFix/>
          </a:blip>
          <a:stretch>
            <a:fillRect/>
          </a:stretch>
        </p:blipFill>
        <p:spPr>
          <a:xfrm>
            <a:off x="0" y="-625"/>
            <a:ext cx="9144000" cy="416974"/>
          </a:xfrm>
          <a:prstGeom prst="rect">
            <a:avLst/>
          </a:prstGeom>
          <a:noFill/>
          <a:ln>
            <a:noFill/>
          </a:ln>
        </p:spPr>
      </p:pic>
      <p:pic>
        <p:nvPicPr>
          <p:cNvPr id="60" name="Shape 60"/>
          <p:cNvPicPr preferRelativeResize="0"/>
          <p:nvPr/>
        </p:nvPicPr>
        <p:blipFill>
          <a:blip r:embed="rId5">
            <a:alphaModFix/>
          </a:blip>
          <a:stretch>
            <a:fillRect/>
          </a:stretch>
        </p:blipFill>
        <p:spPr>
          <a:xfrm>
            <a:off x="8022050" y="3908825"/>
            <a:ext cx="1121949" cy="1025125"/>
          </a:xfrm>
          <a:prstGeom prst="rect">
            <a:avLst/>
          </a:prstGeom>
          <a:noFill/>
          <a:ln>
            <a:noFill/>
          </a:ln>
        </p:spPr>
      </p:pic>
      <p:pic>
        <p:nvPicPr>
          <p:cNvPr id="61" name="Shape 61"/>
          <p:cNvPicPr preferRelativeResize="0"/>
          <p:nvPr/>
        </p:nvPicPr>
        <p:blipFill>
          <a:blip r:embed="rId6">
            <a:alphaModFix/>
          </a:blip>
          <a:stretch>
            <a:fillRect/>
          </a:stretch>
        </p:blipFill>
        <p:spPr>
          <a:xfrm>
            <a:off x="384949" y="605999"/>
            <a:ext cx="1550425" cy="71742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047750"/>
            <a:ext cx="8629500" cy="2940600"/>
          </a:xfrm>
          <a:prstGeom prst="rect">
            <a:avLst/>
          </a:prstGeom>
          <a:noFill/>
          <a:ln>
            <a:noFill/>
          </a:ln>
        </p:spPr>
        <p:txBody>
          <a:bodyPr lIns="91425" tIns="91425" rIns="91425" bIns="91425" anchor="t" anchorCtr="0">
            <a:noAutofit/>
          </a:bodyPr>
          <a:lstStyle/>
          <a:p>
            <a:pPr lvl="0" rtl="0">
              <a:spcBef>
                <a:spcPts val="0"/>
              </a:spcBef>
              <a:spcAft>
                <a:spcPts val="600"/>
              </a:spcAft>
              <a:buNone/>
            </a:pPr>
            <a:r>
              <a:rPr lang="en" sz="1600" b="1" dirty="0" smtClean="0">
                <a:latin typeface="Verdana"/>
                <a:ea typeface="Verdana"/>
                <a:cs typeface="Verdana"/>
                <a:sym typeface="Verdana"/>
              </a:rPr>
              <a:t>Leadership Roles in the Club Continued</a:t>
            </a:r>
          </a:p>
          <a:p>
            <a:pPr marL="133350" lvl="0">
              <a:lnSpc>
                <a:spcPct val="115000"/>
              </a:lnSpc>
              <a:spcAft>
                <a:spcPts val="600"/>
              </a:spcAft>
              <a:buSzPct val="100000"/>
            </a:pPr>
            <a:r>
              <a:rPr lang="en-US" sz="1600" b="1" dirty="0" smtClean="0">
                <a:latin typeface="Verdana"/>
                <a:ea typeface="Verdana"/>
                <a:cs typeface="Verdana"/>
                <a:sym typeface="Verdana"/>
              </a:rPr>
              <a:t>Webmaster</a:t>
            </a:r>
          </a:p>
          <a:p>
            <a:pPr marL="457200" lvl="0" indent="-323850">
              <a:lnSpc>
                <a:spcPct val="115000"/>
              </a:lnSpc>
              <a:spcAft>
                <a:spcPts val="600"/>
              </a:spcAft>
              <a:buSzPct val="100000"/>
              <a:buFont typeface="Verdana"/>
              <a:buChar char="●"/>
            </a:pPr>
            <a:r>
              <a:rPr lang="en-US" sz="1500" dirty="0" smtClean="0">
                <a:latin typeface="Verdana"/>
                <a:ea typeface="Verdana"/>
                <a:cs typeface="Verdana"/>
                <a:sym typeface="Verdana"/>
              </a:rPr>
              <a:t>Create and manage your club’s website. Keep it up to date with upcoming events, meetings and information. </a:t>
            </a:r>
            <a:endParaRPr lang="en-US" sz="1500" dirty="0">
              <a:latin typeface="Verdana"/>
              <a:ea typeface="Verdana"/>
              <a:cs typeface="Verdana"/>
              <a:sym typeface="Verdana"/>
            </a:endParaRPr>
          </a:p>
          <a:p>
            <a:pPr marL="133350" lvl="0">
              <a:lnSpc>
                <a:spcPct val="115000"/>
              </a:lnSpc>
              <a:spcAft>
                <a:spcPts val="600"/>
              </a:spcAft>
              <a:buSzPct val="100000"/>
            </a:pPr>
            <a:r>
              <a:rPr lang="en-US" sz="1600" b="1" dirty="0" smtClean="0">
                <a:latin typeface="Verdana"/>
                <a:ea typeface="Verdana"/>
                <a:cs typeface="Verdana"/>
                <a:sym typeface="Verdana"/>
              </a:rPr>
              <a:t>Editor</a:t>
            </a:r>
            <a:endParaRPr lang="en-US" sz="1600" b="1" dirty="0">
              <a:latin typeface="Verdana"/>
              <a:ea typeface="Verdana"/>
              <a:cs typeface="Verdana"/>
              <a:sym typeface="Verdana"/>
            </a:endParaRPr>
          </a:p>
          <a:p>
            <a:pPr marL="457200" lvl="0" indent="-323850">
              <a:lnSpc>
                <a:spcPct val="115000"/>
              </a:lnSpc>
              <a:spcAft>
                <a:spcPts val="600"/>
              </a:spcAft>
              <a:buSzPct val="100000"/>
              <a:buFont typeface="Verdana"/>
              <a:buChar char="●"/>
            </a:pPr>
            <a:r>
              <a:rPr lang="en-US" sz="1500" dirty="0" smtClean="0">
                <a:latin typeface="Verdana"/>
                <a:ea typeface="Verdana"/>
                <a:cs typeface="Verdana"/>
                <a:sym typeface="Verdana"/>
              </a:rPr>
              <a:t>Run </a:t>
            </a:r>
            <a:r>
              <a:rPr lang="en-US" sz="1500" dirty="0">
                <a:latin typeface="Verdana"/>
                <a:ea typeface="Verdana"/>
                <a:cs typeface="Verdana"/>
                <a:sym typeface="Verdana"/>
              </a:rPr>
              <a:t>your club’s social media, make newsletters, and advertise all events in your club.</a:t>
            </a:r>
          </a:p>
          <a:p>
            <a:pPr marL="133350" lvl="0">
              <a:lnSpc>
                <a:spcPct val="115000"/>
              </a:lnSpc>
              <a:spcAft>
                <a:spcPts val="600"/>
              </a:spcAft>
              <a:buSzPct val="100000"/>
            </a:pPr>
            <a:r>
              <a:rPr lang="en-US" sz="1600" b="1" dirty="0">
                <a:latin typeface="Verdana"/>
                <a:ea typeface="Verdana"/>
                <a:cs typeface="Verdana"/>
                <a:sym typeface="Verdana"/>
              </a:rPr>
              <a:t>Treasurer</a:t>
            </a:r>
          </a:p>
          <a:p>
            <a:pPr marL="457200" lvl="0" indent="-323850">
              <a:lnSpc>
                <a:spcPct val="115000"/>
              </a:lnSpc>
              <a:spcAft>
                <a:spcPts val="600"/>
              </a:spcAft>
              <a:buSzPct val="100000"/>
              <a:buFont typeface="Verdana"/>
              <a:buChar char="●"/>
            </a:pPr>
            <a:r>
              <a:rPr lang="en-US" sz="1500" dirty="0" smtClean="0">
                <a:latin typeface="Verdana"/>
                <a:ea typeface="Verdana"/>
                <a:cs typeface="Verdana"/>
                <a:sym typeface="Verdana"/>
              </a:rPr>
              <a:t>Create </a:t>
            </a:r>
            <a:r>
              <a:rPr lang="en-US" sz="1500" dirty="0">
                <a:latin typeface="Verdana"/>
                <a:ea typeface="Verdana"/>
                <a:cs typeface="Verdana"/>
                <a:sym typeface="Verdana"/>
              </a:rPr>
              <a:t>a club budget and coordinate fundraisers.</a:t>
            </a:r>
          </a:p>
          <a:p>
            <a:pPr lvl="0" rtl="0">
              <a:spcBef>
                <a:spcPts val="0"/>
              </a:spcBef>
              <a:buNone/>
            </a:pPr>
            <a:endParaRPr sz="1600" dirty="0"/>
          </a:p>
          <a:p>
            <a:pPr marL="457200" lvl="0" indent="0" rtl="0">
              <a:spcBef>
                <a:spcPts val="0"/>
              </a:spcBef>
              <a:buNone/>
            </a:pPr>
            <a:endParaRPr sz="1600" dirty="0"/>
          </a:p>
        </p:txBody>
      </p:sp>
      <p:sp>
        <p:nvSpPr>
          <p:cNvPr id="69" name="Shape 69"/>
          <p:cNvSpPr txBox="1"/>
          <p:nvPr/>
        </p:nvSpPr>
        <p:spPr>
          <a:xfrm>
            <a:off x="-32700" y="3619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Club Leadership </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2693171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155150"/>
            <a:ext cx="8629500" cy="2940600"/>
          </a:xfrm>
          <a:prstGeom prst="rect">
            <a:avLst/>
          </a:prstGeom>
          <a:noFill/>
          <a:ln>
            <a:noFill/>
          </a:ln>
        </p:spPr>
        <p:txBody>
          <a:bodyPr lIns="91425" tIns="91425" rIns="91425" bIns="91425" anchor="t" anchorCtr="0">
            <a:noAutofit/>
          </a:bodyPr>
          <a:lstStyle/>
          <a:p>
            <a:pPr lvl="0" rtl="0">
              <a:spcBef>
                <a:spcPts val="0"/>
              </a:spcBef>
              <a:spcAft>
                <a:spcPts val="600"/>
              </a:spcAft>
              <a:buNone/>
            </a:pPr>
            <a:r>
              <a:rPr lang="en" sz="1800" b="1" dirty="0" smtClean="0">
                <a:latin typeface="Verdana"/>
                <a:ea typeface="Verdana"/>
                <a:cs typeface="Verdana"/>
                <a:sym typeface="Verdana"/>
              </a:rPr>
              <a:t>Leadership Roles in the Club Continued</a:t>
            </a:r>
          </a:p>
          <a:p>
            <a:pPr marL="133350" lvl="0">
              <a:lnSpc>
                <a:spcPct val="115000"/>
              </a:lnSpc>
              <a:spcAft>
                <a:spcPts val="600"/>
              </a:spcAft>
              <a:buSzPct val="100000"/>
            </a:pPr>
            <a:r>
              <a:rPr lang="en-US" sz="1500" b="1" dirty="0">
                <a:latin typeface="Verdana"/>
                <a:ea typeface="Verdana"/>
                <a:cs typeface="Verdana"/>
                <a:sym typeface="Verdana"/>
              </a:rPr>
              <a:t>Secretary</a:t>
            </a:r>
          </a:p>
          <a:p>
            <a:pPr marL="457200" lvl="0" indent="-323850">
              <a:lnSpc>
                <a:spcPct val="115000"/>
              </a:lnSpc>
              <a:spcAft>
                <a:spcPts val="600"/>
              </a:spcAft>
              <a:buSzPct val="100000"/>
              <a:buFont typeface="Verdana"/>
              <a:buChar char="●"/>
            </a:pPr>
            <a:r>
              <a:rPr lang="en-US" sz="1500" dirty="0">
                <a:latin typeface="Verdana"/>
                <a:ea typeface="Verdana"/>
                <a:cs typeface="Verdana"/>
                <a:sym typeface="Verdana"/>
              </a:rPr>
              <a:t>Submit Pride Reports, take minutes at meetings, and track service hours performed by members.</a:t>
            </a:r>
          </a:p>
          <a:p>
            <a:pPr marL="133350" lvl="0">
              <a:lnSpc>
                <a:spcPct val="115000"/>
              </a:lnSpc>
              <a:spcAft>
                <a:spcPts val="600"/>
              </a:spcAft>
              <a:buSzPct val="100000"/>
            </a:pPr>
            <a:r>
              <a:rPr lang="en-US" sz="1500" b="1" dirty="0" smtClean="0">
                <a:latin typeface="Verdana"/>
                <a:ea typeface="Verdana"/>
                <a:cs typeface="Verdana"/>
                <a:sym typeface="Verdana"/>
              </a:rPr>
              <a:t>Vice </a:t>
            </a:r>
            <a:r>
              <a:rPr lang="en-US" sz="1500" b="1" dirty="0">
                <a:latin typeface="Verdana"/>
                <a:ea typeface="Verdana"/>
                <a:cs typeface="Verdana"/>
                <a:sym typeface="Verdana"/>
              </a:rPr>
              <a:t>President </a:t>
            </a:r>
          </a:p>
          <a:p>
            <a:pPr marL="457200" lvl="0" indent="-323850">
              <a:lnSpc>
                <a:spcPct val="115000"/>
              </a:lnSpc>
              <a:spcAft>
                <a:spcPts val="600"/>
              </a:spcAft>
              <a:buSzPct val="100000"/>
              <a:buFont typeface="Verdana"/>
              <a:buChar char="●"/>
            </a:pPr>
            <a:r>
              <a:rPr lang="en-US" sz="1500" dirty="0" smtClean="0">
                <a:latin typeface="Verdana"/>
                <a:ea typeface="Verdana"/>
                <a:cs typeface="Verdana"/>
                <a:sym typeface="Verdana"/>
              </a:rPr>
              <a:t>Assist the president in his/her duties </a:t>
            </a:r>
            <a:r>
              <a:rPr lang="en-US" sz="1500" dirty="0">
                <a:latin typeface="Verdana"/>
                <a:ea typeface="Verdana"/>
                <a:cs typeface="Verdana"/>
                <a:sym typeface="Verdana"/>
              </a:rPr>
              <a:t>and </a:t>
            </a:r>
            <a:r>
              <a:rPr lang="en-US" sz="1500" dirty="0" smtClean="0">
                <a:latin typeface="Verdana"/>
                <a:ea typeface="Verdana"/>
                <a:cs typeface="Verdana"/>
                <a:sym typeface="Verdana"/>
              </a:rPr>
              <a:t>set </a:t>
            </a:r>
            <a:r>
              <a:rPr lang="en-US" sz="1500" dirty="0">
                <a:latin typeface="Verdana"/>
                <a:ea typeface="Verdana"/>
                <a:cs typeface="Verdana"/>
                <a:sym typeface="Verdana"/>
              </a:rPr>
              <a:t>up committees.</a:t>
            </a:r>
          </a:p>
          <a:p>
            <a:pPr marL="133350" lvl="0">
              <a:lnSpc>
                <a:spcPct val="115000"/>
              </a:lnSpc>
              <a:spcAft>
                <a:spcPts val="600"/>
              </a:spcAft>
              <a:buSzPct val="100000"/>
            </a:pPr>
            <a:r>
              <a:rPr lang="en-US" sz="1500" b="1" dirty="0">
                <a:latin typeface="Verdana"/>
                <a:ea typeface="Verdana"/>
                <a:cs typeface="Verdana"/>
                <a:sym typeface="Verdana"/>
              </a:rPr>
              <a:t>President</a:t>
            </a:r>
          </a:p>
          <a:p>
            <a:pPr marL="457200" lvl="0" indent="-323850">
              <a:lnSpc>
                <a:spcPct val="115000"/>
              </a:lnSpc>
              <a:spcAft>
                <a:spcPts val="600"/>
              </a:spcAft>
              <a:buSzPct val="100000"/>
              <a:buFont typeface="Verdana"/>
              <a:buChar char="●"/>
            </a:pPr>
            <a:r>
              <a:rPr lang="en-US" sz="1500" dirty="0">
                <a:latin typeface="Verdana"/>
                <a:ea typeface="Verdana"/>
                <a:cs typeface="Verdana"/>
                <a:sym typeface="Verdana"/>
              </a:rPr>
              <a:t>In charge of the general operations of the club. Runs meetings and ensures everyone is doing their job.</a:t>
            </a:r>
          </a:p>
          <a:p>
            <a:pPr lvl="0" rtl="0">
              <a:spcBef>
                <a:spcPts val="0"/>
              </a:spcBef>
              <a:buNone/>
            </a:pPr>
            <a:endParaRPr sz="1600" dirty="0"/>
          </a:p>
          <a:p>
            <a:pPr marL="457200" lvl="0" indent="0" rtl="0">
              <a:spcBef>
                <a:spcPts val="0"/>
              </a:spcBef>
              <a:buNone/>
            </a:pPr>
            <a:endParaRPr sz="1600" dirty="0"/>
          </a:p>
        </p:txBody>
      </p:sp>
      <p:sp>
        <p:nvSpPr>
          <p:cNvPr id="69" name="Shape 69"/>
          <p:cNvSpPr txBox="1"/>
          <p:nvPr/>
        </p:nvSpPr>
        <p:spPr>
          <a:xfrm>
            <a:off x="-32700" y="3874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Club Leadership</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1800230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155150"/>
            <a:ext cx="8629500" cy="2940600"/>
          </a:xfrm>
          <a:prstGeom prst="rect">
            <a:avLst/>
          </a:prstGeom>
          <a:noFill/>
          <a:ln>
            <a:noFill/>
          </a:ln>
        </p:spPr>
        <p:txBody>
          <a:bodyPr lIns="91425" tIns="91425" rIns="91425" bIns="91425" anchor="t" anchorCtr="0">
            <a:noAutofit/>
          </a:bodyPr>
          <a:lstStyle/>
          <a:p>
            <a:pPr lvl="0">
              <a:spcAft>
                <a:spcPts val="600"/>
              </a:spcAft>
            </a:pPr>
            <a:r>
              <a:rPr lang="en-US" sz="2000" b="1" dirty="0">
                <a:latin typeface="Verdana"/>
                <a:ea typeface="Verdana"/>
                <a:cs typeface="Verdana"/>
                <a:sym typeface="Verdana"/>
              </a:rPr>
              <a:t>Lieutenant Governor</a:t>
            </a:r>
          </a:p>
          <a:p>
            <a:pPr marL="285750" lvl="0" indent="-285750">
              <a:spcAft>
                <a:spcPts val="600"/>
              </a:spcAft>
              <a:buFont typeface="Arial" panose="020B0604020202020204" pitchFamily="34" charset="0"/>
              <a:buChar char="•"/>
            </a:pPr>
            <a:r>
              <a:rPr lang="en-US" sz="1800" dirty="0">
                <a:latin typeface="Verdana"/>
                <a:ea typeface="Verdana"/>
                <a:cs typeface="Verdana"/>
                <a:sym typeface="Verdana"/>
              </a:rPr>
              <a:t>The liaison between the club and the district. </a:t>
            </a:r>
          </a:p>
          <a:p>
            <a:pPr lvl="0">
              <a:spcAft>
                <a:spcPts val="600"/>
              </a:spcAft>
            </a:pPr>
            <a:r>
              <a:rPr lang="en-US" sz="2000" b="1" dirty="0">
                <a:latin typeface="Verdana"/>
                <a:ea typeface="Verdana"/>
                <a:cs typeface="Verdana"/>
                <a:sym typeface="Verdana"/>
              </a:rPr>
              <a:t>Executive Assistant</a:t>
            </a:r>
          </a:p>
          <a:p>
            <a:pPr marL="285750" lvl="0" indent="-285750">
              <a:spcAft>
                <a:spcPts val="600"/>
              </a:spcAft>
              <a:buFont typeface="Arial" panose="020B0604020202020204" pitchFamily="34" charset="0"/>
              <a:buChar char="•"/>
            </a:pPr>
            <a:r>
              <a:rPr lang="en-US" sz="1800" dirty="0">
                <a:latin typeface="Verdana"/>
                <a:ea typeface="Verdana"/>
                <a:cs typeface="Verdana"/>
                <a:sym typeface="Verdana"/>
              </a:rPr>
              <a:t>Assist the executive committee in all tasks.</a:t>
            </a:r>
          </a:p>
          <a:p>
            <a:pPr lvl="0">
              <a:spcAft>
                <a:spcPts val="600"/>
              </a:spcAft>
            </a:pPr>
            <a:r>
              <a:rPr lang="en-US" sz="2000" b="1" dirty="0">
                <a:latin typeface="Verdana"/>
                <a:ea typeface="Verdana"/>
                <a:cs typeface="Verdana"/>
                <a:sym typeface="Verdana"/>
              </a:rPr>
              <a:t>District Webmaster</a:t>
            </a:r>
          </a:p>
          <a:p>
            <a:pPr marL="285750" lvl="0" indent="-285750">
              <a:spcAft>
                <a:spcPts val="600"/>
              </a:spcAft>
              <a:buFont typeface="Arial" panose="020B0604020202020204" pitchFamily="34" charset="0"/>
              <a:buChar char="•"/>
            </a:pPr>
            <a:r>
              <a:rPr lang="en-US" sz="1800" dirty="0">
                <a:latin typeface="Verdana"/>
                <a:ea typeface="Verdana"/>
                <a:cs typeface="Verdana"/>
                <a:sym typeface="Verdana"/>
              </a:rPr>
              <a:t>In charge of maintaining the district website and answers technical problems.</a:t>
            </a:r>
          </a:p>
          <a:p>
            <a:pPr lvl="0" rtl="0">
              <a:spcBef>
                <a:spcPts val="0"/>
              </a:spcBef>
              <a:spcAft>
                <a:spcPts val="600"/>
              </a:spcAft>
              <a:buNone/>
            </a:pPr>
            <a:endParaRPr sz="2000" dirty="0" smtClean="0"/>
          </a:p>
          <a:p>
            <a:pPr marL="457200" lvl="0" indent="0" rtl="0">
              <a:spcBef>
                <a:spcPts val="0"/>
              </a:spcBef>
              <a:spcAft>
                <a:spcPts val="600"/>
              </a:spcAft>
              <a:buNone/>
            </a:pPr>
            <a:endParaRPr sz="2000" dirty="0"/>
          </a:p>
        </p:txBody>
      </p:sp>
      <p:sp>
        <p:nvSpPr>
          <p:cNvPr id="69" name="Shape 69"/>
          <p:cNvSpPr txBox="1"/>
          <p:nvPr/>
        </p:nvSpPr>
        <p:spPr>
          <a:xfrm>
            <a:off x="-32700" y="4381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Higher Office</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1800230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85900" y="1123950"/>
            <a:ext cx="8629500" cy="2940600"/>
          </a:xfrm>
          <a:prstGeom prst="rect">
            <a:avLst/>
          </a:prstGeom>
          <a:noFill/>
          <a:ln>
            <a:noFill/>
          </a:ln>
        </p:spPr>
        <p:txBody>
          <a:bodyPr lIns="91425" tIns="91425" rIns="91425" bIns="91425" anchor="t" anchorCtr="0">
            <a:noAutofit/>
          </a:bodyPr>
          <a:lstStyle/>
          <a:p>
            <a:pPr lvl="0">
              <a:spcAft>
                <a:spcPts val="600"/>
              </a:spcAft>
            </a:pPr>
            <a:r>
              <a:rPr lang="en-US" sz="1800" b="1" dirty="0">
                <a:latin typeface="Verdana"/>
                <a:ea typeface="Verdana"/>
                <a:cs typeface="Verdana"/>
                <a:sym typeface="Verdana"/>
              </a:rPr>
              <a:t>District Editor</a:t>
            </a:r>
          </a:p>
          <a:p>
            <a:pPr marL="285750" lvl="0" indent="-285750">
              <a:spcAft>
                <a:spcPts val="600"/>
              </a:spcAft>
              <a:buFont typeface="Arial" panose="020B0604020202020204" pitchFamily="34" charset="0"/>
              <a:buChar char="•"/>
            </a:pPr>
            <a:r>
              <a:rPr lang="en-US" sz="1600" dirty="0">
                <a:latin typeface="Verdana"/>
                <a:ea typeface="Verdana"/>
                <a:cs typeface="Verdana"/>
                <a:sym typeface="Verdana"/>
              </a:rPr>
              <a:t>Creates The Sunshine Source and assist Lieutenant Governors in their monthly newsletters. </a:t>
            </a:r>
          </a:p>
          <a:p>
            <a:pPr lvl="0">
              <a:spcAft>
                <a:spcPts val="600"/>
              </a:spcAft>
            </a:pPr>
            <a:r>
              <a:rPr lang="en-US" sz="1800" b="1" dirty="0">
                <a:latin typeface="Verdana"/>
                <a:ea typeface="Verdana"/>
                <a:cs typeface="Verdana"/>
                <a:sym typeface="Verdana"/>
              </a:rPr>
              <a:t>District Treasurer</a:t>
            </a:r>
          </a:p>
          <a:p>
            <a:pPr marL="285750" lvl="0" indent="-285750">
              <a:spcAft>
                <a:spcPts val="600"/>
              </a:spcAft>
              <a:buFont typeface="Arial" panose="020B0604020202020204" pitchFamily="34" charset="0"/>
              <a:buChar char="•"/>
            </a:pPr>
            <a:r>
              <a:rPr lang="en-US" sz="1800" dirty="0">
                <a:latin typeface="Verdana"/>
                <a:ea typeface="Verdana"/>
                <a:cs typeface="Verdana"/>
                <a:sym typeface="Verdana"/>
              </a:rPr>
              <a:t>Creates the district budget and DCON budget and keeps financial records.</a:t>
            </a:r>
          </a:p>
          <a:p>
            <a:pPr lvl="0">
              <a:spcAft>
                <a:spcPts val="600"/>
              </a:spcAft>
            </a:pPr>
            <a:r>
              <a:rPr lang="en-US" sz="1800" b="1" dirty="0">
                <a:latin typeface="Verdana"/>
                <a:ea typeface="Verdana"/>
                <a:cs typeface="Verdana"/>
                <a:sym typeface="Verdana"/>
              </a:rPr>
              <a:t>District Secretary</a:t>
            </a:r>
          </a:p>
          <a:p>
            <a:pPr marL="285750" lvl="0" indent="-285750">
              <a:spcAft>
                <a:spcPts val="600"/>
              </a:spcAft>
              <a:buFont typeface="Arial" panose="020B0604020202020204" pitchFamily="34" charset="0"/>
              <a:buChar char="•"/>
            </a:pPr>
            <a:r>
              <a:rPr lang="en-US" sz="1600" dirty="0">
                <a:latin typeface="Verdana"/>
                <a:ea typeface="Verdana"/>
                <a:cs typeface="Verdana"/>
                <a:sym typeface="Verdana"/>
              </a:rPr>
              <a:t>Tracks pride report submission, OIF, submission, and takes minutes at all board meetings.</a:t>
            </a:r>
          </a:p>
          <a:p>
            <a:pPr lvl="0" rtl="0">
              <a:spcBef>
                <a:spcPts val="0"/>
              </a:spcBef>
              <a:buNone/>
            </a:pPr>
            <a:endParaRPr sz="1600" dirty="0"/>
          </a:p>
          <a:p>
            <a:pPr marL="457200" lvl="0" indent="0" rtl="0">
              <a:spcBef>
                <a:spcPts val="0"/>
              </a:spcBef>
              <a:buNone/>
            </a:pPr>
            <a:endParaRPr sz="1600" dirty="0"/>
          </a:p>
        </p:txBody>
      </p:sp>
      <p:sp>
        <p:nvSpPr>
          <p:cNvPr id="69" name="Shape 69"/>
          <p:cNvSpPr txBox="1"/>
          <p:nvPr/>
        </p:nvSpPr>
        <p:spPr>
          <a:xfrm>
            <a:off x="-32700" y="3874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Higher Office</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1800230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85900" y="1154074"/>
            <a:ext cx="8629500" cy="2865476"/>
          </a:xfrm>
          <a:prstGeom prst="rect">
            <a:avLst/>
          </a:prstGeom>
          <a:noFill/>
          <a:ln>
            <a:noFill/>
          </a:ln>
        </p:spPr>
        <p:txBody>
          <a:bodyPr lIns="91425" tIns="91425" rIns="91425" bIns="91425" anchor="t" anchorCtr="0">
            <a:noAutofit/>
          </a:bodyPr>
          <a:lstStyle/>
          <a:p>
            <a:pPr lvl="0">
              <a:spcAft>
                <a:spcPts val="600"/>
              </a:spcAft>
            </a:pPr>
            <a:r>
              <a:rPr lang="en-US" sz="2000" b="1" dirty="0">
                <a:latin typeface="Verdana"/>
                <a:ea typeface="Verdana"/>
                <a:cs typeface="Verdana"/>
                <a:sym typeface="Verdana"/>
              </a:rPr>
              <a:t>District Governor</a:t>
            </a:r>
          </a:p>
          <a:p>
            <a:pPr marL="285750" lvl="0" indent="-285750">
              <a:spcAft>
                <a:spcPts val="600"/>
              </a:spcAft>
              <a:buFont typeface="Arial" panose="020B0604020202020204" pitchFamily="34" charset="0"/>
              <a:buChar char="•"/>
            </a:pPr>
            <a:r>
              <a:rPr lang="en-US" sz="1800" dirty="0">
                <a:latin typeface="Verdana"/>
                <a:ea typeface="Verdana"/>
                <a:cs typeface="Verdana"/>
                <a:sym typeface="Verdana"/>
              </a:rPr>
              <a:t>Provides guidance and leadership to all officers and district officers.</a:t>
            </a:r>
          </a:p>
          <a:p>
            <a:pPr lvl="0">
              <a:spcAft>
                <a:spcPts val="600"/>
              </a:spcAft>
            </a:pPr>
            <a:r>
              <a:rPr lang="en-US" sz="2000" b="1" dirty="0">
                <a:latin typeface="Verdana"/>
                <a:ea typeface="Verdana"/>
                <a:cs typeface="Verdana"/>
                <a:sym typeface="Verdana"/>
              </a:rPr>
              <a:t>DCON Chair</a:t>
            </a:r>
          </a:p>
          <a:p>
            <a:pPr marL="285750" lvl="0" indent="-285750">
              <a:spcAft>
                <a:spcPts val="600"/>
              </a:spcAft>
              <a:buFont typeface="Arial" panose="020B0604020202020204" pitchFamily="34" charset="0"/>
              <a:buChar char="•"/>
            </a:pPr>
            <a:r>
              <a:rPr lang="en-US" sz="1800" dirty="0">
                <a:latin typeface="Verdana"/>
                <a:ea typeface="Verdana"/>
                <a:cs typeface="Verdana"/>
                <a:sym typeface="Verdana"/>
              </a:rPr>
              <a:t>Plans the </a:t>
            </a:r>
            <a:r>
              <a:rPr lang="en-US" sz="1800" dirty="0" smtClean="0">
                <a:latin typeface="Verdana"/>
                <a:ea typeface="Verdana"/>
                <a:cs typeface="Verdana"/>
                <a:sym typeface="Verdana"/>
              </a:rPr>
              <a:t>annual District </a:t>
            </a:r>
            <a:r>
              <a:rPr lang="en-US" sz="1800" dirty="0">
                <a:latin typeface="Verdana"/>
                <a:ea typeface="Verdana"/>
                <a:cs typeface="Verdana"/>
                <a:sym typeface="Verdana"/>
              </a:rPr>
              <a:t>Conference.</a:t>
            </a:r>
          </a:p>
          <a:p>
            <a:pPr lvl="0" rtl="0">
              <a:spcBef>
                <a:spcPts val="0"/>
              </a:spcBef>
              <a:buNone/>
            </a:pPr>
            <a:endParaRPr sz="1600" dirty="0"/>
          </a:p>
          <a:p>
            <a:pPr marL="457200" lvl="0" indent="0" rtl="0">
              <a:spcBef>
                <a:spcPts val="0"/>
              </a:spcBef>
              <a:buNone/>
            </a:pPr>
            <a:endParaRPr sz="1600" dirty="0"/>
          </a:p>
        </p:txBody>
      </p:sp>
      <p:sp>
        <p:nvSpPr>
          <p:cNvPr id="69" name="Shape 69"/>
          <p:cNvSpPr txBox="1"/>
          <p:nvPr/>
        </p:nvSpPr>
        <p:spPr>
          <a:xfrm>
            <a:off x="-32700" y="3874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Higher Office</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406526"/>
            <a:ext cx="1550425" cy="717424"/>
          </a:xfrm>
          <a:prstGeom prst="rect">
            <a:avLst/>
          </a:prstGeom>
          <a:noFill/>
          <a:ln>
            <a:noFill/>
          </a:ln>
        </p:spPr>
      </p:pic>
    </p:spTree>
    <p:extLst>
      <p:ext uri="{BB962C8B-B14F-4D97-AF65-F5344CB8AC3E}">
        <p14:creationId xmlns:p14="http://schemas.microsoft.com/office/powerpoint/2010/main" val="1800230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Shape 84"/>
          <p:cNvPicPr preferRelativeResize="0"/>
          <p:nvPr/>
        </p:nvPicPr>
        <p:blipFill>
          <a:blip r:embed="rId3">
            <a:alphaModFix/>
          </a:blip>
          <a:stretch>
            <a:fillRect/>
          </a:stretch>
        </p:blipFill>
        <p:spPr>
          <a:xfrm>
            <a:off x="0" y="3988587"/>
            <a:ext cx="9144000" cy="1176275"/>
          </a:xfrm>
          <a:prstGeom prst="rect">
            <a:avLst/>
          </a:prstGeom>
          <a:noFill/>
          <a:ln>
            <a:noFill/>
          </a:ln>
        </p:spPr>
      </p:pic>
      <p:pic>
        <p:nvPicPr>
          <p:cNvPr id="85" name="Shape 85"/>
          <p:cNvPicPr preferRelativeResize="0"/>
          <p:nvPr/>
        </p:nvPicPr>
        <p:blipFill>
          <a:blip r:embed="rId4">
            <a:alphaModFix/>
          </a:blip>
          <a:stretch>
            <a:fillRect/>
          </a:stretch>
        </p:blipFill>
        <p:spPr>
          <a:xfrm>
            <a:off x="0" y="-3"/>
            <a:ext cx="9144000" cy="338374"/>
          </a:xfrm>
          <a:prstGeom prst="rect">
            <a:avLst/>
          </a:prstGeom>
          <a:noFill/>
          <a:ln>
            <a:noFill/>
          </a:ln>
        </p:spPr>
      </p:pic>
      <p:sp>
        <p:nvSpPr>
          <p:cNvPr id="86" name="Shape 86"/>
          <p:cNvSpPr txBox="1"/>
          <p:nvPr/>
        </p:nvSpPr>
        <p:spPr>
          <a:xfrm>
            <a:off x="160350" y="1558650"/>
            <a:ext cx="8629500" cy="1470300"/>
          </a:xfrm>
          <a:prstGeom prst="rect">
            <a:avLst/>
          </a:prstGeom>
          <a:noFill/>
          <a:ln>
            <a:noFill/>
          </a:ln>
        </p:spPr>
        <p:txBody>
          <a:bodyPr lIns="91425" tIns="91425" rIns="91425" bIns="91425" anchor="t" anchorCtr="0">
            <a:noAutofit/>
          </a:bodyPr>
          <a:lstStyle/>
          <a:p>
            <a:pPr marL="127000" lvl="0" rtl="0">
              <a:lnSpc>
                <a:spcPct val="115000"/>
              </a:lnSpc>
              <a:spcBef>
                <a:spcPts val="0"/>
              </a:spcBef>
              <a:buSzPct val="100000"/>
            </a:pPr>
            <a:r>
              <a:rPr lang="en" sz="2400" dirty="0" smtClean="0">
                <a:latin typeface="Verdana"/>
                <a:ea typeface="Verdana"/>
                <a:cs typeface="Verdana"/>
                <a:sym typeface="Verdana"/>
              </a:rPr>
              <a:t>For more information visit </a:t>
            </a:r>
            <a:r>
              <a:rPr lang="en" sz="2400" u="sng" dirty="0" smtClean="0">
                <a:solidFill>
                  <a:schemeClr val="hlink"/>
                </a:solidFill>
                <a:latin typeface="Verdana"/>
                <a:ea typeface="Verdana"/>
                <a:cs typeface="Verdana"/>
                <a:sym typeface="Verdana"/>
                <a:hlinkClick r:id="rId5"/>
              </a:rPr>
              <a:t>www.floridakeyclub.org</a:t>
            </a:r>
            <a:endParaRPr lang="en" sz="2400" dirty="0">
              <a:latin typeface="Verdana"/>
              <a:ea typeface="Verdana"/>
              <a:cs typeface="Verdana"/>
              <a:sym typeface="Verdana"/>
            </a:endParaRPr>
          </a:p>
          <a:p>
            <a:pPr marL="127000" lvl="0" rtl="0">
              <a:lnSpc>
                <a:spcPct val="115000"/>
              </a:lnSpc>
              <a:spcBef>
                <a:spcPts val="0"/>
              </a:spcBef>
              <a:buSzPct val="100000"/>
            </a:pPr>
            <a:r>
              <a:rPr lang="en" sz="2400" dirty="0" smtClean="0">
                <a:latin typeface="Verdana"/>
                <a:ea typeface="Verdana"/>
                <a:cs typeface="Verdana"/>
                <a:sym typeface="Verdana"/>
              </a:rPr>
              <a:t>Questions </a:t>
            </a:r>
            <a:r>
              <a:rPr lang="en" sz="2400" dirty="0">
                <a:latin typeface="Verdana"/>
                <a:ea typeface="Verdana"/>
                <a:cs typeface="Verdana"/>
                <a:sym typeface="Verdana"/>
              </a:rPr>
              <a:t>and/or Comments</a:t>
            </a:r>
            <a:r>
              <a:rPr lang="en" sz="2400" dirty="0" smtClean="0">
                <a:latin typeface="Verdana"/>
                <a:ea typeface="Verdana"/>
                <a:cs typeface="Verdana"/>
                <a:sym typeface="Verdana"/>
              </a:rPr>
              <a:t>?</a:t>
            </a:r>
            <a:endParaRPr lang="en" sz="2400" dirty="0">
              <a:latin typeface="Verdana"/>
              <a:ea typeface="Verdana"/>
              <a:cs typeface="Verdana"/>
              <a:sym typeface="Verdana"/>
            </a:endParaRPr>
          </a:p>
          <a:p>
            <a:pPr lvl="0" rtl="0">
              <a:lnSpc>
                <a:spcPct val="115000"/>
              </a:lnSpc>
              <a:spcBef>
                <a:spcPts val="0"/>
              </a:spcBef>
              <a:buNone/>
            </a:pPr>
            <a:endParaRPr sz="1600" dirty="0">
              <a:latin typeface="Verdana"/>
              <a:ea typeface="Verdana"/>
              <a:cs typeface="Verdana"/>
              <a:sym typeface="Verdana"/>
            </a:endParaRPr>
          </a:p>
          <a:p>
            <a:pPr lvl="0" rtl="0">
              <a:lnSpc>
                <a:spcPct val="115000"/>
              </a:lnSpc>
              <a:spcBef>
                <a:spcPts val="0"/>
              </a:spcBef>
              <a:buNone/>
            </a:pPr>
            <a:endParaRPr sz="1600" dirty="0">
              <a:latin typeface="Verdana"/>
              <a:ea typeface="Verdana"/>
              <a:cs typeface="Verdana"/>
              <a:sym typeface="Verdana"/>
            </a:endParaRPr>
          </a:p>
          <a:p>
            <a:pPr lvl="0" rtl="0">
              <a:lnSpc>
                <a:spcPct val="115000"/>
              </a:lnSpc>
              <a:spcBef>
                <a:spcPts val="0"/>
              </a:spcBef>
              <a:buNone/>
            </a:pPr>
            <a:endParaRPr sz="1600" dirty="0">
              <a:latin typeface="Verdana"/>
              <a:ea typeface="Verdana"/>
              <a:cs typeface="Verdana"/>
              <a:sym typeface="Verdana"/>
            </a:endParaRPr>
          </a:p>
          <a:p>
            <a:pPr lvl="0" rtl="0">
              <a:spcBef>
                <a:spcPts val="0"/>
              </a:spcBef>
              <a:buNone/>
            </a:pPr>
            <a:endParaRPr sz="1600" dirty="0"/>
          </a:p>
          <a:p>
            <a:pPr marL="457200" lvl="0" indent="0" rtl="0">
              <a:spcBef>
                <a:spcPts val="0"/>
              </a:spcBef>
              <a:buNone/>
            </a:pPr>
            <a:endParaRPr sz="1600" dirty="0"/>
          </a:p>
        </p:txBody>
      </p:sp>
      <p:sp>
        <p:nvSpPr>
          <p:cNvPr id="87" name="Shape 87"/>
          <p:cNvSpPr txBox="1"/>
          <p:nvPr/>
        </p:nvSpPr>
        <p:spPr>
          <a:xfrm>
            <a:off x="0" y="3619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Conclusion</a:t>
            </a:r>
            <a:endParaRPr lang="en" sz="3600" dirty="0">
              <a:latin typeface="Verdana"/>
              <a:ea typeface="Verdana"/>
              <a:cs typeface="Verdana"/>
              <a:sym typeface="Verdana"/>
            </a:endParaRPr>
          </a:p>
        </p:txBody>
      </p:sp>
      <p:pic>
        <p:nvPicPr>
          <p:cNvPr id="88" name="Shape 88"/>
          <p:cNvPicPr preferRelativeResize="0"/>
          <p:nvPr/>
        </p:nvPicPr>
        <p:blipFill>
          <a:blip r:embed="rId6">
            <a:alphaModFix/>
          </a:blip>
          <a:stretch>
            <a:fillRect/>
          </a:stretch>
        </p:blipFill>
        <p:spPr>
          <a:xfrm>
            <a:off x="7346324" y="563224"/>
            <a:ext cx="1550425" cy="71742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200150"/>
            <a:ext cx="7743750" cy="2411176"/>
          </a:xfrm>
          <a:prstGeom prst="rect">
            <a:avLst/>
          </a:prstGeom>
          <a:noFill/>
          <a:ln>
            <a:noFill/>
          </a:ln>
        </p:spPr>
        <p:txBody>
          <a:bodyPr lIns="91425" tIns="91425" rIns="91425" bIns="91425" anchor="t" anchorCtr="0">
            <a:noAutofit/>
          </a:bodyPr>
          <a:lstStyle/>
          <a:p>
            <a:pPr marL="342900" lvl="0" indent="-342900">
              <a:spcAft>
                <a:spcPts val="600"/>
              </a:spcAft>
              <a:buAutoNum type="arabicPeriod"/>
            </a:pPr>
            <a:r>
              <a:rPr lang="en-US" sz="1600" b="1" dirty="0" smtClean="0">
                <a:latin typeface="Verdana"/>
                <a:ea typeface="Verdana"/>
                <a:cs typeface="Verdana"/>
                <a:sym typeface="Verdana"/>
              </a:rPr>
              <a:t>What </a:t>
            </a:r>
            <a:r>
              <a:rPr lang="en-US" sz="1600" b="1" dirty="0">
                <a:latin typeface="Verdana"/>
                <a:ea typeface="Verdana"/>
                <a:cs typeface="Verdana"/>
                <a:sym typeface="Verdana"/>
              </a:rPr>
              <a:t>is Key Club</a:t>
            </a:r>
            <a:r>
              <a:rPr lang="en-US" sz="1600" b="1" dirty="0" smtClean="0">
                <a:latin typeface="Verdana"/>
                <a:ea typeface="Verdana"/>
                <a:cs typeface="Verdana"/>
                <a:sym typeface="Verdana"/>
              </a:rPr>
              <a:t>?</a:t>
            </a:r>
            <a:endParaRPr lang="en-US" sz="1600" b="1" dirty="0">
              <a:latin typeface="Verdana"/>
              <a:ea typeface="Verdana"/>
              <a:cs typeface="Verdana"/>
              <a:sym typeface="Verdana"/>
            </a:endParaRPr>
          </a:p>
          <a:p>
            <a:pPr lvl="0">
              <a:spcAft>
                <a:spcPts val="600"/>
              </a:spcAft>
            </a:pPr>
            <a:r>
              <a:rPr lang="en-US" sz="1500" dirty="0" smtClean="0">
                <a:latin typeface="Verdana"/>
                <a:ea typeface="Verdana"/>
                <a:cs typeface="Verdana"/>
                <a:sym typeface="Verdana"/>
              </a:rPr>
              <a:t>	-Key </a:t>
            </a:r>
            <a:r>
              <a:rPr lang="en-US" sz="1500" dirty="0">
                <a:latin typeface="Verdana"/>
                <a:ea typeface="Verdana"/>
                <a:cs typeface="Verdana"/>
                <a:sym typeface="Verdana"/>
              </a:rPr>
              <a:t>Club is the oldest and largest service organization in the world.</a:t>
            </a:r>
          </a:p>
          <a:p>
            <a:pPr lvl="0">
              <a:spcAft>
                <a:spcPts val="600"/>
              </a:spcAft>
            </a:pPr>
            <a:r>
              <a:rPr lang="en-US" sz="1600" b="1" dirty="0">
                <a:latin typeface="Verdana"/>
                <a:ea typeface="Verdana"/>
                <a:cs typeface="Verdana"/>
                <a:sym typeface="Verdana"/>
              </a:rPr>
              <a:t>2. What is Key Club’s vision?</a:t>
            </a:r>
          </a:p>
          <a:p>
            <a:pPr lvl="0">
              <a:spcAft>
                <a:spcPts val="600"/>
              </a:spcAft>
            </a:pPr>
            <a:r>
              <a:rPr lang="en-US" sz="1500" dirty="0" smtClean="0">
                <a:latin typeface="Verdana"/>
                <a:ea typeface="Verdana"/>
                <a:cs typeface="Verdana"/>
                <a:sym typeface="Verdana"/>
              </a:rPr>
              <a:t>	-To </a:t>
            </a:r>
            <a:r>
              <a:rPr lang="en-US" sz="1500" dirty="0">
                <a:latin typeface="Verdana"/>
                <a:ea typeface="Verdana"/>
                <a:cs typeface="Verdana"/>
                <a:sym typeface="Verdana"/>
              </a:rPr>
              <a:t>develop competent, capable, caring leaders through the vehicle of service.</a:t>
            </a:r>
          </a:p>
          <a:p>
            <a:pPr lvl="0">
              <a:spcAft>
                <a:spcPts val="600"/>
              </a:spcAft>
            </a:pPr>
            <a:r>
              <a:rPr lang="en-US" sz="1600" b="1" dirty="0">
                <a:latin typeface="Verdana"/>
                <a:ea typeface="Verdana"/>
                <a:cs typeface="Verdana"/>
                <a:sym typeface="Verdana"/>
              </a:rPr>
              <a:t>3. What makes up the board of directors?</a:t>
            </a:r>
          </a:p>
          <a:p>
            <a:pPr lvl="0">
              <a:spcAft>
                <a:spcPts val="600"/>
              </a:spcAft>
            </a:pPr>
            <a:r>
              <a:rPr lang="en-US" sz="1500" dirty="0" smtClean="0">
                <a:latin typeface="Verdana"/>
                <a:ea typeface="Verdana"/>
                <a:cs typeface="Verdana"/>
                <a:sym typeface="Verdana"/>
              </a:rPr>
              <a:t>	-President</a:t>
            </a:r>
            <a:r>
              <a:rPr lang="en-US" sz="1500" dirty="0">
                <a:latin typeface="Verdana"/>
                <a:ea typeface="Verdana"/>
                <a:cs typeface="Verdana"/>
                <a:sym typeface="Verdana"/>
              </a:rPr>
              <a:t>, Vice President, Secretary, Treasurer, Editor, Class Directors, and anyone that has been added in the bylaws.</a:t>
            </a:r>
            <a:endParaRPr sz="1500" dirty="0" smtClean="0"/>
          </a:p>
          <a:p>
            <a:pPr marL="457200" lvl="0" indent="0" rtl="0">
              <a:spcBef>
                <a:spcPts val="0"/>
              </a:spcBef>
              <a:buNone/>
            </a:pPr>
            <a:endParaRPr sz="1600" dirty="0"/>
          </a:p>
        </p:txBody>
      </p:sp>
      <p:sp>
        <p:nvSpPr>
          <p:cNvPr id="69" name="Shape 69"/>
          <p:cNvSpPr txBox="1"/>
          <p:nvPr/>
        </p:nvSpPr>
        <p:spPr>
          <a:xfrm>
            <a:off x="856" y="5905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Key Club Basics</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28600" y="1123950"/>
            <a:ext cx="8629500" cy="2940600"/>
          </a:xfrm>
          <a:prstGeom prst="rect">
            <a:avLst/>
          </a:prstGeom>
          <a:noFill/>
          <a:ln>
            <a:noFill/>
          </a:ln>
        </p:spPr>
        <p:txBody>
          <a:bodyPr lIns="91425" tIns="91425" rIns="91425" bIns="91425" anchor="t" anchorCtr="0">
            <a:noAutofit/>
          </a:bodyPr>
          <a:lstStyle/>
          <a:p>
            <a:pPr lvl="0">
              <a:spcAft>
                <a:spcPts val="600"/>
              </a:spcAft>
            </a:pPr>
            <a:r>
              <a:rPr lang="en-US" sz="1600" b="1" dirty="0" smtClean="0">
                <a:latin typeface="Verdana"/>
                <a:ea typeface="Verdana"/>
                <a:cs typeface="Verdana"/>
                <a:sym typeface="Verdana"/>
              </a:rPr>
              <a:t>4</a:t>
            </a:r>
            <a:r>
              <a:rPr lang="en-US" sz="1600" b="1" dirty="0">
                <a:latin typeface="Verdana"/>
                <a:ea typeface="Verdana"/>
                <a:cs typeface="Verdana"/>
                <a:sym typeface="Verdana"/>
              </a:rPr>
              <a:t>.  How many districts are there?</a:t>
            </a:r>
          </a:p>
          <a:p>
            <a:pPr lvl="1">
              <a:spcAft>
                <a:spcPts val="600"/>
              </a:spcAft>
            </a:pPr>
            <a:r>
              <a:rPr lang="en-US" sz="1500" dirty="0" smtClean="0">
                <a:latin typeface="Verdana"/>
                <a:ea typeface="Verdana"/>
                <a:cs typeface="Verdana"/>
                <a:sym typeface="Verdana"/>
              </a:rPr>
              <a:t>	-There </a:t>
            </a:r>
            <a:r>
              <a:rPr lang="en-US" sz="1500" dirty="0">
                <a:latin typeface="Verdana"/>
                <a:ea typeface="Verdana"/>
                <a:cs typeface="Verdana"/>
                <a:sym typeface="Verdana"/>
              </a:rPr>
              <a:t>are 34. </a:t>
            </a:r>
          </a:p>
          <a:p>
            <a:pPr lvl="0">
              <a:spcAft>
                <a:spcPts val="600"/>
              </a:spcAft>
            </a:pPr>
            <a:r>
              <a:rPr lang="en-US" sz="1600" b="1" dirty="0">
                <a:latin typeface="Verdana"/>
                <a:ea typeface="Verdana"/>
                <a:cs typeface="Verdana"/>
                <a:sym typeface="Verdana"/>
              </a:rPr>
              <a:t>5.  What are popular acronyms used in Key Club and what do they mean?</a:t>
            </a:r>
          </a:p>
          <a:p>
            <a:pPr lvl="1">
              <a:spcAft>
                <a:spcPts val="600"/>
              </a:spcAft>
            </a:pPr>
            <a:r>
              <a:rPr lang="en-US" sz="1500" dirty="0" smtClean="0">
                <a:latin typeface="Verdana"/>
                <a:ea typeface="Verdana"/>
                <a:cs typeface="Verdana"/>
                <a:sym typeface="Verdana"/>
              </a:rPr>
              <a:t>	-KCKC</a:t>
            </a:r>
            <a:r>
              <a:rPr lang="en-US" sz="1500" dirty="0">
                <a:latin typeface="Verdana"/>
                <a:ea typeface="Verdana"/>
                <a:cs typeface="Verdana"/>
                <a:sym typeface="Verdana"/>
              </a:rPr>
              <a:t>, LTG, DCON, K.C., FLOF, DCM, ZA, etc.</a:t>
            </a:r>
          </a:p>
          <a:p>
            <a:pPr lvl="0">
              <a:spcAft>
                <a:spcPts val="600"/>
              </a:spcAft>
            </a:pPr>
            <a:r>
              <a:rPr lang="en-US" sz="1600" b="1" dirty="0">
                <a:latin typeface="Verdana"/>
                <a:ea typeface="Verdana"/>
                <a:cs typeface="Verdana"/>
                <a:sym typeface="Verdana"/>
              </a:rPr>
              <a:t>6. Why is Key Club week important?</a:t>
            </a:r>
          </a:p>
          <a:p>
            <a:pPr lvl="0">
              <a:spcAft>
                <a:spcPts val="600"/>
              </a:spcAft>
            </a:pPr>
            <a:r>
              <a:rPr lang="en-US" sz="1500" dirty="0" smtClean="0">
                <a:latin typeface="Verdana"/>
                <a:ea typeface="Verdana"/>
                <a:cs typeface="Verdana"/>
                <a:sym typeface="Verdana"/>
              </a:rPr>
              <a:t>	-It </a:t>
            </a:r>
            <a:r>
              <a:rPr lang="en-US" sz="1500" dirty="0">
                <a:latin typeface="Verdana"/>
                <a:ea typeface="Verdana"/>
                <a:cs typeface="Verdana"/>
                <a:sym typeface="Verdana"/>
              </a:rPr>
              <a:t>promotes Key Club throughout the community.</a:t>
            </a:r>
          </a:p>
          <a:p>
            <a:pPr lvl="0">
              <a:spcAft>
                <a:spcPts val="600"/>
              </a:spcAft>
            </a:pPr>
            <a:r>
              <a:rPr lang="en-US" sz="1600" b="1" dirty="0">
                <a:latin typeface="Verdana"/>
                <a:ea typeface="Verdana"/>
                <a:cs typeface="Verdana"/>
                <a:sym typeface="Verdana"/>
              </a:rPr>
              <a:t>7. What are the duties of a member of Key Club International?</a:t>
            </a:r>
          </a:p>
          <a:p>
            <a:pPr lvl="0">
              <a:spcAft>
                <a:spcPts val="600"/>
              </a:spcAft>
            </a:pPr>
            <a:r>
              <a:rPr lang="en-US" sz="1500" dirty="0" smtClean="0">
                <a:latin typeface="Verdana"/>
                <a:ea typeface="Verdana"/>
                <a:cs typeface="Verdana"/>
                <a:sym typeface="Verdana"/>
              </a:rPr>
              <a:t>	-Pay </a:t>
            </a:r>
            <a:r>
              <a:rPr lang="en-US" sz="1500" dirty="0">
                <a:latin typeface="Verdana"/>
                <a:ea typeface="Verdana"/>
                <a:cs typeface="Verdana"/>
                <a:sym typeface="Verdana"/>
              </a:rPr>
              <a:t>dues, plan service projects, help with committees, attend weekly/monthly meetings.</a:t>
            </a:r>
            <a:endParaRPr sz="1500" dirty="0"/>
          </a:p>
          <a:p>
            <a:pPr marL="457200" lvl="0" indent="0" rtl="0">
              <a:spcBef>
                <a:spcPts val="0"/>
              </a:spcBef>
              <a:buNone/>
            </a:pPr>
            <a:endParaRPr sz="1600" dirty="0"/>
          </a:p>
        </p:txBody>
      </p:sp>
      <p:sp>
        <p:nvSpPr>
          <p:cNvPr id="69" name="Shape 69"/>
          <p:cNvSpPr txBox="1"/>
          <p:nvPr/>
        </p:nvSpPr>
        <p:spPr>
          <a:xfrm>
            <a:off x="-32700" y="3874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Key Club Basics </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482726"/>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047750"/>
            <a:ext cx="8629500" cy="2940600"/>
          </a:xfrm>
          <a:prstGeom prst="rect">
            <a:avLst/>
          </a:prstGeom>
          <a:noFill/>
          <a:ln>
            <a:noFill/>
          </a:ln>
        </p:spPr>
        <p:txBody>
          <a:bodyPr lIns="91425" tIns="91425" rIns="91425" bIns="91425" anchor="t" anchorCtr="0">
            <a:noAutofit/>
          </a:bodyPr>
          <a:lstStyle/>
          <a:p>
            <a:pPr lvl="0">
              <a:spcAft>
                <a:spcPts val="600"/>
              </a:spcAft>
            </a:pPr>
            <a:r>
              <a:rPr lang="en-US" sz="1600" b="1" dirty="0">
                <a:latin typeface="Verdana"/>
                <a:ea typeface="Verdana"/>
                <a:cs typeface="Verdana"/>
                <a:sym typeface="Verdana"/>
              </a:rPr>
              <a:t> 8.  What are committees? Name some examples  </a:t>
            </a:r>
            <a:endParaRPr lang="en-US" sz="1600" b="1" dirty="0" smtClean="0">
              <a:latin typeface="Verdana"/>
              <a:ea typeface="Verdana"/>
              <a:cs typeface="Verdana"/>
              <a:sym typeface="Verdana"/>
            </a:endParaRPr>
          </a:p>
          <a:p>
            <a:pPr lvl="0">
              <a:spcAft>
                <a:spcPts val="600"/>
              </a:spcAft>
            </a:pPr>
            <a:r>
              <a:rPr lang="en-US" sz="1600" b="1" dirty="0" smtClean="0">
                <a:latin typeface="Verdana"/>
                <a:ea typeface="Verdana"/>
                <a:cs typeface="Verdana"/>
                <a:sym typeface="Verdana"/>
              </a:rPr>
              <a:t>of </a:t>
            </a:r>
            <a:r>
              <a:rPr lang="en-US" sz="1600" b="1" dirty="0">
                <a:latin typeface="Verdana"/>
                <a:ea typeface="Verdana"/>
                <a:cs typeface="Verdana"/>
                <a:sym typeface="Verdana"/>
              </a:rPr>
              <a:t>committees in Key Club. </a:t>
            </a:r>
          </a:p>
          <a:p>
            <a:pPr lvl="0">
              <a:spcAft>
                <a:spcPts val="600"/>
              </a:spcAft>
            </a:pPr>
            <a:r>
              <a:rPr lang="en-US" sz="1500" dirty="0" smtClean="0">
                <a:latin typeface="Verdana"/>
                <a:ea typeface="Verdana"/>
                <a:cs typeface="Verdana"/>
                <a:sym typeface="Verdana"/>
              </a:rPr>
              <a:t>	-A </a:t>
            </a:r>
            <a:r>
              <a:rPr lang="en-US" sz="1500" dirty="0">
                <a:latin typeface="Verdana"/>
                <a:ea typeface="Verdana"/>
                <a:cs typeface="Verdana"/>
                <a:sym typeface="Verdana"/>
              </a:rPr>
              <a:t>group of people that work together to achieve a common goal. Service, Public Relations, Kiwanis Family Relations, DCON, ICON, Marketing. </a:t>
            </a:r>
          </a:p>
          <a:p>
            <a:pPr lvl="0">
              <a:spcAft>
                <a:spcPts val="600"/>
              </a:spcAft>
            </a:pPr>
            <a:r>
              <a:rPr lang="en-US" sz="1600" b="1" dirty="0">
                <a:latin typeface="Verdana"/>
                <a:ea typeface="Verdana"/>
                <a:cs typeface="Verdana"/>
                <a:sym typeface="Verdana"/>
              </a:rPr>
              <a:t>9.  What resources are available?</a:t>
            </a:r>
          </a:p>
          <a:p>
            <a:pPr lvl="0">
              <a:spcAft>
                <a:spcPts val="600"/>
              </a:spcAft>
            </a:pPr>
            <a:r>
              <a:rPr lang="en-US" sz="1500" dirty="0" smtClean="0">
                <a:latin typeface="Verdana"/>
                <a:ea typeface="Verdana"/>
                <a:cs typeface="Verdana"/>
                <a:sym typeface="Verdana"/>
              </a:rPr>
              <a:t>	-Florida </a:t>
            </a:r>
            <a:r>
              <a:rPr lang="en-US" sz="1500" dirty="0">
                <a:latin typeface="Verdana"/>
                <a:ea typeface="Verdana"/>
                <a:cs typeface="Verdana"/>
                <a:sym typeface="Verdana"/>
              </a:rPr>
              <a:t>Key Club Website and Key Club International Website. YouTube channels are also available.</a:t>
            </a:r>
          </a:p>
          <a:p>
            <a:pPr lvl="0">
              <a:spcAft>
                <a:spcPts val="600"/>
              </a:spcAft>
            </a:pPr>
            <a:r>
              <a:rPr lang="en-US" sz="1600" b="1" dirty="0">
                <a:latin typeface="Verdana"/>
                <a:ea typeface="Verdana"/>
                <a:cs typeface="Verdana"/>
                <a:sym typeface="Verdana"/>
              </a:rPr>
              <a:t>10. What do Lieutenant Governor’s do?</a:t>
            </a:r>
          </a:p>
          <a:p>
            <a:pPr lvl="0">
              <a:spcAft>
                <a:spcPts val="600"/>
              </a:spcAft>
            </a:pPr>
            <a:r>
              <a:rPr lang="en-US" sz="1500" dirty="0" smtClean="0">
                <a:latin typeface="Verdana"/>
                <a:ea typeface="Verdana"/>
                <a:cs typeface="Verdana"/>
                <a:sym typeface="Verdana"/>
              </a:rPr>
              <a:t>	-Link </a:t>
            </a:r>
            <a:r>
              <a:rPr lang="en-US" sz="1500" dirty="0">
                <a:latin typeface="Verdana"/>
                <a:ea typeface="Verdana"/>
                <a:cs typeface="Verdana"/>
                <a:sym typeface="Verdana"/>
              </a:rPr>
              <a:t>the district to clubs. </a:t>
            </a:r>
            <a:endParaRPr sz="1500" dirty="0"/>
          </a:p>
          <a:p>
            <a:pPr marL="457200" lvl="0" indent="0" rtl="0">
              <a:spcBef>
                <a:spcPts val="0"/>
              </a:spcBef>
              <a:buNone/>
            </a:pPr>
            <a:endParaRPr sz="1600" dirty="0"/>
          </a:p>
        </p:txBody>
      </p:sp>
      <p:sp>
        <p:nvSpPr>
          <p:cNvPr id="69" name="Shape 69"/>
          <p:cNvSpPr txBox="1"/>
          <p:nvPr/>
        </p:nvSpPr>
        <p:spPr>
          <a:xfrm>
            <a:off x="-32700" y="4381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Key Club Basics</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406526"/>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200150"/>
            <a:ext cx="8629500" cy="2940600"/>
          </a:xfrm>
          <a:prstGeom prst="rect">
            <a:avLst/>
          </a:prstGeom>
          <a:noFill/>
          <a:ln>
            <a:noFill/>
          </a:ln>
        </p:spPr>
        <p:txBody>
          <a:bodyPr lIns="91425" tIns="91425" rIns="91425" bIns="91425" anchor="t" anchorCtr="0">
            <a:noAutofit/>
          </a:bodyPr>
          <a:lstStyle/>
          <a:p>
            <a:pPr lvl="0" rtl="0">
              <a:spcBef>
                <a:spcPts val="0"/>
              </a:spcBef>
              <a:buNone/>
            </a:pPr>
            <a:r>
              <a:rPr lang="en" sz="2400" b="1" dirty="0" smtClean="0">
                <a:latin typeface="Verdana"/>
                <a:ea typeface="Verdana"/>
                <a:cs typeface="Verdana"/>
                <a:sym typeface="Verdana"/>
              </a:rPr>
              <a:t>What is Kiwanis?</a:t>
            </a:r>
            <a:endParaRPr lang="en" sz="2400" b="1" dirty="0">
              <a:latin typeface="Verdana"/>
              <a:ea typeface="Verdana"/>
              <a:cs typeface="Verdana"/>
              <a:sym typeface="Verdana"/>
            </a:endParaRPr>
          </a:p>
          <a:p>
            <a:pPr lvl="0" rtl="0">
              <a:spcBef>
                <a:spcPts val="0"/>
              </a:spcBef>
              <a:buNone/>
            </a:pPr>
            <a:endParaRPr sz="2000" dirty="0">
              <a:latin typeface="Verdana"/>
              <a:ea typeface="Verdana"/>
              <a:cs typeface="Verdana"/>
              <a:sym typeface="Verdana"/>
            </a:endParaRPr>
          </a:p>
          <a:p>
            <a:pPr marL="457200" lvl="0" indent="-323850">
              <a:lnSpc>
                <a:spcPct val="115000"/>
              </a:lnSpc>
              <a:spcAft>
                <a:spcPts val="600"/>
              </a:spcAft>
              <a:buSzPct val="100000"/>
              <a:buFont typeface="Verdana"/>
              <a:buChar char="●"/>
            </a:pPr>
            <a:r>
              <a:rPr lang="en-US" sz="2000" dirty="0">
                <a:latin typeface="Verdana"/>
                <a:ea typeface="Verdana"/>
                <a:cs typeface="Verdana"/>
                <a:sym typeface="Verdana"/>
              </a:rPr>
              <a:t>A service organization made up of adults</a:t>
            </a:r>
          </a:p>
          <a:p>
            <a:pPr marL="457200" lvl="0" indent="-323850">
              <a:lnSpc>
                <a:spcPct val="115000"/>
              </a:lnSpc>
              <a:spcAft>
                <a:spcPts val="600"/>
              </a:spcAft>
              <a:buSzPct val="100000"/>
              <a:buFont typeface="Verdana"/>
              <a:buChar char="●"/>
            </a:pPr>
            <a:r>
              <a:rPr lang="en-US" sz="2000" dirty="0">
                <a:latin typeface="Verdana"/>
                <a:ea typeface="Verdana"/>
                <a:cs typeface="Verdana"/>
                <a:sym typeface="Verdana"/>
              </a:rPr>
              <a:t>Most Key Clubs are sponsored by a Kiwanis Club and receive financial help and help with service projects from them</a:t>
            </a:r>
          </a:p>
          <a:p>
            <a:pPr marL="457200" lvl="0" indent="-323850">
              <a:lnSpc>
                <a:spcPct val="115000"/>
              </a:lnSpc>
              <a:spcAft>
                <a:spcPts val="600"/>
              </a:spcAft>
              <a:buSzPct val="100000"/>
              <a:buFont typeface="Verdana"/>
              <a:buChar char="●"/>
            </a:pPr>
            <a:r>
              <a:rPr lang="en-US" sz="2000" dirty="0">
                <a:latin typeface="Verdana"/>
                <a:ea typeface="Verdana"/>
                <a:cs typeface="Verdana"/>
                <a:sym typeface="Verdana"/>
              </a:rPr>
              <a:t>Structured a lot like Key Club</a:t>
            </a:r>
          </a:p>
          <a:p>
            <a:pPr marL="457200" lvl="0" indent="0" rtl="0">
              <a:spcBef>
                <a:spcPts val="0"/>
              </a:spcBef>
              <a:buNone/>
            </a:pPr>
            <a:endParaRPr sz="1600" dirty="0"/>
          </a:p>
        </p:txBody>
      </p:sp>
      <p:sp>
        <p:nvSpPr>
          <p:cNvPr id="69" name="Shape 69"/>
          <p:cNvSpPr txBox="1"/>
          <p:nvPr/>
        </p:nvSpPr>
        <p:spPr>
          <a:xfrm>
            <a:off x="-32700" y="4381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Kiwanis Family Relations</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078950"/>
            <a:ext cx="8629500" cy="2940600"/>
          </a:xfrm>
          <a:prstGeom prst="rect">
            <a:avLst/>
          </a:prstGeom>
          <a:noFill/>
          <a:ln>
            <a:noFill/>
          </a:ln>
        </p:spPr>
        <p:txBody>
          <a:bodyPr lIns="91425" tIns="91425" rIns="91425" bIns="91425" anchor="t" anchorCtr="0">
            <a:noAutofit/>
          </a:bodyPr>
          <a:lstStyle/>
          <a:p>
            <a:pPr lvl="0" rtl="0">
              <a:spcBef>
                <a:spcPts val="0"/>
              </a:spcBef>
              <a:spcAft>
                <a:spcPts val="600"/>
              </a:spcAft>
              <a:buNone/>
            </a:pPr>
            <a:r>
              <a:rPr lang="en" sz="1800" b="1" dirty="0" smtClean="0">
                <a:latin typeface="Verdana"/>
                <a:ea typeface="Verdana"/>
                <a:cs typeface="Verdana"/>
                <a:sym typeface="Verdana"/>
              </a:rPr>
              <a:t>Other Branches</a:t>
            </a:r>
          </a:p>
          <a:p>
            <a:pPr marL="133350" lvl="0">
              <a:lnSpc>
                <a:spcPct val="115000"/>
              </a:lnSpc>
              <a:spcAft>
                <a:spcPts val="600"/>
              </a:spcAft>
              <a:buSzPct val="100000"/>
            </a:pPr>
            <a:r>
              <a:rPr lang="en-US" sz="1800" b="1" dirty="0" smtClean="0">
                <a:latin typeface="Verdana"/>
                <a:ea typeface="Verdana"/>
                <a:cs typeface="Verdana"/>
                <a:sym typeface="Verdana"/>
              </a:rPr>
              <a:t>K-Kids</a:t>
            </a:r>
            <a:endParaRPr lang="en-US" sz="1800" b="1" dirty="0">
              <a:latin typeface="Verdana"/>
              <a:ea typeface="Verdana"/>
              <a:cs typeface="Verdana"/>
              <a:sym typeface="Verdana"/>
            </a:endParaRPr>
          </a:p>
          <a:p>
            <a:pPr marL="457200" lvl="2" indent="-323850">
              <a:lnSpc>
                <a:spcPct val="115000"/>
              </a:lnSpc>
              <a:spcAft>
                <a:spcPts val="600"/>
              </a:spcAft>
              <a:buSzPct val="100000"/>
              <a:buFont typeface="Verdana"/>
              <a:buChar char="●"/>
            </a:pPr>
            <a:r>
              <a:rPr lang="en-US" sz="1600" dirty="0">
                <a:latin typeface="Verdana"/>
                <a:ea typeface="Verdana"/>
                <a:cs typeface="Verdana"/>
                <a:sym typeface="Verdana"/>
              </a:rPr>
              <a:t>Elementary aged kids dedicated to service</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Focused on their programs Terrific Kids and Bringing Up </a:t>
            </a:r>
            <a:r>
              <a:rPr lang="en-US" sz="1600" dirty="0" smtClean="0">
                <a:latin typeface="Verdana"/>
                <a:ea typeface="Verdana"/>
                <a:cs typeface="Verdana"/>
                <a:sym typeface="Verdana"/>
              </a:rPr>
              <a:t>Grades</a:t>
            </a:r>
          </a:p>
          <a:p>
            <a:pPr marL="133350" lvl="0">
              <a:lnSpc>
                <a:spcPct val="115000"/>
              </a:lnSpc>
              <a:spcAft>
                <a:spcPts val="600"/>
              </a:spcAft>
              <a:buSzPct val="100000"/>
            </a:pPr>
            <a:r>
              <a:rPr lang="en-US" sz="1800" b="1" dirty="0" smtClean="0">
                <a:latin typeface="Verdana"/>
                <a:ea typeface="Verdana"/>
                <a:cs typeface="Verdana"/>
                <a:sym typeface="Verdana"/>
              </a:rPr>
              <a:t>Builder’s </a:t>
            </a:r>
            <a:r>
              <a:rPr lang="en-US" sz="1800" b="1" dirty="0">
                <a:latin typeface="Verdana"/>
                <a:ea typeface="Verdana"/>
                <a:cs typeface="Verdana"/>
                <a:sym typeface="Verdana"/>
              </a:rPr>
              <a:t>Club</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Middle school version of Kiwanis</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Dedicated to building strong leaders through the vehicle of service</a:t>
            </a:r>
          </a:p>
          <a:p>
            <a:pPr lvl="0" rtl="0">
              <a:spcBef>
                <a:spcPts val="0"/>
              </a:spcBef>
              <a:buNone/>
            </a:pPr>
            <a:endParaRPr sz="1600" dirty="0"/>
          </a:p>
          <a:p>
            <a:pPr marL="457200" lvl="0" indent="0" rtl="0">
              <a:spcBef>
                <a:spcPts val="0"/>
              </a:spcBef>
              <a:buNone/>
            </a:pPr>
            <a:endParaRPr sz="1600" dirty="0"/>
          </a:p>
        </p:txBody>
      </p:sp>
      <p:sp>
        <p:nvSpPr>
          <p:cNvPr id="69" name="Shape 69"/>
          <p:cNvSpPr txBox="1"/>
          <p:nvPr/>
        </p:nvSpPr>
        <p:spPr>
          <a:xfrm>
            <a:off x="-32700" y="4381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Kiwanis Family Relations</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078950"/>
            <a:ext cx="8629500" cy="2940600"/>
          </a:xfrm>
          <a:prstGeom prst="rect">
            <a:avLst/>
          </a:prstGeom>
          <a:noFill/>
          <a:ln>
            <a:noFill/>
          </a:ln>
        </p:spPr>
        <p:txBody>
          <a:bodyPr lIns="91425" tIns="91425" rIns="91425" bIns="91425" anchor="t" anchorCtr="0">
            <a:noAutofit/>
          </a:bodyPr>
          <a:lstStyle/>
          <a:p>
            <a:pPr lvl="0" rtl="0">
              <a:spcBef>
                <a:spcPts val="0"/>
              </a:spcBef>
              <a:spcAft>
                <a:spcPts val="600"/>
              </a:spcAft>
              <a:buNone/>
            </a:pPr>
            <a:r>
              <a:rPr lang="en" sz="1800" b="1" dirty="0" smtClean="0">
                <a:latin typeface="Verdana"/>
                <a:ea typeface="Verdana"/>
                <a:cs typeface="Verdana"/>
                <a:sym typeface="Verdana"/>
              </a:rPr>
              <a:t>Other Branches Continued</a:t>
            </a:r>
            <a:endParaRPr lang="en" sz="1800" b="1" dirty="0">
              <a:latin typeface="Verdana"/>
              <a:ea typeface="Verdana"/>
              <a:cs typeface="Verdana"/>
              <a:sym typeface="Verdana"/>
            </a:endParaRPr>
          </a:p>
          <a:p>
            <a:pPr marL="133350" lvl="0">
              <a:lnSpc>
                <a:spcPct val="115000"/>
              </a:lnSpc>
              <a:spcAft>
                <a:spcPts val="600"/>
              </a:spcAft>
              <a:buSzPct val="100000"/>
            </a:pPr>
            <a:r>
              <a:rPr lang="en-US" sz="1800" b="1" dirty="0" smtClean="0">
                <a:latin typeface="Verdana"/>
                <a:ea typeface="Verdana"/>
                <a:cs typeface="Verdana"/>
                <a:sym typeface="Verdana"/>
              </a:rPr>
              <a:t>Circle </a:t>
            </a:r>
            <a:r>
              <a:rPr lang="en-US" sz="1800" b="1" dirty="0">
                <a:latin typeface="Verdana"/>
                <a:ea typeface="Verdana"/>
                <a:cs typeface="Verdana"/>
                <a:sym typeface="Verdana"/>
              </a:rPr>
              <a:t>K International</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Service organization sponsored by Kiwanis for college aged kids</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Has a lot of freedom when it comes to projects they can do</a:t>
            </a:r>
          </a:p>
          <a:p>
            <a:pPr marL="133350" lvl="0">
              <a:lnSpc>
                <a:spcPct val="115000"/>
              </a:lnSpc>
              <a:spcAft>
                <a:spcPts val="600"/>
              </a:spcAft>
              <a:buSzPct val="100000"/>
            </a:pPr>
            <a:r>
              <a:rPr lang="en-US" sz="1800" b="1" dirty="0" err="1">
                <a:latin typeface="Verdana"/>
                <a:ea typeface="Verdana"/>
                <a:cs typeface="Verdana"/>
                <a:sym typeface="Verdana"/>
              </a:rPr>
              <a:t>Aktion</a:t>
            </a:r>
            <a:r>
              <a:rPr lang="en-US" sz="1800" b="1" dirty="0">
                <a:latin typeface="Verdana"/>
                <a:ea typeface="Verdana"/>
                <a:cs typeface="Verdana"/>
                <a:sym typeface="Verdana"/>
              </a:rPr>
              <a:t> Club</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Service organization for disabled adults</a:t>
            </a:r>
          </a:p>
        </p:txBody>
      </p:sp>
      <p:sp>
        <p:nvSpPr>
          <p:cNvPr id="69" name="Shape 69"/>
          <p:cNvSpPr txBox="1"/>
          <p:nvPr/>
        </p:nvSpPr>
        <p:spPr>
          <a:xfrm>
            <a:off x="-32700" y="3874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Kiwanis Family Relations</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078950"/>
            <a:ext cx="8629500" cy="2940600"/>
          </a:xfrm>
          <a:prstGeom prst="rect">
            <a:avLst/>
          </a:prstGeom>
          <a:noFill/>
          <a:ln>
            <a:noFill/>
          </a:ln>
        </p:spPr>
        <p:txBody>
          <a:bodyPr lIns="91425" tIns="91425" rIns="91425" bIns="91425" anchor="t" anchorCtr="0">
            <a:noAutofit/>
          </a:bodyPr>
          <a:lstStyle/>
          <a:p>
            <a:pPr lvl="0" rtl="0">
              <a:spcBef>
                <a:spcPts val="0"/>
              </a:spcBef>
              <a:spcAft>
                <a:spcPts val="600"/>
              </a:spcAft>
              <a:buNone/>
            </a:pPr>
            <a:r>
              <a:rPr lang="en" sz="1800" b="1" dirty="0" smtClean="0">
                <a:latin typeface="Verdana"/>
                <a:ea typeface="Verdana"/>
                <a:cs typeface="Verdana"/>
                <a:sym typeface="Verdana"/>
              </a:rPr>
              <a:t>Ideas for Kiwanis Family Projects</a:t>
            </a:r>
            <a:endParaRPr lang="en" sz="1800" b="1" dirty="0">
              <a:latin typeface="Verdana"/>
              <a:ea typeface="Verdana"/>
              <a:cs typeface="Verdana"/>
              <a:sym typeface="Verdana"/>
            </a:endParaRPr>
          </a:p>
          <a:p>
            <a:pPr marL="457200" lvl="0" indent="-323850">
              <a:lnSpc>
                <a:spcPct val="115000"/>
              </a:lnSpc>
              <a:spcAft>
                <a:spcPts val="600"/>
              </a:spcAft>
              <a:buSzPct val="100000"/>
              <a:buFont typeface="Verdana"/>
              <a:buChar char="●"/>
            </a:pPr>
            <a:r>
              <a:rPr lang="en-US" sz="1600" dirty="0" smtClean="0">
                <a:latin typeface="Verdana"/>
                <a:ea typeface="Verdana"/>
                <a:cs typeface="Verdana"/>
                <a:sym typeface="Verdana"/>
              </a:rPr>
              <a:t>Picnics</a:t>
            </a:r>
            <a:endParaRPr lang="en-US" sz="1600" dirty="0">
              <a:latin typeface="Verdana"/>
              <a:ea typeface="Verdana"/>
              <a:cs typeface="Verdana"/>
              <a:sym typeface="Verdana"/>
            </a:endParaRP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Spaghetti/Pancake meals</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Beach and Park cleanups</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Car washes</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Talent shows</a:t>
            </a:r>
          </a:p>
          <a:p>
            <a:pPr marL="457200" lvl="0" indent="-323850">
              <a:lnSpc>
                <a:spcPct val="115000"/>
              </a:lnSpc>
              <a:spcAft>
                <a:spcPts val="600"/>
              </a:spcAft>
              <a:buSzPct val="100000"/>
              <a:buFont typeface="Verdana"/>
              <a:buChar char="●"/>
            </a:pPr>
            <a:r>
              <a:rPr lang="en-US" sz="1600" dirty="0">
                <a:latin typeface="Verdana"/>
                <a:ea typeface="Verdana"/>
                <a:cs typeface="Verdana"/>
                <a:sym typeface="Verdana"/>
              </a:rPr>
              <a:t>Garage </a:t>
            </a:r>
            <a:r>
              <a:rPr lang="en-US" sz="1600" dirty="0" smtClean="0">
                <a:latin typeface="Verdana"/>
                <a:ea typeface="Verdana"/>
                <a:cs typeface="Verdana"/>
                <a:sym typeface="Verdana"/>
              </a:rPr>
              <a:t>sales</a:t>
            </a:r>
            <a:endParaRPr lang="en-US" sz="1600" dirty="0">
              <a:latin typeface="Verdana"/>
              <a:ea typeface="Verdana"/>
              <a:cs typeface="Verdana"/>
              <a:sym typeface="Verdana"/>
            </a:endParaRPr>
          </a:p>
          <a:p>
            <a:pPr marL="457200" lvl="0" indent="0" rtl="0">
              <a:spcBef>
                <a:spcPts val="0"/>
              </a:spcBef>
              <a:buNone/>
            </a:pPr>
            <a:endParaRPr sz="1600" dirty="0"/>
          </a:p>
        </p:txBody>
      </p:sp>
      <p:sp>
        <p:nvSpPr>
          <p:cNvPr id="69" name="Shape 69"/>
          <p:cNvSpPr txBox="1"/>
          <p:nvPr/>
        </p:nvSpPr>
        <p:spPr>
          <a:xfrm>
            <a:off x="-32700" y="3619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Kiwanis Family Relations</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002750"/>
            <a:ext cx="8629500" cy="2940600"/>
          </a:xfrm>
          <a:prstGeom prst="rect">
            <a:avLst/>
          </a:prstGeom>
          <a:noFill/>
          <a:ln>
            <a:noFill/>
          </a:ln>
        </p:spPr>
        <p:txBody>
          <a:bodyPr lIns="91425" tIns="91425" rIns="91425" bIns="91425" anchor="t" anchorCtr="0">
            <a:noAutofit/>
          </a:bodyPr>
          <a:lstStyle/>
          <a:p>
            <a:pPr lvl="0" rtl="0">
              <a:spcBef>
                <a:spcPts val="0"/>
              </a:spcBef>
              <a:buNone/>
            </a:pPr>
            <a:r>
              <a:rPr lang="en" sz="2000" b="1" dirty="0" smtClean="0">
                <a:latin typeface="Verdana"/>
                <a:ea typeface="Verdana"/>
                <a:cs typeface="Verdana"/>
                <a:sym typeface="Verdana"/>
              </a:rPr>
              <a:t>Leadership Roles in the Club</a:t>
            </a:r>
          </a:p>
          <a:p>
            <a:pPr lvl="0" rtl="0">
              <a:spcBef>
                <a:spcPts val="0"/>
              </a:spcBef>
              <a:buNone/>
            </a:pPr>
            <a:endParaRPr sz="1800" dirty="0">
              <a:latin typeface="Verdana"/>
              <a:ea typeface="Verdana"/>
              <a:cs typeface="Verdana"/>
              <a:sym typeface="Verdana"/>
            </a:endParaRPr>
          </a:p>
          <a:p>
            <a:pPr marL="133350" lvl="0">
              <a:lnSpc>
                <a:spcPct val="115000"/>
              </a:lnSpc>
              <a:buSzPct val="100000"/>
            </a:pPr>
            <a:r>
              <a:rPr lang="en-US" sz="2000" b="1" dirty="0">
                <a:latin typeface="Verdana"/>
                <a:ea typeface="Verdana"/>
                <a:cs typeface="Verdana"/>
                <a:sym typeface="Verdana"/>
              </a:rPr>
              <a:t>Class Director</a:t>
            </a:r>
          </a:p>
          <a:p>
            <a:pPr marL="457200" lvl="0" indent="-323850">
              <a:lnSpc>
                <a:spcPct val="115000"/>
              </a:lnSpc>
              <a:buSzPct val="100000"/>
              <a:buFont typeface="Verdana"/>
              <a:buChar char="●"/>
            </a:pPr>
            <a:r>
              <a:rPr lang="en-US" sz="1800" dirty="0">
                <a:latin typeface="Verdana"/>
                <a:ea typeface="Verdana"/>
                <a:cs typeface="Verdana"/>
                <a:sym typeface="Verdana"/>
              </a:rPr>
              <a:t>Represent your class (freshman, sophomore, junior, senior) and serve on the Board of Directors in your club</a:t>
            </a:r>
          </a:p>
          <a:p>
            <a:pPr marL="133350" lvl="0">
              <a:lnSpc>
                <a:spcPct val="115000"/>
              </a:lnSpc>
              <a:buSzPct val="100000"/>
            </a:pPr>
            <a:r>
              <a:rPr lang="en-US" sz="2000" b="1" dirty="0">
                <a:latin typeface="Verdana"/>
                <a:ea typeface="Verdana"/>
                <a:cs typeface="Verdana"/>
                <a:sym typeface="Verdana"/>
              </a:rPr>
              <a:t>Committee Chair</a:t>
            </a:r>
          </a:p>
          <a:p>
            <a:pPr marL="457200" lvl="0" indent="-323850">
              <a:lnSpc>
                <a:spcPct val="115000"/>
              </a:lnSpc>
              <a:buSzPct val="100000"/>
              <a:buFont typeface="Verdana"/>
              <a:buChar char="●"/>
            </a:pPr>
            <a:r>
              <a:rPr lang="en-US" sz="1800" dirty="0">
                <a:latin typeface="Verdana"/>
                <a:ea typeface="Verdana"/>
                <a:cs typeface="Verdana"/>
                <a:sym typeface="Verdana"/>
              </a:rPr>
              <a:t>Be the leader in a committee. Delegate tasks too your members and report at every meeting what you have accomplished.</a:t>
            </a:r>
          </a:p>
          <a:p>
            <a:pPr lvl="0" rtl="0">
              <a:spcBef>
                <a:spcPts val="0"/>
              </a:spcBef>
              <a:buNone/>
            </a:pPr>
            <a:endParaRPr sz="1600" dirty="0"/>
          </a:p>
          <a:p>
            <a:pPr marL="457200" lvl="0" indent="0" rtl="0">
              <a:spcBef>
                <a:spcPts val="0"/>
              </a:spcBef>
              <a:buNone/>
            </a:pPr>
            <a:endParaRPr sz="1600" dirty="0"/>
          </a:p>
        </p:txBody>
      </p:sp>
      <p:sp>
        <p:nvSpPr>
          <p:cNvPr id="69" name="Shape 69"/>
          <p:cNvSpPr txBox="1"/>
          <p:nvPr/>
        </p:nvSpPr>
        <p:spPr>
          <a:xfrm>
            <a:off x="-32700" y="3619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Club Leadership</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744</Words>
  <Application>Microsoft Office PowerPoint</Application>
  <PresentationFormat>On-screen Show (16:9)</PresentationFormat>
  <Paragraphs>113</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simple-light-2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Samantha Gallahan</dc:creator>
  <cp:lastModifiedBy>Samantha Gallahan</cp:lastModifiedBy>
  <cp:revision>19</cp:revision>
  <dcterms:modified xsi:type="dcterms:W3CDTF">2016-08-22T20:47:10Z</dcterms:modified>
</cp:coreProperties>
</file>