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71" r:id="rId4"/>
    <p:sldId id="257" r:id="rId5"/>
    <p:sldId id="275" r:id="rId6"/>
    <p:sldId id="277" r:id="rId7"/>
    <p:sldId id="276" r:id="rId8"/>
    <p:sldId id="258" r:id="rId9"/>
    <p:sldId id="259" r:id="rId10"/>
    <p:sldId id="278" r:id="rId11"/>
    <p:sldId id="268" r:id="rId12"/>
    <p:sldId id="260" r:id="rId13"/>
    <p:sldId id="269" r:id="rId14"/>
    <p:sldId id="266" r:id="rId15"/>
    <p:sldId id="267" r:id="rId16"/>
    <p:sldId id="265" r:id="rId17"/>
    <p:sldId id="274" r:id="rId18"/>
    <p:sldId id="272"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9336" autoAdjust="0"/>
  </p:normalViewPr>
  <p:slideViewPr>
    <p:cSldViewPr>
      <p:cViewPr>
        <p:scale>
          <a:sx n="64" d="100"/>
          <a:sy n="64" d="100"/>
        </p:scale>
        <p:origin x="-1560"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55" d="100"/>
          <a:sy n="55" d="100"/>
        </p:scale>
        <p:origin x="288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80"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81"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82"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83" name="PlaceHolder 5"/>
          <p:cNvSpPr>
            <a:spLocks noGrp="1"/>
          </p:cNvSpPr>
          <p:nvPr>
            <p:ph type="sldNum"/>
          </p:nvPr>
        </p:nvSpPr>
        <p:spPr>
          <a:xfrm>
            <a:off x="4399200" y="9555480"/>
            <a:ext cx="3372840" cy="502560"/>
          </a:xfrm>
          <a:prstGeom prst="rect">
            <a:avLst/>
          </a:prstGeom>
        </p:spPr>
        <p:txBody>
          <a:bodyPr lIns="0" tIns="0" rIns="0" bIns="0" anchor="b"/>
          <a:lstStyle/>
          <a:p>
            <a:pPr algn="r"/>
            <a:fld id="{D78DD308-C6AC-4065-8115-122C8735DBB6}" type="slidenum">
              <a:rPr lang="en-US" sz="1400" spc="-1">
                <a:latin typeface="Times New Roman"/>
              </a:rPr>
              <a:pPr algn="r"/>
              <a:t>‹#›</a:t>
            </a:fld>
            <a:endParaRPr/>
          </a:p>
        </p:txBody>
      </p:sp>
    </p:spTree>
    <p:extLst>
      <p:ext uri="{BB962C8B-B14F-4D97-AF65-F5344CB8AC3E}">
        <p14:creationId xmlns:p14="http://schemas.microsoft.com/office/powerpoint/2010/main" val="246682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keyclub.org/service/TheEliminateProject.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D78DD308-C6AC-4065-8115-122C8735DBB6}" type="slidenum">
              <a:rPr lang="en-US" sz="1400" spc="-1" smtClean="0">
                <a:latin typeface="Times New Roman"/>
              </a:rPr>
              <a:pPr algn="r"/>
              <a:t>1</a:t>
            </a:fld>
            <a:endParaRPr lang="en-US"/>
          </a:p>
        </p:txBody>
      </p:sp>
    </p:spTree>
    <p:extLst>
      <p:ext uri="{BB962C8B-B14F-4D97-AF65-F5344CB8AC3E}">
        <p14:creationId xmlns:p14="http://schemas.microsoft.com/office/powerpoint/2010/main" val="312402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800" y="4343400"/>
            <a:ext cx="5486040" cy="4114440"/>
          </a:xfrm>
          <a:prstGeom prst="rect">
            <a:avLst/>
          </a:prstGeom>
        </p:spPr>
        <p:txBody>
          <a:bodyPr/>
          <a:lstStyle/>
          <a:p>
            <a:r>
              <a:rPr lang="en-US" sz="1200" strike="noStrike" spc="-1" dirty="0">
                <a:uFill>
                  <a:solidFill>
                    <a:srgbClr val="FFFFFF"/>
                  </a:solidFill>
                </a:uFill>
                <a:latin typeface="+mj-lt"/>
              </a:rPr>
              <a:t>The duties of a member of Key Club International are: </a:t>
            </a:r>
            <a:endParaRPr sz="1200" dirty="0">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Pay Dues -</a:t>
            </a:r>
            <a:r>
              <a:rPr lang="en-US" sz="1200" strike="noStrike" spc="-1" baseline="0" dirty="0">
                <a:uFill>
                  <a:solidFill>
                    <a:srgbClr val="FFFFFF"/>
                  </a:solidFill>
                </a:uFill>
                <a:latin typeface="+mj-lt"/>
              </a:rPr>
              <a:t> </a:t>
            </a:r>
            <a:r>
              <a:rPr lang="en-US" sz="1200" strike="noStrike" spc="-1" dirty="0">
                <a:uFill>
                  <a:solidFill>
                    <a:srgbClr val="FFFFFF"/>
                  </a:solidFill>
                </a:uFill>
                <a:latin typeface="+mj-lt"/>
              </a:rPr>
              <a:t>$12.50 (</a:t>
            </a:r>
            <a:r>
              <a:rPr lang="en-US" sz="1200" dirty="0">
                <a:latin typeface="+mj-lt"/>
              </a:rPr>
              <a:t>$5.50 for District and $7.00 for International</a:t>
            </a:r>
            <a:r>
              <a:rPr lang="en-US" sz="1200" strike="noStrike" spc="-1" baseline="0" dirty="0">
                <a:uFill>
                  <a:solidFill>
                    <a:srgbClr val="FFFFFF"/>
                  </a:solidFill>
                </a:uFill>
                <a:latin typeface="+mj-lt"/>
              </a:rPr>
              <a:t>) </a:t>
            </a:r>
            <a:r>
              <a:rPr lang="en-US" sz="1200" strike="noStrike" spc="-1" dirty="0">
                <a:uFill>
                  <a:solidFill>
                    <a:srgbClr val="FFFFFF"/>
                  </a:solidFill>
                </a:uFill>
                <a:latin typeface="+mj-lt"/>
              </a:rPr>
              <a:t>+ additional amount as established in club bylaws</a:t>
            </a:r>
            <a:r>
              <a:rPr lang="en-US" sz="1200" strike="noStrike" spc="-1" baseline="0" dirty="0">
                <a:uFill>
                  <a:solidFill>
                    <a:srgbClr val="FFFFFF"/>
                  </a:solidFill>
                </a:uFill>
                <a:latin typeface="+mj-lt"/>
              </a:rPr>
              <a:t> by the club board of directors. </a:t>
            </a:r>
            <a:endParaRPr lang="en-US" sz="1200" strike="noStrike" spc="0" baseline="0" dirty="0">
              <a:uFillTx/>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Plan service projects – If you have an idea for a service project,</a:t>
            </a:r>
            <a:r>
              <a:rPr lang="en-US" sz="1200" strike="noStrike" spc="-1" baseline="0" dirty="0">
                <a:uFill>
                  <a:solidFill>
                    <a:srgbClr val="FFFFFF"/>
                  </a:solidFill>
                </a:uFill>
                <a:latin typeface="+mj-lt"/>
              </a:rPr>
              <a:t> plan the details and present it to your club officers.</a:t>
            </a:r>
            <a:endParaRPr lang="en-US" sz="1200" strike="noStrike" spc="0" baseline="0" dirty="0">
              <a:uFillTx/>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Help with committees – Join</a:t>
            </a:r>
            <a:r>
              <a:rPr lang="en-US" sz="1200" strike="noStrike" spc="-1" baseline="0" dirty="0">
                <a:uFill>
                  <a:solidFill>
                    <a:srgbClr val="FFFFFF"/>
                  </a:solidFill>
                </a:uFill>
                <a:latin typeface="+mj-lt"/>
              </a:rPr>
              <a:t> committees of your club. Help is always needed. The officers should not be the only ones to serve and lead (chair) the club committees.</a:t>
            </a:r>
            <a:endParaRPr lang="en-US" sz="1200" strike="noStrike" spc="0" baseline="0" dirty="0">
              <a:uFillTx/>
              <a:latin typeface="+mj-lt"/>
            </a:endParaRPr>
          </a:p>
          <a:p>
            <a:pPr marL="216000" indent="-216000">
              <a:lnSpc>
                <a:spcPct val="100000"/>
              </a:lnSpc>
              <a:buFont typeface="Arial" panose="020B0604020202020204" pitchFamily="34" charset="0"/>
              <a:buChar char="•"/>
            </a:pPr>
            <a:r>
              <a:rPr lang="en-US" sz="1200" strike="noStrike" spc="-1" dirty="0">
                <a:uFill>
                  <a:solidFill>
                    <a:srgbClr val="FFFFFF"/>
                  </a:solidFill>
                </a:uFill>
                <a:latin typeface="+mj-lt"/>
              </a:rPr>
              <a:t>Attend weekly/monthly Club and Divisional meetings (KCKC, SZF, etc.) – Be aware of the meeting</a:t>
            </a:r>
            <a:r>
              <a:rPr lang="en-US" sz="1200" strike="noStrike" spc="-1" baseline="0" dirty="0">
                <a:uFill>
                  <a:solidFill>
                    <a:srgbClr val="FFFFFF"/>
                  </a:solidFill>
                </a:uFill>
                <a:latin typeface="+mj-lt"/>
              </a:rPr>
              <a:t> dates and times. At these, you will be given important information on service, club/division/district news, etc. </a:t>
            </a:r>
            <a:endParaRPr sz="1200" dirty="0">
              <a:latin typeface="+mj-lt"/>
            </a:endParaRPr>
          </a:p>
          <a:p>
            <a:pPr>
              <a:lnSpc>
                <a:spcPct val="100000"/>
              </a:lnSpc>
            </a:pPr>
            <a:endParaRPr sz="1200" dirty="0"/>
          </a:p>
          <a:p>
            <a:pPr>
              <a:lnSpc>
                <a:spcPct val="100000"/>
              </a:lnSpc>
            </a:pPr>
            <a:endParaRPr dirty="0"/>
          </a:p>
        </p:txBody>
      </p:sp>
      <p:sp>
        <p:nvSpPr>
          <p:cNvPr id="186" name="TextShape 2"/>
          <p:cNvSpPr txBox="1"/>
          <p:nvPr/>
        </p:nvSpPr>
        <p:spPr>
          <a:xfrm>
            <a:off x="3884760" y="8685360"/>
            <a:ext cx="2971440" cy="456840"/>
          </a:xfrm>
          <a:prstGeom prst="rect">
            <a:avLst/>
          </a:prstGeom>
          <a:noFill/>
          <a:ln>
            <a:noFill/>
          </a:ln>
        </p:spPr>
        <p:txBody>
          <a:bodyPr anchor="b"/>
          <a:lstStyle/>
          <a:p>
            <a:pPr algn="r">
              <a:lnSpc>
                <a:spcPct val="100000"/>
              </a:lnSpc>
            </a:pPr>
            <a:fld id="{902C9355-A4FD-4FF8-AF68-BA35234CD52D}" type="slidenum">
              <a:rPr lang="en-US" sz="1200" strike="noStrike" spc="-1">
                <a:solidFill>
                  <a:srgbClr val="000000"/>
                </a:solidFill>
                <a:uFill>
                  <a:solidFill>
                    <a:srgbClr val="FFFFFF"/>
                  </a:solidFill>
                </a:uFill>
                <a:latin typeface="+mn-lt"/>
                <a:ea typeface="+mn-ea"/>
              </a:rPr>
              <a:pPr algn="r">
                <a:lnSpc>
                  <a:spcPct val="100000"/>
                </a:lnSpc>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685800" y="4343400"/>
            <a:ext cx="5486040" cy="4114440"/>
          </a:xfrm>
          <a:prstGeom prst="rect">
            <a:avLst/>
          </a:prstGeom>
        </p:spPr>
        <p:txBody>
          <a:bodyPr/>
          <a:lstStyle/>
          <a:p>
            <a:pPr marL="342900" indent="-342900">
              <a:lnSpc>
                <a:spcPct val="100000"/>
              </a:lnSpc>
              <a:buFont typeface="Arial" panose="020B0604020202020204" pitchFamily="34" charset="0"/>
              <a:buChar char="•"/>
            </a:pPr>
            <a:r>
              <a:rPr lang="en-US" sz="1200" strike="noStrike" spc="-1" dirty="0">
                <a:uFill>
                  <a:solidFill>
                    <a:srgbClr val="FFFFFF"/>
                  </a:solidFill>
                </a:uFill>
                <a:latin typeface="Arial"/>
              </a:rPr>
              <a:t>The</a:t>
            </a:r>
            <a:r>
              <a:rPr lang="en-US" sz="1200" strike="noStrike" spc="-1" baseline="0" dirty="0">
                <a:uFill>
                  <a:solidFill>
                    <a:srgbClr val="FFFFFF"/>
                  </a:solidFill>
                </a:uFill>
                <a:latin typeface="Arial"/>
              </a:rPr>
              <a:t> club officers (President, Vice-President, Secretary, Treasurer, Editor, and Webmaster) and the class directors make up the club board. </a:t>
            </a:r>
            <a:r>
              <a:rPr lang="en-US" sz="1200" strike="noStrike" spc="-1" dirty="0">
                <a:uFill>
                  <a:solidFill>
                    <a:srgbClr val="FFFFFF"/>
                  </a:solidFill>
                </a:uFill>
                <a:latin typeface="Arial"/>
              </a:rPr>
              <a:t> </a:t>
            </a:r>
            <a:endParaRPr sz="1200" dirty="0"/>
          </a:p>
          <a:p>
            <a:pPr marL="342900" indent="-342900">
              <a:lnSpc>
                <a:spcPct val="100000"/>
              </a:lnSpc>
              <a:buFont typeface="Arial" panose="020B0604020202020204" pitchFamily="34" charset="0"/>
              <a:buChar char="•"/>
            </a:pPr>
            <a:r>
              <a:rPr lang="en-US" sz="1200" strike="noStrike" spc="-1" dirty="0">
                <a:uFill>
                  <a:solidFill>
                    <a:srgbClr val="FFFFFF"/>
                  </a:solidFill>
                </a:uFill>
                <a:latin typeface="Arial"/>
              </a:rPr>
              <a:t>The Club board decides on such things as planning of service events, meetings, and special projects. They also create a club budget with the help of the District Treasurer, and they are in charge of holding meetings and gaining membership. </a:t>
            </a:r>
          </a:p>
          <a:p>
            <a:pPr marL="342900" indent="-342900">
              <a:lnSpc>
                <a:spcPct val="100000"/>
              </a:lnSpc>
              <a:buFont typeface="Arial" panose="020B0604020202020204" pitchFamily="34" charset="0"/>
              <a:buChar char="•"/>
            </a:pPr>
            <a:r>
              <a:rPr lang="en-US" sz="1200" strike="noStrike" spc="-1" dirty="0">
                <a:uFill>
                  <a:solidFill>
                    <a:srgbClr val="FFFFFF"/>
                  </a:solidFill>
                </a:uFill>
                <a:latin typeface="Arial"/>
              </a:rPr>
              <a:t>Why is this important to members?</a:t>
            </a:r>
            <a:r>
              <a:rPr lang="en-US" sz="1200" strike="noStrike" spc="-1" baseline="0" dirty="0">
                <a:uFill>
                  <a:solidFill>
                    <a:srgbClr val="FFFFFF"/>
                  </a:solidFill>
                </a:uFill>
                <a:latin typeface="Arial"/>
              </a:rPr>
              <a:t> </a:t>
            </a:r>
            <a:r>
              <a:rPr lang="en-US" sz="1200" strike="noStrike" spc="-1" dirty="0">
                <a:uFill>
                  <a:solidFill>
                    <a:srgbClr val="FFFFFF"/>
                  </a:solidFill>
                </a:uFill>
                <a:latin typeface="Arial"/>
              </a:rPr>
              <a:t>As a club member, being in good standing with the club board will make your duties and your overall experience as a Key Clubber</a:t>
            </a:r>
            <a:r>
              <a:rPr lang="en-US" sz="1200" strike="noStrike" spc="-1" baseline="0" dirty="0">
                <a:uFill>
                  <a:solidFill>
                    <a:srgbClr val="FFFFFF"/>
                  </a:solidFill>
                </a:uFill>
                <a:latin typeface="Arial"/>
              </a:rPr>
              <a:t> much more enjoyable. K</a:t>
            </a:r>
            <a:r>
              <a:rPr lang="en-US" sz="1200" strike="noStrike" spc="-1" dirty="0">
                <a:uFill>
                  <a:solidFill>
                    <a:srgbClr val="FFFFFF"/>
                  </a:solidFill>
                </a:uFill>
                <a:latin typeface="Arial"/>
              </a:rPr>
              <a:t>nowing the responsibilities</a:t>
            </a:r>
            <a:r>
              <a:rPr lang="en-US" sz="1200" strike="noStrike" spc="-1" baseline="0" dirty="0">
                <a:uFill>
                  <a:solidFill>
                    <a:srgbClr val="FFFFFF"/>
                  </a:solidFill>
                </a:uFill>
                <a:latin typeface="Arial"/>
              </a:rPr>
              <a:t> of your club’s leadership will help you know who to approach if you have any questions about the club,  want to suggest a new service project idea, or any such business. </a:t>
            </a:r>
            <a:endParaRPr sz="1200" dirty="0"/>
          </a:p>
        </p:txBody>
      </p:sp>
      <p:sp>
        <p:nvSpPr>
          <p:cNvPr id="170" name="TextShape 2"/>
          <p:cNvSpPr txBox="1"/>
          <p:nvPr/>
        </p:nvSpPr>
        <p:spPr>
          <a:xfrm>
            <a:off x="3884760" y="8685360"/>
            <a:ext cx="2971440" cy="456840"/>
          </a:xfrm>
          <a:prstGeom prst="rect">
            <a:avLst/>
          </a:prstGeom>
          <a:noFill/>
          <a:ln>
            <a:noFill/>
          </a:ln>
        </p:spPr>
        <p:txBody>
          <a:bodyPr anchor="b"/>
          <a:lstStyle/>
          <a:p>
            <a:pPr algn="r">
              <a:lnSpc>
                <a:spcPct val="100000"/>
              </a:lnSpc>
            </a:pPr>
            <a:fld id="{A598BF23-FF98-4DAA-A0D4-03D68844D737}" type="slidenum">
              <a:rPr lang="en-US" sz="1200" strike="noStrike" spc="-1">
                <a:solidFill>
                  <a:srgbClr val="000000"/>
                </a:solidFill>
                <a:uFill>
                  <a:solidFill>
                    <a:srgbClr val="FFFFFF"/>
                  </a:solidFill>
                </a:uFill>
                <a:latin typeface="+mn-lt"/>
                <a:ea typeface="+mn-ea"/>
              </a:rPr>
              <a:pPr algn="r">
                <a:lnSpc>
                  <a:spcPct val="100000"/>
                </a:lnSpc>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685800" y="4343400"/>
            <a:ext cx="5486040" cy="4114440"/>
          </a:xfrm>
          <a:prstGeom prst="rect">
            <a:avLst/>
          </a:prstGeom>
        </p:spPr>
        <p:txBody>
          <a:bodyPr/>
          <a:lstStyle/>
          <a:p>
            <a:pPr marL="457200" indent="-456840">
              <a:lnSpc>
                <a:spcPct val="100000"/>
              </a:lnSpc>
            </a:pPr>
            <a:r>
              <a:rPr lang="en-US" sz="1200" b="0" strike="noStrike" spc="-1" dirty="0">
                <a:solidFill>
                  <a:srgbClr val="000000"/>
                </a:solidFill>
                <a:uFill>
                  <a:solidFill>
                    <a:srgbClr val="FFFFFF"/>
                  </a:solidFill>
                </a:uFill>
                <a:latin typeface="+mj-lt"/>
              </a:rPr>
              <a:t>What are Committees? </a:t>
            </a:r>
            <a:r>
              <a:rPr lang="en-US" sz="1200" b="0" strike="noStrike" spc="0" dirty="0">
                <a:solidFill>
                  <a:schemeClr val="tx1"/>
                </a:solidFill>
                <a:uFillTx/>
                <a:latin typeface="+mj-lt"/>
              </a:rPr>
              <a:t>C</a:t>
            </a:r>
            <a:r>
              <a:rPr lang="en-US" sz="1200" b="0" dirty="0">
                <a:latin typeface="+mj-lt"/>
              </a:rPr>
              <a:t>ommittees are groups of people working together towards a common goal or task. They</a:t>
            </a:r>
            <a:r>
              <a:rPr lang="en-US" sz="1200" b="0" baseline="0" dirty="0">
                <a:latin typeface="+mj-lt"/>
              </a:rPr>
              <a:t> are composed of committee members and a committee chair. The committee chair makes sure the committee runs smoothly, is on track to achieving its goals, and presents committee’s progress to the  club officers. </a:t>
            </a:r>
            <a:endParaRPr sz="1200" b="0" dirty="0">
              <a:latin typeface="+mj-lt"/>
            </a:endParaRPr>
          </a:p>
          <a:p>
            <a:pPr>
              <a:lnSpc>
                <a:spcPct val="100000"/>
              </a:lnSpc>
            </a:pPr>
            <a:r>
              <a:rPr lang="en-US" sz="1200" b="0" dirty="0">
                <a:latin typeface="+mj-lt"/>
              </a:rPr>
              <a:t> </a:t>
            </a:r>
            <a:endParaRPr sz="1200" b="0" dirty="0">
              <a:latin typeface="+mj-lt"/>
            </a:endParaRPr>
          </a:p>
          <a:p>
            <a:pPr marL="457200" indent="-456840">
              <a:lnSpc>
                <a:spcPct val="100000"/>
              </a:lnSpc>
            </a:pPr>
            <a:r>
              <a:rPr lang="en-US" sz="1200" b="0" strike="noStrike" spc="-1" dirty="0">
                <a:solidFill>
                  <a:srgbClr val="000000"/>
                </a:solidFill>
                <a:uFill>
                  <a:solidFill>
                    <a:srgbClr val="FFFFFF"/>
                  </a:solidFill>
                </a:uFill>
                <a:latin typeface="+mj-lt"/>
              </a:rPr>
              <a:t>Why are they important? </a:t>
            </a:r>
            <a:r>
              <a:rPr lang="en-US" sz="1200" b="0" strike="noStrike" spc="0" dirty="0">
                <a:solidFill>
                  <a:schemeClr val="tx1"/>
                </a:solidFill>
                <a:uFillTx/>
                <a:latin typeface="+mj-lt"/>
              </a:rPr>
              <a:t>C</a:t>
            </a:r>
            <a:r>
              <a:rPr lang="en-US" sz="1200" b="0" dirty="0">
                <a:latin typeface="+mj-lt"/>
              </a:rPr>
              <a:t>ommittees serve to ensure that the projects/activities of the club are carried out in the most effective manner. Also, it gives club members a chance to earn a leadership position in their club.</a:t>
            </a:r>
            <a:r>
              <a:rPr lang="en-US" sz="1200" b="0" baseline="0" dirty="0">
                <a:latin typeface="+mj-lt"/>
              </a:rPr>
              <a:t> They are used to properly delegate club tasks so that </a:t>
            </a:r>
            <a:r>
              <a:rPr lang="en-US" sz="1200" b="0" dirty="0">
                <a:latin typeface="+mj-lt"/>
              </a:rPr>
              <a:t>each member of the Key Club can do their part to better serve their communities. </a:t>
            </a:r>
            <a:endParaRPr sz="1200" b="0" dirty="0">
              <a:latin typeface="+mj-lt"/>
            </a:endParaRPr>
          </a:p>
          <a:p>
            <a:pPr>
              <a:lnSpc>
                <a:spcPct val="100000"/>
              </a:lnSpc>
            </a:pPr>
            <a:endParaRPr sz="1200" b="0" dirty="0">
              <a:latin typeface="+mj-lt"/>
            </a:endParaRPr>
          </a:p>
          <a:p>
            <a:pPr marL="457200" indent="-456840">
              <a:lnSpc>
                <a:spcPct val="100000"/>
              </a:lnSpc>
            </a:pPr>
            <a:r>
              <a:rPr lang="en-US" sz="1200" b="0" strike="noStrike" spc="-1" dirty="0">
                <a:solidFill>
                  <a:srgbClr val="000000"/>
                </a:solidFill>
                <a:uFill>
                  <a:solidFill>
                    <a:srgbClr val="FFFFFF"/>
                  </a:solidFill>
                </a:uFill>
                <a:latin typeface="+mj-lt"/>
              </a:rPr>
              <a:t>What kinds of committees can you form? Committees can be formed for ongoing club tasks such</a:t>
            </a:r>
            <a:r>
              <a:rPr lang="en-US" sz="1200" b="0" strike="noStrike" spc="-1" baseline="0" dirty="0">
                <a:solidFill>
                  <a:srgbClr val="000000"/>
                </a:solidFill>
                <a:uFill>
                  <a:solidFill>
                    <a:srgbClr val="FFFFFF"/>
                  </a:solidFill>
                </a:uFill>
                <a:latin typeface="+mj-lt"/>
              </a:rPr>
              <a:t> as Public Relations or Membership or for specific service projects, such as the March of Dimes</a:t>
            </a:r>
            <a:endParaRPr sz="1200" b="0" dirty="0">
              <a:latin typeface="+mj-lt"/>
            </a:endParaRPr>
          </a:p>
          <a:p>
            <a:pPr>
              <a:lnSpc>
                <a:spcPct val="100000"/>
              </a:lnSpc>
            </a:pPr>
            <a:endParaRPr sz="1200" b="0" dirty="0">
              <a:latin typeface="+mj-lt"/>
            </a:endParaRPr>
          </a:p>
          <a:p>
            <a:pPr marL="457200" indent="-456840">
              <a:lnSpc>
                <a:spcPct val="100000"/>
              </a:lnSpc>
            </a:pPr>
            <a:r>
              <a:rPr lang="en-US" sz="1200" b="0" strike="noStrike" spc="-1" dirty="0">
                <a:solidFill>
                  <a:srgbClr val="000000"/>
                </a:solidFill>
                <a:uFill>
                  <a:solidFill>
                    <a:srgbClr val="FFFFFF"/>
                  </a:solidFill>
                </a:uFill>
                <a:latin typeface="+mj-lt"/>
              </a:rPr>
              <a:t>How to start a committee?</a:t>
            </a:r>
            <a:r>
              <a:rPr lang="en-US" sz="1200" b="0" strike="noStrike" spc="-1" baseline="0" dirty="0">
                <a:solidFill>
                  <a:srgbClr val="000000"/>
                </a:solidFill>
                <a:uFill>
                  <a:solidFill>
                    <a:srgbClr val="FFFFFF"/>
                  </a:solidFill>
                </a:uFill>
                <a:latin typeface="+mj-lt"/>
              </a:rPr>
              <a:t> Usually committees are designated by the club board, specifically the club’s vice-president. If you have the desire to create a new committee or join a standing committee speak to your vice-president or about your interest. </a:t>
            </a:r>
            <a:endParaRPr sz="1200" b="0" dirty="0">
              <a:latin typeface="+mj-lt"/>
            </a:endParaRPr>
          </a:p>
          <a:p>
            <a:pPr marL="457200" indent="-456840">
              <a:lnSpc>
                <a:spcPct val="100000"/>
              </a:lnSpc>
            </a:pPr>
            <a:endParaRPr dirty="0"/>
          </a:p>
        </p:txBody>
      </p:sp>
      <p:sp>
        <p:nvSpPr>
          <p:cNvPr id="188" name="TextShape 2"/>
          <p:cNvSpPr txBox="1"/>
          <p:nvPr/>
        </p:nvSpPr>
        <p:spPr>
          <a:xfrm>
            <a:off x="3884760" y="8685360"/>
            <a:ext cx="2971440" cy="456840"/>
          </a:xfrm>
          <a:prstGeom prst="rect">
            <a:avLst/>
          </a:prstGeom>
          <a:noFill/>
          <a:ln>
            <a:noFill/>
          </a:ln>
        </p:spPr>
        <p:txBody>
          <a:bodyPr anchor="b"/>
          <a:lstStyle/>
          <a:p>
            <a:pPr algn="r">
              <a:lnSpc>
                <a:spcPct val="100000"/>
              </a:lnSpc>
            </a:pPr>
            <a:fld id="{6167C134-E6CB-41A8-B98F-98DF65BAEFCC}" type="slidenum">
              <a:rPr lang="en-US" sz="1200" strike="noStrike" spc="-1">
                <a:solidFill>
                  <a:srgbClr val="000000"/>
                </a:solidFill>
                <a:uFill>
                  <a:solidFill>
                    <a:srgbClr val="FFFFFF"/>
                  </a:solidFill>
                </a:uFill>
                <a:latin typeface="+mn-lt"/>
                <a:ea typeface="+mn-ea"/>
              </a:rPr>
              <a:pPr algn="r">
                <a:lnSpc>
                  <a:spcPct val="100000"/>
                </a:lnSpc>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body"/>
          </p:nvPr>
        </p:nvSpPr>
        <p:spPr>
          <a:xfrm>
            <a:off x="685800" y="4343400"/>
            <a:ext cx="5486040" cy="4114440"/>
          </a:xfrm>
          <a:prstGeom prst="rect">
            <a:avLst/>
          </a:prstGeom>
        </p:spPr>
        <p:txBody>
          <a:bodyPr/>
          <a:lstStyle/>
          <a:p>
            <a:pPr marL="342900" indent="-342900">
              <a:lnSpc>
                <a:spcPct val="100000"/>
              </a:lnSpc>
              <a:buFont typeface="Arial" panose="020B0604020202020204" pitchFamily="34" charset="0"/>
              <a:buChar char="•"/>
            </a:pPr>
            <a:r>
              <a:rPr lang="en-US" sz="1200" dirty="0"/>
              <a:t>What is the Service</a:t>
            </a:r>
            <a:r>
              <a:rPr lang="en-US" sz="1200" baseline="0" dirty="0"/>
              <a:t> Initiative: </a:t>
            </a:r>
            <a:r>
              <a:rPr lang="en-US" sz="1200" b="0" i="0" kern="1200" dirty="0">
                <a:solidFill>
                  <a:schemeClr val="tx1"/>
                </a:solidFill>
                <a:effectLst/>
                <a:latin typeface="+mn-lt"/>
                <a:ea typeface="+mn-ea"/>
                <a:cs typeface="+mn-cs"/>
              </a:rPr>
              <a:t>The Key Club service initiative is the hands-on element of the Major Emphasis. All of the hands-on service provided to children by Key Club International members is directed to a single area of need, to make a substantial impact. The current service initiative, </a:t>
            </a:r>
            <a:r>
              <a:rPr lang="en-US" sz="1200" b="0" i="0" u="none" strike="noStrike" kern="1200" dirty="0">
                <a:solidFill>
                  <a:schemeClr val="tx1"/>
                </a:solidFill>
                <a:effectLst/>
                <a:latin typeface="+mn-lt"/>
                <a:ea typeface="+mn-ea"/>
                <a:cs typeface="+mn-cs"/>
                <a:hlinkClick r:id="rId3"/>
              </a:rPr>
              <a:t>The Eliminate Project</a:t>
            </a:r>
            <a:r>
              <a:rPr lang="en-US" sz="1200" b="0" i="0" kern="1200" dirty="0">
                <a:solidFill>
                  <a:schemeClr val="tx1"/>
                </a:solidFill>
                <a:effectLst/>
                <a:latin typeface="+mn-lt"/>
                <a:ea typeface="+mn-ea"/>
                <a:cs typeface="+mn-cs"/>
              </a:rPr>
              <a:t>, allows Key Clubbers joining forces with Kiwanis International and UNICEF to eliminate maternal and neonatal tetanus.</a:t>
            </a:r>
          </a:p>
          <a:p>
            <a:pPr marL="0" indent="0">
              <a:lnSpc>
                <a:spcPct val="100000"/>
              </a:lnSpc>
              <a:buFont typeface="Arial" panose="020B0604020202020204" pitchFamily="34" charset="0"/>
              <a:buNone/>
            </a:pPr>
            <a:endParaRPr lang="en-US" sz="1200" dirty="0"/>
          </a:p>
          <a:p>
            <a:pPr marL="342900" indent="-342900">
              <a:lnSpc>
                <a:spcPct val="100000"/>
              </a:lnSpc>
              <a:buFont typeface="Arial" panose="020B0604020202020204" pitchFamily="34" charset="0"/>
              <a:buChar char="•"/>
            </a:pPr>
            <a:r>
              <a:rPr lang="en-US" sz="1200" dirty="0"/>
              <a:t>To fulfill the MEP</a:t>
            </a:r>
            <a:r>
              <a:rPr lang="en-US" sz="1200" baseline="0" dirty="0"/>
              <a:t> (Major Emphasis Program),</a:t>
            </a:r>
            <a:r>
              <a:rPr lang="en-US" sz="1200" dirty="0"/>
              <a:t> Key Club International serves children in many ways. By working with Key Club International’s preferred charities, Key Clubs serve children by aiding other organizations committed to serving children.</a:t>
            </a:r>
          </a:p>
          <a:p>
            <a:pPr marL="0" indent="0">
              <a:lnSpc>
                <a:spcPct val="100000"/>
              </a:lnSpc>
              <a:buFont typeface="Arial" panose="020B0604020202020204" pitchFamily="34" charset="0"/>
              <a:buNone/>
            </a:pPr>
            <a:endParaRPr lang="en-US" sz="1200" dirty="0"/>
          </a:p>
          <a:p>
            <a:pPr marL="342900" indent="-342900">
              <a:lnSpc>
                <a:spcPct val="100000"/>
              </a:lnSpc>
              <a:buFont typeface="Arial" panose="020B0604020202020204" pitchFamily="34" charset="0"/>
              <a:buChar char="•"/>
            </a:pPr>
            <a:r>
              <a:rPr lang="en-US" sz="1200" dirty="0"/>
              <a:t> However,</a:t>
            </a:r>
            <a:r>
              <a:rPr lang="en-US" sz="1200" baseline="0" dirty="0"/>
              <a:t> a</a:t>
            </a:r>
            <a:r>
              <a:rPr lang="en-US" sz="1200" dirty="0"/>
              <a:t> Key Club’s participation in the MEP is not limited to only serving our preferred charities.</a:t>
            </a:r>
          </a:p>
          <a:p>
            <a:pPr marL="0" indent="0">
              <a:lnSpc>
                <a:spcPct val="100000"/>
              </a:lnSpc>
              <a:buFont typeface="Arial" panose="020B0604020202020204" pitchFamily="34" charset="0"/>
              <a:buNone/>
            </a:pPr>
            <a:endParaRPr lang="en-US" sz="1200" dirty="0"/>
          </a:p>
          <a:p>
            <a:pPr marL="342900" indent="-342900">
              <a:lnSpc>
                <a:spcPct val="100000"/>
              </a:lnSpc>
              <a:buFont typeface="Arial" panose="020B0604020202020204" pitchFamily="34" charset="0"/>
              <a:buChar char="•"/>
            </a:pPr>
            <a:r>
              <a:rPr lang="en-US" sz="1200" dirty="0"/>
              <a:t>Participation in the program can be fulfilled when serving children by any means.</a:t>
            </a:r>
          </a:p>
          <a:p>
            <a:pPr marL="342900" indent="-342900">
              <a:lnSpc>
                <a:spcPct val="100000"/>
              </a:lnSpc>
              <a:buFont typeface="Arial" panose="020B0604020202020204" pitchFamily="34" charset="0"/>
              <a:buChar char="•"/>
            </a:pPr>
            <a:endParaRPr lang="en-US" sz="1200" dirty="0"/>
          </a:p>
          <a:p>
            <a:pPr marL="342900" indent="-342900">
              <a:lnSpc>
                <a:spcPct val="100000"/>
              </a:lnSpc>
              <a:buFont typeface="Arial" panose="020B0604020202020204" pitchFamily="34" charset="0"/>
              <a:buChar char="•"/>
            </a:pPr>
            <a:r>
              <a:rPr lang="en-US" sz="1200" strike="noStrike" spc="-1" dirty="0">
                <a:solidFill>
                  <a:srgbClr val="000000"/>
                </a:solidFill>
                <a:uFill>
                  <a:solidFill>
                    <a:srgbClr val="FFFFFF"/>
                  </a:solidFill>
                </a:uFill>
                <a:latin typeface="+mj-lt"/>
                <a:ea typeface="Arial Unicode MS"/>
              </a:rPr>
              <a:t>There is information on the Service and Major Emphasis section on the District Website (www.floridakeyclub.org) with a Service Directory that list ideas for how to participate in Service and Major Emphasis.</a:t>
            </a:r>
            <a:endParaRPr sz="1200" dirty="0">
              <a:latin typeface="+mj-lt"/>
            </a:endParaRPr>
          </a:p>
        </p:txBody>
      </p:sp>
      <p:sp>
        <p:nvSpPr>
          <p:cNvPr id="182" name="TextShape 2"/>
          <p:cNvSpPr txBox="1"/>
          <p:nvPr/>
        </p:nvSpPr>
        <p:spPr>
          <a:xfrm>
            <a:off x="3884760" y="8685360"/>
            <a:ext cx="2971440" cy="456840"/>
          </a:xfrm>
          <a:prstGeom prst="rect">
            <a:avLst/>
          </a:prstGeom>
          <a:noFill/>
          <a:ln>
            <a:noFill/>
          </a:ln>
        </p:spPr>
        <p:txBody>
          <a:bodyPr anchor="b"/>
          <a:lstStyle/>
          <a:p>
            <a:pPr algn="r">
              <a:lnSpc>
                <a:spcPct val="100000"/>
              </a:lnSpc>
            </a:pPr>
            <a:fld id="{CB35F4F0-99BF-4F93-A89D-263F8E78A0F8}" type="slidenum">
              <a:rPr lang="en-US" sz="1200" strike="noStrike" spc="-1">
                <a:solidFill>
                  <a:srgbClr val="000000"/>
                </a:solidFill>
                <a:uFill>
                  <a:solidFill>
                    <a:srgbClr val="FFFFFF"/>
                  </a:solidFill>
                </a:uFill>
                <a:latin typeface="+mn-lt"/>
                <a:ea typeface="+mn-ea"/>
              </a:rPr>
              <a:pPr algn="r">
                <a:lnSpc>
                  <a:spcPct val="100000"/>
                </a:lnSpc>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685800" y="4343400"/>
            <a:ext cx="5486040" cy="4114440"/>
          </a:xfrm>
          <a:prstGeom prst="rect">
            <a:avLst/>
          </a:prstGeom>
        </p:spPr>
        <p:txBody>
          <a:bodyPr/>
          <a:lstStyle/>
          <a:p>
            <a:pPr>
              <a:lnSpc>
                <a:spcPct val="100000"/>
              </a:lnSpc>
            </a:pPr>
            <a:r>
              <a:rPr lang="en-US" sz="1200" strike="noStrike" spc="-1" dirty="0">
                <a:uFill>
                  <a:solidFill>
                    <a:srgbClr val="FFFFFF"/>
                  </a:solidFill>
                </a:uFill>
                <a:latin typeface="Arial"/>
              </a:rPr>
              <a:t>Key Club Week is the week that you can truly allow your club to shine in your school and community! This week was created to allow Key Club International Members show off just how awesome being in Key Club is and that being servant leaders is an important part of our society. </a:t>
            </a:r>
          </a:p>
          <a:p>
            <a:pPr>
              <a:lnSpc>
                <a:spcPct val="100000"/>
              </a:lnSpc>
            </a:pPr>
            <a:endParaRPr lang="en-US" sz="1200" strike="noStrike" spc="-1" dirty="0">
              <a:uFill>
                <a:solidFill>
                  <a:srgbClr val="FFFFFF"/>
                </a:solidFill>
              </a:uFill>
              <a:latin typeface="Arial"/>
            </a:endParaRPr>
          </a:p>
          <a:p>
            <a:pPr>
              <a:lnSpc>
                <a:spcPct val="100000"/>
              </a:lnSpc>
            </a:pPr>
            <a:r>
              <a:rPr lang="en-US" sz="1200" strike="noStrike" spc="-1" dirty="0">
                <a:uFill>
                  <a:solidFill>
                    <a:srgbClr val="FFFFFF"/>
                  </a:solidFill>
                </a:uFill>
                <a:latin typeface="Arial"/>
              </a:rPr>
              <a:t>Monday: Show your K in every way</a:t>
            </a:r>
          </a:p>
          <a:p>
            <a:pPr>
              <a:lnSpc>
                <a:spcPct val="100000"/>
              </a:lnSpc>
            </a:pPr>
            <a:r>
              <a:rPr lang="en-US" sz="1200" strike="noStrike" spc="-1" dirty="0">
                <a:uFill>
                  <a:solidFill>
                    <a:srgbClr val="FFFFFF"/>
                  </a:solidFill>
                </a:uFill>
                <a:latin typeface="Arial"/>
              </a:rPr>
              <a:t>Tuesday: Kudos to the Key Players</a:t>
            </a:r>
          </a:p>
          <a:p>
            <a:pPr>
              <a:lnSpc>
                <a:spcPct val="100000"/>
              </a:lnSpc>
            </a:pPr>
            <a:r>
              <a:rPr lang="en-US" sz="1200" strike="noStrike" spc="-1" dirty="0">
                <a:uFill>
                  <a:solidFill>
                    <a:srgbClr val="FFFFFF"/>
                  </a:solidFill>
                </a:uFill>
                <a:latin typeface="Arial"/>
              </a:rPr>
              <a:t>Wednesday: Day to Care</a:t>
            </a:r>
          </a:p>
          <a:p>
            <a:pPr>
              <a:lnSpc>
                <a:spcPct val="100000"/>
              </a:lnSpc>
            </a:pPr>
            <a:r>
              <a:rPr lang="en-US" sz="1200" strike="noStrike" spc="-1" dirty="0">
                <a:uFill>
                  <a:solidFill>
                    <a:srgbClr val="FFFFFF"/>
                  </a:solidFill>
                </a:uFill>
                <a:latin typeface="Arial"/>
              </a:rPr>
              <a:t>Thursday: Random</a:t>
            </a:r>
            <a:r>
              <a:rPr lang="en-US" sz="1200" strike="noStrike" spc="-1" baseline="0" dirty="0">
                <a:uFill>
                  <a:solidFill>
                    <a:srgbClr val="FFFFFF"/>
                  </a:solidFill>
                </a:uFill>
                <a:latin typeface="Arial"/>
              </a:rPr>
              <a:t> Acts of Kindness</a:t>
            </a:r>
            <a:endParaRPr lang="en-US" sz="1200" strike="noStrike" spc="-1" dirty="0">
              <a:uFill>
                <a:solidFill>
                  <a:srgbClr val="FFFFFF"/>
                </a:solidFill>
              </a:uFill>
              <a:latin typeface="Arial"/>
            </a:endParaRPr>
          </a:p>
          <a:p>
            <a:pPr>
              <a:lnSpc>
                <a:spcPct val="100000"/>
              </a:lnSpc>
            </a:pPr>
            <a:r>
              <a:rPr lang="en-US" sz="1200" strike="noStrike" spc="-1" dirty="0">
                <a:uFill>
                  <a:solidFill>
                    <a:srgbClr val="FFFFFF"/>
                  </a:solidFill>
                </a:uFill>
                <a:latin typeface="Arial"/>
              </a:rPr>
              <a:t>Friday: Connect the K’s</a:t>
            </a:r>
          </a:p>
          <a:p>
            <a:pPr>
              <a:lnSpc>
                <a:spcPct val="100000"/>
              </a:lnSpc>
            </a:pPr>
            <a:r>
              <a:rPr lang="en-US" sz="1200" strike="noStrike" spc="-1" dirty="0">
                <a:uFill>
                  <a:solidFill>
                    <a:srgbClr val="FFFFFF"/>
                  </a:solidFill>
                </a:uFill>
                <a:latin typeface="Arial"/>
              </a:rPr>
              <a:t> </a:t>
            </a:r>
            <a:endParaRPr sz="1200" dirty="0"/>
          </a:p>
          <a:p>
            <a:pPr>
              <a:lnSpc>
                <a:spcPct val="100000"/>
              </a:lnSpc>
            </a:pPr>
            <a:r>
              <a:rPr lang="en-US" sz="1200" strike="noStrike" spc="-1" dirty="0">
                <a:uFill>
                  <a:solidFill>
                    <a:srgbClr val="FFFFFF"/>
                  </a:solidFill>
                </a:uFill>
                <a:latin typeface="Arial"/>
              </a:rPr>
              <a:t>Talk to your club leaders about what your club is doing to celebrate!</a:t>
            </a:r>
            <a:endParaRPr sz="1200" dirty="0"/>
          </a:p>
          <a:p>
            <a:pPr>
              <a:lnSpc>
                <a:spcPct val="100000"/>
              </a:lnSpc>
            </a:pPr>
            <a:endParaRPr dirty="0"/>
          </a:p>
        </p:txBody>
      </p:sp>
      <p:sp>
        <p:nvSpPr>
          <p:cNvPr id="184" name="TextShape 2"/>
          <p:cNvSpPr txBox="1"/>
          <p:nvPr/>
        </p:nvSpPr>
        <p:spPr>
          <a:xfrm>
            <a:off x="3884760" y="8685360"/>
            <a:ext cx="2971440" cy="456840"/>
          </a:xfrm>
          <a:prstGeom prst="rect">
            <a:avLst/>
          </a:prstGeom>
          <a:noFill/>
          <a:ln>
            <a:noFill/>
          </a:ln>
        </p:spPr>
        <p:txBody>
          <a:bodyPr anchor="b"/>
          <a:lstStyle/>
          <a:p>
            <a:pPr algn="r">
              <a:lnSpc>
                <a:spcPct val="100000"/>
              </a:lnSpc>
            </a:pPr>
            <a:fld id="{107631A0-3CD6-4D03-82E4-00A5A8D2506C}" type="slidenum">
              <a:rPr lang="en-US" sz="1200" strike="noStrike" spc="-1">
                <a:solidFill>
                  <a:srgbClr val="000000"/>
                </a:solidFill>
                <a:uFill>
                  <a:solidFill>
                    <a:srgbClr val="FFFFFF"/>
                  </a:solidFill>
                </a:uFill>
                <a:latin typeface="+mn-lt"/>
                <a:ea typeface="+mn-ea"/>
              </a:rPr>
              <a:pPr algn="r">
                <a:lnSpc>
                  <a:spcPct val="100000"/>
                </a:lnSpc>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685800" y="4343400"/>
            <a:ext cx="5486040" cy="4114440"/>
          </a:xfrm>
          <a:prstGeom prst="rect">
            <a:avLst/>
          </a:prstGeom>
        </p:spPr>
        <p:txBody>
          <a:bodyPr/>
          <a:lstStyle/>
          <a:p>
            <a:r>
              <a:rPr lang="en-US" sz="1200" strike="noStrike" spc="-1" dirty="0">
                <a:uFill>
                  <a:solidFill>
                    <a:srgbClr val="FFFFFF"/>
                  </a:solidFill>
                </a:uFill>
                <a:latin typeface="+mj-lt"/>
              </a:rPr>
              <a:t>The “lingo” is important to know since often times Key Club members will talk in acronyms. </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K.C</a:t>
            </a:r>
            <a:r>
              <a:rPr lang="en-US" sz="1200" strike="noStrike" spc="-1" dirty="0">
                <a:uFill>
                  <a:solidFill>
                    <a:srgbClr val="FFFFFF"/>
                  </a:solidFill>
                </a:uFill>
                <a:latin typeface="+mj-lt"/>
              </a:rPr>
              <a:t>: </a:t>
            </a:r>
            <a:r>
              <a:rPr lang="en-US" sz="1200" i="1" strike="noStrike" spc="-1" dirty="0">
                <a:uFill>
                  <a:solidFill>
                    <a:srgbClr val="FFFFFF"/>
                  </a:solidFill>
                </a:uFill>
                <a:latin typeface="+mj-lt"/>
              </a:rPr>
              <a:t>Key Club</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LTG: </a:t>
            </a:r>
            <a:r>
              <a:rPr lang="en-US" sz="1200" strike="noStrike" spc="-1" dirty="0">
                <a:uFill>
                  <a:solidFill>
                    <a:srgbClr val="FFFFFF"/>
                  </a:solidFill>
                </a:uFill>
                <a:latin typeface="+mj-lt"/>
              </a:rPr>
              <a:t>Lieutenant Governor</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DCM: </a:t>
            </a:r>
            <a:r>
              <a:rPr lang="en-US" sz="1200" strike="noStrike" spc="-1" dirty="0">
                <a:uFill>
                  <a:solidFill>
                    <a:srgbClr val="FFFFFF"/>
                  </a:solidFill>
                </a:uFill>
                <a:latin typeface="+mj-lt"/>
              </a:rPr>
              <a:t>Divisional Council Meeting</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DCON: </a:t>
            </a:r>
            <a:r>
              <a:rPr lang="en-US" sz="1200" strike="noStrike" spc="-1" dirty="0">
                <a:uFill>
                  <a:solidFill>
                    <a:srgbClr val="FFFFFF"/>
                  </a:solidFill>
                </a:uFill>
                <a:latin typeface="+mj-lt"/>
              </a:rPr>
              <a:t>District Convention</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ICON: </a:t>
            </a:r>
            <a:r>
              <a:rPr lang="en-US" sz="1200" strike="noStrike" spc="-1" dirty="0">
                <a:uFill>
                  <a:solidFill>
                    <a:srgbClr val="FFFFFF"/>
                  </a:solidFill>
                </a:uFill>
                <a:latin typeface="+mj-lt"/>
              </a:rPr>
              <a:t>International Convention</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ZA: </a:t>
            </a:r>
            <a:r>
              <a:rPr lang="en-US" sz="1200" strike="noStrike" spc="-1" dirty="0">
                <a:uFill>
                  <a:solidFill>
                    <a:srgbClr val="FFFFFF"/>
                  </a:solidFill>
                </a:uFill>
                <a:latin typeface="+mj-lt"/>
              </a:rPr>
              <a:t>Zone Administrator </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M &amp; M: </a:t>
            </a:r>
            <a:r>
              <a:rPr lang="en-US" sz="1200" strike="noStrike" spc="-1" dirty="0">
                <a:uFill>
                  <a:solidFill>
                    <a:srgbClr val="FFFFFF"/>
                  </a:solidFill>
                </a:uFill>
                <a:latin typeface="+mj-lt"/>
              </a:rPr>
              <a:t>Mentoring and Modeling Program</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FDKC: </a:t>
            </a:r>
            <a:r>
              <a:rPr lang="en-US" sz="1200" strike="noStrike" spc="-1" dirty="0">
                <a:uFill>
                  <a:solidFill>
                    <a:srgbClr val="FFFFFF"/>
                  </a:solidFill>
                </a:uFill>
                <a:latin typeface="+mj-lt"/>
              </a:rPr>
              <a:t>Florida District of Key Club</a:t>
            </a:r>
            <a:endParaRPr sz="1200" dirty="0">
              <a:latin typeface="+mj-lt"/>
            </a:endParaRPr>
          </a:p>
          <a:p>
            <a:pPr marL="216000" indent="-216000">
              <a:lnSpc>
                <a:spcPct val="100000"/>
              </a:lnSpc>
              <a:buClr>
                <a:srgbClr val="FFFFFF"/>
              </a:buClr>
              <a:buSzPct val="85000"/>
              <a:buFont typeface="Wingdings" charset="2"/>
              <a:buChar char=""/>
            </a:pPr>
            <a:r>
              <a:rPr lang="en-US" sz="1200" i="1" strike="noStrike" spc="-1" dirty="0">
                <a:uFill>
                  <a:solidFill>
                    <a:srgbClr val="FFFFFF"/>
                  </a:solidFill>
                </a:uFill>
                <a:latin typeface="+mj-lt"/>
              </a:rPr>
              <a:t>SLP:  </a:t>
            </a:r>
            <a:r>
              <a:rPr lang="en-US" sz="1200" strike="noStrike" spc="-1" dirty="0">
                <a:uFill>
                  <a:solidFill>
                    <a:srgbClr val="FFFFFF"/>
                  </a:solidFill>
                </a:uFill>
                <a:latin typeface="+mj-lt"/>
              </a:rPr>
              <a:t>Student Leadership Programs</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DA: </a:t>
            </a:r>
            <a:r>
              <a:rPr lang="en-US" sz="1200" strike="noStrike" spc="-1" dirty="0">
                <a:uFill>
                  <a:solidFill>
                    <a:srgbClr val="FFFFFF"/>
                  </a:solidFill>
                </a:uFill>
                <a:latin typeface="+mj-lt"/>
              </a:rPr>
              <a:t>District Administrator</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KCKC: </a:t>
            </a:r>
            <a:r>
              <a:rPr lang="en-US" sz="1200" strike="noStrike" spc="-1" dirty="0">
                <a:uFill>
                  <a:solidFill>
                    <a:srgbClr val="FFFFFF"/>
                  </a:solidFill>
                </a:uFill>
                <a:latin typeface="+mj-lt"/>
              </a:rPr>
              <a:t>Key Club Kick-Off Conference</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SZR: </a:t>
            </a:r>
            <a:r>
              <a:rPr lang="en-US" sz="1200" strike="noStrike" spc="-1" dirty="0">
                <a:uFill>
                  <a:solidFill>
                    <a:srgbClr val="FFFFFF"/>
                  </a:solidFill>
                </a:uFill>
                <a:latin typeface="+mj-lt"/>
              </a:rPr>
              <a:t>Spring Zone Rally</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FLOF: </a:t>
            </a:r>
            <a:r>
              <a:rPr lang="en-US" sz="1200" strike="noStrike" spc="-1" dirty="0">
                <a:uFill>
                  <a:solidFill>
                    <a:srgbClr val="FFFFFF"/>
                  </a:solidFill>
                </a:uFill>
                <a:latin typeface="+mj-lt"/>
              </a:rPr>
              <a:t>Florida Opportunity Fund</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OIS: </a:t>
            </a:r>
            <a:r>
              <a:rPr lang="en-US" sz="1200" strike="noStrike" spc="-1" dirty="0">
                <a:uFill>
                  <a:solidFill>
                    <a:srgbClr val="FFFFFF"/>
                  </a:solidFill>
                </a:uFill>
                <a:latin typeface="+mj-lt"/>
              </a:rPr>
              <a:t>Officer Information Sheet</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MEP: </a:t>
            </a:r>
            <a:r>
              <a:rPr lang="en-US" sz="1200" strike="noStrike" spc="-1" dirty="0">
                <a:uFill>
                  <a:solidFill>
                    <a:srgbClr val="FFFFFF"/>
                  </a:solidFill>
                </a:uFill>
                <a:latin typeface="+mj-lt"/>
              </a:rPr>
              <a:t>Major Emphasis Program</a:t>
            </a:r>
            <a:endParaRPr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KI: </a:t>
            </a:r>
            <a:r>
              <a:rPr lang="en-US" sz="1200" strike="noStrike" spc="-1" dirty="0">
                <a:uFill>
                  <a:solidFill>
                    <a:srgbClr val="FFFFFF"/>
                  </a:solidFill>
                </a:uFill>
                <a:latin typeface="+mj-lt"/>
              </a:rPr>
              <a:t>Kiwanis International</a:t>
            </a:r>
            <a:endParaRPr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MNT: Maternal Neonatal Tetanus</a:t>
            </a:r>
            <a:endParaRPr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KCI- Key Club international</a:t>
            </a:r>
            <a:endParaRPr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CKI- Circle K International</a:t>
            </a:r>
            <a:endParaRPr sz="1200" dirty="0">
              <a:latin typeface="+mj-lt"/>
            </a:endParaRPr>
          </a:p>
          <a:p>
            <a:pPr marL="216000" indent="-216000">
              <a:lnSpc>
                <a:spcPct val="100000"/>
              </a:lnSpc>
            </a:pPr>
            <a:endParaRPr sz="1200" dirty="0">
              <a:latin typeface="+mj-lt"/>
            </a:endParaRPr>
          </a:p>
          <a:p>
            <a:pPr marL="216000" indent="-216000">
              <a:lnSpc>
                <a:spcPct val="100000"/>
              </a:lnSpc>
              <a:buClr>
                <a:srgbClr val="FFFFFF"/>
              </a:buClr>
              <a:buSzPct val="85000"/>
              <a:buFont typeface="Wingdings" charset="2"/>
              <a:buChar char=""/>
            </a:pPr>
            <a:r>
              <a:rPr lang="en-US" sz="1200" strike="noStrike" spc="-1" dirty="0">
                <a:uFill>
                  <a:solidFill>
                    <a:srgbClr val="FFFFFF"/>
                  </a:solidFill>
                </a:uFill>
                <a:latin typeface="+mj-lt"/>
              </a:rPr>
              <a:t>That is some of the Key Club Lingo that you will see throughout the year! </a:t>
            </a:r>
            <a:endParaRPr sz="1200" dirty="0">
              <a:latin typeface="+mj-lt"/>
            </a:endParaRPr>
          </a:p>
          <a:p>
            <a:pPr>
              <a:lnSpc>
                <a:spcPct val="100000"/>
              </a:lnSpc>
            </a:pPr>
            <a:endParaRPr sz="1200" dirty="0"/>
          </a:p>
          <a:p>
            <a:pPr>
              <a:lnSpc>
                <a:spcPct val="100000"/>
              </a:lnSpc>
            </a:pPr>
            <a:endParaRPr dirty="0"/>
          </a:p>
        </p:txBody>
      </p:sp>
      <p:sp>
        <p:nvSpPr>
          <p:cNvPr id="180" name="TextShape 2"/>
          <p:cNvSpPr txBox="1"/>
          <p:nvPr/>
        </p:nvSpPr>
        <p:spPr>
          <a:xfrm>
            <a:off x="3884760" y="8685360"/>
            <a:ext cx="2971440" cy="456840"/>
          </a:xfrm>
          <a:prstGeom prst="rect">
            <a:avLst/>
          </a:prstGeom>
          <a:noFill/>
          <a:ln>
            <a:noFill/>
          </a:ln>
        </p:spPr>
        <p:txBody>
          <a:bodyPr anchor="b"/>
          <a:lstStyle/>
          <a:p>
            <a:pPr algn="r">
              <a:lnSpc>
                <a:spcPct val="100000"/>
              </a:lnSpc>
            </a:pPr>
            <a:fld id="{106945C9-6A9D-493C-97F4-5C94E5CF5FEA}" type="slidenum">
              <a:rPr lang="en-US" sz="1200" strike="noStrike" spc="-1">
                <a:solidFill>
                  <a:srgbClr val="000000"/>
                </a:solidFill>
                <a:uFill>
                  <a:solidFill>
                    <a:srgbClr val="FFFFFF"/>
                  </a:solidFill>
                </a:uFill>
                <a:latin typeface="+mn-lt"/>
                <a:ea typeface="+mn-ea"/>
              </a:rPr>
              <a:pPr algn="r">
                <a:lnSpc>
                  <a:spcPct val="100000"/>
                </a:lnSpc>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DA: </a:t>
            </a:r>
            <a:r>
              <a:rPr lang="en-US" sz="1200" strike="noStrike" spc="-1" dirty="0">
                <a:uFill>
                  <a:solidFill>
                    <a:srgbClr val="FFFFFF"/>
                  </a:solidFill>
                </a:uFill>
                <a:latin typeface="+mj-lt"/>
              </a:rPr>
              <a:t>District Administrator</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KCKC: </a:t>
            </a:r>
            <a:r>
              <a:rPr lang="en-US" sz="1200" strike="noStrike" spc="-1" dirty="0">
                <a:uFill>
                  <a:solidFill>
                    <a:srgbClr val="FFFFFF"/>
                  </a:solidFill>
                </a:uFill>
                <a:latin typeface="+mj-lt"/>
              </a:rPr>
              <a:t>Key Club Kick-Off Conference</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SZR: </a:t>
            </a:r>
            <a:r>
              <a:rPr lang="en-US" sz="1200" strike="noStrike" spc="-1" dirty="0">
                <a:uFill>
                  <a:solidFill>
                    <a:srgbClr val="FFFFFF"/>
                  </a:solidFill>
                </a:uFill>
                <a:latin typeface="+mj-lt"/>
              </a:rPr>
              <a:t>Spring Zone Rally</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FLOF: </a:t>
            </a:r>
            <a:r>
              <a:rPr lang="en-US" sz="1200" strike="noStrike" spc="-1" dirty="0">
                <a:uFill>
                  <a:solidFill>
                    <a:srgbClr val="FFFFFF"/>
                  </a:solidFill>
                </a:uFill>
                <a:latin typeface="+mj-lt"/>
              </a:rPr>
              <a:t>Florida Opportunity Fund</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OIS: </a:t>
            </a:r>
            <a:r>
              <a:rPr lang="en-US" sz="1200" strike="noStrike" spc="-1" dirty="0">
                <a:uFill>
                  <a:solidFill>
                    <a:srgbClr val="FFFFFF"/>
                  </a:solidFill>
                </a:uFill>
                <a:latin typeface="+mj-lt"/>
              </a:rPr>
              <a:t>Officer Information Sheet</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MEP: </a:t>
            </a:r>
            <a:r>
              <a:rPr lang="en-US" sz="1200" strike="noStrike" spc="-1" dirty="0">
                <a:uFill>
                  <a:solidFill>
                    <a:srgbClr val="FFFFFF"/>
                  </a:solidFill>
                </a:uFill>
                <a:latin typeface="+mj-lt"/>
              </a:rPr>
              <a:t>Major Emphasis Program</a:t>
            </a:r>
            <a:endParaRPr lang="en-US" sz="1200" dirty="0">
              <a:latin typeface="+mj-lt"/>
            </a:endParaRPr>
          </a:p>
          <a:p>
            <a:pPr marL="216000" indent="-216000">
              <a:lnSpc>
                <a:spcPct val="120000"/>
              </a:lnSpc>
              <a:buClr>
                <a:srgbClr val="FFFFFF"/>
              </a:buClr>
              <a:buSzPct val="85000"/>
              <a:buFont typeface="Wingdings" charset="2"/>
              <a:buChar char=""/>
            </a:pPr>
            <a:r>
              <a:rPr lang="en-US" sz="1200" i="1" strike="noStrike" spc="-1" dirty="0">
                <a:uFill>
                  <a:solidFill>
                    <a:srgbClr val="FFFFFF"/>
                  </a:solidFill>
                </a:uFill>
                <a:latin typeface="+mj-lt"/>
              </a:rPr>
              <a:t>KI: </a:t>
            </a:r>
            <a:r>
              <a:rPr lang="en-US" sz="1200" strike="noStrike" spc="-1" dirty="0">
                <a:uFill>
                  <a:solidFill>
                    <a:srgbClr val="FFFFFF"/>
                  </a:solidFill>
                </a:uFill>
                <a:latin typeface="+mj-lt"/>
              </a:rPr>
              <a:t>Kiwanis International</a:t>
            </a:r>
            <a:endParaRPr lang="en-US"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MNT: Maternal Neonatal Tetanus (Eliminate</a:t>
            </a:r>
            <a:r>
              <a:rPr lang="en-US" sz="1200" strike="noStrike" spc="-1" baseline="0" dirty="0">
                <a:uFill>
                  <a:solidFill>
                    <a:srgbClr val="FFFFFF"/>
                  </a:solidFill>
                </a:uFill>
                <a:latin typeface="+mj-lt"/>
              </a:rPr>
              <a:t> Project)</a:t>
            </a:r>
            <a:endParaRPr lang="en-US"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KCI- Key Club international</a:t>
            </a:r>
            <a:endParaRPr lang="en-US" sz="1200" dirty="0">
              <a:latin typeface="+mj-lt"/>
            </a:endParaRPr>
          </a:p>
          <a:p>
            <a:pPr marL="216000" indent="-216000">
              <a:lnSpc>
                <a:spcPct val="120000"/>
              </a:lnSpc>
              <a:buClr>
                <a:srgbClr val="FFFFFF"/>
              </a:buClr>
              <a:buSzPct val="85000"/>
              <a:buFont typeface="Wingdings" charset="2"/>
              <a:buChar char=""/>
            </a:pPr>
            <a:r>
              <a:rPr lang="en-US" sz="1200" strike="noStrike" spc="-1" dirty="0">
                <a:uFill>
                  <a:solidFill>
                    <a:srgbClr val="FFFFFF"/>
                  </a:solidFill>
                </a:uFill>
                <a:latin typeface="+mj-lt"/>
              </a:rPr>
              <a:t>CKI- Circle K International</a:t>
            </a:r>
            <a:endParaRPr lang="en-US" sz="1200" dirty="0">
              <a:latin typeface="+mj-lt"/>
            </a:endParaRPr>
          </a:p>
        </p:txBody>
      </p:sp>
      <p:sp>
        <p:nvSpPr>
          <p:cNvPr id="4" name="Slide Number Placeholder 3"/>
          <p:cNvSpPr>
            <a:spLocks noGrp="1"/>
          </p:cNvSpPr>
          <p:nvPr>
            <p:ph type="sldNum" idx="10"/>
          </p:nvPr>
        </p:nvSpPr>
        <p:spPr/>
        <p:txBody>
          <a:bodyPr/>
          <a:lstStyle/>
          <a:p>
            <a:pPr algn="r"/>
            <a:fld id="{D78DD308-C6AC-4065-8115-122C8735DBB6}" type="slidenum">
              <a:rPr lang="en-US" sz="1400" spc="-1" smtClean="0">
                <a:latin typeface="Times New Roman"/>
              </a:rPr>
              <a:pPr algn="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343400"/>
            <a:ext cx="5486040" cy="4114440"/>
          </a:xfrm>
          <a:prstGeom prst="rect">
            <a:avLst/>
          </a:prstGeom>
        </p:spPr>
        <p:txBody>
          <a:bodyPr/>
          <a:lstStyle/>
          <a:p>
            <a:pPr>
              <a:lnSpc>
                <a:spcPct val="100000"/>
              </a:lnSpc>
            </a:pPr>
            <a:r>
              <a:rPr lang="en-US" sz="1200" strike="noStrike" spc="-1" dirty="0">
                <a:uFill>
                  <a:solidFill>
                    <a:srgbClr val="FFFFFF"/>
                  </a:solidFill>
                </a:uFill>
                <a:latin typeface="+mj-lt"/>
              </a:rPr>
              <a:t>Be sure to check out the Florida Key Club Website,</a:t>
            </a:r>
            <a:r>
              <a:rPr lang="en-US" sz="1200" strike="noStrike" spc="-1" baseline="0" dirty="0">
                <a:uFill>
                  <a:solidFill>
                    <a:srgbClr val="FFFFFF"/>
                  </a:solidFill>
                </a:uFill>
                <a:latin typeface="+mj-lt"/>
              </a:rPr>
              <a:t> especially the Documents and Resources tab!</a:t>
            </a:r>
            <a:r>
              <a:rPr lang="en-US" sz="1200" strike="noStrike" spc="-1" dirty="0">
                <a:uFill>
                  <a:solidFill>
                    <a:srgbClr val="FFFFFF"/>
                  </a:solidFill>
                </a:uFill>
                <a:latin typeface="+mj-lt"/>
              </a:rPr>
              <a:t> There are tons of online resources that answer many FAQs!  </a:t>
            </a:r>
            <a:endParaRPr sz="1200" dirty="0">
              <a:latin typeface="+mj-lt"/>
            </a:endParaRPr>
          </a:p>
          <a:p>
            <a:r>
              <a:rPr lang="en-US" sz="1200" strike="noStrike" spc="-1" dirty="0">
                <a:uFill>
                  <a:solidFill>
                    <a:srgbClr val="FFFFFF"/>
                  </a:solidFill>
                </a:uFill>
                <a:latin typeface="+mj-lt"/>
              </a:rPr>
              <a:t>Key Club TV</a:t>
            </a:r>
            <a:endParaRPr lang="en-US" sz="1200" dirty="0">
              <a:latin typeface="+mj-lt"/>
            </a:endParaRPr>
          </a:p>
          <a:p>
            <a:pPr marL="457200">
              <a:lnSpc>
                <a:spcPct val="100000"/>
              </a:lnSpc>
            </a:pPr>
            <a:r>
              <a:rPr lang="en-US" sz="1200" strike="noStrike" spc="-1" dirty="0">
                <a:uFill>
                  <a:solidFill>
                    <a:srgbClr val="FFFFFF"/>
                  </a:solidFill>
                </a:uFill>
                <a:latin typeface="+mj-lt"/>
              </a:rPr>
              <a:t>View online at www.keyclub.org</a:t>
            </a:r>
            <a:endParaRPr lang="en-US" sz="1200" dirty="0">
              <a:latin typeface="+mj-lt"/>
            </a:endParaRPr>
          </a:p>
          <a:p>
            <a:pPr marL="457200">
              <a:lnSpc>
                <a:spcPct val="100000"/>
              </a:lnSpc>
            </a:pPr>
            <a:r>
              <a:rPr lang="en-US" sz="1200" strike="noStrike" spc="-1" dirty="0">
                <a:uFill>
                  <a:solidFill>
                    <a:srgbClr val="FFFFFF"/>
                  </a:solidFill>
                </a:uFill>
                <a:latin typeface="+mj-lt"/>
              </a:rPr>
              <a:t>New videos every week</a:t>
            </a:r>
            <a:endParaRPr lang="en-US" sz="1200" dirty="0">
              <a:latin typeface="+mj-lt"/>
            </a:endParaRPr>
          </a:p>
          <a:p>
            <a:pPr marL="457200">
              <a:lnSpc>
                <a:spcPct val="100000"/>
              </a:lnSpc>
            </a:pPr>
            <a:r>
              <a:rPr lang="en-US" sz="1200" strike="noStrike" spc="-1" dirty="0">
                <a:uFill>
                  <a:solidFill>
                    <a:srgbClr val="FFFFFF"/>
                  </a:solidFill>
                </a:uFill>
                <a:latin typeface="+mj-lt"/>
              </a:rPr>
              <a:t>Current and engaging video stories about the members and clubs</a:t>
            </a:r>
            <a:endParaRPr lang="en-US" sz="1200" dirty="0">
              <a:latin typeface="+mj-lt"/>
            </a:endParaRPr>
          </a:p>
          <a:p>
            <a:pPr marL="457200">
              <a:lnSpc>
                <a:spcPct val="100000"/>
              </a:lnSpc>
            </a:pPr>
            <a:r>
              <a:rPr lang="en-US" sz="1200" strike="noStrike" spc="-1" dirty="0">
                <a:uFill>
                  <a:solidFill>
                    <a:srgbClr val="FFFFFF"/>
                  </a:solidFill>
                </a:uFill>
                <a:latin typeface="+mj-lt"/>
              </a:rPr>
              <a:t>Great information on Key Club International News</a:t>
            </a:r>
            <a:endParaRPr lang="en-US" sz="1200" dirty="0">
              <a:latin typeface="+mj-lt"/>
            </a:endParaRPr>
          </a:p>
          <a:p>
            <a:pPr>
              <a:lnSpc>
                <a:spcPct val="100000"/>
              </a:lnSpc>
            </a:pPr>
            <a:endParaRPr dirty="0"/>
          </a:p>
        </p:txBody>
      </p:sp>
      <p:sp>
        <p:nvSpPr>
          <p:cNvPr id="194" name="TextShape 2"/>
          <p:cNvSpPr txBox="1"/>
          <p:nvPr/>
        </p:nvSpPr>
        <p:spPr>
          <a:xfrm>
            <a:off x="3884760" y="8685360"/>
            <a:ext cx="2971440" cy="456840"/>
          </a:xfrm>
          <a:prstGeom prst="rect">
            <a:avLst/>
          </a:prstGeom>
          <a:noFill/>
          <a:ln>
            <a:noFill/>
          </a:ln>
        </p:spPr>
        <p:txBody>
          <a:bodyPr anchor="b"/>
          <a:lstStyle/>
          <a:p>
            <a:pPr algn="r">
              <a:lnSpc>
                <a:spcPct val="100000"/>
              </a:lnSpc>
            </a:pPr>
            <a:fld id="{A4D798AC-4D61-4309-A154-732A9D3D8CA5}" type="slidenum">
              <a:rPr lang="en-US" sz="1200" strike="noStrike" spc="-1">
                <a:solidFill>
                  <a:srgbClr val="000000"/>
                </a:solidFill>
                <a:uFill>
                  <a:solidFill>
                    <a:srgbClr val="FFFFFF"/>
                  </a:solidFill>
                </a:uFill>
                <a:latin typeface="+mn-lt"/>
                <a:ea typeface="+mn-ea"/>
              </a:rPr>
              <a:pPr algn="r">
                <a:lnSpc>
                  <a:spcPct val="100000"/>
                </a:lnSpc>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body"/>
          </p:nvPr>
        </p:nvSpPr>
        <p:spPr>
          <a:xfrm>
            <a:off x="685800" y="4343400"/>
            <a:ext cx="5486040" cy="4114440"/>
          </a:xfrm>
          <a:prstGeom prst="rect">
            <a:avLst/>
          </a:prstGeom>
        </p:spPr>
        <p:txBody>
          <a:bodyPr/>
          <a:lstStyle/>
          <a:p>
            <a:endParaRPr dirty="0"/>
          </a:p>
        </p:txBody>
      </p:sp>
      <p:sp>
        <p:nvSpPr>
          <p:cNvPr id="192" name="TextShape 2"/>
          <p:cNvSpPr txBox="1"/>
          <p:nvPr/>
        </p:nvSpPr>
        <p:spPr>
          <a:xfrm>
            <a:off x="3884760" y="8685360"/>
            <a:ext cx="2971440" cy="456840"/>
          </a:xfrm>
          <a:prstGeom prst="rect">
            <a:avLst/>
          </a:prstGeom>
          <a:noFill/>
          <a:ln>
            <a:noFill/>
          </a:ln>
        </p:spPr>
        <p:txBody>
          <a:bodyPr anchor="b"/>
          <a:lstStyle/>
          <a:p>
            <a:pPr algn="r">
              <a:lnSpc>
                <a:spcPct val="100000"/>
              </a:lnSpc>
            </a:pPr>
            <a:fld id="{CA4555AD-AB78-4937-B2A3-42538AB5B00F}" type="slidenum">
              <a:rPr lang="en-US" sz="1200" strike="noStrike" spc="-1">
                <a:solidFill>
                  <a:srgbClr val="000000"/>
                </a:solidFill>
                <a:uFill>
                  <a:solidFill>
                    <a:srgbClr val="FFFFFF"/>
                  </a:solidFill>
                </a:uFill>
                <a:latin typeface="+mn-lt"/>
                <a:ea typeface="+mn-ea"/>
              </a:rPr>
              <a:pPr algn="r">
                <a:lnSpc>
                  <a:spcPct val="100000"/>
                </a:lnSpc>
              </a:pPr>
              <a:t>18</a:t>
            </a:fld>
            <a:endParaRPr/>
          </a:p>
        </p:txBody>
      </p:sp>
    </p:spTree>
    <p:extLst>
      <p:ext uri="{BB962C8B-B14F-4D97-AF65-F5344CB8AC3E}">
        <p14:creationId xmlns:p14="http://schemas.microsoft.com/office/powerpoint/2010/main" val="28077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body"/>
          </p:nvPr>
        </p:nvSpPr>
        <p:spPr>
          <a:xfrm>
            <a:off x="685800" y="4343400"/>
            <a:ext cx="5486040" cy="4114440"/>
          </a:xfrm>
          <a:prstGeom prst="rect">
            <a:avLst/>
          </a:prstGeom>
        </p:spPr>
        <p:txBody>
          <a:bodyPr/>
          <a:lstStyle/>
          <a:p>
            <a:r>
              <a:rPr lang="en-US" sz="1200" baseline="0" dirty="0"/>
              <a:t>By following these social media accounts, you can look into what is happening world-wide and district-wide with Key Club. Make sure to talk to your club leaders to see if your club and division also have similar accounts you can follow. </a:t>
            </a:r>
            <a:endParaRPr sz="1200" baseline="0" dirty="0"/>
          </a:p>
        </p:txBody>
      </p:sp>
      <p:sp>
        <p:nvSpPr>
          <p:cNvPr id="192" name="TextShape 2"/>
          <p:cNvSpPr txBox="1"/>
          <p:nvPr/>
        </p:nvSpPr>
        <p:spPr>
          <a:xfrm>
            <a:off x="3884760" y="8685360"/>
            <a:ext cx="2971440" cy="456840"/>
          </a:xfrm>
          <a:prstGeom prst="rect">
            <a:avLst/>
          </a:prstGeom>
          <a:noFill/>
          <a:ln>
            <a:noFill/>
          </a:ln>
        </p:spPr>
        <p:txBody>
          <a:bodyPr anchor="b"/>
          <a:lstStyle/>
          <a:p>
            <a:pPr algn="r">
              <a:lnSpc>
                <a:spcPct val="100000"/>
              </a:lnSpc>
            </a:pPr>
            <a:fld id="{CA4555AD-AB78-4937-B2A3-42538AB5B00F}" type="slidenum">
              <a:rPr lang="en-US" sz="1200" strike="noStrike" spc="-1">
                <a:solidFill>
                  <a:srgbClr val="000000"/>
                </a:solidFill>
                <a:uFill>
                  <a:solidFill>
                    <a:srgbClr val="FFFFFF"/>
                  </a:solidFill>
                </a:uFill>
                <a:latin typeface="+mn-lt"/>
                <a:ea typeface="+mn-ea"/>
              </a:rPr>
              <a:pPr algn="r">
                <a:lnSpc>
                  <a:spcPct val="100000"/>
                </a:lnSpc>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216000" indent="-21600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Key Club International (KCI) is the high school organization sponsored by</a:t>
            </a:r>
            <a:r>
              <a:rPr lang="en-US" sz="1200" b="0" i="0" u="none" kern="1200" baseline="0" dirty="0">
                <a:solidFill>
                  <a:schemeClr val="tx1"/>
                </a:solidFill>
                <a:effectLst/>
                <a:latin typeface="+mj-lt"/>
                <a:ea typeface="+mn-ea"/>
                <a:cs typeface="+mn-cs"/>
              </a:rPr>
              <a:t> Kiwanis International, which is a global service organization dedicated to improving the world, one child and one community at a time. </a:t>
            </a:r>
          </a:p>
          <a:p>
            <a:pPr marL="216000" indent="-216000">
              <a:lnSpc>
                <a:spcPct val="100000"/>
              </a:lnSpc>
              <a:buFont typeface="Arial" panose="020B0604020202020204" pitchFamily="34" charset="0"/>
              <a:buChar char="•"/>
            </a:pPr>
            <a:r>
              <a:rPr lang="en-US" sz="1200" b="0" i="0" u="none" kern="1200" baseline="0" dirty="0">
                <a:solidFill>
                  <a:schemeClr val="tx1"/>
                </a:solidFill>
                <a:effectLst/>
                <a:latin typeface="+mj-lt"/>
                <a:ea typeface="+mn-ea"/>
                <a:cs typeface="+mn-cs"/>
              </a:rPr>
              <a:t>In addition to sponsoring us, Kiwanis International also sponsors CKI, </a:t>
            </a:r>
            <a:r>
              <a:rPr lang="en-US" sz="1200" b="0" i="0" u="none" kern="1200" baseline="0" dirty="0" err="1">
                <a:solidFill>
                  <a:schemeClr val="tx1"/>
                </a:solidFill>
                <a:effectLst/>
                <a:latin typeface="+mj-lt"/>
                <a:ea typeface="+mn-ea"/>
                <a:cs typeface="+mn-cs"/>
              </a:rPr>
              <a:t>Aktion</a:t>
            </a:r>
            <a:r>
              <a:rPr lang="en-US" sz="1200" b="0" i="0" u="none" kern="1200" baseline="0" dirty="0">
                <a:solidFill>
                  <a:schemeClr val="tx1"/>
                </a:solidFill>
                <a:effectLst/>
                <a:latin typeface="+mj-lt"/>
                <a:ea typeface="+mn-ea"/>
                <a:cs typeface="+mn-cs"/>
              </a:rPr>
              <a:t> Club, Builders Club, and K-Kids. </a:t>
            </a:r>
          </a:p>
          <a:p>
            <a:pPr marL="216000" indent="-216000">
              <a:lnSpc>
                <a:spcPct val="100000"/>
              </a:lnSpc>
              <a:buFont typeface="Arial" panose="020B0604020202020204" pitchFamily="34" charset="0"/>
              <a:buChar char="•"/>
            </a:pPr>
            <a:r>
              <a:rPr lang="en-US" sz="1200" b="0" i="0" u="none" kern="1200" baseline="0" dirty="0">
                <a:solidFill>
                  <a:schemeClr val="tx1"/>
                </a:solidFill>
                <a:effectLst/>
                <a:latin typeface="+mj-lt"/>
                <a:ea typeface="+mn-ea"/>
                <a:cs typeface="+mn-cs"/>
              </a:rPr>
              <a:t>Together, we all form a Kiwanis Family. </a:t>
            </a:r>
          </a:p>
          <a:p>
            <a:pPr marL="216000" indent="-21600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Key Club assists Kiwanis in carrying out its mission to serve the children of the world.</a:t>
            </a:r>
            <a:endParaRPr lang="en-US" sz="1200" b="0" i="0" kern="1200" dirty="0">
              <a:solidFill>
                <a:schemeClr val="tx1"/>
              </a:solidFill>
              <a:effectLst/>
              <a:latin typeface="+mj-lt"/>
              <a:ea typeface="+mn-ea"/>
              <a:cs typeface="+mn-cs"/>
            </a:endParaRPr>
          </a:p>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4</a:t>
            </a:fld>
            <a:endParaRPr/>
          </a:p>
        </p:txBody>
      </p:sp>
    </p:spTree>
    <p:extLst>
      <p:ext uri="{BB962C8B-B14F-4D97-AF65-F5344CB8AC3E}">
        <p14:creationId xmlns:p14="http://schemas.microsoft.com/office/powerpoint/2010/main" val="345377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5</a:t>
            </a:fld>
            <a:endParaRPr/>
          </a:p>
        </p:txBody>
      </p:sp>
    </p:spTree>
    <p:extLst>
      <p:ext uri="{BB962C8B-B14F-4D97-AF65-F5344CB8AC3E}">
        <p14:creationId xmlns:p14="http://schemas.microsoft.com/office/powerpoint/2010/main" val="98192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343400"/>
            <a:ext cx="5486040" cy="4114440"/>
          </a:xfrm>
          <a:prstGeom prst="rect">
            <a:avLst/>
          </a:prstGeom>
        </p:spPr>
        <p:txBody>
          <a:bodyPr/>
          <a:lstStyle/>
          <a:p>
            <a:pPr marL="171450" indent="-17145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To</a:t>
            </a:r>
            <a:r>
              <a:rPr lang="en-US" sz="1200" b="0" i="0" kern="1200" baseline="0" dirty="0">
                <a:solidFill>
                  <a:schemeClr val="tx1"/>
                </a:solidFill>
                <a:effectLst/>
                <a:latin typeface="+mn-lt"/>
                <a:ea typeface="+mn-ea"/>
                <a:cs typeface="+mn-cs"/>
              </a:rPr>
              <a:t> give you a better picture of just how large Key Club International is:</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Clubs: formed in high schools or an equivalent institution</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Divisions: each district is divided into territories called divisions, made up of various clubs</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Districts: defined as a state, a group of states, or nation  and tend to match a similar Kiwanis District</a:t>
            </a:r>
          </a:p>
          <a:p>
            <a:pPr marL="628650" lvl="1" indent="-171450">
              <a:lnSpc>
                <a:spcPct val="100000"/>
              </a:lnSpc>
              <a:buFont typeface="Arial" panose="020B0604020202020204" pitchFamily="34" charset="0"/>
              <a:buChar char="•"/>
            </a:pPr>
            <a:r>
              <a:rPr lang="en-US" sz="1200" b="0" i="0" kern="1200" baseline="0" dirty="0">
                <a:solidFill>
                  <a:schemeClr val="tx1"/>
                </a:solidFill>
                <a:effectLst/>
                <a:latin typeface="+mn-lt"/>
                <a:ea typeface="+mn-ea"/>
                <a:cs typeface="+mn-cs"/>
              </a:rPr>
              <a:t>International: made up of all clubs in 34 organized districts and in foreign countries not included in any specific district</a:t>
            </a:r>
          </a:p>
          <a:p>
            <a:pPr marL="457200" lvl="1" indent="0">
              <a:lnSpc>
                <a:spcPct val="100000"/>
              </a:lnSpc>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Florida was the first</a:t>
            </a:r>
            <a:r>
              <a:rPr lang="en-US" sz="1200" b="0" i="0" kern="1200" baseline="0" dirty="0">
                <a:solidFill>
                  <a:schemeClr val="tx1"/>
                </a:solidFill>
                <a:effectLst/>
                <a:latin typeface="+mn-lt"/>
                <a:ea typeface="+mn-ea"/>
                <a:cs typeface="+mn-cs"/>
              </a:rPr>
              <a:t> District of Key Club International; it formed in 1939.</a:t>
            </a:r>
            <a:endParaRPr lang="en-US" sz="1200" b="0" i="0" kern="1200" dirty="0">
              <a:solidFill>
                <a:schemeClr val="tx1"/>
              </a:solidFill>
              <a:effectLst/>
              <a:latin typeface="+mn-lt"/>
              <a:ea typeface="+mn-ea"/>
              <a:cs typeface="+mn-cs"/>
            </a:endParaRPr>
          </a:p>
          <a:p>
            <a:pPr marL="673200" lvl="1" indent="-216000">
              <a:lnSpc>
                <a:spcPct val="100000"/>
              </a:lnSpc>
              <a:buFont typeface="Arial" panose="020B0604020202020204" pitchFamily="34" charset="0"/>
              <a:buChar char="•"/>
            </a:pPr>
            <a:r>
              <a:rPr lang="en-US" sz="1200" b="0" i="0" kern="1200" dirty="0">
                <a:solidFill>
                  <a:schemeClr val="tx1"/>
                </a:solidFill>
                <a:effectLst/>
                <a:latin typeface="+mn-lt"/>
                <a:ea typeface="+mn-ea"/>
                <a:cs typeface="+mn-cs"/>
              </a:rPr>
              <a:t>It is comprised of</a:t>
            </a:r>
            <a:r>
              <a:rPr lang="en-US" sz="1200" b="0" i="0" kern="1200" baseline="0" dirty="0">
                <a:solidFill>
                  <a:schemeClr val="tx1"/>
                </a:solidFill>
                <a:effectLst/>
                <a:latin typeface="+mn-lt"/>
                <a:ea typeface="+mn-ea"/>
                <a:cs typeface="+mn-cs"/>
              </a:rPr>
              <a:t> roughly 22</a:t>
            </a:r>
            <a:r>
              <a:rPr lang="en-US" sz="1200" b="0" i="0" kern="1200" dirty="0">
                <a:solidFill>
                  <a:schemeClr val="tx1"/>
                </a:solidFill>
                <a:effectLst/>
                <a:latin typeface="+mn-lt"/>
                <a:ea typeface="+mn-ea"/>
                <a:cs typeface="+mn-cs"/>
              </a:rPr>
              <a:t>,000 members in over 350 clubs within the state of Florida and the Cayman Islands.</a:t>
            </a:r>
          </a:p>
          <a:p>
            <a:pPr marL="216000" indent="-216000">
              <a:lnSpc>
                <a:spcPct val="100000"/>
              </a:lnSpc>
            </a:pPr>
            <a:endParaRPr dirty="0"/>
          </a:p>
        </p:txBody>
      </p:sp>
      <p:sp>
        <p:nvSpPr>
          <p:cNvPr id="164" name="TextShape 2"/>
          <p:cNvSpPr txBox="1"/>
          <p:nvPr/>
        </p:nvSpPr>
        <p:spPr>
          <a:xfrm>
            <a:off x="3884760" y="8685360"/>
            <a:ext cx="2971440" cy="456840"/>
          </a:xfrm>
          <a:prstGeom prst="rect">
            <a:avLst/>
          </a:prstGeom>
          <a:noFill/>
          <a:ln>
            <a:noFill/>
          </a:ln>
        </p:spPr>
        <p:txBody>
          <a:bodyPr anchor="b"/>
          <a:lstStyle/>
          <a:p>
            <a:pPr algn="r">
              <a:lnSpc>
                <a:spcPct val="100000"/>
              </a:lnSpc>
            </a:pPr>
            <a:fld id="{E043894C-2686-4761-89CC-7B393D3849A7}" type="slidenum">
              <a:rPr lang="en-US" sz="1200" strike="noStrike" spc="-1">
                <a:solidFill>
                  <a:srgbClr val="000000"/>
                </a:solidFill>
                <a:uFill>
                  <a:solidFill>
                    <a:srgbClr val="FFFFFF"/>
                  </a:solidFill>
                </a:uFill>
                <a:latin typeface="+mn-lt"/>
                <a:ea typeface="+mn-ea"/>
              </a:rPr>
              <a:pPr algn="r">
                <a:lnSpc>
                  <a:spcPct val="100000"/>
                </a:lnSpc>
              </a:pPr>
              <a:t>6</a:t>
            </a:fld>
            <a:endParaRPr/>
          </a:p>
        </p:txBody>
      </p:sp>
    </p:spTree>
    <p:extLst>
      <p:ext uri="{BB962C8B-B14F-4D97-AF65-F5344CB8AC3E}">
        <p14:creationId xmlns:p14="http://schemas.microsoft.com/office/powerpoint/2010/main" val="402268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685800" y="4343400"/>
            <a:ext cx="5486040" cy="4114440"/>
          </a:xfrm>
          <a:prstGeom prst="rect">
            <a:avLst/>
          </a:prstGeom>
        </p:spPr>
        <p:txBody>
          <a:bodyPr/>
          <a:lstStyle/>
          <a:p>
            <a:pPr marL="342900" indent="-342900">
              <a:buFont typeface="Arial" panose="020B0604020202020204" pitchFamily="34" charset="0"/>
              <a:buChar char="•"/>
            </a:pPr>
            <a:r>
              <a:rPr lang="en-US" sz="1200" strike="noStrike" spc="-1" dirty="0">
                <a:uFill>
                  <a:solidFill>
                    <a:srgbClr val="FFFFFF"/>
                  </a:solidFill>
                </a:uFill>
                <a:latin typeface="Arial"/>
              </a:rPr>
              <a:t>Key Club focuses</a:t>
            </a:r>
            <a:r>
              <a:rPr lang="en-US" sz="1200" strike="noStrike" spc="-1" baseline="0" dirty="0">
                <a:uFill>
                  <a:solidFill>
                    <a:srgbClr val="FFFFFF"/>
                  </a:solidFill>
                </a:uFill>
                <a:latin typeface="Arial"/>
              </a:rPr>
              <a:t> on caring, serving, and leading; caring for your community, serving your community, and leading your community through example. </a:t>
            </a:r>
            <a:r>
              <a:rPr lang="en-US" sz="1200" strike="noStrike" spc="-1" dirty="0">
                <a:uFill>
                  <a:solidFill>
                    <a:srgbClr val="FFFFFF"/>
                  </a:solidFill>
                </a:uFill>
                <a:latin typeface="Arial"/>
              </a:rPr>
              <a:t> </a:t>
            </a:r>
          </a:p>
          <a:p>
            <a:pPr marL="0" indent="0">
              <a:buFont typeface="Arial" panose="020B0604020202020204" pitchFamily="34" charset="0"/>
              <a:buNone/>
            </a:pPr>
            <a:endParaRPr lang="en-US" sz="1200" strike="noStrike" spc="-1" dirty="0">
              <a:uFill>
                <a:solidFill>
                  <a:srgbClr val="FFFFFF"/>
                </a:solidFill>
              </a:uFill>
              <a:latin typeface="Arial"/>
            </a:endParaRPr>
          </a:p>
          <a:p>
            <a:pPr marL="342900" indent="-342900">
              <a:buFont typeface="Arial" panose="020B0604020202020204" pitchFamily="34" charset="0"/>
              <a:buChar char="•"/>
            </a:pPr>
            <a:r>
              <a:rPr lang="en-US" sz="1200" strike="noStrike" spc="-1" dirty="0">
                <a:uFill>
                  <a:solidFill>
                    <a:srgbClr val="FFFFFF"/>
                  </a:solidFill>
                </a:uFill>
                <a:latin typeface="Arial"/>
              </a:rPr>
              <a:t>It was created to help develop strong, helpful, servant youth leaders that will use their skills to better society as they grow older.</a:t>
            </a:r>
          </a:p>
          <a:p>
            <a:pPr marL="342900" indent="-342900">
              <a:buFont typeface="Arial" panose="020B0604020202020204" pitchFamily="34" charset="0"/>
              <a:buChar char="•"/>
            </a:pPr>
            <a:endParaRPr lang="en-US" sz="2000" strike="noStrike" spc="-1" dirty="0">
              <a:uFill>
                <a:solidFill>
                  <a:srgbClr val="FFFFFF"/>
                </a:solidFill>
              </a:uFill>
              <a:latin typeface="Arial"/>
            </a:endParaRPr>
          </a:p>
          <a:p>
            <a:pPr marL="342900" indent="-342900">
              <a:buFont typeface="Arial" panose="020B0604020202020204" pitchFamily="34" charset="0"/>
              <a:buChar char="•"/>
            </a:pPr>
            <a:endParaRPr lang="en-US" sz="2000" strike="noStrike" spc="-1" dirty="0">
              <a:uFill>
                <a:solidFill>
                  <a:srgbClr val="FFFFFF"/>
                </a:solidFill>
              </a:uFill>
              <a:latin typeface="Arial"/>
            </a:endParaRPr>
          </a:p>
          <a:p>
            <a:endParaRPr lang="en-US" sz="2000" strike="noStrike" spc="-1" dirty="0">
              <a:uFill>
                <a:solidFill>
                  <a:srgbClr val="FFFFFF"/>
                </a:solidFill>
              </a:uFill>
              <a:latin typeface="Arial"/>
            </a:endParaRPr>
          </a:p>
        </p:txBody>
      </p:sp>
      <p:sp>
        <p:nvSpPr>
          <p:cNvPr id="166" name="TextShape 2"/>
          <p:cNvSpPr txBox="1"/>
          <p:nvPr/>
        </p:nvSpPr>
        <p:spPr>
          <a:xfrm>
            <a:off x="3884760" y="8685360"/>
            <a:ext cx="2971440" cy="456840"/>
          </a:xfrm>
          <a:prstGeom prst="rect">
            <a:avLst/>
          </a:prstGeom>
          <a:noFill/>
          <a:ln>
            <a:noFill/>
          </a:ln>
        </p:spPr>
        <p:txBody>
          <a:bodyPr anchor="b"/>
          <a:lstStyle/>
          <a:p>
            <a:pPr algn="r">
              <a:lnSpc>
                <a:spcPct val="100000"/>
              </a:lnSpc>
            </a:pPr>
            <a:fld id="{C3D7D004-49D1-4F37-BDD5-524F1D1835E5}" type="slidenum">
              <a:rPr lang="en-US" sz="1200" strike="noStrike" spc="-1">
                <a:solidFill>
                  <a:srgbClr val="000000"/>
                </a:solidFill>
                <a:uFill>
                  <a:solidFill>
                    <a:srgbClr val="FFFFFF"/>
                  </a:solidFill>
                </a:uFill>
                <a:latin typeface="+mn-lt"/>
                <a:ea typeface="+mn-ea"/>
              </a:rPr>
              <a:pPr algn="r">
                <a:lnSpc>
                  <a:spcPct val="100000"/>
                </a:lnSpc>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685800" y="4343400"/>
            <a:ext cx="5486040" cy="4114440"/>
          </a:xfrm>
          <a:prstGeom prst="rect">
            <a:avLst/>
          </a:prstGeom>
        </p:spPr>
        <p:txBody>
          <a:bodyPr/>
          <a:lstStyle/>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Arial"/>
              </a:rPr>
              <a:t>Leadership Skills: Key</a:t>
            </a:r>
            <a:r>
              <a:rPr lang="en-US" sz="1200" strike="noStrike" spc="-1" baseline="0" dirty="0">
                <a:uFill>
                  <a:solidFill>
                    <a:srgbClr val="FFFFFF"/>
                  </a:solidFill>
                </a:uFill>
                <a:latin typeface="Arial"/>
              </a:rPr>
              <a:t> Club Is student led. </a:t>
            </a:r>
            <a:endParaRPr lang="en-US" sz="1200" strike="noStrike" spc="-1" dirty="0">
              <a:uFill>
                <a:solidFill>
                  <a:srgbClr val="FFFFFF"/>
                </a:solidFill>
              </a:uFill>
              <a:latin typeface="Arial"/>
            </a:endParaRPr>
          </a:p>
          <a:p>
            <a:pPr marL="0" indent="0">
              <a:lnSpc>
                <a:spcPct val="100000"/>
              </a:lnSpc>
              <a:buClr>
                <a:srgbClr val="FFFFFF"/>
              </a:buClr>
              <a:buFont typeface="StarSymbol"/>
              <a:buNone/>
            </a:pPr>
            <a:r>
              <a:rPr lang="en-US" sz="1200" strike="noStrike" spc="-1" dirty="0">
                <a:uFill>
                  <a:solidFill>
                    <a:srgbClr val="FFFFFF"/>
                  </a:solidFill>
                </a:uFill>
                <a:latin typeface="Arial"/>
              </a:rPr>
              <a:t>                             In</a:t>
            </a:r>
            <a:r>
              <a:rPr lang="en-US" sz="1200" strike="noStrike" spc="-1" baseline="0" dirty="0">
                <a:uFill>
                  <a:solidFill>
                    <a:srgbClr val="FFFFFF"/>
                  </a:solidFill>
                </a:uFill>
                <a:latin typeface="Arial"/>
              </a:rPr>
              <a:t>ternationally, it </a:t>
            </a:r>
            <a:r>
              <a:rPr lang="en-US" sz="1200" strike="noStrike" spc="-1" dirty="0">
                <a:uFill>
                  <a:solidFill>
                    <a:srgbClr val="FFFFFF"/>
                  </a:solidFill>
                </a:uFill>
                <a:latin typeface="Arial"/>
              </a:rPr>
              <a:t>is led by its members, with the support of Kiwanis.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Arial"/>
              </a:rPr>
              <a:t>                             Club-wise, </a:t>
            </a:r>
            <a:r>
              <a:rPr lang="en-US" sz="1200" strike="noStrike" spc="-1" dirty="0">
                <a:uFill>
                  <a:solidFill>
                    <a:srgbClr val="FFFFFF"/>
                  </a:solidFill>
                </a:uFill>
                <a:latin typeface="+mn-lt"/>
              </a:rPr>
              <a:t>Key Club is completely run by students with some help and advisory from a faculty and Kiwanis advisor.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mn-lt"/>
              </a:rPr>
              <a:t>                            </a:t>
            </a:r>
            <a:r>
              <a:rPr lang="en-US" sz="1200" strike="noStrike" spc="-1" baseline="0" dirty="0">
                <a:uFill>
                  <a:solidFill>
                    <a:srgbClr val="FFFFFF"/>
                  </a:solidFill>
                </a:uFill>
                <a:latin typeface="+mn-lt"/>
              </a:rPr>
              <a:t> This gives students opportunities to make decisions, take action, and have these decisions and actions positively impact those around them.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lang="en-US" sz="1200" strike="noStrike" spc="-1" baseline="0" dirty="0">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baseline="0" dirty="0">
                <a:uFill>
                  <a:solidFill>
                    <a:srgbClr val="FFFFFF"/>
                  </a:solidFill>
                </a:uFill>
                <a:latin typeface="+mn-lt"/>
              </a:rPr>
              <a:t>Social/Relationship Skills:  Key Club is also about expanding your social circle and getting to know different people. By coming together to serve, students interact with, cooperate with, and create healthy relationships with others.</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baseline="0" dirty="0">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baseline="0" dirty="0">
                <a:uFill>
                  <a:solidFill>
                    <a:srgbClr val="FFFFFF"/>
                  </a:solidFill>
                </a:uFill>
                <a:latin typeface="+mn-lt"/>
              </a:rPr>
              <a:t>Self-management &amp; awareness Skills: </a:t>
            </a:r>
            <a:r>
              <a:rPr lang="en-US" sz="1200" b="0" i="0" strike="noStrike" kern="1200" spc="0" baseline="0" dirty="0">
                <a:solidFill>
                  <a:schemeClr val="tx1"/>
                </a:solidFill>
                <a:effectLst/>
                <a:uFillTx/>
                <a:latin typeface="+mn-lt"/>
                <a:ea typeface="+mn-ea"/>
                <a:cs typeface="+mn-cs"/>
              </a:rPr>
              <a:t>T</a:t>
            </a:r>
            <a:r>
              <a:rPr lang="en-US" sz="1200" b="0" i="0" kern="1200" dirty="0">
                <a:solidFill>
                  <a:schemeClr val="tx1"/>
                </a:solidFill>
                <a:effectLst/>
                <a:latin typeface="+mn-lt"/>
                <a:ea typeface="+mn-ea"/>
                <a:cs typeface="+mn-cs"/>
              </a:rPr>
              <a:t>hrough participation in the research, planning and implementation of community service projects,</a:t>
            </a:r>
            <a:r>
              <a:rPr lang="en-US" sz="1200" b="0" i="0" kern="1200" baseline="0" dirty="0">
                <a:solidFill>
                  <a:schemeClr val="tx1"/>
                </a:solidFill>
                <a:effectLst/>
                <a:latin typeface="+mn-lt"/>
                <a:ea typeface="+mn-ea"/>
                <a:cs typeface="+mn-cs"/>
              </a:rPr>
              <a:t> </a:t>
            </a:r>
            <a:r>
              <a:rPr lang="en-US" sz="1200" strike="noStrike" spc="-1" baseline="0" dirty="0">
                <a:uFill>
                  <a:solidFill>
                    <a:srgbClr val="FFFFFF"/>
                  </a:solidFill>
                </a:uFill>
                <a:latin typeface="+mn-lt"/>
              </a:rPr>
              <a:t>Key Club allows you to gain confidence in yourself and assess your strengths, interests, and values.  It also helps you learn to manage stress and persevere in overcoming obstacles.</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lang="en-US" sz="1200" strike="noStrike" spc="-1" dirty="0">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dirty="0"/>
          </a:p>
          <a:p>
            <a:pPr>
              <a:lnSpc>
                <a:spcPct val="100000"/>
              </a:lnSpc>
            </a:pPr>
            <a:endParaRPr dirty="0"/>
          </a:p>
        </p:txBody>
      </p:sp>
      <p:sp>
        <p:nvSpPr>
          <p:cNvPr id="168" name="TextShape 2"/>
          <p:cNvSpPr txBox="1"/>
          <p:nvPr/>
        </p:nvSpPr>
        <p:spPr>
          <a:xfrm>
            <a:off x="3884760" y="8685360"/>
            <a:ext cx="2971440" cy="456840"/>
          </a:xfrm>
          <a:prstGeom prst="rect">
            <a:avLst/>
          </a:prstGeom>
          <a:noFill/>
          <a:ln>
            <a:noFill/>
          </a:ln>
        </p:spPr>
        <p:txBody>
          <a:bodyPr anchor="b"/>
          <a:lstStyle/>
          <a:p>
            <a:pPr algn="r">
              <a:lnSpc>
                <a:spcPct val="100000"/>
              </a:lnSpc>
            </a:pPr>
            <a:fld id="{3CF11FFA-07F2-4C66-9DA2-7CA71CE51CFC}" type="slidenum">
              <a:rPr lang="en-US" sz="1200" strike="noStrike" spc="-1">
                <a:solidFill>
                  <a:srgbClr val="000000"/>
                </a:solidFill>
                <a:uFill>
                  <a:solidFill>
                    <a:srgbClr val="FFFFFF"/>
                  </a:solidFill>
                </a:uFill>
                <a:latin typeface="+mn-lt"/>
                <a:ea typeface="+mn-ea"/>
              </a:rPr>
              <a:pPr algn="r">
                <a:lnSpc>
                  <a:spcPct val="100000"/>
                </a:lnSpc>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685800" y="4343400"/>
            <a:ext cx="5486040" cy="4114440"/>
          </a:xfrm>
          <a:prstGeom prst="rect">
            <a:avLst/>
          </a:prstGeom>
        </p:spPr>
        <p:txBody>
          <a:bodyPr/>
          <a:lstStyle/>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dirty="0">
                <a:uFill>
                  <a:solidFill>
                    <a:srgbClr val="FFFFFF"/>
                  </a:solidFill>
                </a:uFill>
                <a:latin typeface="+mn-lt"/>
              </a:rPr>
              <a:t>Teach</a:t>
            </a:r>
            <a:r>
              <a:rPr lang="en-US" sz="1200" strike="noStrike" spc="-1" baseline="0" dirty="0">
                <a:uFill>
                  <a:solidFill>
                    <a:srgbClr val="FFFFFF"/>
                  </a:solidFill>
                </a:uFill>
                <a:latin typeface="+mn-lt"/>
              </a:rPr>
              <a:t> others about Key Club’s mission to serve your community and build young leaders.</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Inspire and motivate those around you through your service and leadership with Key Club.</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Create goals for yourself –whether it be for reaching a set amount of service hours or running for a higher office position.</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Lead by being an example to other club members and students around your school and community.</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Mentor fellow club members. Help them get involved with Key Club.</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Work with your club, with other members and the officers too. </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US" sz="1200" strike="noStrike" spc="-1" baseline="0" dirty="0">
                <a:uFill>
                  <a:solidFill>
                    <a:srgbClr val="FFFFFF"/>
                  </a:solidFill>
                </a:uFill>
                <a:latin typeface="+mn-lt"/>
              </a:rPr>
              <a:t>In other words, help Key Club International fulfill its vision.</a:t>
            </a: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lang="en-US" sz="1200" strike="noStrike" spc="-1" baseline="0" dirty="0">
              <a:uFill>
                <a:solidFill>
                  <a:srgbClr val="FFFFFF"/>
                </a:solidFill>
              </a:uFill>
              <a:latin typeface="+mn-lt"/>
            </a:endParaRPr>
          </a:p>
          <a:p>
            <a:pPr marL="171450" marR="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lang="en-US" sz="1200" strike="noStrike" spc="-1" dirty="0">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r>
              <a:rPr lang="en-US" sz="1200" strike="noStrike" spc="-1" dirty="0">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
                <a:srgbClr val="FFFFFF"/>
              </a:buClr>
              <a:buSzTx/>
              <a:buFont typeface="StarSymbol"/>
              <a:buNone/>
              <a:tabLst/>
              <a:defRPr/>
            </a:pPr>
            <a:endParaRPr dirty="0"/>
          </a:p>
          <a:p>
            <a:pPr>
              <a:lnSpc>
                <a:spcPct val="100000"/>
              </a:lnSpc>
            </a:pPr>
            <a:endParaRPr dirty="0"/>
          </a:p>
        </p:txBody>
      </p:sp>
      <p:sp>
        <p:nvSpPr>
          <p:cNvPr id="168" name="TextShape 2"/>
          <p:cNvSpPr txBox="1"/>
          <p:nvPr/>
        </p:nvSpPr>
        <p:spPr>
          <a:xfrm>
            <a:off x="3884760" y="8685360"/>
            <a:ext cx="2971440" cy="456840"/>
          </a:xfrm>
          <a:prstGeom prst="rect">
            <a:avLst/>
          </a:prstGeom>
          <a:noFill/>
          <a:ln>
            <a:noFill/>
          </a:ln>
        </p:spPr>
        <p:txBody>
          <a:bodyPr anchor="b"/>
          <a:lstStyle/>
          <a:p>
            <a:pPr algn="r">
              <a:lnSpc>
                <a:spcPct val="100000"/>
              </a:lnSpc>
            </a:pPr>
            <a:fld id="{3CF11FFA-07F2-4C66-9DA2-7CA71CE51CFC}" type="slidenum">
              <a:rPr lang="en-US" sz="1200" strike="noStrike" spc="-1">
                <a:solidFill>
                  <a:srgbClr val="000000"/>
                </a:solidFill>
                <a:uFill>
                  <a:solidFill>
                    <a:srgbClr val="FFFFFF"/>
                  </a:solidFill>
                </a:uFill>
                <a:latin typeface="+mn-lt"/>
                <a:ea typeface="+mn-ea"/>
              </a:rPr>
              <a:pPr algn="r">
                <a:lnSpc>
                  <a:spcPct val="100000"/>
                </a:lnSpc>
              </a:pPr>
              <a:t>9</a:t>
            </a:fld>
            <a:endParaRPr/>
          </a:p>
        </p:txBody>
      </p:sp>
    </p:spTree>
    <p:extLst>
      <p:ext uri="{BB962C8B-B14F-4D97-AF65-F5344CB8AC3E}">
        <p14:creationId xmlns:p14="http://schemas.microsoft.com/office/powerpoint/2010/main" val="104272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7"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8" name="Picture 37"/>
          <p:cNvPicPr/>
          <p:nvPr/>
        </p:nvPicPr>
        <p:blipFill>
          <a:blip r:embed="rId2"/>
          <a:stretch/>
        </p:blipFill>
        <p:spPr>
          <a:xfrm>
            <a:off x="1735200" y="1599840"/>
            <a:ext cx="5672520" cy="4525560"/>
          </a:xfrm>
          <a:prstGeom prst="rect">
            <a:avLst/>
          </a:prstGeom>
          <a:ln>
            <a:noFill/>
          </a:ln>
        </p:spPr>
      </p:pic>
      <p:pic>
        <p:nvPicPr>
          <p:cNvPr id="39" name="Picture 38"/>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7" name="Picture 76"/>
          <p:cNvPicPr/>
          <p:nvPr/>
        </p:nvPicPr>
        <p:blipFill>
          <a:blip r:embed="rId2"/>
          <a:stretch/>
        </p:blipFill>
        <p:spPr>
          <a:xfrm>
            <a:off x="1735200" y="1599840"/>
            <a:ext cx="5672520" cy="4525560"/>
          </a:xfrm>
          <a:prstGeom prst="rect">
            <a:avLst/>
          </a:prstGeom>
          <a:ln>
            <a:noFill/>
          </a:ln>
        </p:spPr>
      </p:pic>
      <p:pic>
        <p:nvPicPr>
          <p:cNvPr id="78" name="Picture 77"/>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8"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EB5B7-A41D-40EB-AA33-1192CD9BEB4E}" type="datetimeFigureOut">
              <a:rPr lang="en-US" smtClean="0"/>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60A11-DD1C-449B-BA3D-8F12819796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spc="-1">
                <a:solidFill>
                  <a:srgbClr val="000000"/>
                </a:solidFill>
                <a:uFill>
                  <a:solidFill>
                    <a:srgbClr val="FFFFFF"/>
                  </a:solidFill>
                </a:uFill>
                <a:latin typeface="Calibri"/>
              </a:rPr>
              <a:t>Click to edit Master title style</a:t>
            </a:r>
            <a:endParaRPr/>
          </a:p>
        </p:txBody>
      </p:sp>
      <p:sp>
        <p:nvSpPr>
          <p:cNvPr id="41"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en-US" sz="3200" strike="noStrike" spc="-1">
                <a:solidFill>
                  <a:srgbClr val="000000"/>
                </a:solidFill>
                <a:uFill>
                  <a:solidFill>
                    <a:srgbClr val="FFFFFF"/>
                  </a:solidFill>
                </a:uFill>
                <a:latin typeface="Calibri"/>
              </a:rPr>
              <a:t>Click to edit the outline text format</a:t>
            </a:r>
            <a:endParaRPr/>
          </a:p>
          <a:p>
            <a:pPr marL="864000" lvl="1" indent="-324000">
              <a:buClr>
                <a:srgbClr val="FFFFFF"/>
              </a:buClr>
              <a:buSzPct val="75000"/>
              <a:buFont typeface="StarSymbol"/>
              <a:buChar char=""/>
            </a:pPr>
            <a:r>
              <a:rPr lang="en-US" sz="3200" strike="noStrike" spc="-1">
                <a:solidFill>
                  <a:srgbClr val="000000"/>
                </a:solidFill>
                <a:uFill>
                  <a:solidFill>
                    <a:srgbClr val="FFFFFF"/>
                  </a:solidFill>
                </a:uFill>
                <a:latin typeface="Calibri"/>
              </a:rPr>
              <a:t>Second Outline Level</a:t>
            </a:r>
            <a:endParaRPr/>
          </a:p>
          <a:p>
            <a:pPr marL="1296000" lvl="2" indent="-288000">
              <a:buClr>
                <a:srgbClr val="FFFFFF"/>
              </a:buClr>
              <a:buSzPct val="45000"/>
              <a:buFont typeface="StarSymbol"/>
              <a:buChar char=""/>
            </a:pPr>
            <a:r>
              <a:rPr lang="en-US" sz="3200" strike="noStrike" spc="-1">
                <a:solidFill>
                  <a:srgbClr val="000000"/>
                </a:solidFill>
                <a:uFill>
                  <a:solidFill>
                    <a:srgbClr val="FFFFFF"/>
                  </a:solidFill>
                </a:uFill>
                <a:latin typeface="Calibri"/>
              </a:rPr>
              <a:t>Third Outline Level</a:t>
            </a:r>
            <a:endParaRPr/>
          </a:p>
          <a:p>
            <a:pPr marL="1728000" lvl="3" indent="-216000">
              <a:buClr>
                <a:srgbClr val="FFFFFF"/>
              </a:buClr>
              <a:buSzPct val="75000"/>
              <a:buFont typeface="StarSymbol"/>
              <a:buChar char=""/>
            </a:pPr>
            <a:r>
              <a:rPr lang="en-US" sz="3200" strike="noStrike" spc="-1">
                <a:solidFill>
                  <a:srgbClr val="000000"/>
                </a:solidFill>
                <a:uFill>
                  <a:solidFill>
                    <a:srgbClr val="FFFFFF"/>
                  </a:solidFill>
                </a:uFill>
                <a:latin typeface="Calibri"/>
              </a:rPr>
              <a:t>Fourth Outline Level</a:t>
            </a:r>
            <a:endParaRPr/>
          </a:p>
          <a:p>
            <a:pPr marL="2160000" lvl="4" indent="-216000">
              <a:buClr>
                <a:srgbClr val="FFFFFF"/>
              </a:buClr>
              <a:buSzPct val="45000"/>
              <a:buFont typeface="StarSymbol"/>
              <a:buChar char=""/>
            </a:pPr>
            <a:r>
              <a:rPr lang="en-US" sz="3200" strike="noStrike" spc="-1">
                <a:solidFill>
                  <a:srgbClr val="000000"/>
                </a:solidFill>
                <a:uFill>
                  <a:solidFill>
                    <a:srgbClr val="FFFFFF"/>
                  </a:solidFill>
                </a:uFill>
                <a:latin typeface="Calibri"/>
              </a:rPr>
              <a:t>Fifth Outline Level</a:t>
            </a:r>
            <a:endParaRPr/>
          </a:p>
          <a:p>
            <a:pPr marL="2592000" lvl="5" indent="-216000">
              <a:buClr>
                <a:srgbClr val="FFFFFF"/>
              </a:buClr>
              <a:buSzPct val="45000"/>
              <a:buFont typeface="StarSymbol"/>
              <a:buChar char=""/>
            </a:pPr>
            <a:r>
              <a:rPr lang="en-US" sz="3200" strike="noStrike" spc="-1">
                <a:solidFill>
                  <a:srgbClr val="000000"/>
                </a:solidFill>
                <a:uFill>
                  <a:solidFill>
                    <a:srgbClr val="FFFFFF"/>
                  </a:solidFill>
                </a:uFill>
                <a:latin typeface="Calibri"/>
              </a:rPr>
              <a:t>Sixth Outline Level</a:t>
            </a:r>
            <a:endParaRPr/>
          </a:p>
          <a:p>
            <a:pPr marL="343080" indent="-342720">
              <a:lnSpc>
                <a:spcPct val="100000"/>
              </a:lnSpc>
              <a:buFont typeface="Arial"/>
              <a:buChar char="•"/>
            </a:pPr>
            <a:r>
              <a:rPr lang="en-US" sz="3200" strike="noStrike" spc="-1">
                <a:solidFill>
                  <a:srgbClr val="000000"/>
                </a:solidFill>
                <a:uFill>
                  <a:solidFill>
                    <a:srgbClr val="FFFFFF"/>
                  </a:solidFill>
                </a:uFill>
                <a:latin typeface="Calibri"/>
              </a:rPr>
              <a:t>Seventh Outline LevelClick to edit Master text styles</a:t>
            </a:r>
            <a:endParaRPr/>
          </a:p>
          <a:p>
            <a:pPr marL="743040" lvl="1" indent="-285480">
              <a:lnSpc>
                <a:spcPct val="100000"/>
              </a:lnSpc>
              <a:buFont typeface="Arial"/>
              <a:buChar char="–"/>
            </a:pPr>
            <a:r>
              <a:rPr lang="en-US" sz="2800" strike="noStrike" spc="-1">
                <a:solidFill>
                  <a:srgbClr val="000000"/>
                </a:solidFill>
                <a:uFill>
                  <a:solidFill>
                    <a:srgbClr val="FFFFFF"/>
                  </a:solidFill>
                </a:uFill>
                <a:latin typeface="Calibri"/>
              </a:rPr>
              <a:t>Second level</a:t>
            </a:r>
            <a:endParaRPr/>
          </a:p>
          <a:p>
            <a:pPr marL="1143000" lvl="2" indent="-228240">
              <a:lnSpc>
                <a:spcPct val="100000"/>
              </a:lnSpc>
              <a:buFont typeface="Arial"/>
              <a:buChar char="•"/>
            </a:pPr>
            <a:r>
              <a:rPr lang="en-US" sz="2400" strike="noStrike" spc="-1">
                <a:solidFill>
                  <a:srgbClr val="000000"/>
                </a:solidFill>
                <a:uFill>
                  <a:solidFill>
                    <a:srgbClr val="FFFFFF"/>
                  </a:solidFill>
                </a:uFill>
                <a:latin typeface="Calibri"/>
              </a:rPr>
              <a:t>Third level</a:t>
            </a:r>
            <a:endParaRPr/>
          </a:p>
          <a:p>
            <a:pPr marL="1600200" lvl="3" indent="-228240">
              <a:lnSpc>
                <a:spcPct val="100000"/>
              </a:lnSpc>
              <a:buFont typeface="Arial"/>
              <a:buChar char="–"/>
            </a:pPr>
            <a:r>
              <a:rPr lang="en-US" sz="2000" strike="noStrike" spc="-1">
                <a:solidFill>
                  <a:srgbClr val="000000"/>
                </a:solidFill>
                <a:uFill>
                  <a:solidFill>
                    <a:srgbClr val="FFFFFF"/>
                  </a:solidFill>
                </a:uFill>
                <a:latin typeface="Calibri"/>
              </a:rPr>
              <a:t>Fourth level</a:t>
            </a:r>
            <a:endParaRPr/>
          </a:p>
          <a:p>
            <a:pPr marL="2057400" lvl="4" indent="-228240">
              <a:lnSpc>
                <a:spcPct val="100000"/>
              </a:lnSpc>
              <a:buFont typeface="Arial"/>
              <a:buChar char="»"/>
            </a:pPr>
            <a:r>
              <a:rPr lang="en-US" sz="2000" strike="noStrike" spc="-1">
                <a:solidFill>
                  <a:srgbClr val="000000"/>
                </a:solidFill>
                <a:uFill>
                  <a:solidFill>
                    <a:srgbClr val="FFFFFF"/>
                  </a:solidFill>
                </a:uFill>
                <a:latin typeface="Calibri"/>
              </a:rPr>
              <a:t>Fifth level</a:t>
            </a:r>
            <a:endParaRPr/>
          </a:p>
        </p:txBody>
      </p:sp>
      <p:sp>
        <p:nvSpPr>
          <p:cNvPr id="4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spc="-1">
                <a:solidFill>
                  <a:srgbClr val="8B8B8B"/>
                </a:solidFill>
                <a:uFill>
                  <a:solidFill>
                    <a:srgbClr val="FFFFFF"/>
                  </a:solidFill>
                </a:uFill>
                <a:latin typeface="Calibri"/>
              </a:rPr>
              <a:t>8/6/15</a:t>
            </a:r>
            <a:endParaRPr/>
          </a:p>
        </p:txBody>
      </p:sp>
      <p:sp>
        <p:nvSpPr>
          <p:cNvPr id="4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8E9478E9-ACA9-4430-A560-4156A63D23A2}" type="slidenum">
              <a:rPr lang="en-US" sz="1200" strike="noStrike" spc="-1">
                <a:solidFill>
                  <a:srgbClr val="8B8B8B"/>
                </a:solidFill>
                <a:uFill>
                  <a:solidFill>
                    <a:srgbClr val="FFFFFF"/>
                  </a:solidFill>
                </a:uFill>
                <a:latin typeface="Calibri"/>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www.floridakeyclub.org/" TargetMode="External"/><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www.keyclub.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3"/>
          <p:cNvPicPr/>
          <p:nvPr/>
        </p:nvPicPr>
        <p:blipFill>
          <a:blip r:embed="rId3"/>
          <a:stretch/>
        </p:blipFill>
        <p:spPr>
          <a:xfrm>
            <a:off x="360" y="5005076"/>
            <a:ext cx="9143640" cy="1852924"/>
          </a:xfrm>
          <a:prstGeom prst="rect">
            <a:avLst/>
          </a:prstGeom>
          <a:ln>
            <a:noFill/>
          </a:ln>
        </p:spPr>
      </p:pic>
      <p:sp>
        <p:nvSpPr>
          <p:cNvPr id="85" name="TextShape 1"/>
          <p:cNvSpPr txBox="1"/>
          <p:nvPr/>
        </p:nvSpPr>
        <p:spPr>
          <a:xfrm>
            <a:off x="-165450" y="439920"/>
            <a:ext cx="9143640" cy="794160"/>
          </a:xfrm>
          <a:prstGeom prst="rect">
            <a:avLst/>
          </a:prstGeom>
          <a:noFill/>
          <a:ln>
            <a:noFill/>
          </a:ln>
        </p:spPr>
        <p:txBody>
          <a:bodyPr anchor="ctr"/>
          <a:lstStyle/>
          <a:p>
            <a:pPr algn="ctr">
              <a:lnSpc>
                <a:spcPct val="100000"/>
              </a:lnSpc>
            </a:pPr>
            <a:r>
              <a:rPr lang="en-US" sz="4400" strike="noStrike" spc="-1" dirty="0">
                <a:solidFill>
                  <a:srgbClr val="FFFFFF"/>
                </a:solidFill>
                <a:uFill>
                  <a:solidFill>
                    <a:srgbClr val="FFFFFF"/>
                  </a:solidFill>
                </a:uFill>
                <a:latin typeface="Verdana"/>
              </a:rPr>
              <a:t>Membership 101</a:t>
            </a:r>
            <a:endParaRPr dirty="0"/>
          </a:p>
        </p:txBody>
      </p:sp>
      <p:pic>
        <p:nvPicPr>
          <p:cNvPr id="87" name="Picture 7"/>
          <p:cNvPicPr/>
          <p:nvPr/>
        </p:nvPicPr>
        <p:blipFill>
          <a:blip r:embed="rId4"/>
          <a:stretch/>
        </p:blipFill>
        <p:spPr>
          <a:xfrm>
            <a:off x="7010516" y="953811"/>
            <a:ext cx="1515960" cy="1508400"/>
          </a:xfrm>
          <a:prstGeom prst="rect">
            <a:avLst/>
          </a:prstGeom>
          <a:ln>
            <a:noFill/>
          </a:ln>
        </p:spPr>
      </p:pic>
      <p:sp>
        <p:nvSpPr>
          <p:cNvPr id="88" name="TextShape 2"/>
          <p:cNvSpPr txBox="1"/>
          <p:nvPr/>
        </p:nvSpPr>
        <p:spPr>
          <a:xfrm>
            <a:off x="13677" y="1556206"/>
            <a:ext cx="9143640" cy="4343400"/>
          </a:xfrm>
          <a:prstGeom prst="rect">
            <a:avLst/>
          </a:prstGeom>
          <a:noFill/>
          <a:ln>
            <a:noFill/>
          </a:ln>
        </p:spPr>
        <p:txBody>
          <a:bodyPr/>
          <a:lstStyle/>
          <a:p>
            <a:pPr algn="ctr">
              <a:lnSpc>
                <a:spcPct val="100000"/>
              </a:lnSpc>
            </a:pPr>
            <a:endParaRPr lang="en-US" sz="5400" strike="noStrike" spc="-1" dirty="0">
              <a:solidFill>
                <a:srgbClr val="000000"/>
              </a:solidFill>
              <a:uFill>
                <a:solidFill>
                  <a:srgbClr val="FFFFFF"/>
                </a:solidFill>
              </a:uFill>
              <a:latin typeface="Verdana"/>
            </a:endParaRPr>
          </a:p>
          <a:p>
            <a:pPr algn="ctr">
              <a:lnSpc>
                <a:spcPct val="100000"/>
              </a:lnSpc>
            </a:pPr>
            <a:r>
              <a:rPr lang="en-US" sz="8000" b="1" spc="-1" dirty="0">
                <a:solidFill>
                  <a:srgbClr val="000000"/>
                </a:solidFill>
                <a:uFill>
                  <a:solidFill>
                    <a:srgbClr val="FFFFFF"/>
                  </a:solidFill>
                </a:uFill>
                <a:latin typeface="Goudy Old Style" panose="02020502050305020303" pitchFamily="18" charset="0"/>
              </a:rPr>
              <a:t>Membership 101</a:t>
            </a:r>
          </a:p>
          <a:p>
            <a:pPr algn="ctr">
              <a:lnSpc>
                <a:spcPct val="100000"/>
              </a:lnSpc>
            </a:pPr>
            <a:endParaRPr lang="en-US" sz="2400" strike="noStrike" spc="-1" dirty="0">
              <a:solidFill>
                <a:srgbClr val="000000"/>
              </a:solidFill>
              <a:uFill>
                <a:solidFill>
                  <a:srgbClr val="FFFFFF"/>
                </a:solidFill>
              </a:uFill>
              <a:latin typeface="Verdana"/>
            </a:endParaRPr>
          </a:p>
          <a:p>
            <a:pPr algn="ctr">
              <a:lnSpc>
                <a:spcPct val="100000"/>
              </a:lnSpc>
            </a:pPr>
            <a:endParaRPr lang="en-US" sz="2400" spc="-1" dirty="0">
              <a:solidFill>
                <a:srgbClr val="000000"/>
              </a:solidFill>
              <a:uFill>
                <a:solidFill>
                  <a:srgbClr val="FFFFFF"/>
                </a:solidFill>
              </a:uFill>
              <a:latin typeface="Verdana"/>
            </a:endParaRPr>
          </a:p>
          <a:p>
            <a:pPr algn="ctr">
              <a:lnSpc>
                <a:spcPct val="100000"/>
              </a:lnSpc>
            </a:pPr>
            <a:endParaRPr lang="en-US" sz="2400" strike="noStrike" spc="-1" dirty="0">
              <a:solidFill>
                <a:srgbClr val="000000"/>
              </a:solidFill>
              <a:uFill>
                <a:solidFill>
                  <a:srgbClr val="FFFFFF"/>
                </a:solidFill>
              </a:uFill>
              <a:latin typeface="Verdana"/>
            </a:endParaRPr>
          </a:p>
          <a:p>
            <a:pPr algn="ctr">
              <a:lnSpc>
                <a:spcPct val="100000"/>
              </a:lnSpc>
            </a:pPr>
            <a:endParaRPr lang="en-US" sz="2400" spc="-1" dirty="0">
              <a:solidFill>
                <a:srgbClr val="000000"/>
              </a:solidFill>
              <a:uFill>
                <a:solidFill>
                  <a:srgbClr val="FFFFFF"/>
                </a:solidFill>
              </a:uFill>
              <a:latin typeface="Verdana"/>
            </a:endParaRPr>
          </a:p>
          <a:p>
            <a:pPr algn="ctr">
              <a:lnSpc>
                <a:spcPct val="100000"/>
              </a:lnSpc>
            </a:pPr>
            <a:endParaRPr lang="en-US" sz="2600" strike="noStrike" spc="-1" dirty="0">
              <a:solidFill>
                <a:srgbClr val="000000"/>
              </a:solidFill>
              <a:uFill>
                <a:solidFill>
                  <a:srgbClr val="FFFFFF"/>
                </a:solidFill>
              </a:uFill>
              <a:latin typeface="Verdana"/>
            </a:endParaRPr>
          </a:p>
        </p:txBody>
      </p:sp>
      <p:pic>
        <p:nvPicPr>
          <p:cNvPr id="8" name="Picture 7" descr="stamp logo no background.png"/>
          <p:cNvPicPr>
            <a:picLocks noChangeAspect="1"/>
          </p:cNvPicPr>
          <p:nvPr/>
        </p:nvPicPr>
        <p:blipFill>
          <a:blip r:embed="rId5" cstate="print"/>
          <a:stretch>
            <a:fillRect/>
          </a:stretch>
        </p:blipFill>
        <p:spPr>
          <a:xfrm>
            <a:off x="538843" y="953811"/>
            <a:ext cx="2003464" cy="1238656"/>
          </a:xfrm>
          <a:prstGeom prst="rect">
            <a:avLst/>
          </a:prstGeom>
          <a:noFill/>
          <a:ln>
            <a:noFill/>
          </a:ln>
        </p:spPr>
      </p:pic>
      <p:pic>
        <p:nvPicPr>
          <p:cNvPr id="9"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6784"/>
            <a:ext cx="9170994" cy="69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947" y="1184940"/>
            <a:ext cx="8229240" cy="3811680"/>
          </a:xfrm>
          <a:prstGeom prst="rect">
            <a:avLst/>
          </a:prstGeom>
          <a:noFill/>
          <a:ln>
            <a:noFill/>
          </a:ln>
        </p:spPr>
        <p:txBody>
          <a:bodyPr/>
          <a:lstStyle/>
          <a:p>
            <a:pPr marL="360">
              <a:lnSpc>
                <a:spcPct val="100000"/>
              </a:lnSpc>
            </a:pPr>
            <a:r>
              <a:rPr lang="en-US" sz="3200" strike="noStrike" spc="-1" dirty="0">
                <a:solidFill>
                  <a:srgbClr val="000000"/>
                </a:solidFill>
                <a:uFill>
                  <a:solidFill>
                    <a:srgbClr val="FFFFFF"/>
                  </a:solidFill>
                </a:uFill>
                <a:latin typeface="Goudy Old Style" panose="02020502050305020303" pitchFamily="18" charset="0"/>
              </a:rPr>
              <a:t>The duties of a member of Key Club International are: </a:t>
            </a:r>
          </a:p>
          <a:p>
            <a:pPr marL="360">
              <a:lnSpc>
                <a:spcPct val="100000"/>
              </a:lnSpc>
            </a:pPr>
            <a:endParaRPr sz="1200" dirty="0">
              <a:latin typeface="Goudy Old Style" panose="02020502050305020303" pitchFamily="18" charset="0"/>
            </a:endParaRPr>
          </a:p>
          <a:p>
            <a:pPr marL="91476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Pay Dues </a:t>
            </a:r>
            <a:endParaRPr sz="3200" dirty="0">
              <a:latin typeface="Goudy Old Style" panose="02020502050305020303" pitchFamily="18" charset="0"/>
            </a:endParaRPr>
          </a:p>
          <a:p>
            <a:pPr marL="85752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Plan service projects</a:t>
            </a:r>
            <a:endParaRPr sz="3200" dirty="0">
              <a:latin typeface="Goudy Old Style" panose="02020502050305020303" pitchFamily="18" charset="0"/>
            </a:endParaRPr>
          </a:p>
          <a:p>
            <a:pPr marL="85752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Help with committees</a:t>
            </a:r>
            <a:endParaRPr sz="3200" dirty="0">
              <a:latin typeface="Goudy Old Style" panose="02020502050305020303" pitchFamily="18" charset="0"/>
            </a:endParaRPr>
          </a:p>
          <a:p>
            <a:pPr marL="857520" lvl="1" indent="-457200">
              <a:lnSpc>
                <a:spcPct val="100000"/>
              </a:lnSpc>
              <a:buFont typeface="Arial" panose="020B0604020202020204" pitchFamily="34" charset="0"/>
              <a:buChar char="•"/>
            </a:pPr>
            <a:r>
              <a:rPr lang="en-US" sz="3200" strike="noStrike" spc="-1" dirty="0">
                <a:solidFill>
                  <a:srgbClr val="000000"/>
                </a:solidFill>
                <a:uFill>
                  <a:solidFill>
                    <a:srgbClr val="FFFFFF"/>
                  </a:solidFill>
                </a:uFill>
                <a:latin typeface="Goudy Old Style" panose="02020502050305020303" pitchFamily="18" charset="0"/>
              </a:rPr>
              <a:t>Attend weekly/monthly club &amp; division meetings</a:t>
            </a:r>
            <a:endParaRPr sz="3200" dirty="0">
              <a:latin typeface="Goudy Old Style" panose="02020502050305020303" pitchFamily="18" charset="0"/>
            </a:endParaRPr>
          </a:p>
          <a:p>
            <a:pPr>
              <a:lnSpc>
                <a:spcPct val="100000"/>
              </a:lnSpc>
            </a:pPr>
            <a:endParaRPr dirty="0"/>
          </a:p>
        </p:txBody>
      </p:sp>
      <p:pic>
        <p:nvPicPr>
          <p:cNvPr id="138" name="Picture 4"/>
          <p:cNvPicPr/>
          <p:nvPr/>
        </p:nvPicPr>
        <p:blipFill>
          <a:blip r:embed="rId3"/>
          <a:stretch/>
        </p:blipFill>
        <p:spPr>
          <a:xfrm>
            <a:off x="6222" y="5306040"/>
            <a:ext cx="9143640" cy="1551960"/>
          </a:xfrm>
          <a:prstGeom prst="rect">
            <a:avLst/>
          </a:prstGeom>
          <a:ln>
            <a:noFill/>
          </a:ln>
        </p:spPr>
      </p:pic>
      <p:sp>
        <p:nvSpPr>
          <p:cNvPr id="139" name="CustomShape 2"/>
          <p:cNvSpPr/>
          <p:nvPr/>
        </p:nvSpPr>
        <p:spPr>
          <a:xfrm>
            <a:off x="53560" y="39078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dirty="0">
                <a:latin typeface="Goudy Old Style" panose="02020502050305020303" pitchFamily="18" charset="0"/>
              </a:rPr>
              <a:t>Duties As Members</a:t>
            </a:r>
            <a:endParaRPr sz="44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39309" y="839487"/>
            <a:ext cx="8229240" cy="3799800"/>
          </a:xfrm>
          <a:prstGeom prst="rect">
            <a:avLst/>
          </a:prstGeom>
          <a:noFill/>
          <a:ln>
            <a:noFill/>
          </a:ln>
        </p:spPr>
        <p:txBody>
          <a:bodyPr/>
          <a:lstStyle/>
          <a:p>
            <a:pPr>
              <a:lnSpc>
                <a:spcPct val="100000"/>
              </a:lnSpc>
            </a:pPr>
            <a:endParaRPr dirty="0"/>
          </a:p>
          <a:p>
            <a:pPr marL="360">
              <a:lnSpc>
                <a:spcPct val="100000"/>
              </a:lnSpc>
              <a:buSzPct val="85000"/>
            </a:pPr>
            <a:r>
              <a:rPr lang="en-US" sz="3200" strike="noStrike" spc="-1" dirty="0">
                <a:solidFill>
                  <a:srgbClr val="000000"/>
                </a:solidFill>
                <a:uFill>
                  <a:solidFill>
                    <a:srgbClr val="FFFFFF"/>
                  </a:solidFill>
                </a:uFill>
                <a:latin typeface="Goudy Old Style" panose="02020502050305020303" pitchFamily="18" charset="0"/>
              </a:rPr>
              <a:t>Officers and class directors deal with these matters</a:t>
            </a:r>
            <a:r>
              <a:rPr lang="en-US" sz="3200" i="1" strike="noStrike" spc="-1" dirty="0">
                <a:solidFill>
                  <a:srgbClr val="000000"/>
                </a:solidFill>
                <a:uFill>
                  <a:solidFill>
                    <a:srgbClr val="FFFFFF"/>
                  </a:solidFill>
                </a:uFill>
                <a:latin typeface="Goudy Old Style" panose="02020502050305020303" pitchFamily="18" charset="0"/>
              </a:rPr>
              <a:t>:</a:t>
            </a:r>
            <a:endParaRPr sz="3200" dirty="0">
              <a:latin typeface="Goudy Old Style" panose="02020502050305020303" pitchFamily="18" charset="0"/>
            </a:endParaRPr>
          </a:p>
          <a:p>
            <a:pPr marL="457560" lvl="1">
              <a:lnSpc>
                <a:spcPct val="100000"/>
              </a:lnSpc>
              <a:buSzPct val="85000"/>
            </a:pPr>
            <a:r>
              <a:rPr lang="en-US" sz="3200" strike="noStrike" spc="-1" dirty="0">
                <a:solidFill>
                  <a:srgbClr val="000000"/>
                </a:solidFill>
                <a:uFill>
                  <a:solidFill>
                    <a:srgbClr val="FFFFFF"/>
                  </a:solidFill>
                </a:uFill>
                <a:latin typeface="Goudy Old Style" panose="02020502050305020303" pitchFamily="18" charset="0"/>
              </a:rPr>
              <a:t>-- Administration and planning of club</a:t>
            </a:r>
            <a:endParaRPr sz="2000" dirty="0">
              <a:latin typeface="Goudy Old Style" panose="02020502050305020303" pitchFamily="18" charset="0"/>
            </a:endParaRPr>
          </a:p>
          <a:p>
            <a:pPr marL="457560" lvl="1">
              <a:lnSpc>
                <a:spcPct val="100000"/>
              </a:lnSpc>
              <a:buSzPct val="85000"/>
            </a:pPr>
            <a:r>
              <a:rPr lang="en-US" sz="3200" strike="noStrike" spc="-1" dirty="0">
                <a:solidFill>
                  <a:srgbClr val="000000"/>
                </a:solidFill>
                <a:uFill>
                  <a:solidFill>
                    <a:srgbClr val="FFFFFF"/>
                  </a:solidFill>
                </a:uFill>
                <a:latin typeface="Goudy Old Style" panose="02020502050305020303" pitchFamily="18" charset="0"/>
              </a:rPr>
              <a:t>-- Business of club</a:t>
            </a:r>
            <a:endParaRPr sz="2000" dirty="0">
              <a:latin typeface="Goudy Old Style" panose="02020502050305020303" pitchFamily="18" charset="0"/>
            </a:endParaRPr>
          </a:p>
          <a:p>
            <a:pPr marL="1322820" lvl="2" indent="-342900">
              <a:lnSpc>
                <a:spcPct val="100000"/>
              </a:lnSpc>
              <a:buFont typeface="Arial" panose="020B0604020202020204" pitchFamily="34" charset="0"/>
              <a:buChar char="•"/>
            </a:pPr>
            <a:r>
              <a:rPr lang="en-US" sz="2800" strike="noStrike" spc="-1" dirty="0">
                <a:solidFill>
                  <a:srgbClr val="000000"/>
                </a:solidFill>
                <a:uFill>
                  <a:solidFill>
                    <a:srgbClr val="FFFFFF"/>
                  </a:solidFill>
                </a:uFill>
                <a:latin typeface="Goudy Old Style" panose="02020502050305020303" pitchFamily="18" charset="0"/>
              </a:rPr>
              <a:t>Membership</a:t>
            </a:r>
            <a:endParaRPr sz="2000" dirty="0">
              <a:latin typeface="Goudy Old Style" panose="02020502050305020303" pitchFamily="18" charset="0"/>
            </a:endParaRPr>
          </a:p>
          <a:p>
            <a:pPr marL="1322820" lvl="2" indent="-342900">
              <a:lnSpc>
                <a:spcPct val="100000"/>
              </a:lnSpc>
              <a:buFont typeface="Arial" panose="020B0604020202020204" pitchFamily="34" charset="0"/>
              <a:buChar char="•"/>
            </a:pPr>
            <a:r>
              <a:rPr lang="en-US" sz="2800" strike="noStrike" spc="-1" dirty="0">
                <a:solidFill>
                  <a:srgbClr val="000000"/>
                </a:solidFill>
                <a:uFill>
                  <a:solidFill>
                    <a:srgbClr val="FFFFFF"/>
                  </a:solidFill>
                </a:uFill>
                <a:latin typeface="Goudy Old Style" panose="02020502050305020303" pitchFamily="18" charset="0"/>
              </a:rPr>
              <a:t>Budget</a:t>
            </a:r>
            <a:endParaRPr sz="2000" dirty="0">
              <a:latin typeface="Goudy Old Style" panose="02020502050305020303" pitchFamily="18" charset="0"/>
            </a:endParaRPr>
          </a:p>
          <a:p>
            <a:pPr marL="1322820" lvl="2" indent="-342900">
              <a:lnSpc>
                <a:spcPct val="100000"/>
              </a:lnSpc>
              <a:buFont typeface="Arial" panose="020B0604020202020204" pitchFamily="34" charset="0"/>
              <a:buChar char="•"/>
            </a:pPr>
            <a:r>
              <a:rPr lang="en-US" sz="2800" strike="noStrike" spc="-1" dirty="0">
                <a:solidFill>
                  <a:srgbClr val="000000"/>
                </a:solidFill>
                <a:uFill>
                  <a:solidFill>
                    <a:srgbClr val="FFFFFF"/>
                  </a:solidFill>
                </a:uFill>
                <a:latin typeface="Goudy Old Style" panose="02020502050305020303" pitchFamily="18" charset="0"/>
              </a:rPr>
              <a:t>Planning</a:t>
            </a:r>
            <a:endParaRPr sz="2000" dirty="0">
              <a:latin typeface="Goudy Old Style" panose="02020502050305020303" pitchFamily="18" charset="0"/>
            </a:endParaRPr>
          </a:p>
          <a:p>
            <a:pPr>
              <a:lnSpc>
                <a:spcPct val="100000"/>
              </a:lnSpc>
            </a:pPr>
            <a:endParaRPr dirty="0"/>
          </a:p>
        </p:txBody>
      </p:sp>
      <p:pic>
        <p:nvPicPr>
          <p:cNvPr id="103" name="Picture 4"/>
          <p:cNvPicPr/>
          <p:nvPr/>
        </p:nvPicPr>
        <p:blipFill>
          <a:blip r:embed="rId3"/>
          <a:stretch/>
        </p:blipFill>
        <p:spPr>
          <a:xfrm>
            <a:off x="360" y="5339907"/>
            <a:ext cx="9143640" cy="1551960"/>
          </a:xfrm>
          <a:prstGeom prst="rect">
            <a:avLst/>
          </a:prstGeom>
          <a:ln>
            <a:noFill/>
          </a:ln>
        </p:spPr>
      </p:pic>
      <p:sp>
        <p:nvSpPr>
          <p:cNvPr id="104" name="CustomShape 2"/>
          <p:cNvSpPr/>
          <p:nvPr/>
        </p:nvSpPr>
        <p:spPr>
          <a:xfrm>
            <a:off x="-37531" y="105824"/>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3600" strike="noStrike" spc="-1" dirty="0">
                <a:uFill>
                  <a:solidFill>
                    <a:srgbClr val="FFFFFF"/>
                  </a:solidFill>
                </a:uFill>
                <a:latin typeface="Verdana"/>
              </a:rPr>
              <a:t>
</a:t>
            </a:r>
            <a:r>
              <a:rPr lang="en-US" sz="4800" b="1" strike="noStrike" spc="-1" dirty="0">
                <a:uFill>
                  <a:solidFill>
                    <a:srgbClr val="FFFFFF"/>
                  </a:solidFill>
                </a:uFill>
                <a:latin typeface="Goudy Old Style" panose="02020502050305020303" pitchFamily="18" charset="0"/>
              </a:rPr>
              <a:t>Know Your Club Board </a:t>
            </a:r>
            <a:endParaRPr sz="20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531" y="-17428"/>
            <a:ext cx="9181531" cy="4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560" y="1329930"/>
            <a:ext cx="8229240" cy="3811680"/>
          </a:xfrm>
          <a:prstGeom prst="rect">
            <a:avLst/>
          </a:prstGeom>
          <a:noFill/>
          <a:ln>
            <a:noFill/>
          </a:ln>
        </p:spPr>
        <p:txBody>
          <a:bodyPr/>
          <a:lstStyle/>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What are Committees?</a:t>
            </a:r>
            <a:endParaRPr sz="2000" dirty="0">
              <a:latin typeface="Goudy Old Style" panose="02020502050305020303" pitchFamily="18" charset="0"/>
            </a:endParaRPr>
          </a:p>
          <a:p>
            <a:pPr>
              <a:lnSpc>
                <a:spcPct val="100000"/>
              </a:lnSpc>
            </a:pPr>
            <a:endParaRPr sz="2000" dirty="0">
              <a:latin typeface="Goudy Old Style" panose="02020502050305020303" pitchFamily="18" charset="0"/>
            </a:endParaRPr>
          </a:p>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Why are they important?</a:t>
            </a:r>
            <a:endParaRPr sz="2000" dirty="0">
              <a:latin typeface="Goudy Old Style" panose="02020502050305020303" pitchFamily="18" charset="0"/>
            </a:endParaRPr>
          </a:p>
          <a:p>
            <a:pPr>
              <a:lnSpc>
                <a:spcPct val="100000"/>
              </a:lnSpc>
            </a:pPr>
            <a:endParaRPr sz="2000" dirty="0">
              <a:latin typeface="Goudy Old Style" panose="02020502050305020303" pitchFamily="18" charset="0"/>
            </a:endParaRPr>
          </a:p>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What kinds of committees can you form?</a:t>
            </a:r>
            <a:endParaRPr sz="2000" dirty="0">
              <a:latin typeface="Goudy Old Style" panose="02020502050305020303" pitchFamily="18" charset="0"/>
            </a:endParaRPr>
          </a:p>
          <a:p>
            <a:pPr>
              <a:lnSpc>
                <a:spcPct val="100000"/>
              </a:lnSpc>
            </a:pPr>
            <a:endParaRPr sz="2000" dirty="0">
              <a:latin typeface="Goudy Old Style" panose="02020502050305020303" pitchFamily="18" charset="0"/>
            </a:endParaRPr>
          </a:p>
          <a:p>
            <a:pPr marL="457200" indent="-456840">
              <a:lnSpc>
                <a:spcPct val="100000"/>
              </a:lnSpc>
              <a:buFont typeface="Arial"/>
              <a:buChar char="•"/>
            </a:pPr>
            <a:r>
              <a:rPr lang="en-US" sz="3600" strike="noStrike" spc="-1" dirty="0">
                <a:solidFill>
                  <a:srgbClr val="000000"/>
                </a:solidFill>
                <a:uFill>
                  <a:solidFill>
                    <a:srgbClr val="FFFFFF"/>
                  </a:solidFill>
                </a:uFill>
                <a:latin typeface="Goudy Old Style" panose="02020502050305020303" pitchFamily="18" charset="0"/>
              </a:rPr>
              <a:t>How to start a committee?</a:t>
            </a:r>
            <a:endParaRPr sz="2000" dirty="0">
              <a:latin typeface="Goudy Old Style" panose="02020502050305020303" pitchFamily="18" charset="0"/>
            </a:endParaRPr>
          </a:p>
          <a:p>
            <a:pPr>
              <a:lnSpc>
                <a:spcPct val="100000"/>
              </a:lnSpc>
            </a:pPr>
            <a:endParaRPr dirty="0"/>
          </a:p>
        </p:txBody>
      </p:sp>
      <p:pic>
        <p:nvPicPr>
          <p:cNvPr id="142" name="Picture 4"/>
          <p:cNvPicPr/>
          <p:nvPr/>
        </p:nvPicPr>
        <p:blipFill>
          <a:blip r:embed="rId3"/>
          <a:stretch/>
        </p:blipFill>
        <p:spPr>
          <a:xfrm>
            <a:off x="360" y="5306040"/>
            <a:ext cx="9143640" cy="1551960"/>
          </a:xfrm>
          <a:prstGeom prst="rect">
            <a:avLst/>
          </a:prstGeom>
          <a:ln>
            <a:noFill/>
          </a:ln>
        </p:spPr>
      </p:pic>
      <p:sp>
        <p:nvSpPr>
          <p:cNvPr id="143" name="CustomShape 2"/>
          <p:cNvSpPr/>
          <p:nvPr/>
        </p:nvSpPr>
        <p:spPr>
          <a:xfrm>
            <a:off x="-36635" y="437347"/>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800" b="1" strike="noStrike" spc="-1" dirty="0">
                <a:uFill>
                  <a:solidFill>
                    <a:srgbClr val="FFFFFF"/>
                  </a:solidFill>
                </a:uFill>
                <a:latin typeface="Goudy Old Style" panose="02020502050305020303" pitchFamily="18" charset="0"/>
              </a:rPr>
              <a:t>Committees</a:t>
            </a:r>
            <a:endParaRPr sz="20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33867" y="1161958"/>
            <a:ext cx="9539691" cy="4400667"/>
          </a:xfrm>
          <a:prstGeom prst="rect">
            <a:avLst/>
          </a:prstGeom>
          <a:noFill/>
          <a:ln>
            <a:noFill/>
          </a:ln>
        </p:spPr>
        <p:txBody>
          <a:bodyPr/>
          <a:lstStyle/>
          <a:p>
            <a:pPr marL="343080" indent="-342720">
              <a:lnSpc>
                <a:spcPct val="100000"/>
              </a:lnSpc>
              <a:buFont typeface="Arial"/>
              <a:buChar char="•"/>
            </a:pPr>
            <a:r>
              <a:rPr lang="en-US" sz="2800" strike="noStrike" spc="-1" dirty="0">
                <a:solidFill>
                  <a:srgbClr val="000000"/>
                </a:solidFill>
                <a:uFill>
                  <a:solidFill>
                    <a:srgbClr val="FFFFFF"/>
                  </a:solidFill>
                </a:uFill>
                <a:latin typeface="Goudy Old Style" panose="02020502050305020303" pitchFamily="18" charset="0"/>
                <a:ea typeface="Arial Unicode MS"/>
              </a:rPr>
              <a:t>A service program to bring together all Key Club members to focus energies on making an international impact benefiting children. </a:t>
            </a:r>
            <a:endParaRPr sz="2800" dirty="0">
              <a:latin typeface="Goudy Old Style" panose="02020502050305020303" pitchFamily="18" charset="0"/>
            </a:endParaRPr>
          </a:p>
          <a:p>
            <a:pPr>
              <a:lnSpc>
                <a:spcPct val="100000"/>
              </a:lnSpc>
            </a:pPr>
            <a:endParaRPr sz="900" dirty="0">
              <a:latin typeface="Goudy Old Style" panose="02020502050305020303" pitchFamily="18" charset="0"/>
            </a:endParaRPr>
          </a:p>
          <a:p>
            <a:pPr marL="343080" indent="-342720">
              <a:lnSpc>
                <a:spcPct val="100000"/>
              </a:lnSpc>
              <a:buFont typeface="Arial"/>
              <a:buChar char="•"/>
            </a:pPr>
            <a:r>
              <a:rPr lang="en-US" sz="2800" strike="noStrike" spc="-1" dirty="0">
                <a:solidFill>
                  <a:srgbClr val="000000"/>
                </a:solidFill>
                <a:uFill>
                  <a:solidFill>
                    <a:srgbClr val="FFFFFF"/>
                  </a:solidFill>
                </a:uFill>
                <a:latin typeface="Goudy Old Style" panose="02020502050305020303" pitchFamily="18" charset="0"/>
                <a:ea typeface="Arial Unicode MS"/>
              </a:rPr>
              <a:t>How?</a:t>
            </a:r>
            <a:endParaRPr sz="2800" dirty="0">
              <a:latin typeface="Goudy Old Style" panose="02020502050305020303" pitchFamily="18" charset="0"/>
            </a:endParaRPr>
          </a:p>
          <a:p>
            <a:pPr marL="574560" indent="-342720">
              <a:lnSpc>
                <a:spcPct val="100000"/>
              </a:lnSpc>
              <a:buSzPct val="80000"/>
              <a:buFont typeface="Calibri"/>
              <a:buAutoNum type="arabicParenR"/>
            </a:pPr>
            <a:r>
              <a:rPr lang="en-US" sz="2800" strike="noStrike" spc="-1" dirty="0">
                <a:solidFill>
                  <a:srgbClr val="000000"/>
                </a:solidFill>
                <a:uFill>
                  <a:solidFill>
                    <a:srgbClr val="FFFFFF"/>
                  </a:solidFill>
                </a:uFill>
                <a:latin typeface="Goudy Old Style" panose="02020502050305020303" pitchFamily="18" charset="0"/>
                <a:ea typeface="Arial Unicode MS"/>
              </a:rPr>
              <a:t>The Service Initiative </a:t>
            </a:r>
            <a:endParaRPr sz="2800" dirty="0">
              <a:latin typeface="Goudy Old Style" panose="02020502050305020303" pitchFamily="18" charset="0"/>
            </a:endParaRPr>
          </a:p>
          <a:p>
            <a:pPr marL="574560" indent="-342720">
              <a:lnSpc>
                <a:spcPct val="100000"/>
              </a:lnSpc>
              <a:buSzPct val="80000"/>
              <a:buFont typeface="Calibri"/>
              <a:buAutoNum type="arabicParenR"/>
            </a:pPr>
            <a:r>
              <a:rPr lang="en-US" sz="2800" strike="noStrike" spc="-1" dirty="0">
                <a:solidFill>
                  <a:srgbClr val="000000"/>
                </a:solidFill>
                <a:uFill>
                  <a:solidFill>
                    <a:srgbClr val="FFFFFF"/>
                  </a:solidFill>
                </a:uFill>
                <a:latin typeface="Goudy Old Style" panose="02020502050305020303" pitchFamily="18" charset="0"/>
                <a:ea typeface="Arial Unicode MS"/>
              </a:rPr>
              <a:t>Service partnerships </a:t>
            </a:r>
          </a:p>
          <a:p>
            <a:pPr marL="1203390" lvl="1" indent="-514350">
              <a:buSzPct val="80000"/>
              <a:buFont typeface="+mj-lt"/>
              <a:buAutoNum type="romanUcPeriod"/>
            </a:pPr>
            <a:r>
              <a:rPr lang="en-US" sz="2800" spc="-1" dirty="0">
                <a:solidFill>
                  <a:srgbClr val="000000"/>
                </a:solidFill>
                <a:uFill>
                  <a:solidFill>
                    <a:srgbClr val="FFFFFF"/>
                  </a:solidFill>
                </a:uFill>
                <a:latin typeface="Goudy Old Style" panose="02020502050305020303" pitchFamily="18" charset="0"/>
                <a:ea typeface="Arial Unicode MS"/>
              </a:rPr>
              <a:t>Key Club’s Preferred Charities: Children’s Miracle Network, March of Dimes, &amp; UNICEF</a:t>
            </a:r>
            <a:endParaRPr sz="2800" dirty="0">
              <a:latin typeface="Goudy Old Style" panose="02020502050305020303" pitchFamily="18" charset="0"/>
            </a:endParaRPr>
          </a:p>
          <a:p>
            <a:pPr marL="574560" indent="-342720">
              <a:lnSpc>
                <a:spcPct val="100000"/>
              </a:lnSpc>
              <a:buSzPct val="80000"/>
              <a:buFont typeface="Calibri"/>
              <a:buAutoNum type="arabicParenR"/>
            </a:pPr>
            <a:r>
              <a:rPr lang="en-US" sz="2800" strike="noStrike" spc="-1" dirty="0">
                <a:solidFill>
                  <a:srgbClr val="000000"/>
                </a:solidFill>
                <a:uFill>
                  <a:solidFill>
                    <a:srgbClr val="FFFFFF"/>
                  </a:solidFill>
                </a:uFill>
                <a:latin typeface="Goudy Old Style" panose="02020502050305020303" pitchFamily="18" charset="0"/>
                <a:ea typeface="Arial Unicode MS"/>
              </a:rPr>
              <a:t>Serving children by any means</a:t>
            </a:r>
            <a:endParaRPr sz="2800" dirty="0">
              <a:latin typeface="Goudy Old Style" panose="02020502050305020303" pitchFamily="18" charset="0"/>
            </a:endParaRPr>
          </a:p>
          <a:p>
            <a:pPr>
              <a:lnSpc>
                <a:spcPct val="100000"/>
              </a:lnSpc>
            </a:pPr>
            <a:endParaRPr dirty="0"/>
          </a:p>
        </p:txBody>
      </p:sp>
      <p:pic>
        <p:nvPicPr>
          <p:cNvPr id="130" name="Picture 4"/>
          <p:cNvPicPr/>
          <p:nvPr/>
        </p:nvPicPr>
        <p:blipFill>
          <a:blip r:embed="rId3"/>
          <a:stretch/>
        </p:blipFill>
        <p:spPr>
          <a:xfrm>
            <a:off x="-18198" y="5306040"/>
            <a:ext cx="9143640" cy="1551960"/>
          </a:xfrm>
          <a:prstGeom prst="rect">
            <a:avLst/>
          </a:prstGeom>
          <a:ln>
            <a:noFill/>
          </a:ln>
        </p:spPr>
      </p:pic>
      <p:sp>
        <p:nvSpPr>
          <p:cNvPr id="131" name="CustomShape 2"/>
          <p:cNvSpPr/>
          <p:nvPr/>
        </p:nvSpPr>
        <p:spPr>
          <a:xfrm>
            <a:off x="213909" y="367798"/>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trike="noStrike" spc="-1" dirty="0">
                <a:uFill>
                  <a:solidFill>
                    <a:srgbClr val="FFFFFF"/>
                  </a:solidFill>
                </a:uFill>
                <a:latin typeface="Goudy Old Style" panose="02020502050305020303" pitchFamily="18" charset="0"/>
              </a:rPr>
              <a:t>Major Emphasis Program</a:t>
            </a:r>
            <a:endParaRPr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420565" y="1202150"/>
            <a:ext cx="8229240" cy="4772346"/>
          </a:xfrm>
          <a:prstGeom prst="rect">
            <a:avLst/>
          </a:prstGeom>
          <a:noFill/>
          <a:ln>
            <a:noFill/>
          </a:ln>
        </p:spPr>
        <p:txBody>
          <a:bodyPr/>
          <a:lstStyle/>
          <a:p>
            <a:pPr marL="360">
              <a:lnSpc>
                <a:spcPct val="100000"/>
              </a:lnSpc>
            </a:pPr>
            <a:r>
              <a:rPr lang="en-US" sz="3200" spc="-1" dirty="0">
                <a:solidFill>
                  <a:srgbClr val="000000"/>
                </a:solidFill>
                <a:uFill>
                  <a:solidFill>
                    <a:srgbClr val="FFFFFF"/>
                  </a:solidFill>
                </a:uFill>
                <a:latin typeface="Goudy Old Style" panose="02020502050305020303" pitchFamily="18" charset="0"/>
              </a:rPr>
              <a:t>What</a:t>
            </a:r>
            <a:r>
              <a:rPr lang="en-US" sz="3200" strike="noStrike" spc="-1" dirty="0">
                <a:solidFill>
                  <a:srgbClr val="000000"/>
                </a:solidFill>
                <a:uFill>
                  <a:solidFill>
                    <a:srgbClr val="FFFFFF"/>
                  </a:solidFill>
                </a:uFill>
                <a:latin typeface="Goudy Old Style" panose="02020502050305020303" pitchFamily="18" charset="0"/>
              </a:rPr>
              <a:t>? </a:t>
            </a:r>
            <a:r>
              <a:rPr lang="en-US" sz="3200" spc="-1" dirty="0">
                <a:solidFill>
                  <a:srgbClr val="000000"/>
                </a:solidFill>
                <a:uFill>
                  <a:solidFill>
                    <a:srgbClr val="FFFFFF"/>
                  </a:solidFill>
                </a:uFill>
                <a:latin typeface="Goudy Old Style" panose="02020502050305020303" pitchFamily="18" charset="0"/>
                <a:sym typeface="Wingdings" panose="05000000000000000000" pitchFamily="2" charset="2"/>
              </a:rPr>
              <a:t></a:t>
            </a:r>
            <a:r>
              <a:rPr lang="en-US" sz="3200" strike="noStrike" spc="-1" dirty="0">
                <a:solidFill>
                  <a:srgbClr val="000000"/>
                </a:solidFill>
                <a:uFill>
                  <a:solidFill>
                    <a:srgbClr val="FFFFFF"/>
                  </a:solidFill>
                </a:uFill>
                <a:latin typeface="Goudy Old Style" panose="02020502050305020303" pitchFamily="18" charset="0"/>
              </a:rPr>
              <a:t> Each day places an emphasis on service; including a Key Club Week fundraising project. </a:t>
            </a:r>
            <a:endParaRPr sz="2400" dirty="0">
              <a:latin typeface="Goudy Old Style" panose="02020502050305020303" pitchFamily="18" charset="0"/>
            </a:endParaRPr>
          </a:p>
          <a:p>
            <a:pPr>
              <a:lnSpc>
                <a:spcPct val="100000"/>
              </a:lnSpc>
            </a:pPr>
            <a:endParaRPr sz="2400" dirty="0">
              <a:latin typeface="Goudy Old Style" panose="02020502050305020303" pitchFamily="18" charset="0"/>
            </a:endParaRPr>
          </a:p>
          <a:p>
            <a:pPr marL="360">
              <a:lnSpc>
                <a:spcPct val="100000"/>
              </a:lnSpc>
            </a:pPr>
            <a:r>
              <a:rPr lang="en-US" sz="3200" strike="noStrike" spc="-1" dirty="0">
                <a:solidFill>
                  <a:srgbClr val="000000"/>
                </a:solidFill>
                <a:uFill>
                  <a:solidFill>
                    <a:srgbClr val="FFFFFF"/>
                  </a:solidFill>
                </a:uFill>
                <a:latin typeface="Goudy Old Style" panose="02020502050305020303" pitchFamily="18" charset="0"/>
              </a:rPr>
              <a:t>Why? </a:t>
            </a:r>
            <a:r>
              <a:rPr lang="en-US" sz="3200" spc="-1" dirty="0">
                <a:solidFill>
                  <a:srgbClr val="000000"/>
                </a:solidFill>
                <a:uFill>
                  <a:solidFill>
                    <a:srgbClr val="FFFFFF"/>
                  </a:solidFill>
                </a:uFill>
                <a:latin typeface="Goudy Old Style" panose="02020502050305020303" pitchFamily="18" charset="0"/>
                <a:sym typeface="Wingdings" panose="05000000000000000000" pitchFamily="2" charset="2"/>
              </a:rPr>
              <a:t></a:t>
            </a:r>
            <a:r>
              <a:rPr lang="en-US" sz="3200" strike="noStrike" spc="-1" dirty="0">
                <a:solidFill>
                  <a:srgbClr val="000000"/>
                </a:solidFill>
                <a:uFill>
                  <a:solidFill>
                    <a:srgbClr val="FFFFFF"/>
                  </a:solidFill>
                </a:uFill>
                <a:latin typeface="Goudy Old Style" panose="02020502050305020303" pitchFamily="18" charset="0"/>
              </a:rPr>
              <a:t> Objective is to promote Key Club and seek media coverage, to make Key Club a household name.</a:t>
            </a:r>
            <a:endParaRPr sz="2400" dirty="0">
              <a:latin typeface="Goudy Old Style" panose="02020502050305020303" pitchFamily="18" charset="0"/>
            </a:endParaRPr>
          </a:p>
          <a:p>
            <a:pPr>
              <a:lnSpc>
                <a:spcPct val="100000"/>
              </a:lnSpc>
            </a:pPr>
            <a:endParaRPr sz="2400" dirty="0">
              <a:latin typeface="Goudy Old Style" panose="02020502050305020303" pitchFamily="18" charset="0"/>
            </a:endParaRPr>
          </a:p>
          <a:p>
            <a:pPr marL="360">
              <a:lnSpc>
                <a:spcPct val="100000"/>
              </a:lnSpc>
            </a:pPr>
            <a:r>
              <a:rPr lang="en-US" sz="3200" strike="noStrike" spc="-1" dirty="0">
                <a:solidFill>
                  <a:srgbClr val="000000"/>
                </a:solidFill>
                <a:uFill>
                  <a:solidFill>
                    <a:srgbClr val="FFFFFF"/>
                  </a:solidFill>
                </a:uFill>
                <a:latin typeface="Goudy Old Style" panose="02020502050305020303" pitchFamily="18" charset="0"/>
              </a:rPr>
              <a:t>When?</a:t>
            </a:r>
            <a:r>
              <a:rPr lang="en-US" sz="3200" strike="noStrike" spc="-1" dirty="0">
                <a:solidFill>
                  <a:srgbClr val="000000"/>
                </a:solidFill>
                <a:uFill>
                  <a:solidFill>
                    <a:srgbClr val="FFFFFF"/>
                  </a:solidFill>
                </a:uFill>
                <a:latin typeface="Goudy Old Style" panose="02020502050305020303" pitchFamily="18" charset="0"/>
                <a:sym typeface="Wingdings" panose="05000000000000000000" pitchFamily="2" charset="2"/>
              </a:rPr>
              <a:t></a:t>
            </a:r>
            <a:r>
              <a:rPr lang="en-US" sz="3200" strike="noStrike" spc="-1" dirty="0">
                <a:solidFill>
                  <a:srgbClr val="000000"/>
                </a:solidFill>
                <a:uFill>
                  <a:solidFill>
                    <a:srgbClr val="FFFFFF"/>
                  </a:solidFill>
                </a:uFill>
                <a:latin typeface="Goudy Old Style" panose="02020502050305020303" pitchFamily="18" charset="0"/>
              </a:rPr>
              <a:t> November </a:t>
            </a:r>
            <a:r>
              <a:rPr lang="en-US" sz="3200" spc="-1" dirty="0">
                <a:solidFill>
                  <a:srgbClr val="000000"/>
                </a:solidFill>
                <a:uFill>
                  <a:solidFill>
                    <a:srgbClr val="FFFFFF"/>
                  </a:solidFill>
                </a:uFill>
                <a:latin typeface="Goudy Old Style" panose="02020502050305020303" pitchFamily="18" charset="0"/>
              </a:rPr>
              <a:t>7-11</a:t>
            </a:r>
            <a:endParaRPr sz="2400" dirty="0">
              <a:latin typeface="Goudy Old Style" panose="02020502050305020303" pitchFamily="18" charset="0"/>
            </a:endParaRPr>
          </a:p>
        </p:txBody>
      </p:sp>
      <p:pic>
        <p:nvPicPr>
          <p:cNvPr id="134" name="Picture 4"/>
          <p:cNvPicPr/>
          <p:nvPr/>
        </p:nvPicPr>
        <p:blipFill>
          <a:blip r:embed="rId3"/>
          <a:stretch/>
        </p:blipFill>
        <p:spPr>
          <a:xfrm>
            <a:off x="6222" y="5311902"/>
            <a:ext cx="9143640" cy="1551960"/>
          </a:xfrm>
          <a:prstGeom prst="rect">
            <a:avLst/>
          </a:prstGeom>
          <a:ln>
            <a:noFill/>
          </a:ln>
        </p:spPr>
      </p:pic>
      <p:sp>
        <p:nvSpPr>
          <p:cNvPr id="135" name="CustomShape 2"/>
          <p:cNvSpPr/>
          <p:nvPr/>
        </p:nvSpPr>
        <p:spPr>
          <a:xfrm>
            <a:off x="-36635" y="473799"/>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trike="noStrike" spc="-1" dirty="0">
                <a:uFill>
                  <a:solidFill>
                    <a:srgbClr val="FFFFFF"/>
                  </a:solidFill>
                </a:uFill>
                <a:latin typeface="Goudy Old Style" panose="02020502050305020303" pitchFamily="18" charset="0"/>
              </a:rPr>
              <a:t>KEY CLUB WEEK</a:t>
            </a:r>
            <a:endParaRPr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33866" y="1135630"/>
            <a:ext cx="4461934" cy="3988931"/>
          </a:xfrm>
          <a:prstGeom prst="rect">
            <a:avLst/>
          </a:prstGeom>
          <a:noFill/>
          <a:ln>
            <a:noFill/>
          </a:ln>
        </p:spPr>
        <p:txBody>
          <a:bodyPr/>
          <a:lstStyle/>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K.C</a:t>
            </a:r>
            <a:r>
              <a:rPr lang="en-US" sz="2800" strike="noStrike" spc="-1" dirty="0">
                <a:solidFill>
                  <a:srgbClr val="000000"/>
                </a:solidFill>
                <a:uFill>
                  <a:solidFill>
                    <a:srgbClr val="FFFFFF"/>
                  </a:solidFill>
                </a:uFill>
                <a:latin typeface="Goudy Old Style" panose="02020502050305020303" pitchFamily="18" charset="0"/>
              </a:rPr>
              <a:t>: Key Club</a:t>
            </a:r>
            <a:endParaRPr sz="2800" dirty="0">
              <a:latin typeface="Goudy Old Style" panose="02020502050305020303" pitchFamily="18" charset="0"/>
            </a:endParaRPr>
          </a:p>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LTG</a:t>
            </a:r>
            <a:r>
              <a:rPr lang="en-US" sz="2800" strike="noStrike" spc="-1" dirty="0">
                <a:solidFill>
                  <a:srgbClr val="000000"/>
                </a:solidFill>
                <a:uFill>
                  <a:solidFill>
                    <a:srgbClr val="FFFFFF"/>
                  </a:solidFill>
                </a:uFill>
                <a:latin typeface="Goudy Old Style" panose="02020502050305020303" pitchFamily="18" charset="0"/>
              </a:rPr>
              <a:t>: Lieutenant  	  	  Governor</a:t>
            </a:r>
            <a:endParaRPr sz="2800" dirty="0">
              <a:latin typeface="Goudy Old Style" panose="02020502050305020303" pitchFamily="18" charset="0"/>
            </a:endParaRPr>
          </a:p>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DCM</a:t>
            </a:r>
            <a:r>
              <a:rPr lang="en-US" sz="2800" strike="noStrike" spc="-1" dirty="0">
                <a:solidFill>
                  <a:srgbClr val="000000"/>
                </a:solidFill>
                <a:uFill>
                  <a:solidFill>
                    <a:srgbClr val="FFFFFF"/>
                  </a:solidFill>
                </a:uFill>
                <a:latin typeface="Goudy Old Style" panose="02020502050305020303" pitchFamily="18" charset="0"/>
              </a:rPr>
              <a:t>: Divisional Council 	    Meeting</a:t>
            </a:r>
            <a:endParaRPr sz="2800" dirty="0">
              <a:latin typeface="Goudy Old Style" panose="02020502050305020303" pitchFamily="18" charset="0"/>
            </a:endParaRPr>
          </a:p>
          <a:p>
            <a:pPr marL="343260" indent="-342900">
              <a:lnSpc>
                <a:spcPct val="100000"/>
              </a:lnSpc>
              <a:buSzPct val="85000"/>
              <a:buFont typeface="Arial" panose="020B0604020202020204" pitchFamily="34" charset="0"/>
              <a:buChar char="•"/>
            </a:pPr>
            <a:r>
              <a:rPr lang="en-US" sz="2800" i="1" strike="noStrike" spc="-1" dirty="0">
                <a:solidFill>
                  <a:srgbClr val="000000"/>
                </a:solidFill>
                <a:uFill>
                  <a:solidFill>
                    <a:srgbClr val="FFFFFF"/>
                  </a:solidFill>
                </a:uFill>
                <a:latin typeface="Goudy Old Style" panose="02020502050305020303" pitchFamily="18" charset="0"/>
              </a:rPr>
              <a:t>DCON</a:t>
            </a:r>
            <a:r>
              <a:rPr lang="en-US" sz="2800" strike="noStrike" spc="-1" dirty="0">
                <a:solidFill>
                  <a:srgbClr val="000000"/>
                </a:solidFill>
                <a:uFill>
                  <a:solidFill>
                    <a:srgbClr val="FFFFFF"/>
                  </a:solidFill>
                </a:uFill>
                <a:latin typeface="Goudy Old Style" panose="02020502050305020303" pitchFamily="18" charset="0"/>
              </a:rPr>
              <a:t>: District 	   	  	       </a:t>
            </a:r>
            <a:r>
              <a:rPr lang="en-US" sz="2800" spc="-1" dirty="0">
                <a:solidFill>
                  <a:srgbClr val="000000"/>
                </a:solidFill>
                <a:uFill>
                  <a:solidFill>
                    <a:srgbClr val="FFFFFF"/>
                  </a:solidFill>
                </a:uFill>
                <a:latin typeface="Goudy Old Style" panose="02020502050305020303" pitchFamily="18" charset="0"/>
              </a:rPr>
              <a:t>Education &amp; 	  	       Leadership               	       </a:t>
            </a:r>
            <a:r>
              <a:rPr lang="en-US" sz="2800" strike="noStrike" spc="-1" dirty="0">
                <a:solidFill>
                  <a:srgbClr val="000000"/>
                </a:solidFill>
                <a:uFill>
                  <a:solidFill>
                    <a:srgbClr val="FFFFFF"/>
                  </a:solidFill>
                </a:uFill>
                <a:latin typeface="Goudy Old Style" panose="02020502050305020303" pitchFamily="18" charset="0"/>
              </a:rPr>
              <a:t>Conference</a:t>
            </a:r>
            <a:endParaRPr sz="2800" dirty="0">
              <a:latin typeface="Goudy Old Style" panose="02020502050305020303" pitchFamily="18" charset="0"/>
            </a:endParaRPr>
          </a:p>
          <a:p>
            <a:pPr>
              <a:lnSpc>
                <a:spcPct val="100000"/>
              </a:lnSpc>
            </a:pPr>
            <a:endParaRPr dirty="0"/>
          </a:p>
        </p:txBody>
      </p:sp>
      <p:pic>
        <p:nvPicPr>
          <p:cNvPr id="125" name="Picture 4"/>
          <p:cNvPicPr/>
          <p:nvPr/>
        </p:nvPicPr>
        <p:blipFill>
          <a:blip r:embed="rId3"/>
          <a:stretch/>
        </p:blipFill>
        <p:spPr>
          <a:xfrm>
            <a:off x="10781" y="5306040"/>
            <a:ext cx="9143640" cy="1551960"/>
          </a:xfrm>
          <a:prstGeom prst="rect">
            <a:avLst/>
          </a:prstGeom>
          <a:ln>
            <a:noFill/>
          </a:ln>
        </p:spPr>
      </p:pic>
      <p:sp>
        <p:nvSpPr>
          <p:cNvPr id="126" name="CustomShape 2"/>
          <p:cNvSpPr/>
          <p:nvPr/>
        </p:nvSpPr>
        <p:spPr>
          <a:xfrm>
            <a:off x="-118613" y="34147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1" strike="noStrike" spc="-1" dirty="0">
                <a:uFill>
                  <a:solidFill>
                    <a:srgbClr val="FFFFFF"/>
                  </a:solidFill>
                </a:uFill>
                <a:latin typeface="Goudy Old Style" panose="02020502050305020303" pitchFamily="18" charset="0"/>
              </a:rPr>
              <a:t>K.C. Lingo</a:t>
            </a:r>
            <a:endParaRPr sz="1600" b="1" dirty="0">
              <a:latin typeface="Goudy Old Style" panose="02020502050305020303" pitchFamily="18" charset="0"/>
            </a:endParaRPr>
          </a:p>
        </p:txBody>
      </p:sp>
      <p:sp>
        <p:nvSpPr>
          <p:cNvPr id="127" name="CustomShape 3"/>
          <p:cNvSpPr/>
          <p:nvPr/>
        </p:nvSpPr>
        <p:spPr>
          <a:xfrm>
            <a:off x="4797720" y="2314080"/>
            <a:ext cx="4218840" cy="355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77" y="0"/>
            <a:ext cx="91815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
        <p:nvSpPr>
          <p:cNvPr id="2" name="TextBox 1"/>
          <p:cNvSpPr txBox="1"/>
          <p:nvPr/>
        </p:nvSpPr>
        <p:spPr>
          <a:xfrm>
            <a:off x="4258293" y="1058723"/>
            <a:ext cx="4758267" cy="4247317"/>
          </a:xfrm>
          <a:prstGeom prst="rect">
            <a:avLst/>
          </a:prstGeom>
          <a:noFill/>
        </p:spPr>
        <p:txBody>
          <a:bodyPr wrap="square" rtlCol="0">
            <a:spAutoFit/>
          </a:bodyPr>
          <a:lstStyle/>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ICON</a:t>
            </a:r>
            <a:r>
              <a:rPr lang="en-US" sz="2800" spc="-1" dirty="0">
                <a:solidFill>
                  <a:srgbClr val="000000"/>
                </a:solidFill>
                <a:uFill>
                  <a:solidFill>
                    <a:srgbClr val="FFFFFF"/>
                  </a:solidFill>
                </a:uFill>
                <a:latin typeface="Goudy Old Style" panose="02020502050305020303" pitchFamily="18" charset="0"/>
              </a:rPr>
              <a:t>: International Convention</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ZA</a:t>
            </a:r>
            <a:r>
              <a:rPr lang="en-US" sz="2800" spc="-1" dirty="0">
                <a:solidFill>
                  <a:srgbClr val="000000"/>
                </a:solidFill>
                <a:uFill>
                  <a:solidFill>
                    <a:srgbClr val="FFFFFF"/>
                  </a:solidFill>
                </a:uFill>
                <a:latin typeface="Goudy Old Style" panose="02020502050305020303" pitchFamily="18" charset="0"/>
              </a:rPr>
              <a:t>: Zone Administrator </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M &amp; M</a:t>
            </a:r>
            <a:r>
              <a:rPr lang="en-US" sz="2800" spc="-1" dirty="0">
                <a:solidFill>
                  <a:srgbClr val="000000"/>
                </a:solidFill>
                <a:uFill>
                  <a:solidFill>
                    <a:srgbClr val="FFFFFF"/>
                  </a:solidFill>
                </a:uFill>
                <a:latin typeface="Goudy Old Style" panose="02020502050305020303" pitchFamily="18" charset="0"/>
              </a:rPr>
              <a:t>: Mentoring and Modeling Program</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FDKC</a:t>
            </a:r>
            <a:r>
              <a:rPr lang="en-US" sz="2800" spc="-1" dirty="0">
                <a:solidFill>
                  <a:srgbClr val="000000"/>
                </a:solidFill>
                <a:uFill>
                  <a:solidFill>
                    <a:srgbClr val="FFFFFF"/>
                  </a:solidFill>
                </a:uFill>
                <a:latin typeface="Goudy Old Style" panose="02020502050305020303" pitchFamily="18" charset="0"/>
              </a:rPr>
              <a:t>: Florida District of Key Club</a:t>
            </a:r>
            <a:endParaRPr lang="en-US" sz="2800" dirty="0">
              <a:solidFill>
                <a:prstClr val="black"/>
              </a:solidFill>
              <a:latin typeface="Goudy Old Style" panose="02020502050305020303" pitchFamily="18" charset="0"/>
            </a:endParaRPr>
          </a:p>
          <a:p>
            <a:pPr marL="343260" lvl="0" indent="-342900">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SLP</a:t>
            </a:r>
            <a:r>
              <a:rPr lang="en-US" sz="2800" spc="-1" dirty="0">
                <a:solidFill>
                  <a:srgbClr val="000000"/>
                </a:solidFill>
                <a:uFill>
                  <a:solidFill>
                    <a:srgbClr val="FFFFFF"/>
                  </a:solidFill>
                </a:uFill>
                <a:latin typeface="Goudy Old Style" panose="02020502050305020303" pitchFamily="18" charset="0"/>
              </a:rPr>
              <a:t>:  Student Leadership Programs</a:t>
            </a:r>
            <a:endParaRPr lang="en-US" sz="2800" dirty="0">
              <a:solidFill>
                <a:prstClr val="black"/>
              </a:solidFill>
              <a:latin typeface="Goudy Old Style" panose="02020502050305020303" pitchFamily="18" charset="0"/>
            </a:endParaRPr>
          </a:p>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a:blip r:embed="rId3"/>
          <a:stretch/>
        </p:blipFill>
        <p:spPr>
          <a:xfrm>
            <a:off x="360" y="5306040"/>
            <a:ext cx="9143640" cy="1551960"/>
          </a:xfrm>
          <a:prstGeom prst="rect">
            <a:avLst/>
          </a:prstGeom>
          <a:ln>
            <a:noFill/>
          </a:ln>
        </p:spPr>
      </p:pic>
      <p:sp>
        <p:nvSpPr>
          <p:cNvPr id="4" name="TextBox 3"/>
          <p:cNvSpPr txBox="1"/>
          <p:nvPr/>
        </p:nvSpPr>
        <p:spPr>
          <a:xfrm>
            <a:off x="543749" y="368851"/>
            <a:ext cx="7924800" cy="707886"/>
          </a:xfrm>
          <a:prstGeom prst="rect">
            <a:avLst/>
          </a:prstGeom>
          <a:noFill/>
        </p:spPr>
        <p:txBody>
          <a:bodyPr wrap="square" rtlCol="0">
            <a:spAutoFit/>
          </a:bodyPr>
          <a:lstStyle/>
          <a:p>
            <a:pPr algn="ctr">
              <a:lnSpc>
                <a:spcPct val="100000"/>
              </a:lnSpc>
            </a:pPr>
            <a:r>
              <a:rPr lang="en-US" sz="4000" b="1" spc="-1" dirty="0">
                <a:uFill>
                  <a:solidFill>
                    <a:srgbClr val="FFFFFF"/>
                  </a:solidFill>
                </a:uFill>
                <a:latin typeface="Goudy Old Style" panose="02020502050305020303" pitchFamily="18" charset="0"/>
              </a:rPr>
              <a:t>K.C. Lingo</a:t>
            </a:r>
            <a:endParaRPr lang="en-US" sz="4000" b="1" dirty="0">
              <a:latin typeface="Goudy Old Style" panose="02020502050305020303" pitchFamily="18" charset="0"/>
            </a:endParaRPr>
          </a:p>
        </p:txBody>
      </p:sp>
      <p:sp>
        <p:nvSpPr>
          <p:cNvPr id="5" name="TextBox 4"/>
          <p:cNvSpPr txBox="1"/>
          <p:nvPr/>
        </p:nvSpPr>
        <p:spPr>
          <a:xfrm>
            <a:off x="360" y="1039244"/>
            <a:ext cx="4763245" cy="4228850"/>
          </a:xfrm>
          <a:prstGeom prst="rect">
            <a:avLst/>
          </a:prstGeom>
          <a:noFill/>
        </p:spPr>
        <p:txBody>
          <a:bodyPr wrap="square" numCol="1" rtlCol="0">
            <a:spAutoFit/>
          </a:bodyPr>
          <a:lstStyle/>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DA: </a:t>
            </a:r>
            <a:r>
              <a:rPr lang="en-US" sz="2800" spc="-1" dirty="0">
                <a:solidFill>
                  <a:srgbClr val="000000"/>
                </a:solidFill>
                <a:uFill>
                  <a:solidFill>
                    <a:srgbClr val="FFFFFF"/>
                  </a:solidFill>
                </a:uFill>
                <a:latin typeface="Goudy Old Style" panose="02020502050305020303" pitchFamily="18" charset="0"/>
              </a:rPr>
              <a:t>District Administrator</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KCKC: </a:t>
            </a:r>
            <a:r>
              <a:rPr lang="en-US" sz="2800" spc="-1" dirty="0">
                <a:solidFill>
                  <a:srgbClr val="000000"/>
                </a:solidFill>
                <a:uFill>
                  <a:solidFill>
                    <a:srgbClr val="FFFFFF"/>
                  </a:solidFill>
                </a:uFill>
                <a:latin typeface="Goudy Old Style" panose="02020502050305020303" pitchFamily="18" charset="0"/>
              </a:rPr>
              <a:t>Key Club Kick-Off 		      Conference</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SZR: </a:t>
            </a:r>
            <a:r>
              <a:rPr lang="en-US" sz="2800" spc="-1" dirty="0">
                <a:solidFill>
                  <a:srgbClr val="000000"/>
                </a:solidFill>
                <a:uFill>
                  <a:solidFill>
                    <a:srgbClr val="FFFFFF"/>
                  </a:solidFill>
                </a:uFill>
                <a:latin typeface="Goudy Old Style" panose="02020502050305020303" pitchFamily="18" charset="0"/>
              </a:rPr>
              <a:t>Spring Zone Rally</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FLOF: </a:t>
            </a:r>
            <a:r>
              <a:rPr lang="en-US" sz="2800" spc="-1" dirty="0">
                <a:solidFill>
                  <a:srgbClr val="000000"/>
                </a:solidFill>
                <a:uFill>
                  <a:solidFill>
                    <a:srgbClr val="FFFFFF"/>
                  </a:solidFill>
                </a:uFill>
                <a:latin typeface="Goudy Old Style" panose="02020502050305020303" pitchFamily="18" charset="0"/>
              </a:rPr>
              <a:t>Florida Opportunity 	  	     Fund</a:t>
            </a:r>
            <a:endParaRPr lang="en-US" sz="2800" dirty="0">
              <a:latin typeface="Goudy Old Style" panose="02020502050305020303" pitchFamily="18" charset="0"/>
            </a:endParaRPr>
          </a:p>
          <a:p>
            <a:pPr marL="34290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OIF: </a:t>
            </a:r>
            <a:r>
              <a:rPr lang="en-US" sz="2800" spc="-1" dirty="0">
                <a:solidFill>
                  <a:srgbClr val="000000"/>
                </a:solidFill>
                <a:uFill>
                  <a:solidFill>
                    <a:srgbClr val="FFFFFF"/>
                  </a:solidFill>
                </a:uFill>
                <a:latin typeface="Goudy Old Style" panose="02020502050305020303" pitchFamily="18" charset="0"/>
              </a:rPr>
              <a:t>Officer Information 	 	  Form</a:t>
            </a:r>
            <a:endParaRPr lang="en-US" sz="2800"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531" y="-32412"/>
            <a:ext cx="9181531" cy="43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
        <p:nvSpPr>
          <p:cNvPr id="3" name="TextBox 2"/>
          <p:cNvSpPr txBox="1"/>
          <p:nvPr/>
        </p:nvSpPr>
        <p:spPr>
          <a:xfrm>
            <a:off x="4572000" y="1143000"/>
            <a:ext cx="4572000" cy="3194721"/>
          </a:xfrm>
          <a:prstGeom prst="rect">
            <a:avLst/>
          </a:prstGeom>
          <a:noFill/>
        </p:spPr>
        <p:txBody>
          <a:bodyPr wrap="square" rtlCol="0">
            <a:spAutoFit/>
          </a:bodyPr>
          <a:lstStyle/>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MEP: </a:t>
            </a:r>
            <a:r>
              <a:rPr lang="en-US" sz="2800" spc="-1" dirty="0">
                <a:solidFill>
                  <a:srgbClr val="000000"/>
                </a:solidFill>
                <a:uFill>
                  <a:solidFill>
                    <a:srgbClr val="FFFFFF"/>
                  </a:solidFill>
                </a:uFill>
                <a:latin typeface="Goudy Old Style" panose="02020502050305020303" pitchFamily="18" charset="0"/>
              </a:rPr>
              <a:t>Major Emphasis 	  	   Program</a:t>
            </a:r>
            <a:endParaRPr lang="en-US" sz="2800" dirty="0">
              <a:solidFill>
                <a:prstClr val="black"/>
              </a:solidFill>
              <a:latin typeface="Goudy Old Style" panose="02020502050305020303" pitchFamily="18" charset="0"/>
            </a:endParaRPr>
          </a:p>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KI: </a:t>
            </a:r>
            <a:r>
              <a:rPr lang="en-US" sz="2800" spc="-1" dirty="0">
                <a:solidFill>
                  <a:srgbClr val="000000"/>
                </a:solidFill>
                <a:uFill>
                  <a:solidFill>
                    <a:srgbClr val="FFFFFF"/>
                  </a:solidFill>
                </a:uFill>
                <a:latin typeface="Goudy Old Style" panose="02020502050305020303" pitchFamily="18" charset="0"/>
              </a:rPr>
              <a:t>Kiwanis International</a:t>
            </a:r>
          </a:p>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KCI: </a:t>
            </a:r>
            <a:r>
              <a:rPr lang="en-US" sz="2800" spc="-1" dirty="0">
                <a:solidFill>
                  <a:srgbClr val="000000"/>
                </a:solidFill>
                <a:uFill>
                  <a:solidFill>
                    <a:srgbClr val="FFFFFF"/>
                  </a:solidFill>
                </a:uFill>
                <a:latin typeface="Goudy Old Style" panose="02020502050305020303" pitchFamily="18" charset="0"/>
              </a:rPr>
              <a:t>Key Club International</a:t>
            </a:r>
            <a:endParaRPr lang="en-US" sz="2800" i="1" dirty="0">
              <a:solidFill>
                <a:prstClr val="black"/>
              </a:solidFill>
              <a:latin typeface="Goudy Old Style" panose="02020502050305020303" pitchFamily="18" charset="0"/>
            </a:endParaRPr>
          </a:p>
          <a:p>
            <a:pPr marL="342900" lvl="0" indent="-342900">
              <a:lnSpc>
                <a:spcPct val="120000"/>
              </a:lnSpc>
              <a:buSzPct val="85000"/>
              <a:buFont typeface="Arial" panose="020B0604020202020204" pitchFamily="34" charset="0"/>
              <a:buChar char="•"/>
            </a:pPr>
            <a:r>
              <a:rPr lang="en-US" sz="2800" i="1" spc="-1" dirty="0">
                <a:solidFill>
                  <a:srgbClr val="000000"/>
                </a:solidFill>
                <a:uFill>
                  <a:solidFill>
                    <a:srgbClr val="FFFFFF"/>
                  </a:solidFill>
                </a:uFill>
                <a:latin typeface="Goudy Old Style" panose="02020502050305020303" pitchFamily="18" charset="0"/>
              </a:rPr>
              <a:t>MNT: </a:t>
            </a:r>
            <a:r>
              <a:rPr lang="en-US" sz="2800" spc="-1" dirty="0">
                <a:solidFill>
                  <a:srgbClr val="000000"/>
                </a:solidFill>
                <a:uFill>
                  <a:solidFill>
                    <a:srgbClr val="FFFFFF"/>
                  </a:solidFill>
                </a:uFill>
                <a:latin typeface="Goudy Old Style" panose="02020502050305020303" pitchFamily="18" charset="0"/>
              </a:rPr>
              <a:t>Maternal Neonatal 	    Tetanus</a:t>
            </a:r>
            <a:endParaRPr lang="en-US" sz="2800" dirty="0">
              <a:solidFill>
                <a:prstClr val="black"/>
              </a:solidFill>
              <a:latin typeface="Goudy Old Style" panose="020205020503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0" y="1015053"/>
            <a:ext cx="9372600" cy="4411325"/>
          </a:xfrm>
          <a:prstGeom prst="rect">
            <a:avLst/>
          </a:prstGeom>
          <a:noFill/>
          <a:ln>
            <a:noFill/>
          </a:ln>
        </p:spPr>
        <p:txBody>
          <a:bodyPr/>
          <a:lstStyle/>
          <a:p>
            <a:pPr marL="343260" indent="-342900">
              <a:buFont typeface="Arial" panose="020B0604020202020204" pitchFamily="34" charset="0"/>
              <a:buChar char="•"/>
            </a:pPr>
            <a:r>
              <a:rPr lang="en-US" sz="2800" spc="-1" dirty="0">
                <a:solidFill>
                  <a:srgbClr val="000000"/>
                </a:solidFill>
                <a:uFill>
                  <a:solidFill>
                    <a:srgbClr val="FFFFFF"/>
                  </a:solidFill>
                </a:uFill>
                <a:latin typeface="Goudy Old Style" panose="02020502050305020303" pitchFamily="18" charset="0"/>
              </a:rPr>
              <a:t>Florida Key Club Website: </a:t>
            </a:r>
            <a:r>
              <a:rPr lang="en-US" sz="2800" spc="-1" dirty="0">
                <a:solidFill>
                  <a:schemeClr val="accent1"/>
                </a:solidFill>
                <a:uFill>
                  <a:solidFill>
                    <a:srgbClr val="FFFFFF"/>
                  </a:solidFill>
                </a:uFill>
                <a:latin typeface="Goudy Old Style" panose="02020502050305020303" pitchFamily="18" charset="0"/>
                <a:hlinkClick r:id="rId3"/>
              </a:rPr>
              <a:t>www.floridakeyclub.org</a:t>
            </a:r>
            <a:endParaRPr lang="en-US" sz="2800" strike="noStrike" spc="-1" dirty="0">
              <a:solidFill>
                <a:schemeClr val="accent1"/>
              </a:solidFill>
              <a:uFill>
                <a:solidFill>
                  <a:srgbClr val="FFFFFF"/>
                </a:solidFill>
              </a:uFill>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Project Ideas</a:t>
            </a:r>
            <a:endParaRPr sz="2400" dirty="0">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Leadership Resources</a:t>
            </a:r>
            <a:endParaRPr sz="2400" dirty="0">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Officer Resources</a:t>
            </a:r>
            <a:endParaRPr sz="2400" dirty="0">
              <a:latin typeface="Goudy Old Style" panose="02020502050305020303" pitchFamily="18" charset="0"/>
            </a:endParaRPr>
          </a:p>
          <a:p>
            <a:pPr marL="1371960" lvl="3"/>
            <a:r>
              <a:rPr lang="en-US" sz="2800" strike="noStrike" spc="-1" dirty="0">
                <a:solidFill>
                  <a:srgbClr val="000000"/>
                </a:solidFill>
                <a:uFill>
                  <a:solidFill>
                    <a:srgbClr val="FFFFFF"/>
                  </a:solidFill>
                </a:uFill>
                <a:latin typeface="Goudy Old Style" panose="02020502050305020303" pitchFamily="18" charset="0"/>
              </a:rPr>
              <a:t>-- Submit questions</a:t>
            </a:r>
          </a:p>
          <a:p>
            <a:pPr marL="343260" indent="-342900">
              <a:buFont typeface="Arial" panose="020B0604020202020204" pitchFamily="34" charset="0"/>
              <a:buChar char="•"/>
            </a:pPr>
            <a:r>
              <a:rPr lang="en-US" sz="2800" spc="-1" dirty="0">
                <a:solidFill>
                  <a:srgbClr val="000000"/>
                </a:solidFill>
                <a:uFill>
                  <a:solidFill>
                    <a:srgbClr val="FFFFFF"/>
                  </a:solidFill>
                </a:uFill>
                <a:latin typeface="Goudy Old Style" panose="02020502050305020303" pitchFamily="18" charset="0"/>
              </a:rPr>
              <a:t>Key Club TV</a:t>
            </a:r>
            <a:r>
              <a:rPr lang="en-US" sz="1600" dirty="0">
                <a:latin typeface="Goudy Old Style" panose="02020502050305020303" pitchFamily="18" charset="0"/>
              </a:rPr>
              <a:t>  </a:t>
            </a:r>
            <a:r>
              <a:rPr lang="en-US" sz="3200" dirty="0">
                <a:latin typeface="Goudy Old Style" panose="02020502050305020303" pitchFamily="18" charset="0"/>
              </a:rPr>
              <a:t>(</a:t>
            </a:r>
            <a:r>
              <a:rPr lang="en-US" sz="2400" dirty="0">
                <a:latin typeface="Goudy Old Style" panose="02020502050305020303" pitchFamily="18" charset="0"/>
              </a:rPr>
              <a:t>International)</a:t>
            </a:r>
            <a:endParaRPr lang="en-US" sz="1600" dirty="0">
              <a:latin typeface="Goudy Old Style" panose="02020502050305020303" pitchFamily="18" charset="0"/>
            </a:endParaRPr>
          </a:p>
          <a:p>
            <a:pPr marL="1371960" lvl="3"/>
            <a:r>
              <a:rPr lang="en-US" sz="2800" spc="-1" dirty="0">
                <a:solidFill>
                  <a:srgbClr val="000000"/>
                </a:solidFill>
                <a:uFill>
                  <a:solidFill>
                    <a:srgbClr val="FFFFFF"/>
                  </a:solidFill>
                </a:uFill>
                <a:latin typeface="Goudy Old Style" panose="02020502050305020303" pitchFamily="18" charset="0"/>
              </a:rPr>
              <a:t>-- View online at </a:t>
            </a:r>
            <a:r>
              <a:rPr lang="en-US" sz="2800" u="sng" spc="-1" dirty="0">
                <a:solidFill>
                  <a:schemeClr val="tx2">
                    <a:lumMod val="60000"/>
                    <a:lumOff val="40000"/>
                  </a:schemeClr>
                </a:solidFill>
                <a:uFill>
                  <a:solidFill>
                    <a:srgbClr val="FFFFFF"/>
                  </a:solidFill>
                </a:uFill>
                <a:latin typeface="Goudy Old Style" panose="02020502050305020303" pitchFamily="18" charset="0"/>
                <a:hlinkClick r:id="rId4"/>
              </a:rPr>
              <a:t>www.keyclub.org</a:t>
            </a:r>
            <a:endParaRPr lang="en-US" sz="2800" spc="-1" dirty="0">
              <a:solidFill>
                <a:srgbClr val="000000"/>
              </a:solidFill>
              <a:uFill>
                <a:solidFill>
                  <a:srgbClr val="FFFFFF"/>
                </a:solidFill>
              </a:uFill>
              <a:latin typeface="Goudy Old Style" panose="02020502050305020303" pitchFamily="18" charset="0"/>
            </a:endParaRPr>
          </a:p>
          <a:p>
            <a:pPr marL="343080" indent="-342720">
              <a:buFont typeface="Arial"/>
              <a:buChar char="•"/>
            </a:pPr>
            <a:r>
              <a:rPr lang="en-US" sz="2800" spc="-1" dirty="0">
                <a:solidFill>
                  <a:srgbClr val="000000"/>
                </a:solidFill>
                <a:uFill>
                  <a:solidFill>
                    <a:srgbClr val="FFFFFF"/>
                  </a:solidFill>
                </a:uFill>
                <a:latin typeface="Goudy Old Style" panose="02020502050305020303" pitchFamily="18" charset="0"/>
              </a:rPr>
              <a:t>District of Florida Key Club YouTube channel</a:t>
            </a:r>
            <a:endParaRPr lang="en-US" sz="1600" dirty="0">
              <a:latin typeface="Goudy Old Style" panose="02020502050305020303" pitchFamily="18" charset="0"/>
            </a:endParaRPr>
          </a:p>
          <a:p>
            <a:pPr marL="343080" indent="-342720">
              <a:lnSpc>
                <a:spcPct val="100000"/>
              </a:lnSpc>
              <a:buFont typeface="Arial"/>
              <a:buChar char="•"/>
            </a:pPr>
            <a:r>
              <a:rPr lang="en-US" sz="2800" spc="-1" dirty="0">
                <a:solidFill>
                  <a:srgbClr val="000000"/>
                </a:solidFill>
                <a:uFill>
                  <a:solidFill>
                    <a:srgbClr val="FFFFFF"/>
                  </a:solidFill>
                </a:uFill>
                <a:latin typeface="Goudy Old Style" panose="02020502050305020303" pitchFamily="18" charset="0"/>
              </a:rPr>
              <a:t>Key Club International YouTube channel</a:t>
            </a:r>
          </a:p>
          <a:p>
            <a:pPr marL="343260" indent="-342900">
              <a:buFont typeface="Arial" panose="020B0604020202020204" pitchFamily="34" charset="0"/>
              <a:buChar char="•"/>
            </a:pPr>
            <a:endParaRPr sz="2400" dirty="0">
              <a:latin typeface="Goudy Old Style" panose="02020502050305020303" pitchFamily="18" charset="0"/>
            </a:endParaRPr>
          </a:p>
          <a:p>
            <a:endParaRPr dirty="0"/>
          </a:p>
        </p:txBody>
      </p:sp>
      <p:pic>
        <p:nvPicPr>
          <p:cNvPr id="154" name="Picture 4"/>
          <p:cNvPicPr/>
          <p:nvPr/>
        </p:nvPicPr>
        <p:blipFill>
          <a:blip r:embed="rId5"/>
          <a:stretch/>
        </p:blipFill>
        <p:spPr>
          <a:xfrm>
            <a:off x="0" y="5306040"/>
            <a:ext cx="9143640" cy="1551960"/>
          </a:xfrm>
          <a:prstGeom prst="rect">
            <a:avLst/>
          </a:prstGeom>
          <a:ln>
            <a:noFill/>
          </a:ln>
        </p:spPr>
      </p:pic>
      <p:sp>
        <p:nvSpPr>
          <p:cNvPr id="155" name="CustomShape 2"/>
          <p:cNvSpPr/>
          <p:nvPr/>
        </p:nvSpPr>
        <p:spPr>
          <a:xfrm>
            <a:off x="-50815" y="306033"/>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1" strike="noStrike" spc="-1" dirty="0">
                <a:uFill>
                  <a:solidFill>
                    <a:srgbClr val="FFFFFF"/>
                  </a:solidFill>
                </a:uFill>
                <a:latin typeface="Goudy Old Style" panose="02020502050305020303" pitchFamily="18" charset="0"/>
              </a:rPr>
              <a:t>Resources</a:t>
            </a:r>
            <a:endParaRPr sz="1600" b="1" dirty="0">
              <a:latin typeface="Goudy Old Style" panose="02020502050305020303" pitchFamily="18" charset="0"/>
            </a:endParaRPr>
          </a:p>
        </p:txBody>
      </p:sp>
      <p:pic>
        <p:nvPicPr>
          <p:cNvPr id="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198" y="0"/>
            <a:ext cx="91815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7"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304800" y="585844"/>
            <a:ext cx="8229240" cy="4519555"/>
          </a:xfrm>
          <a:prstGeom prst="rect">
            <a:avLst/>
          </a:prstGeom>
          <a:noFill/>
          <a:ln>
            <a:noFill/>
          </a:ln>
        </p:spPr>
        <p:txBody>
          <a:bodyPr/>
          <a:lstStyle/>
          <a:p>
            <a:pPr algn="ctr"/>
            <a:endParaRPr lang="en-US" dirty="0"/>
          </a:p>
          <a:p>
            <a:pPr algn="ctr"/>
            <a:endParaRPr lang="en-US" dirty="0"/>
          </a:p>
          <a:p>
            <a:pPr algn="ctr"/>
            <a:endParaRPr lang="en-US" dirty="0"/>
          </a:p>
          <a:p>
            <a:pPr algn="ctr"/>
            <a:r>
              <a:rPr lang="en-US" dirty="0"/>
              <a:t> </a:t>
            </a:r>
          </a:p>
          <a:p>
            <a:endParaRPr lang="en-US" dirty="0"/>
          </a:p>
        </p:txBody>
      </p:sp>
      <p:pic>
        <p:nvPicPr>
          <p:cNvPr id="150" name="Picture 4"/>
          <p:cNvPicPr/>
          <p:nvPr/>
        </p:nvPicPr>
        <p:blipFill>
          <a:blip r:embed="rId3"/>
          <a:stretch/>
        </p:blipFill>
        <p:spPr>
          <a:xfrm>
            <a:off x="-18198" y="5306040"/>
            <a:ext cx="9143640" cy="1551960"/>
          </a:xfrm>
          <a:prstGeom prst="rect">
            <a:avLst/>
          </a:prstGeom>
          <a:ln>
            <a:noFill/>
          </a:ln>
        </p:spPr>
      </p:pic>
      <p:sp>
        <p:nvSpPr>
          <p:cNvPr id="151" name="CustomShape 2"/>
          <p:cNvSpPr/>
          <p:nvPr/>
        </p:nvSpPr>
        <p:spPr>
          <a:xfrm>
            <a:off x="152400" y="585844"/>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7200" b="1" dirty="0">
                <a:latin typeface="Goudy Old Style" panose="02020502050305020303" pitchFamily="18" charset="0"/>
              </a:rPr>
              <a:t>Questions?</a:t>
            </a:r>
            <a:endParaRPr sz="7200" b="1" dirty="0">
              <a:latin typeface="+mj-lt"/>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pic>
        <p:nvPicPr>
          <p:cNvPr id="3" name="Picture 2"/>
          <p:cNvPicPr>
            <a:picLocks noChangeAspect="1"/>
          </p:cNvPicPr>
          <p:nvPr/>
        </p:nvPicPr>
        <p:blipFill>
          <a:blip r:embed="rId6"/>
          <a:stretch>
            <a:fillRect/>
          </a:stretch>
        </p:blipFill>
        <p:spPr>
          <a:xfrm>
            <a:off x="2057220" y="1738530"/>
            <a:ext cx="4724400" cy="3538740"/>
          </a:xfrm>
          <a:prstGeom prst="rect">
            <a:avLst/>
          </a:prstGeom>
        </p:spPr>
      </p:pic>
    </p:spTree>
    <p:extLst>
      <p:ext uri="{BB962C8B-B14F-4D97-AF65-F5344CB8AC3E}">
        <p14:creationId xmlns:p14="http://schemas.microsoft.com/office/powerpoint/2010/main" val="13618957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0" y="1011487"/>
            <a:ext cx="9372600" cy="4501062"/>
          </a:xfrm>
          <a:prstGeom prst="rect">
            <a:avLst/>
          </a:prstGeom>
          <a:noFill/>
          <a:ln>
            <a:noFill/>
          </a:ln>
        </p:spPr>
        <p:txBody>
          <a:bodyPr/>
          <a:lstStyle/>
          <a:p>
            <a:r>
              <a:rPr lang="en-US" sz="2400" b="1" dirty="0">
                <a:latin typeface="Goudy Old Style" panose="02020502050305020303" pitchFamily="18" charset="0"/>
              </a:rPr>
              <a:t>District Accounts: </a:t>
            </a:r>
          </a:p>
          <a:p>
            <a:r>
              <a:rPr lang="en-US" sz="2400" dirty="0">
                <a:latin typeface="Goudy Old Style" panose="02020502050305020303" pitchFamily="18" charset="0"/>
              </a:rPr>
              <a:t>· Facebook: Florida District of Key Club International </a:t>
            </a:r>
          </a:p>
          <a:p>
            <a:r>
              <a:rPr lang="en-US" sz="2400" dirty="0">
                <a:latin typeface="Goudy Old Style" panose="02020502050305020303" pitchFamily="18" charset="0"/>
              </a:rPr>
              <a:t>· Instagram: @</a:t>
            </a:r>
            <a:r>
              <a:rPr lang="en-US" sz="2400" dirty="0" err="1">
                <a:latin typeface="Goudy Old Style" panose="02020502050305020303" pitchFamily="18" charset="0"/>
              </a:rPr>
              <a:t>FLKeyClub</a:t>
            </a:r>
            <a:r>
              <a:rPr lang="en-US" sz="2400" dirty="0">
                <a:latin typeface="Goudy Old Style" panose="02020502050305020303" pitchFamily="18" charset="0"/>
              </a:rPr>
              <a:t> </a:t>
            </a:r>
          </a:p>
          <a:p>
            <a:r>
              <a:rPr lang="en-US" sz="2400" dirty="0">
                <a:latin typeface="Goudy Old Style" panose="02020502050305020303" pitchFamily="18" charset="0"/>
              </a:rPr>
              <a:t>· Twitter: @</a:t>
            </a:r>
            <a:r>
              <a:rPr lang="en-US" sz="2400" dirty="0" err="1">
                <a:latin typeface="Goudy Old Style" panose="02020502050305020303" pitchFamily="18" charset="0"/>
              </a:rPr>
              <a:t>FLKeyClub</a:t>
            </a:r>
            <a:r>
              <a:rPr lang="en-US" sz="2400" dirty="0">
                <a:latin typeface="Goudy Old Style" panose="02020502050305020303" pitchFamily="18" charset="0"/>
              </a:rPr>
              <a:t>  </a:t>
            </a:r>
          </a:p>
          <a:p>
            <a:r>
              <a:rPr lang="en-US" sz="2400" dirty="0">
                <a:latin typeface="Goudy Old Style" panose="02020502050305020303" pitchFamily="18" charset="0"/>
              </a:rPr>
              <a:t>· The Sunshine Source:  </a:t>
            </a:r>
          </a:p>
          <a:p>
            <a:r>
              <a:rPr lang="en-US" sz="2400" dirty="0">
                <a:latin typeface="Goudy Old Style" panose="02020502050305020303" pitchFamily="18" charset="0"/>
              </a:rPr>
              <a:t>            — The official Florida District of Key Club International 	    	 	    bimonthly magazine.</a:t>
            </a:r>
          </a:p>
          <a:p>
            <a:r>
              <a:rPr lang="en-US" sz="2400" b="1" dirty="0">
                <a:latin typeface="Goudy Old Style" panose="02020502050305020303" pitchFamily="18" charset="0"/>
              </a:rPr>
              <a:t>International Accounts:  </a:t>
            </a:r>
            <a:endParaRPr lang="en-US" sz="2400" dirty="0">
              <a:latin typeface="Goudy Old Style" panose="02020502050305020303" pitchFamily="18" charset="0"/>
            </a:endParaRPr>
          </a:p>
          <a:p>
            <a:r>
              <a:rPr lang="en-US" sz="2400" dirty="0">
                <a:latin typeface="Goudy Old Style" panose="02020502050305020303" pitchFamily="18" charset="0"/>
              </a:rPr>
              <a:t>· Facebook: Key Club International  </a:t>
            </a:r>
          </a:p>
          <a:p>
            <a:r>
              <a:rPr lang="en-US" sz="2400" dirty="0">
                <a:latin typeface="Goudy Old Style" panose="02020502050305020303" pitchFamily="18" charset="0"/>
              </a:rPr>
              <a:t>· Instagram: @</a:t>
            </a:r>
            <a:r>
              <a:rPr lang="en-US" sz="2400" dirty="0" err="1">
                <a:latin typeface="Goudy Old Style" panose="02020502050305020303" pitchFamily="18" charset="0"/>
              </a:rPr>
              <a:t>KeyClubInt</a:t>
            </a:r>
            <a:endParaRPr lang="en-US" sz="2400" dirty="0">
              <a:latin typeface="Goudy Old Style" panose="02020502050305020303" pitchFamily="18" charset="0"/>
            </a:endParaRPr>
          </a:p>
          <a:p>
            <a:r>
              <a:rPr lang="en-US" sz="2400" dirty="0">
                <a:latin typeface="Goudy Old Style" panose="02020502050305020303" pitchFamily="18" charset="0"/>
              </a:rPr>
              <a:t>· Twitter: @</a:t>
            </a:r>
            <a:r>
              <a:rPr lang="en-US" sz="2400" dirty="0" err="1">
                <a:latin typeface="Goudy Old Style" panose="02020502050305020303" pitchFamily="18" charset="0"/>
              </a:rPr>
              <a:t>KeyClub</a:t>
            </a:r>
            <a:r>
              <a:rPr lang="en-US" sz="2400" dirty="0">
                <a:latin typeface="Goudy Old Style" panose="02020502050305020303" pitchFamily="18" charset="0"/>
              </a:rPr>
              <a:t>  </a:t>
            </a:r>
          </a:p>
          <a:p>
            <a:r>
              <a:rPr lang="en-US" dirty="0"/>
              <a:t> </a:t>
            </a:r>
          </a:p>
          <a:p>
            <a:endParaRPr lang="en-US" dirty="0"/>
          </a:p>
        </p:txBody>
      </p:sp>
      <p:pic>
        <p:nvPicPr>
          <p:cNvPr id="150" name="Picture 4"/>
          <p:cNvPicPr/>
          <p:nvPr/>
        </p:nvPicPr>
        <p:blipFill>
          <a:blip r:embed="rId3"/>
          <a:stretch/>
        </p:blipFill>
        <p:spPr>
          <a:xfrm>
            <a:off x="0" y="5301000"/>
            <a:ext cx="9143640" cy="1551960"/>
          </a:xfrm>
          <a:prstGeom prst="rect">
            <a:avLst/>
          </a:prstGeom>
          <a:ln>
            <a:noFill/>
          </a:ln>
        </p:spPr>
      </p:pic>
      <p:sp>
        <p:nvSpPr>
          <p:cNvPr id="151" name="CustomShape 2"/>
          <p:cNvSpPr/>
          <p:nvPr/>
        </p:nvSpPr>
        <p:spPr>
          <a:xfrm>
            <a:off x="-36635" y="30906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1" dirty="0">
                <a:latin typeface="Goudy Old Style" panose="02020502050305020303" pitchFamily="18" charset="0"/>
              </a:rPr>
              <a:t>Key Club In Social Media</a:t>
            </a:r>
            <a:endParaRPr sz="4000" b="1" dirty="0">
              <a:latin typeface="Goudy Old Style" panose="02020502050305020303" pitchFamily="18" charset="0"/>
            </a:endParaRP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467600" y="4330671"/>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39003" y="5455140"/>
            <a:ext cx="8229240" cy="1253760"/>
          </a:xfrm>
          <a:prstGeom prst="rect">
            <a:avLst/>
          </a:prstGeom>
          <a:noFill/>
          <a:ln>
            <a:noFill/>
          </a:ln>
        </p:spPr>
        <p:txBody>
          <a:bodyPr/>
          <a:lstStyle/>
          <a:p>
            <a:pPr marL="360" algn="ctr"/>
            <a:endParaRPr sz="6000" dirty="0">
              <a:solidFill>
                <a:schemeClr val="bg1"/>
              </a:solidFill>
              <a:latin typeface="Goudy Old Style" panose="02020502050305020303" pitchFamily="18" charset="0"/>
            </a:endParaRPr>
          </a:p>
        </p:txBody>
      </p:sp>
      <p:pic>
        <p:nvPicPr>
          <p:cNvPr id="91" name="Picture 4"/>
          <p:cNvPicPr/>
          <p:nvPr/>
        </p:nvPicPr>
        <p:blipFill>
          <a:blip r:embed="rId3"/>
          <a:stretch/>
        </p:blipFill>
        <p:spPr>
          <a:xfrm>
            <a:off x="19693" y="5306040"/>
            <a:ext cx="9143640" cy="1551960"/>
          </a:xfrm>
          <a:prstGeom prst="rect">
            <a:avLst/>
          </a:prstGeom>
          <a:ln>
            <a:noFill/>
          </a:ln>
        </p:spPr>
      </p:pic>
      <p:sp>
        <p:nvSpPr>
          <p:cNvPr id="92" name="CustomShape 2"/>
          <p:cNvSpPr/>
          <p:nvPr/>
        </p:nvSpPr>
        <p:spPr>
          <a:xfrm>
            <a:off x="-18197" y="572868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dirty="0"/>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38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1513" y="503010"/>
            <a:ext cx="7620000" cy="1569660"/>
          </a:xfrm>
          <a:prstGeom prst="rect">
            <a:avLst/>
          </a:prstGeom>
          <a:noFill/>
        </p:spPr>
        <p:txBody>
          <a:bodyPr wrap="square" rtlCol="0">
            <a:spAutoFit/>
          </a:bodyPr>
          <a:lstStyle/>
          <a:p>
            <a:pPr algn="ctr"/>
            <a:r>
              <a:rPr lang="en-US" sz="4800" b="1" dirty="0">
                <a:latin typeface="Goudy Old Style" panose="02020502050305020303" pitchFamily="18" charset="0"/>
              </a:rPr>
              <a:t>Introduction to Key Club International </a:t>
            </a:r>
          </a:p>
        </p:txBody>
      </p:sp>
      <p:pic>
        <p:nvPicPr>
          <p:cNvPr id="2052" name="Picture 4" descr="http://www.keyclub.org/Libraries/design_elements/Wordmark_KeyClub_stacked_blue_PNG.sflb.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39" y="2224929"/>
            <a:ext cx="4916742" cy="2641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hskey.weebly.com/uploads/3/7/2/6/37262669/722868839_orig.png?1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8613" y="1904999"/>
            <a:ext cx="3300349" cy="3281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apitalkeyclub.org/uploads/8/5/7/4/8574307/6081238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09707"/>
            <a:ext cx="5551270" cy="4405770"/>
          </a:xfrm>
          <a:prstGeom prst="rect">
            <a:avLst/>
          </a:prstGeom>
          <a:noFill/>
          <a:extLst>
            <a:ext uri="{909E8E84-426E-40DD-AFC4-6F175D3DCCD1}">
              <a14:hiddenFill xmlns:a14="http://schemas.microsoft.com/office/drawing/2010/main">
                <a:solidFill>
                  <a:srgbClr val="FFFFFF"/>
                </a:solidFill>
              </a14:hiddenFill>
            </a:ext>
          </a:extLst>
        </p:spPr>
      </p:pic>
      <p:sp>
        <p:nvSpPr>
          <p:cNvPr id="90" name="TextShape 1"/>
          <p:cNvSpPr txBox="1"/>
          <p:nvPr/>
        </p:nvSpPr>
        <p:spPr>
          <a:xfrm>
            <a:off x="740628" y="2929303"/>
            <a:ext cx="8229240" cy="4149360"/>
          </a:xfrm>
          <a:prstGeom prst="rect">
            <a:avLst/>
          </a:prstGeom>
          <a:noFill/>
          <a:ln>
            <a:noFill/>
          </a:ln>
        </p:spPr>
        <p:txBody>
          <a:bodyPr/>
          <a:lstStyle/>
          <a:p>
            <a:pPr marL="343080" indent="-342720">
              <a:buFont typeface="Arial"/>
              <a:buChar char="•"/>
            </a:pPr>
            <a:endParaRPr dirty="0">
              <a:latin typeface="Goudy Old Style" panose="02020502050305020303" pitchFamily="18" charset="0"/>
            </a:endParaRPr>
          </a:p>
        </p:txBody>
      </p:sp>
      <p:pic>
        <p:nvPicPr>
          <p:cNvPr id="91" name="Picture 4"/>
          <p:cNvPicPr/>
          <p:nvPr/>
        </p:nvPicPr>
        <p:blipFill>
          <a:blip r:embed="rId4"/>
          <a:stretch/>
        </p:blipFill>
        <p:spPr>
          <a:xfrm>
            <a:off x="19693" y="5306040"/>
            <a:ext cx="9143640" cy="1551960"/>
          </a:xfrm>
          <a:prstGeom prst="rect">
            <a:avLst/>
          </a:prstGeom>
          <a:ln>
            <a:noFill/>
          </a:ln>
        </p:spPr>
      </p:pic>
      <p:sp>
        <p:nvSpPr>
          <p:cNvPr id="92" name="CustomShape 2"/>
          <p:cNvSpPr/>
          <p:nvPr/>
        </p:nvSpPr>
        <p:spPr>
          <a:xfrm>
            <a:off x="108815" y="420744"/>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dirty="0">
                <a:latin typeface="Goudy Old Style" panose="02020502050305020303" pitchFamily="18" charset="0"/>
              </a:rPr>
              <a:t>The Kiwanis Family </a:t>
            </a:r>
            <a:endParaRPr sz="4400" b="1" dirty="0">
              <a:latin typeface="Goudy Old Style" panose="02020502050305020303" pitchFamily="18" charset="0"/>
            </a:endParaRPr>
          </a:p>
        </p:txBody>
      </p:sp>
      <p:pic>
        <p:nvPicPr>
          <p:cNvPr id="6"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198" y="0"/>
            <a:ext cx="9181531" cy="42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2451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827" y="1156247"/>
            <a:ext cx="8229240" cy="4149360"/>
          </a:xfrm>
          <a:prstGeom prst="rect">
            <a:avLst/>
          </a:prstGeom>
          <a:noFill/>
          <a:ln>
            <a:noFill/>
          </a:ln>
        </p:spPr>
        <p:txBody>
          <a:bodyPr/>
          <a:lstStyle/>
          <a:p>
            <a:pPr marL="343080" indent="-342720">
              <a:buFont typeface="Arial"/>
              <a:buChar char="•"/>
            </a:pPr>
            <a:r>
              <a:rPr lang="en-US" sz="2800" strike="noStrike" spc="-1" dirty="0">
                <a:solidFill>
                  <a:srgbClr val="000000"/>
                </a:solidFill>
                <a:uFill>
                  <a:solidFill>
                    <a:srgbClr val="FFFFFF"/>
                  </a:solidFill>
                </a:uFill>
                <a:latin typeface="Goudy Old Style" panose="02020502050305020303" pitchFamily="18" charset="0"/>
              </a:rPr>
              <a:t>Key club is the oldest and largest student-led service organization in the world! </a:t>
            </a:r>
          </a:p>
          <a:p>
            <a:pPr marL="360"/>
            <a:endParaRPr lang="en-US" sz="2800" spc="-1" dirty="0">
              <a:solidFill>
                <a:srgbClr val="000000"/>
              </a:solidFill>
              <a:uFill>
                <a:solidFill>
                  <a:srgbClr val="FFFFFF"/>
                </a:solidFill>
              </a:uFill>
              <a:latin typeface="Goudy Old Style" panose="02020502050305020303" pitchFamily="18" charset="0"/>
            </a:endParaRPr>
          </a:p>
          <a:p>
            <a:pPr marL="1257480" lvl="2" indent="-342720">
              <a:buFont typeface="Arial"/>
              <a:buChar char="•"/>
            </a:pPr>
            <a:r>
              <a:rPr lang="en-US" sz="2800" spc="-1" dirty="0">
                <a:solidFill>
                  <a:srgbClr val="000000"/>
                </a:solidFill>
                <a:uFill>
                  <a:solidFill>
                    <a:srgbClr val="FFFFFF"/>
                  </a:solidFill>
                </a:uFill>
                <a:latin typeface="Goudy Old Style" panose="02020502050305020303" pitchFamily="18" charset="0"/>
              </a:rPr>
              <a:t>It was founded in 1925 in Sacramento, CA by two Kiwanis members that were also high school administrators.  </a:t>
            </a:r>
          </a:p>
          <a:p>
            <a:pPr marL="914760" lvl="2"/>
            <a:endParaRPr lang="en-US" sz="1200" strike="noStrike" spc="-1" dirty="0">
              <a:solidFill>
                <a:srgbClr val="000000"/>
              </a:solidFill>
              <a:uFill>
                <a:solidFill>
                  <a:srgbClr val="FFFFFF"/>
                </a:solidFill>
              </a:uFill>
              <a:latin typeface="Goudy Old Style" panose="02020502050305020303" pitchFamily="18" charset="0"/>
            </a:endParaRPr>
          </a:p>
          <a:p>
            <a:pPr marL="1257480" lvl="2" indent="-342720">
              <a:buFont typeface="Arial"/>
              <a:buChar char="•"/>
            </a:pPr>
            <a:r>
              <a:rPr lang="en-US" sz="2800" strike="noStrike" spc="-1" dirty="0">
                <a:solidFill>
                  <a:srgbClr val="000000"/>
                </a:solidFill>
                <a:uFill>
                  <a:solidFill>
                    <a:srgbClr val="FFFFFF"/>
                  </a:solidFill>
                </a:uFill>
                <a:latin typeface="Goudy Old Style" panose="02020502050305020303" pitchFamily="18" charset="0"/>
              </a:rPr>
              <a:t>It currently consists of </a:t>
            </a:r>
            <a:r>
              <a:rPr lang="en-US" sz="2800" dirty="0">
                <a:latin typeface="Goudy Old Style" panose="02020502050305020303" pitchFamily="18" charset="0"/>
              </a:rPr>
              <a:t>more than 270,000 members in 5,000 clubs in 37 countries! </a:t>
            </a:r>
            <a:endParaRPr dirty="0">
              <a:latin typeface="Goudy Old Style" panose="02020502050305020303" pitchFamily="18" charset="0"/>
            </a:endParaRPr>
          </a:p>
        </p:txBody>
      </p:sp>
      <p:pic>
        <p:nvPicPr>
          <p:cNvPr id="91" name="Picture 4"/>
          <p:cNvPicPr/>
          <p:nvPr/>
        </p:nvPicPr>
        <p:blipFill>
          <a:blip r:embed="rId3"/>
          <a:stretch/>
        </p:blipFill>
        <p:spPr>
          <a:xfrm>
            <a:off x="360" y="5306040"/>
            <a:ext cx="9143640" cy="1551960"/>
          </a:xfrm>
          <a:prstGeom prst="rect">
            <a:avLst/>
          </a:prstGeom>
          <a:ln>
            <a:noFill/>
          </a:ln>
        </p:spPr>
      </p:pic>
      <p:sp>
        <p:nvSpPr>
          <p:cNvPr id="92" name="CustomShape 2"/>
          <p:cNvSpPr/>
          <p:nvPr/>
        </p:nvSpPr>
        <p:spPr>
          <a:xfrm>
            <a:off x="-18198" y="41896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trike="noStrike" spc="-1" dirty="0">
                <a:uFill>
                  <a:solidFill>
                    <a:srgbClr val="FFFFFF"/>
                  </a:solidFill>
                </a:uFill>
                <a:latin typeface="Goudy Old Style" panose="02020502050305020303" pitchFamily="18" charset="0"/>
              </a:rPr>
              <a:t>What is Key Club?</a:t>
            </a:r>
            <a:endParaRPr b="1" dirty="0">
              <a:latin typeface="Goudy Old Style" panose="02020502050305020303" pitchFamily="18" charset="0"/>
            </a:endParaRPr>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0333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4"/>
          <p:cNvPicPr/>
          <p:nvPr/>
        </p:nvPicPr>
        <p:blipFill>
          <a:blip r:embed="rId3"/>
          <a:stretch/>
        </p:blipFill>
        <p:spPr>
          <a:xfrm>
            <a:off x="360" y="5306040"/>
            <a:ext cx="9143640" cy="1551960"/>
          </a:xfrm>
          <a:prstGeom prst="rect">
            <a:avLst/>
          </a:prstGeom>
          <a:ln>
            <a:noFill/>
          </a:ln>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 y="0"/>
            <a:ext cx="9181531" cy="44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keyclub.org/Libraries/Photos/Key-Club-structure-web.sflb.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255" y="616836"/>
            <a:ext cx="5148485" cy="21287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1018" y="1611677"/>
            <a:ext cx="3200400" cy="4267200"/>
          </a:xfrm>
          <a:prstGeom prst="rect">
            <a:avLst/>
          </a:prstGeom>
          <a:noFill/>
        </p:spPr>
        <p:txBody>
          <a:bodyPr wrap="square" rtlCol="0">
            <a:spAutoFit/>
          </a:bodyPr>
          <a:lstStyle/>
          <a:p>
            <a:endParaRPr lang="en-US" dirty="0"/>
          </a:p>
        </p:txBody>
      </p:sp>
      <p:sp>
        <p:nvSpPr>
          <p:cNvPr id="4" name="TextBox 3"/>
          <p:cNvSpPr txBox="1"/>
          <p:nvPr/>
        </p:nvSpPr>
        <p:spPr>
          <a:xfrm>
            <a:off x="394992" y="2686961"/>
            <a:ext cx="3114947" cy="2677656"/>
          </a:xfrm>
          <a:prstGeom prst="rect">
            <a:avLst/>
          </a:prstGeom>
          <a:noFill/>
        </p:spPr>
        <p:txBody>
          <a:bodyPr wrap="square" rtlCol="0">
            <a:spAutoFit/>
          </a:bodyPr>
          <a:lstStyle/>
          <a:p>
            <a:r>
              <a:rPr lang="en-US" sz="2400" b="1" dirty="0">
                <a:latin typeface="Goudy Old Style" panose="02020502050305020303" pitchFamily="18" charset="0"/>
              </a:rPr>
              <a:t>Club:</a:t>
            </a:r>
          </a:p>
          <a:p>
            <a:r>
              <a:rPr lang="en-US" sz="2400" dirty="0">
                <a:latin typeface="Goudy Old Style" panose="02020502050305020303" pitchFamily="18" charset="0"/>
              </a:rPr>
              <a:t> President</a:t>
            </a:r>
          </a:p>
          <a:p>
            <a:r>
              <a:rPr lang="en-US" sz="2400" dirty="0">
                <a:latin typeface="Goudy Old Style" panose="02020502050305020303" pitchFamily="18" charset="0"/>
              </a:rPr>
              <a:t> Vice President</a:t>
            </a:r>
          </a:p>
          <a:p>
            <a:r>
              <a:rPr lang="en-US" sz="2400" dirty="0">
                <a:latin typeface="Goudy Old Style" panose="02020502050305020303" pitchFamily="18" charset="0"/>
              </a:rPr>
              <a:t> Secretary</a:t>
            </a:r>
          </a:p>
          <a:p>
            <a:r>
              <a:rPr lang="en-US" sz="2400" dirty="0">
                <a:latin typeface="Goudy Old Style" panose="02020502050305020303" pitchFamily="18" charset="0"/>
              </a:rPr>
              <a:t> Treasurer</a:t>
            </a:r>
          </a:p>
          <a:p>
            <a:r>
              <a:rPr lang="en-US" sz="2400" dirty="0">
                <a:latin typeface="Goudy Old Style" panose="02020502050305020303" pitchFamily="18" charset="0"/>
              </a:rPr>
              <a:t> Editor</a:t>
            </a:r>
          </a:p>
          <a:p>
            <a:r>
              <a:rPr lang="en-US" sz="2400" dirty="0">
                <a:latin typeface="Goudy Old Style" panose="02020502050305020303" pitchFamily="18" charset="0"/>
              </a:rPr>
              <a:t> Class Directors</a:t>
            </a:r>
          </a:p>
        </p:txBody>
      </p:sp>
      <p:sp>
        <p:nvSpPr>
          <p:cNvPr id="5" name="TextBox 4"/>
          <p:cNvSpPr txBox="1"/>
          <p:nvPr/>
        </p:nvSpPr>
        <p:spPr>
          <a:xfrm>
            <a:off x="2832952" y="2914098"/>
            <a:ext cx="1967648" cy="1200329"/>
          </a:xfrm>
          <a:prstGeom prst="rect">
            <a:avLst/>
          </a:prstGeom>
          <a:noFill/>
        </p:spPr>
        <p:txBody>
          <a:bodyPr wrap="square" rtlCol="0">
            <a:spAutoFit/>
          </a:bodyPr>
          <a:lstStyle/>
          <a:p>
            <a:r>
              <a:rPr lang="en-US" sz="2400" b="1" dirty="0">
                <a:latin typeface="Goudy Old Style" panose="02020502050305020303" pitchFamily="18" charset="0"/>
              </a:rPr>
              <a:t>Division:     </a:t>
            </a:r>
            <a:r>
              <a:rPr lang="en-US" sz="2400" dirty="0">
                <a:latin typeface="Goudy Old Style" panose="02020502050305020303" pitchFamily="18" charset="0"/>
              </a:rPr>
              <a:t>Lieutenant Governors</a:t>
            </a:r>
          </a:p>
        </p:txBody>
      </p:sp>
      <p:sp>
        <p:nvSpPr>
          <p:cNvPr id="7" name="TextBox 6"/>
          <p:cNvSpPr txBox="1"/>
          <p:nvPr/>
        </p:nvSpPr>
        <p:spPr>
          <a:xfrm>
            <a:off x="4699962" y="2877933"/>
            <a:ext cx="2895420" cy="2677656"/>
          </a:xfrm>
          <a:prstGeom prst="rect">
            <a:avLst/>
          </a:prstGeom>
          <a:noFill/>
        </p:spPr>
        <p:txBody>
          <a:bodyPr wrap="square" rtlCol="0">
            <a:spAutoFit/>
          </a:bodyPr>
          <a:lstStyle/>
          <a:p>
            <a:r>
              <a:rPr lang="en-US" sz="2400" b="1" dirty="0">
                <a:latin typeface="Goudy Old Style" panose="02020502050305020303" pitchFamily="18" charset="0"/>
              </a:rPr>
              <a:t>District: </a:t>
            </a:r>
          </a:p>
          <a:p>
            <a:r>
              <a:rPr lang="en-US" sz="2400" dirty="0">
                <a:latin typeface="Goudy Old Style" panose="02020502050305020303" pitchFamily="18" charset="0"/>
              </a:rPr>
              <a:t>Governor</a:t>
            </a:r>
          </a:p>
          <a:p>
            <a:r>
              <a:rPr lang="en-US" sz="2400" dirty="0">
                <a:latin typeface="Goudy Old Style" panose="02020502050305020303" pitchFamily="18" charset="0"/>
              </a:rPr>
              <a:t>Secretary</a:t>
            </a:r>
          </a:p>
          <a:p>
            <a:r>
              <a:rPr lang="en-US" sz="2400" dirty="0">
                <a:latin typeface="Goudy Old Style" panose="02020502050305020303" pitchFamily="18" charset="0"/>
              </a:rPr>
              <a:t>Treasurer</a:t>
            </a:r>
          </a:p>
          <a:p>
            <a:r>
              <a:rPr lang="en-US" sz="2400" dirty="0">
                <a:latin typeface="Goudy Old Style" panose="02020502050305020303" pitchFamily="18" charset="0"/>
              </a:rPr>
              <a:t>Exec. Assistant</a:t>
            </a:r>
          </a:p>
          <a:p>
            <a:r>
              <a:rPr lang="en-US" sz="2400" dirty="0">
                <a:latin typeface="Goudy Old Style" panose="02020502050305020303" pitchFamily="18" charset="0"/>
              </a:rPr>
              <a:t>Webmaster</a:t>
            </a:r>
          </a:p>
          <a:p>
            <a:r>
              <a:rPr lang="en-US" sz="2400" dirty="0">
                <a:latin typeface="Goudy Old Style" panose="02020502050305020303" pitchFamily="18" charset="0"/>
              </a:rPr>
              <a:t>               </a:t>
            </a:r>
          </a:p>
        </p:txBody>
      </p:sp>
      <p:sp>
        <p:nvSpPr>
          <p:cNvPr id="9" name="TextBox 8"/>
          <p:cNvSpPr txBox="1"/>
          <p:nvPr/>
        </p:nvSpPr>
        <p:spPr>
          <a:xfrm>
            <a:off x="6916696" y="2623865"/>
            <a:ext cx="2133600" cy="1569660"/>
          </a:xfrm>
          <a:prstGeom prst="rect">
            <a:avLst/>
          </a:prstGeom>
          <a:noFill/>
        </p:spPr>
        <p:txBody>
          <a:bodyPr wrap="square" rtlCol="0">
            <a:spAutoFit/>
          </a:bodyPr>
          <a:lstStyle/>
          <a:p>
            <a:r>
              <a:rPr lang="en-US" sz="2400" b="1" dirty="0">
                <a:latin typeface="Goudy Old Style" panose="02020502050305020303" pitchFamily="18" charset="0"/>
              </a:rPr>
              <a:t>International:</a:t>
            </a:r>
          </a:p>
          <a:p>
            <a:r>
              <a:rPr lang="en-US" sz="2400" dirty="0">
                <a:latin typeface="Goudy Old Style" panose="02020502050305020303" pitchFamily="18" charset="0"/>
              </a:rPr>
              <a:t>President</a:t>
            </a:r>
          </a:p>
          <a:p>
            <a:r>
              <a:rPr lang="en-US" sz="2400" dirty="0">
                <a:latin typeface="Goudy Old Style" panose="02020502050305020303" pitchFamily="18" charset="0"/>
              </a:rPr>
              <a:t>Vice-President</a:t>
            </a:r>
          </a:p>
          <a:p>
            <a:r>
              <a:rPr lang="en-US" sz="2400" dirty="0">
                <a:latin typeface="Goudy Old Style" panose="02020502050305020303" pitchFamily="18" charset="0"/>
              </a:rPr>
              <a:t>Trustees</a:t>
            </a:r>
          </a:p>
        </p:txBody>
      </p:sp>
    </p:spTree>
    <p:extLst>
      <p:ext uri="{BB962C8B-B14F-4D97-AF65-F5344CB8AC3E}">
        <p14:creationId xmlns:p14="http://schemas.microsoft.com/office/powerpoint/2010/main" val="40789057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560" y="1216050"/>
            <a:ext cx="8229240" cy="4165140"/>
          </a:xfrm>
          <a:prstGeom prst="rect">
            <a:avLst/>
          </a:prstGeom>
          <a:noFill/>
          <a:ln>
            <a:noFill/>
          </a:ln>
        </p:spPr>
        <p:txBody>
          <a:bodyPr/>
          <a:lstStyle/>
          <a:p>
            <a:pPr marL="360">
              <a:lnSpc>
                <a:spcPct val="100000"/>
              </a:lnSpc>
            </a:pPr>
            <a:r>
              <a:rPr lang="en-US" sz="2800" b="1" i="1" strike="noStrike" spc="-1" dirty="0">
                <a:solidFill>
                  <a:srgbClr val="000000"/>
                </a:solidFill>
                <a:uFill>
                  <a:solidFill>
                    <a:srgbClr val="FFFFFF"/>
                  </a:solidFill>
                </a:uFill>
                <a:latin typeface="Goudy Old Style" panose="02020502050305020303" pitchFamily="18" charset="0"/>
              </a:rPr>
              <a:t>Vision:</a:t>
            </a:r>
            <a:r>
              <a:rPr lang="en-US" sz="2800" i="1" strike="noStrike" spc="-1" dirty="0">
                <a:solidFill>
                  <a:srgbClr val="000000"/>
                </a:solidFill>
                <a:uFill>
                  <a:solidFill>
                    <a:srgbClr val="FFFFFF"/>
                  </a:solidFill>
                </a:uFill>
                <a:latin typeface="Goudy Old Style" panose="02020502050305020303" pitchFamily="18" charset="0"/>
              </a:rPr>
              <a:t> </a:t>
            </a:r>
            <a:r>
              <a:rPr lang="en-US" sz="2800" spc="-1" dirty="0">
                <a:solidFill>
                  <a:srgbClr val="000000"/>
                </a:solidFill>
                <a:uFill>
                  <a:solidFill>
                    <a:srgbClr val="FFFFFF"/>
                  </a:solidFill>
                </a:uFill>
                <a:latin typeface="Goudy Old Style" panose="02020502050305020303" pitchFamily="18" charset="0"/>
              </a:rPr>
              <a:t>T</a:t>
            </a:r>
            <a:r>
              <a:rPr lang="en-US" sz="2800" strike="noStrike" spc="-1" dirty="0">
                <a:solidFill>
                  <a:srgbClr val="000000"/>
                </a:solidFill>
                <a:uFill>
                  <a:solidFill>
                    <a:srgbClr val="FFFFFF"/>
                  </a:solidFill>
                </a:uFill>
                <a:latin typeface="Goudy Old Style" panose="02020502050305020303" pitchFamily="18" charset="0"/>
              </a:rPr>
              <a:t>o develop competent, capable, caring leaders through the vehicle of service.</a:t>
            </a:r>
            <a:endParaRPr sz="1600" dirty="0">
              <a:latin typeface="Goudy Old Style" panose="02020502050305020303" pitchFamily="18" charset="0"/>
            </a:endParaRPr>
          </a:p>
          <a:p>
            <a:pPr>
              <a:lnSpc>
                <a:spcPct val="100000"/>
              </a:lnSpc>
            </a:pPr>
            <a:endParaRPr sz="1600" dirty="0">
              <a:latin typeface="Goudy Old Style" panose="02020502050305020303" pitchFamily="18" charset="0"/>
            </a:endParaRPr>
          </a:p>
          <a:p>
            <a:pPr marL="360">
              <a:lnSpc>
                <a:spcPct val="100000"/>
              </a:lnSpc>
            </a:pPr>
            <a:r>
              <a:rPr lang="en-US" sz="2800" b="1" i="1" strike="noStrike" spc="-1" dirty="0">
                <a:solidFill>
                  <a:srgbClr val="000000"/>
                </a:solidFill>
                <a:uFill>
                  <a:solidFill>
                    <a:srgbClr val="FFFFFF"/>
                  </a:solidFill>
                </a:uFill>
                <a:latin typeface="Goudy Old Style" panose="02020502050305020303" pitchFamily="18" charset="0"/>
              </a:rPr>
              <a:t>Mission:</a:t>
            </a:r>
            <a:r>
              <a:rPr lang="en-US" sz="2800" i="1" strike="noStrike" spc="-1" dirty="0">
                <a:solidFill>
                  <a:srgbClr val="000000"/>
                </a:solidFill>
                <a:uFill>
                  <a:solidFill>
                    <a:srgbClr val="FFFFFF"/>
                  </a:solidFill>
                </a:uFill>
                <a:latin typeface="Goudy Old Style" panose="02020502050305020303" pitchFamily="18" charset="0"/>
              </a:rPr>
              <a:t> </a:t>
            </a:r>
            <a:r>
              <a:rPr lang="en-US" sz="2800" strike="noStrike" spc="-1" dirty="0">
                <a:solidFill>
                  <a:srgbClr val="000000"/>
                </a:solidFill>
                <a:uFill>
                  <a:solidFill>
                    <a:srgbClr val="FFFFFF"/>
                  </a:solidFill>
                </a:uFill>
                <a:latin typeface="Goudy Old Style" panose="02020502050305020303" pitchFamily="18" charset="0"/>
              </a:rPr>
              <a:t>An international, student-led organization providing its members with opportunities to perform service, build character, and develop leadership.</a:t>
            </a:r>
            <a:endParaRPr lang="en-US" sz="2800" b="1" i="1" spc="-1" dirty="0">
              <a:solidFill>
                <a:srgbClr val="000000"/>
              </a:solidFill>
              <a:uFill>
                <a:solidFill>
                  <a:srgbClr val="FFFFFF"/>
                </a:solidFill>
              </a:uFill>
              <a:latin typeface="Goudy Old Style" panose="02020502050305020303" pitchFamily="18" charset="0"/>
            </a:endParaRPr>
          </a:p>
          <a:p>
            <a:pPr marL="360">
              <a:lnSpc>
                <a:spcPct val="100000"/>
              </a:lnSpc>
            </a:pPr>
            <a:r>
              <a:rPr lang="en-US" sz="2800" b="1" i="1" spc="-1" dirty="0">
                <a:solidFill>
                  <a:srgbClr val="000000"/>
                </a:solidFill>
                <a:uFill>
                  <a:solidFill>
                    <a:srgbClr val="FFFFFF"/>
                  </a:solidFill>
                </a:uFill>
                <a:latin typeface="Goudy Old Style" panose="02020502050305020303" pitchFamily="18" charset="0"/>
              </a:rPr>
              <a:t>Core Values</a:t>
            </a:r>
            <a:r>
              <a:rPr lang="en-US" sz="4000" spc="-1" dirty="0">
                <a:solidFill>
                  <a:srgbClr val="000000"/>
                </a:solidFill>
                <a:uFill>
                  <a:solidFill>
                    <a:srgbClr val="FFFFFF"/>
                  </a:solidFill>
                </a:uFill>
                <a:latin typeface="Goudy Old Style" panose="02020502050305020303" pitchFamily="18" charset="0"/>
              </a:rPr>
              <a:t>: </a:t>
            </a:r>
            <a:r>
              <a:rPr lang="en-US" sz="2800" spc="-1" dirty="0">
                <a:solidFill>
                  <a:srgbClr val="000000"/>
                </a:solidFill>
                <a:uFill>
                  <a:solidFill>
                    <a:srgbClr val="FFFFFF"/>
                  </a:solidFill>
                </a:uFill>
                <a:latin typeface="Goudy Old Style" panose="02020502050305020303" pitchFamily="18" charset="0"/>
              </a:rPr>
              <a:t>Le</a:t>
            </a:r>
            <a:r>
              <a:rPr lang="en-US" sz="2800" dirty="0">
                <a:latin typeface="Goudy Old Style" panose="02020502050305020303" pitchFamily="18" charset="0"/>
              </a:rPr>
              <a:t>adership, character building, caring and inclusiveness.</a:t>
            </a:r>
            <a:endParaRPr sz="2400" dirty="0">
              <a:latin typeface="Goudy Old Style" panose="02020502050305020303" pitchFamily="18" charset="0"/>
            </a:endParaRPr>
          </a:p>
          <a:p>
            <a:pPr>
              <a:lnSpc>
                <a:spcPct val="100000"/>
              </a:lnSpc>
            </a:pPr>
            <a:endParaRPr dirty="0"/>
          </a:p>
        </p:txBody>
      </p:sp>
      <p:pic>
        <p:nvPicPr>
          <p:cNvPr id="95" name="Picture 4"/>
          <p:cNvPicPr/>
          <p:nvPr/>
        </p:nvPicPr>
        <p:blipFill>
          <a:blip r:embed="rId3"/>
          <a:stretch/>
        </p:blipFill>
        <p:spPr>
          <a:xfrm>
            <a:off x="360" y="5306040"/>
            <a:ext cx="9143640" cy="1551960"/>
          </a:xfrm>
          <a:prstGeom prst="rect">
            <a:avLst/>
          </a:prstGeom>
          <a:ln>
            <a:noFill/>
          </a:ln>
        </p:spPr>
      </p:pic>
      <p:sp>
        <p:nvSpPr>
          <p:cNvPr id="96" name="CustomShape 2"/>
          <p:cNvSpPr/>
          <p:nvPr/>
        </p:nvSpPr>
        <p:spPr>
          <a:xfrm>
            <a:off x="28160" y="53340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b="1" spc="-1" dirty="0">
                <a:uFill>
                  <a:solidFill>
                    <a:srgbClr val="FFFFFF"/>
                  </a:solidFill>
                </a:uFill>
                <a:latin typeface="Goudy Old Style" panose="02020502050305020303" pitchFamily="18" charset="0"/>
              </a:rPr>
              <a:t>The Purpose to Key Club</a:t>
            </a:r>
            <a:endParaRPr b="1" dirty="0">
              <a:latin typeface="Goudy Old Style" panose="02020502050305020303" pitchFamily="18" charset="0"/>
            </a:endParaRPr>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tamp logo no background.png"/>
          <p:cNvPicPr>
            <a:picLocks noChangeAspect="1"/>
          </p:cNvPicPr>
          <p:nvPr/>
        </p:nvPicPr>
        <p:blipFill>
          <a:blip r:embed="rId5" cstate="print"/>
          <a:stretch>
            <a:fillRect/>
          </a:stretch>
        </p:blipFill>
        <p:spPr>
          <a:xfrm>
            <a:off x="7663529" y="437087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213909" y="1192255"/>
            <a:ext cx="8229240" cy="4556838"/>
          </a:xfrm>
          <a:prstGeom prst="rect">
            <a:avLst/>
          </a:prstGeom>
          <a:noFill/>
          <a:ln>
            <a:noFill/>
          </a:ln>
        </p:spPr>
        <p:txBody>
          <a:bodyPr/>
          <a:lstStyle/>
          <a:p>
            <a:pPr>
              <a:lnSpc>
                <a:spcPct val="100000"/>
              </a:lnSpc>
            </a:pPr>
            <a:r>
              <a:rPr lang="en-US" sz="3600" dirty="0">
                <a:latin typeface="Goudy Old Style" panose="02020502050305020303" pitchFamily="18" charset="0"/>
              </a:rPr>
              <a:t>Besides the service hours…</a:t>
            </a:r>
            <a:r>
              <a:rPr lang="en-US" sz="800" dirty="0">
                <a:latin typeface="Goudy Old Style" panose="02020502050305020303" pitchFamily="18" charset="0"/>
              </a:rPr>
              <a:t> </a:t>
            </a:r>
          </a:p>
          <a:p>
            <a:pPr>
              <a:lnSpc>
                <a:spcPct val="100000"/>
              </a:lnSpc>
            </a:pPr>
            <a:endParaRPr lang="en-US" sz="700" dirty="0">
              <a:latin typeface="Goudy Old Style" panose="02020502050305020303" pitchFamily="18" charset="0"/>
            </a:endParaRPr>
          </a:p>
          <a:p>
            <a:pPr>
              <a:lnSpc>
                <a:spcPct val="100000"/>
              </a:lnSpc>
            </a:pPr>
            <a:r>
              <a:rPr lang="en-US" sz="3600" dirty="0">
                <a:latin typeface="Goudy Old Style" panose="02020502050305020303" pitchFamily="18" charset="0"/>
              </a:rPr>
              <a:t>Key Club gives you skills. </a:t>
            </a:r>
          </a:p>
          <a:p>
            <a:pPr>
              <a:lnSpc>
                <a:spcPct val="100000"/>
              </a:lnSpc>
            </a:pPr>
            <a:endParaRPr lang="en-US" dirty="0">
              <a:latin typeface="Goudy Old Style" panose="02020502050305020303" pitchFamily="18" charset="0"/>
            </a:endParaRPr>
          </a:p>
          <a:p>
            <a:pPr marL="1371600" lvl="2" indent="-457200">
              <a:buFont typeface="Arial" panose="020B0604020202020204" pitchFamily="34" charset="0"/>
              <a:buChar char="•"/>
            </a:pPr>
            <a:r>
              <a:rPr lang="en-US" sz="3600" dirty="0">
                <a:latin typeface="Goudy Old Style" panose="02020502050305020303" pitchFamily="18" charset="0"/>
              </a:rPr>
              <a:t>Leadership Skills</a:t>
            </a:r>
          </a:p>
          <a:p>
            <a:pPr marL="1371600" lvl="2" indent="-457200">
              <a:buFont typeface="Arial" panose="020B0604020202020204" pitchFamily="34" charset="0"/>
              <a:buChar char="•"/>
            </a:pPr>
            <a:r>
              <a:rPr lang="en-US" sz="3600" dirty="0">
                <a:latin typeface="Goudy Old Style" panose="02020502050305020303" pitchFamily="18" charset="0"/>
              </a:rPr>
              <a:t>Social/Relationship Skills</a:t>
            </a:r>
          </a:p>
          <a:p>
            <a:pPr marL="1371600" lvl="2" indent="-457200">
              <a:buFont typeface="Arial" panose="020B0604020202020204" pitchFamily="34" charset="0"/>
              <a:buChar char="•"/>
            </a:pPr>
            <a:r>
              <a:rPr lang="en-US" sz="3600" dirty="0">
                <a:latin typeface="Goudy Old Style" panose="02020502050305020303" pitchFamily="18" charset="0"/>
              </a:rPr>
              <a:t>Self-management &amp; awareness Skills</a:t>
            </a:r>
          </a:p>
          <a:p>
            <a:pPr lvl="2"/>
            <a:endParaRPr lang="en-US" sz="2800" dirty="0"/>
          </a:p>
          <a:p>
            <a:pPr lvl="2"/>
            <a:endParaRPr lang="en-US" sz="2800" dirty="0"/>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sz="2800" dirty="0"/>
          </a:p>
        </p:txBody>
      </p:sp>
      <p:pic>
        <p:nvPicPr>
          <p:cNvPr id="99" name="Picture 4"/>
          <p:cNvPicPr/>
          <p:nvPr/>
        </p:nvPicPr>
        <p:blipFill>
          <a:blip r:embed="rId3"/>
          <a:stretch/>
        </p:blipFill>
        <p:spPr>
          <a:xfrm>
            <a:off x="360" y="5306040"/>
            <a:ext cx="9143640" cy="1551960"/>
          </a:xfrm>
          <a:prstGeom prst="rect">
            <a:avLst/>
          </a:prstGeom>
          <a:ln>
            <a:noFill/>
          </a:ln>
        </p:spPr>
      </p:pic>
      <p:sp>
        <p:nvSpPr>
          <p:cNvPr id="100" name="CustomShape 2"/>
          <p:cNvSpPr/>
          <p:nvPr/>
        </p:nvSpPr>
        <p:spPr>
          <a:xfrm>
            <a:off x="-19050" y="565617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dirty="0"/>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3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8970" y="426780"/>
            <a:ext cx="7467600" cy="769441"/>
          </a:xfrm>
          <a:prstGeom prst="rect">
            <a:avLst/>
          </a:prstGeom>
          <a:noFill/>
        </p:spPr>
        <p:txBody>
          <a:bodyPr wrap="square" rtlCol="0">
            <a:spAutoFit/>
          </a:bodyPr>
          <a:lstStyle/>
          <a:p>
            <a:pPr algn="ctr"/>
            <a:r>
              <a:rPr lang="en-US" sz="4400" b="1" dirty="0">
                <a:latin typeface="Goudy Old Style" panose="02020502050305020303" pitchFamily="18" charset="0"/>
              </a:rPr>
              <a:t>What Key Club Does For You</a:t>
            </a:r>
          </a:p>
        </p:txBody>
      </p:sp>
      <p:pic>
        <p:nvPicPr>
          <p:cNvPr id="8" name="Picture 7" descr="stamp logo no background.png"/>
          <p:cNvPicPr>
            <a:picLocks noChangeAspect="1"/>
          </p:cNvPicPr>
          <p:nvPr/>
        </p:nvPicPr>
        <p:blipFill>
          <a:blip r:embed="rId5" cstate="print"/>
          <a:stretch>
            <a:fillRect/>
          </a:stretch>
        </p:blipFill>
        <p:spPr>
          <a:xfrm>
            <a:off x="7779294" y="4427633"/>
            <a:ext cx="1327711" cy="82086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438150" y="5657655"/>
            <a:ext cx="8229240" cy="996510"/>
          </a:xfrm>
          <a:prstGeom prst="rect">
            <a:avLst/>
          </a:prstGeom>
          <a:noFill/>
          <a:ln>
            <a:noFill/>
          </a:ln>
        </p:spPr>
        <p:txBody>
          <a:bodyPr/>
          <a:lstStyle/>
          <a:p>
            <a:pPr lvl="2" algn="ctr"/>
            <a:r>
              <a:rPr lang="en-US" sz="2800" dirty="0">
                <a:solidFill>
                  <a:schemeClr val="bg1"/>
                </a:solidFill>
              </a:rPr>
              <a:t>Your Role AS A Member</a:t>
            </a:r>
          </a:p>
          <a:p>
            <a:pPr lvl="2"/>
            <a:endParaRPr lang="en-US" sz="2800" dirty="0"/>
          </a:p>
          <a:p>
            <a:pPr marL="1371600" lvl="2" indent="-457200">
              <a:buFont typeface="Arial" panose="020B0604020202020204" pitchFamily="34" charset="0"/>
              <a:buChar char="•"/>
            </a:pPr>
            <a:endParaRPr lang="en-US" sz="2800" dirty="0"/>
          </a:p>
          <a:p>
            <a:pPr marL="1371600" lvl="2" indent="-457200">
              <a:buFont typeface="Arial" panose="020B0604020202020204" pitchFamily="34" charset="0"/>
              <a:buChar char="•"/>
            </a:pPr>
            <a:endParaRPr sz="2800" dirty="0"/>
          </a:p>
        </p:txBody>
      </p:sp>
      <p:pic>
        <p:nvPicPr>
          <p:cNvPr id="99" name="Picture 4"/>
          <p:cNvPicPr/>
          <p:nvPr/>
        </p:nvPicPr>
        <p:blipFill>
          <a:blip r:embed="rId3"/>
          <a:stretch/>
        </p:blipFill>
        <p:spPr>
          <a:xfrm>
            <a:off x="360" y="5306040"/>
            <a:ext cx="9143640" cy="1551960"/>
          </a:xfrm>
          <a:prstGeom prst="rect">
            <a:avLst/>
          </a:prstGeom>
          <a:ln>
            <a:noFill/>
          </a:ln>
        </p:spPr>
      </p:pic>
      <p:sp>
        <p:nvSpPr>
          <p:cNvPr id="100" name="CustomShape 2"/>
          <p:cNvSpPr/>
          <p:nvPr/>
        </p:nvSpPr>
        <p:spPr>
          <a:xfrm>
            <a:off x="-19050" y="5656170"/>
            <a:ext cx="9143640" cy="7941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endParaRPr dirty="0"/>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98" y="0"/>
            <a:ext cx="9181531" cy="45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4669" y="309067"/>
            <a:ext cx="7556201" cy="841348"/>
          </a:xfrm>
          <a:prstGeom prst="rect">
            <a:avLst/>
          </a:prstGeom>
          <a:noFill/>
        </p:spPr>
        <p:txBody>
          <a:bodyPr wrap="square" rtlCol="0">
            <a:spAutoFit/>
          </a:bodyPr>
          <a:lstStyle/>
          <a:p>
            <a:pPr algn="ctr"/>
            <a:r>
              <a:rPr lang="en-US" sz="4800" b="1" dirty="0">
                <a:latin typeface="Goudy Old Style" panose="02020502050305020303" pitchFamily="18" charset="0"/>
              </a:rPr>
              <a:t>Your Role As A Member</a:t>
            </a:r>
          </a:p>
        </p:txBody>
      </p:sp>
      <p:pic>
        <p:nvPicPr>
          <p:cNvPr id="4098" name="Picture 2" descr="http://keyclub.org/Libraries/Photos/kcw-advisors-working-together-web.sflb.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68" y="1303433"/>
            <a:ext cx="755620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tamp logo no background.png"/>
          <p:cNvPicPr>
            <a:picLocks noChangeAspect="1"/>
          </p:cNvPicPr>
          <p:nvPr/>
        </p:nvPicPr>
        <p:blipFill>
          <a:blip r:embed="rId6" cstate="print"/>
          <a:stretch>
            <a:fillRect/>
          </a:stretch>
        </p:blipFill>
        <p:spPr>
          <a:xfrm>
            <a:off x="7779294" y="4427633"/>
            <a:ext cx="1327711" cy="820867"/>
          </a:xfrm>
          <a:prstGeom prst="rect">
            <a:avLst/>
          </a:prstGeom>
          <a:noFill/>
          <a:ln>
            <a:noFill/>
          </a:ln>
        </p:spPr>
      </p:pic>
    </p:spTree>
    <p:extLst>
      <p:ext uri="{BB962C8B-B14F-4D97-AF65-F5344CB8AC3E}">
        <p14:creationId xmlns:p14="http://schemas.microsoft.com/office/powerpoint/2010/main" val="25492734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1897</Words>
  <Application>Microsoft Office PowerPoint</Application>
  <PresentationFormat>On-screen Show (4:3)</PresentationFormat>
  <Paragraphs>261</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Club- Membership 101</dc:title>
  <dc:creator>Stephan Jaksch</dc:creator>
  <cp:lastModifiedBy>Samantha Gallahan</cp:lastModifiedBy>
  <cp:revision>78</cp:revision>
  <dcterms:created xsi:type="dcterms:W3CDTF">2014-07-30T20:20:39Z</dcterms:created>
  <dcterms:modified xsi:type="dcterms:W3CDTF">2017-01-28T23:56:30Z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16</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