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59" r:id="rId2"/>
    <p:sldId id="261" r:id="rId3"/>
    <p:sldId id="281" r:id="rId4"/>
    <p:sldId id="268" r:id="rId5"/>
    <p:sldId id="297" r:id="rId6"/>
    <p:sldId id="305" r:id="rId7"/>
    <p:sldId id="296" r:id="rId8"/>
    <p:sldId id="302" r:id="rId9"/>
    <p:sldId id="303" r:id="rId10"/>
    <p:sldId id="298" r:id="rId11"/>
    <p:sldId id="306" r:id="rId12"/>
    <p:sldId id="299" r:id="rId13"/>
    <p:sldId id="300" r:id="rId14"/>
    <p:sldId id="290" r:id="rId15"/>
    <p:sldId id="291" r:id="rId16"/>
    <p:sldId id="292" r:id="rId17"/>
    <p:sldId id="30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Lst>
        </p14:section>
        <p14:section name="Topic 1" id="{6D9936A3-3945-4757-BC8B-B5C252D8E036}">
          <p14:sldIdLst>
            <p14:sldId id="268"/>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ldId id="297"/>
            <p14:sldId id="305"/>
            <p14:sldId id="296"/>
            <p14:sldId id="302"/>
            <p14:sldId id="303"/>
            <p14:sldId id="298"/>
            <p14:sldId id="306"/>
            <p14:sldId id="299"/>
            <p14:sldId id="300"/>
            <p14:sldId id="290"/>
            <p14:sldId id="291"/>
            <p14:sldId id="292"/>
          </p14:sldIdLst>
        </p14:section>
        <p14:section name="Appendix" id="{3F78B471-41DA-46F2-A8E4-97E471896AB3}">
          <p14:sldIdLst>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6" autoAdjust="0"/>
    <p:restoredTop sz="84044" autoAdjust="0"/>
  </p:normalViewPr>
  <p:slideViewPr>
    <p:cSldViewPr>
      <p:cViewPr>
        <p:scale>
          <a:sx n="100" d="100"/>
          <a:sy n="100" d="100"/>
        </p:scale>
        <p:origin x="-2352" y="-312"/>
      </p:cViewPr>
      <p:guideLst>
        <p:guide orient="horz" pos="2160"/>
        <p:guide pos="2880"/>
      </p:guideLst>
    </p:cSldViewPr>
  </p:slideViewPr>
  <p:outlineViewPr>
    <p:cViewPr>
      <p:scale>
        <a:sx n="33" d="100"/>
        <a:sy n="33" d="100"/>
      </p:scale>
      <p:origin x="0" y="1560"/>
    </p:cViewPr>
  </p:outlineViewPr>
  <p:notesTextViewPr>
    <p:cViewPr>
      <p:scale>
        <a:sx n="100" d="100"/>
        <a:sy n="100" d="100"/>
      </p:scale>
      <p:origin x="0" y="0"/>
    </p:cViewPr>
  </p:notesTextViewPr>
  <p:sorterViewPr>
    <p:cViewPr>
      <p:scale>
        <a:sx n="154" d="100"/>
        <a:sy n="154" d="100"/>
      </p:scale>
      <p:origin x="0" y="760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6/7/15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6/7/15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u="none" kern="1200" dirty="0" smtClean="0">
                <a:solidFill>
                  <a:schemeClr val="tx1"/>
                </a:solidFill>
                <a:effectLst/>
                <a:latin typeface="+mn-lt"/>
                <a:ea typeface="+mn-ea"/>
                <a:cs typeface="+mn-cs"/>
              </a:rPr>
              <a:t>Sections can help to organize your slides or facilitate collaboration between multiple authors. On the </a:t>
            </a:r>
            <a:r>
              <a:rPr lang="en-US" sz="1200" b="1" u="none" kern="1200" dirty="0" smtClean="0">
                <a:solidFill>
                  <a:schemeClr val="tx1"/>
                </a:solidFill>
                <a:effectLst/>
                <a:latin typeface="+mn-lt"/>
                <a:ea typeface="+mn-ea"/>
                <a:cs typeface="+mn-cs"/>
              </a:rPr>
              <a:t>Home</a:t>
            </a:r>
            <a:r>
              <a:rPr lang="en-US" sz="1200" u="none" kern="1200" dirty="0" smtClean="0">
                <a:solidFill>
                  <a:schemeClr val="tx1"/>
                </a:solidFill>
                <a:effectLst/>
                <a:latin typeface="+mn-lt"/>
                <a:ea typeface="+mn-ea"/>
                <a:cs typeface="+mn-cs"/>
              </a:rPr>
              <a:t> tab under </a:t>
            </a:r>
            <a:r>
              <a:rPr lang="en-US" sz="1200" b="1" u="none" kern="1200" dirty="0" smtClean="0">
                <a:solidFill>
                  <a:schemeClr val="tx1"/>
                </a:solidFill>
                <a:effectLst/>
                <a:latin typeface="+mn-lt"/>
                <a:ea typeface="+mn-ea"/>
                <a:cs typeface="+mn-cs"/>
              </a:rPr>
              <a:t>Slides</a:t>
            </a:r>
            <a:r>
              <a:rPr lang="en-US" sz="1200" u="none" kern="1200" dirty="0" smtClean="0">
                <a:solidFill>
                  <a:schemeClr val="tx1"/>
                </a:solidFill>
                <a:effectLst/>
                <a:latin typeface="+mn-lt"/>
                <a:ea typeface="+mn-ea"/>
                <a:cs typeface="+mn-cs"/>
              </a:rPr>
              <a:t>, click </a:t>
            </a:r>
            <a:r>
              <a:rPr lang="en-US" sz="1200" b="1" u="none" kern="1200" dirty="0" smtClean="0">
                <a:solidFill>
                  <a:schemeClr val="tx1"/>
                </a:solidFill>
                <a:effectLst/>
                <a:latin typeface="+mn-lt"/>
                <a:ea typeface="+mn-ea"/>
                <a:cs typeface="+mn-cs"/>
              </a:rPr>
              <a:t>Section</a:t>
            </a:r>
            <a:r>
              <a:rPr lang="en-US" sz="1200" u="none" kern="1200" dirty="0" smtClean="0">
                <a:solidFill>
                  <a:schemeClr val="tx1"/>
                </a:solidFill>
                <a:effectLst/>
                <a:latin typeface="+mn-lt"/>
                <a:ea typeface="+mn-ea"/>
                <a:cs typeface="+mn-cs"/>
              </a:rPr>
              <a:t>, and then click </a:t>
            </a:r>
            <a:r>
              <a:rPr lang="en-US" sz="1200" b="1" u="none" kern="1200" dirty="0" smtClean="0">
                <a:solidFill>
                  <a:schemeClr val="tx1"/>
                </a:solidFill>
                <a:effectLst/>
                <a:latin typeface="+mn-lt"/>
                <a:ea typeface="+mn-ea"/>
                <a:cs typeface="+mn-cs"/>
              </a:rPr>
              <a:t>Add Section</a:t>
            </a:r>
            <a:r>
              <a:rPr lang="en-US" sz="1200" u="none" kern="1200" dirty="0" smtClean="0">
                <a:solidFill>
                  <a:schemeClr val="tx1"/>
                </a:solidFill>
                <a:effectLst/>
                <a:latin typeface="+mn-lt"/>
                <a:ea typeface="+mn-ea"/>
                <a:cs typeface="+mn-cs"/>
              </a:rPr>
              <a:t>.</a:t>
            </a:r>
          </a:p>
          <a:p>
            <a:pPr lvl="0"/>
            <a:endParaRPr lang="en-US" sz="1200" b="1" dirty="0" smtClean="0"/>
          </a:p>
          <a:p>
            <a:pPr lvl="0"/>
            <a:r>
              <a:rPr lang="en-US" sz="1200" b="1" dirty="0" smtClean="0"/>
              <a:t>Notes</a:t>
            </a:r>
          </a:p>
          <a:p>
            <a:pPr lvl="0"/>
            <a:r>
              <a:rPr lang="en-US" sz="1200" u="none" kern="1200" dirty="0" smtClean="0">
                <a:solidFill>
                  <a:schemeClr val="tx1"/>
                </a:solidFill>
                <a:effectLst/>
                <a:latin typeface="+mn-lt"/>
                <a:ea typeface="+mn-ea"/>
                <a:cs typeface="+mn-cs"/>
              </a:rPr>
              <a:t>Use the Notes pane for delivery notes or to provide additional details for the audience. You can see these notes in Presenter View during your presentation. </a:t>
            </a:r>
          </a:p>
          <a:p>
            <a:pPr lvl="0"/>
            <a:r>
              <a:rPr lang="en-US" sz="1200" dirty="0" smtClean="0"/>
              <a:t>Keep in mind the tt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grayscale. Run a test print to make sure your colors work when printed in pure black and white and grayscale.</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This is another option for an overview using transitions to advance through several slides. </a:t>
            </a: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Keep it brief. Make your text as brief as possible to maintain a larger </a:t>
            </a:r>
            <a:r>
              <a:rPr lang="en-US" sz="1200" dirty="0" smtClean="0">
                <a:latin typeface="+mn-lt"/>
              </a:rPr>
              <a:t>font</a:t>
            </a:r>
            <a:r>
              <a:rPr lang="en-US" dirty="0" smtClean="0"/>
              <a:t> size.</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17</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6/7/15</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6/7/15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6/7/15</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1" Type="http://schemas.openxmlformats.org/officeDocument/2006/relationships/tags" Target="../tags/tag9.xml"/><Relationship Id="rId2"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4.xml"/><Relationship Id="rId1" Type="http://schemas.openxmlformats.org/officeDocument/2006/relationships/tags" Target="../tags/tag7.xml"/><Relationship Id="rId2" Type="http://schemas.openxmlformats.org/officeDocument/2006/relationships/tags" Target="../tags/tag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667000" y="2286000"/>
            <a:ext cx="6104024" cy="1470025"/>
          </a:xfrm>
        </p:spPr>
        <p:txBody>
          <a:bodyPr/>
          <a:lstStyle/>
          <a:p>
            <a:pPr algn="ctr"/>
            <a:r>
              <a:rPr lang="en-US" dirty="0" smtClean="0"/>
              <a:t>Robert F. Lucas </a:t>
            </a:r>
            <a:br>
              <a:rPr lang="en-US" dirty="0" smtClean="0"/>
            </a:br>
            <a:r>
              <a:rPr lang="en-US" dirty="0" smtClean="0"/>
              <a:t>Outstanding LTG Award </a:t>
            </a:r>
            <a:endParaRPr lang="en-US" dirty="0"/>
          </a:p>
        </p:txBody>
      </p:sp>
      <p:sp>
        <p:nvSpPr>
          <p:cNvPr id="3" name="Subtitle 2"/>
          <p:cNvSpPr>
            <a:spLocks noGrp="1"/>
          </p:cNvSpPr>
          <p:nvPr>
            <p:ph type="subTitle" idx="1"/>
            <p:custDataLst>
              <p:tags r:id="rId3"/>
            </p:custDataLst>
          </p:nvPr>
        </p:nvSpPr>
        <p:spPr/>
        <p:txBody>
          <a:bodyPr>
            <a:normAutofit/>
          </a:bodyPr>
          <a:lstStyle/>
          <a:p>
            <a:pPr algn="ctr"/>
            <a:r>
              <a:rPr lang="en-US" sz="2400" dirty="0" smtClean="0">
                <a:latin typeface="+mn-lt"/>
              </a:rPr>
              <a:t>2015 - 2016</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7772400" cy="4924425"/>
          </a:xfrm>
          <a:prstGeom prst="rect">
            <a:avLst/>
          </a:prstGeom>
          <a:noFill/>
        </p:spPr>
        <p:txBody>
          <a:bodyPr wrap="square" rtlCol="0">
            <a:spAutoFit/>
          </a:bodyPr>
          <a:lstStyle/>
          <a:p>
            <a:r>
              <a:rPr lang="en-US" sz="2000" b="1" dirty="0"/>
              <a:t>7. Club Growth (100 points maximum)</a:t>
            </a:r>
            <a:endParaRPr lang="en-US" sz="2000" dirty="0"/>
          </a:p>
          <a:p>
            <a:r>
              <a:rPr lang="en-US" sz="2000" b="1" dirty="0"/>
              <a:t> </a:t>
            </a:r>
            <a:endParaRPr lang="en-US" sz="2000" dirty="0"/>
          </a:p>
          <a:p>
            <a:r>
              <a:rPr lang="en-US" i="1" dirty="0" smtClean="0"/>
              <a:t>You may receive points in either I or II for a maximum of 100 points for this section. If you accomplish more than what you may earn points for, include in Section 13 – Miscellaneous</a:t>
            </a:r>
          </a:p>
          <a:p>
            <a:endParaRPr lang="en-US" sz="2000" dirty="0" smtClean="0"/>
          </a:p>
          <a:p>
            <a:r>
              <a:rPr lang="en-US" sz="2000" dirty="0" smtClean="0"/>
              <a:t>I. Work </a:t>
            </a:r>
            <a:r>
              <a:rPr lang="en-US" sz="2000" dirty="0"/>
              <a:t>with Kiwanis to increase the number of active clubs within the division during the administrative year as defined by Key Club International </a:t>
            </a:r>
            <a:r>
              <a:rPr lang="en-US" sz="2000" dirty="0" smtClean="0"/>
              <a:t>by </a:t>
            </a:r>
            <a:r>
              <a:rPr lang="en-US" sz="2000" dirty="0"/>
              <a:t>either building new clubs or reactivating suspended clubs. (100 points maximum)</a:t>
            </a:r>
          </a:p>
          <a:p>
            <a:pPr lvl="0"/>
            <a:r>
              <a:rPr lang="en-US" sz="2000" dirty="0" smtClean="0"/>
              <a:t>         a.   A </a:t>
            </a:r>
            <a:r>
              <a:rPr lang="en-US" sz="2000" dirty="0"/>
              <a:t>new K-Family club will result in 100 points</a:t>
            </a:r>
          </a:p>
          <a:p>
            <a:pPr lvl="0"/>
            <a:r>
              <a:rPr lang="en-US" sz="2000" dirty="0" smtClean="0"/>
              <a:t>         b.   Clubs </a:t>
            </a:r>
            <a:r>
              <a:rPr lang="en-US" sz="2000" dirty="0"/>
              <a:t>on suspended status before the lieutenant governor’s </a:t>
            </a:r>
            <a:r>
              <a:rPr lang="en-US" sz="2000" dirty="0" smtClean="0"/>
              <a:t>term</a:t>
            </a:r>
            <a:r>
              <a:rPr lang="en-US" sz="2000" dirty="0"/>
              <a:t> </a:t>
            </a:r>
            <a:r>
              <a:rPr lang="en-US" sz="2000" dirty="0" smtClean="0"/>
              <a:t>or revoked </a:t>
            </a:r>
            <a:r>
              <a:rPr lang="en-US" sz="2000" dirty="0"/>
              <a:t>at International </a:t>
            </a:r>
            <a:r>
              <a:rPr lang="en-US" sz="2000" dirty="0" smtClean="0"/>
              <a:t>Convention </a:t>
            </a:r>
            <a:r>
              <a:rPr lang="en-US" sz="2000" dirty="0"/>
              <a:t>will not affect points awarded. However, clubs reactivated from suspended status during the lieutenant governor’s term will receive </a:t>
            </a:r>
            <a:r>
              <a:rPr lang="en-US" sz="2000" dirty="0" smtClean="0"/>
              <a:t>100 </a:t>
            </a:r>
            <a:r>
              <a:rPr lang="en-US" sz="2000" dirty="0"/>
              <a:t>points each.</a:t>
            </a:r>
          </a:p>
          <a:p>
            <a:r>
              <a:rPr lang="en-US" sz="2000" dirty="0"/>
              <a:t> </a:t>
            </a:r>
          </a:p>
        </p:txBody>
      </p:sp>
    </p:spTree>
    <p:extLst>
      <p:ext uri="{BB962C8B-B14F-4D97-AF65-F5344CB8AC3E}">
        <p14:creationId xmlns:p14="http://schemas.microsoft.com/office/powerpoint/2010/main" val="33652169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8382000" cy="5878532"/>
          </a:xfrm>
          <a:prstGeom prst="rect">
            <a:avLst/>
          </a:prstGeom>
          <a:noFill/>
        </p:spPr>
        <p:txBody>
          <a:bodyPr wrap="square" rtlCol="0">
            <a:spAutoFit/>
          </a:bodyPr>
          <a:lstStyle/>
          <a:p>
            <a:r>
              <a:rPr lang="en-US" b="1" dirty="0"/>
              <a:t>7. Club </a:t>
            </a:r>
            <a:r>
              <a:rPr lang="en-US" b="1" dirty="0" smtClean="0"/>
              <a:t>Growth (100 points maximum) Continuation</a:t>
            </a:r>
            <a:endParaRPr lang="en-US" dirty="0"/>
          </a:p>
          <a:p>
            <a:r>
              <a:rPr lang="en-US" b="1" dirty="0"/>
              <a:t> </a:t>
            </a:r>
            <a:endParaRPr lang="en-US" dirty="0"/>
          </a:p>
          <a:p>
            <a:r>
              <a:rPr lang="en-US" sz="2000" dirty="0" smtClean="0"/>
              <a:t>II. Work to increase the number of members in each club within the division from October 1 to February 28 of the Key Club year. </a:t>
            </a:r>
          </a:p>
          <a:p>
            <a:r>
              <a:rPr lang="en-US" sz="2000" dirty="0"/>
              <a:t>	</a:t>
            </a:r>
            <a:r>
              <a:rPr lang="en-US" sz="2000" dirty="0" smtClean="0"/>
              <a:t>a. Increasing division membership by 20% will result in 75 points.</a:t>
            </a:r>
          </a:p>
          <a:p>
            <a:r>
              <a:rPr lang="en-US" sz="2000" dirty="0"/>
              <a:t>	</a:t>
            </a:r>
            <a:r>
              <a:rPr lang="en-US" sz="2000" dirty="0" smtClean="0"/>
              <a:t>b. Increasing division membership by 30% will result in 100 points. </a:t>
            </a:r>
          </a:p>
          <a:p>
            <a:endParaRPr lang="en-US" sz="2000" dirty="0"/>
          </a:p>
          <a:p>
            <a:r>
              <a:rPr lang="en-US" sz="2000" i="1" dirty="0" smtClean="0"/>
              <a:t>Note: To receive points all clubs in the division must meet district goals of having at least 20.</a:t>
            </a:r>
          </a:p>
          <a:p>
            <a:endParaRPr lang="en-US" sz="2000" dirty="0"/>
          </a:p>
          <a:p>
            <a:r>
              <a:rPr lang="en-US" sz="2000" dirty="0" smtClean="0"/>
              <a:t>(100 points maximum)                                             TOTAL POINTS _______</a:t>
            </a:r>
          </a:p>
          <a:p>
            <a:endParaRPr lang="en-US" sz="2000" dirty="0"/>
          </a:p>
          <a:p>
            <a:r>
              <a:rPr lang="en-US" sz="2000" dirty="0" smtClean="0"/>
              <a:t>Minimum Documentation:</a:t>
            </a:r>
          </a:p>
          <a:p>
            <a:pPr marL="457200" indent="-457200">
              <a:buAutoNum type="arabicPeriod"/>
            </a:pPr>
            <a:r>
              <a:rPr lang="en-US" sz="2000" dirty="0" smtClean="0"/>
              <a:t>List of new Division clubs and reactivated clubs sent b District Secretary.</a:t>
            </a:r>
          </a:p>
          <a:p>
            <a:pPr marL="457200" indent="-457200">
              <a:buAutoNum type="arabicPeriod"/>
            </a:pPr>
            <a:r>
              <a:rPr lang="en-US" sz="2000" dirty="0" smtClean="0"/>
              <a:t>Copy of Florida District Secretary’s Report on Increase of Division Membership.</a:t>
            </a:r>
          </a:p>
          <a:p>
            <a:pPr marL="457200" indent="-457200">
              <a:buAutoNum type="arabicPeriod"/>
            </a:pPr>
            <a:r>
              <a:rPr lang="en-US" sz="2000" dirty="0" smtClean="0"/>
              <a:t>Evidence, communications or documentation showing how you assisted your clubs to increase numbers. </a:t>
            </a:r>
          </a:p>
          <a:p>
            <a:pPr marL="457200" indent="-457200">
              <a:buAutoNum type="arabicPeriod"/>
            </a:pPr>
            <a:endParaRPr lang="en-US" sz="2000" dirty="0"/>
          </a:p>
        </p:txBody>
      </p:sp>
    </p:spTree>
    <p:extLst>
      <p:ext uri="{BB962C8B-B14F-4D97-AF65-F5344CB8AC3E}">
        <p14:creationId xmlns:p14="http://schemas.microsoft.com/office/powerpoint/2010/main" val="86326154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 calcmode="lin" valueType="num">
                                      <p:cBhvr additive="base">
                                        <p:cTn id="5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93700"/>
            <a:ext cx="8001000" cy="4893647"/>
          </a:xfrm>
          <a:prstGeom prst="rect">
            <a:avLst/>
          </a:prstGeom>
          <a:noFill/>
        </p:spPr>
        <p:txBody>
          <a:bodyPr wrap="square" rtlCol="0">
            <a:spAutoFit/>
          </a:bodyPr>
          <a:lstStyle/>
          <a:p>
            <a:r>
              <a:rPr lang="en-US" sz="2400" b="1" dirty="0"/>
              <a:t>8.  Submission of New Club Officer Information (100 points maximum)</a:t>
            </a:r>
            <a:endParaRPr lang="en-US" sz="2400" dirty="0"/>
          </a:p>
          <a:p>
            <a:r>
              <a:rPr lang="en-US" sz="2400" b="1" dirty="0"/>
              <a:t> </a:t>
            </a:r>
            <a:endParaRPr lang="en-US" sz="2400" dirty="0"/>
          </a:p>
          <a:p>
            <a:r>
              <a:rPr lang="en-US" sz="2400" dirty="0"/>
              <a:t>New club officer information must be submitted by all clubs within the division to the Florida District Office.</a:t>
            </a:r>
          </a:p>
          <a:p>
            <a:pPr lvl="0"/>
            <a:r>
              <a:rPr lang="en-US" sz="2400" dirty="0" smtClean="0"/>
              <a:t>                  a. By </a:t>
            </a:r>
            <a:r>
              <a:rPr lang="en-US" sz="2400" dirty="0"/>
              <a:t>September 15 (100 points)</a:t>
            </a:r>
          </a:p>
          <a:p>
            <a:pPr lvl="0"/>
            <a:r>
              <a:rPr lang="en-US" sz="2400" dirty="0" smtClean="0"/>
              <a:t>                  b. By </a:t>
            </a:r>
            <a:r>
              <a:rPr lang="en-US" sz="2400" dirty="0"/>
              <a:t>October 15 (75 points)</a:t>
            </a:r>
          </a:p>
          <a:p>
            <a:r>
              <a:rPr lang="en-US" sz="2400" dirty="0"/>
              <a:t> </a:t>
            </a:r>
          </a:p>
          <a:p>
            <a:r>
              <a:rPr lang="en-US" sz="2400" dirty="0"/>
              <a:t>(100 points maximum)                     </a:t>
            </a:r>
            <a:r>
              <a:rPr lang="en-US" sz="2400" dirty="0" smtClean="0"/>
              <a:t>TOTAL </a:t>
            </a:r>
            <a:r>
              <a:rPr lang="en-US" sz="2400" dirty="0"/>
              <a:t>POINTS _________</a:t>
            </a:r>
          </a:p>
          <a:p>
            <a:r>
              <a:rPr lang="en-US" sz="2400" dirty="0"/>
              <a:t> </a:t>
            </a:r>
          </a:p>
          <a:p>
            <a:r>
              <a:rPr lang="en-US" sz="2400" b="1" dirty="0"/>
              <a:t>Minimum Documentation:  Copy of Florida District Secretary’s Report on Officer Information Forms </a:t>
            </a:r>
            <a:endParaRPr lang="en-US" sz="2400" dirty="0"/>
          </a:p>
          <a:p>
            <a:endParaRPr lang="en-US" sz="2400" dirty="0"/>
          </a:p>
        </p:txBody>
      </p:sp>
    </p:spTree>
    <p:extLst>
      <p:ext uri="{BB962C8B-B14F-4D97-AF65-F5344CB8AC3E}">
        <p14:creationId xmlns:p14="http://schemas.microsoft.com/office/powerpoint/2010/main" val="178215529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68300"/>
            <a:ext cx="8153400" cy="4893647"/>
          </a:xfrm>
          <a:prstGeom prst="rect">
            <a:avLst/>
          </a:prstGeom>
          <a:noFill/>
        </p:spPr>
        <p:txBody>
          <a:bodyPr wrap="square" rtlCol="0">
            <a:spAutoFit/>
          </a:bodyPr>
          <a:lstStyle/>
          <a:p>
            <a:r>
              <a:rPr lang="en-US" sz="2400" b="1" dirty="0"/>
              <a:t>9. Division-Wide Function (100 points maximum)</a:t>
            </a:r>
            <a:endParaRPr lang="en-US" sz="2400" dirty="0"/>
          </a:p>
          <a:p>
            <a:r>
              <a:rPr lang="en-US" sz="2400" dirty="0"/>
              <a:t> </a:t>
            </a:r>
          </a:p>
          <a:p>
            <a:r>
              <a:rPr lang="en-US" sz="2400" dirty="0"/>
              <a:t>Lieutenant governor are encourage to hold a division-wide</a:t>
            </a:r>
          </a:p>
          <a:p>
            <a:r>
              <a:rPr lang="en-US" sz="2400" dirty="0"/>
              <a:t>Function. President Council Meeting (or DCM's) do not count.</a:t>
            </a:r>
          </a:p>
          <a:p>
            <a:r>
              <a:rPr lang="en-US" sz="2400" dirty="0"/>
              <a:t>The percentage of clubs participating will equal the total number of points awarded.</a:t>
            </a:r>
          </a:p>
          <a:p>
            <a:r>
              <a:rPr lang="en-US" sz="2400" dirty="0"/>
              <a:t> </a:t>
            </a:r>
          </a:p>
          <a:p>
            <a:r>
              <a:rPr lang="en-US" sz="2400" dirty="0"/>
              <a:t>(100 points maximum)     TOTAL POINTS: ____________</a:t>
            </a:r>
          </a:p>
          <a:p>
            <a:r>
              <a:rPr lang="en-US" sz="2400" dirty="0"/>
              <a:t> </a:t>
            </a:r>
          </a:p>
          <a:p>
            <a:r>
              <a:rPr lang="en-US" sz="2400" b="1" dirty="0"/>
              <a:t>Minimum Documentation: Submit function report ---</a:t>
            </a:r>
            <a:endParaRPr lang="en-US" sz="2400" dirty="0"/>
          </a:p>
          <a:p>
            <a:r>
              <a:rPr lang="en-US" sz="2400" b="1" dirty="0"/>
              <a:t>evidence of the time / location and percentage of clubs participating.</a:t>
            </a:r>
            <a:endParaRPr lang="en-US" sz="2400" dirty="0"/>
          </a:p>
          <a:p>
            <a:endParaRPr lang="en-US" sz="2400" dirty="0"/>
          </a:p>
        </p:txBody>
      </p:sp>
    </p:spTree>
    <p:extLst>
      <p:ext uri="{BB962C8B-B14F-4D97-AF65-F5344CB8AC3E}">
        <p14:creationId xmlns:p14="http://schemas.microsoft.com/office/powerpoint/2010/main" val="78612972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8305800" cy="7294305"/>
          </a:xfrm>
          <a:prstGeom prst="rect">
            <a:avLst/>
          </a:prstGeom>
          <a:noFill/>
        </p:spPr>
        <p:txBody>
          <a:bodyPr wrap="square" rtlCol="0">
            <a:spAutoFit/>
          </a:bodyPr>
          <a:lstStyle/>
          <a:p>
            <a:r>
              <a:rPr lang="en-US" b="1" dirty="0"/>
              <a:t>10.  Communication (100 points maximum)</a:t>
            </a:r>
            <a:endParaRPr lang="en-US" dirty="0"/>
          </a:p>
          <a:p>
            <a:r>
              <a:rPr lang="en-US" dirty="0"/>
              <a:t> </a:t>
            </a:r>
          </a:p>
          <a:p>
            <a:pPr lvl="0"/>
            <a:r>
              <a:rPr lang="en-US" b="1" dirty="0" smtClean="0"/>
              <a:t>        a.   Committee </a:t>
            </a:r>
            <a:r>
              <a:rPr lang="en-US" b="1" dirty="0"/>
              <a:t>Correspondence: (25 points maximum)  ________</a:t>
            </a:r>
            <a:r>
              <a:rPr lang="en-US" dirty="0"/>
              <a:t> Lieutenant Governors are encouraged to communicate with members of their District committees regularly and to report the committees’ progress in the district. (25 points maximum – 5 points awarded for each piece of correspondence)</a:t>
            </a:r>
          </a:p>
          <a:p>
            <a:r>
              <a:rPr lang="en-US" dirty="0"/>
              <a:t> </a:t>
            </a:r>
          </a:p>
          <a:p>
            <a:r>
              <a:rPr lang="en-US" b="1" dirty="0"/>
              <a:t>Minimum Documentation: Include correspondence you sent to your committee.</a:t>
            </a:r>
            <a:endParaRPr lang="en-US" dirty="0"/>
          </a:p>
          <a:p>
            <a:r>
              <a:rPr lang="en-US" dirty="0"/>
              <a:t> </a:t>
            </a:r>
          </a:p>
          <a:p>
            <a:pPr lvl="0"/>
            <a:r>
              <a:rPr lang="en-US" b="1" dirty="0" smtClean="0"/>
              <a:t>        b.    Monthly </a:t>
            </a:r>
            <a:r>
              <a:rPr lang="en-US" b="1" dirty="0"/>
              <a:t>Communication: (50 points maximum) ____________</a:t>
            </a:r>
            <a:r>
              <a:rPr lang="en-US" dirty="0"/>
              <a:t> Lieutenant Governors are required to EMAIL and/or call the following once a month: District Governor, District Secretary, District Treasurer, District Administrator and Club Presidents.</a:t>
            </a:r>
          </a:p>
          <a:p>
            <a:r>
              <a:rPr lang="en-US" dirty="0"/>
              <a:t> </a:t>
            </a:r>
          </a:p>
          <a:p>
            <a:r>
              <a:rPr lang="en-US" b="1" dirty="0"/>
              <a:t>Minimum Documentation: A hard copy of EMAIL correspondence or phone log should be submitted as proof of the initiation of the monthly communication.</a:t>
            </a:r>
            <a:endParaRPr lang="en-US" dirty="0"/>
          </a:p>
          <a:p>
            <a:r>
              <a:rPr lang="en-US" b="1" dirty="0"/>
              <a:t> </a:t>
            </a:r>
            <a:endParaRPr lang="en-US" dirty="0"/>
          </a:p>
          <a:p>
            <a:pPr lvl="0"/>
            <a:r>
              <a:rPr lang="en-US" b="1" dirty="0" smtClean="0"/>
              <a:t>         c.      Miscellaneous</a:t>
            </a:r>
            <a:r>
              <a:rPr lang="en-US" b="1" dirty="0"/>
              <a:t>: (25 points maximum)            __________________</a:t>
            </a:r>
            <a:endParaRPr lang="en-US" dirty="0"/>
          </a:p>
          <a:p>
            <a:r>
              <a:rPr lang="en-US" dirty="0"/>
              <a:t> </a:t>
            </a:r>
          </a:p>
          <a:p>
            <a:r>
              <a:rPr lang="en-US" b="1" dirty="0"/>
              <a:t>Minimum Documentation: Submit sufficient proof that communication throughout the Lieutenant Governor’s term has gone above and beyond that of which is required. Points are awarded at the discretion of the judges.</a:t>
            </a:r>
            <a:endParaRPr lang="en-US" dirty="0"/>
          </a:p>
          <a:p>
            <a:r>
              <a:rPr lang="en-US" b="1" dirty="0"/>
              <a:t> </a:t>
            </a:r>
            <a:endParaRPr lang="en-US" dirty="0"/>
          </a:p>
          <a:p>
            <a:r>
              <a:rPr lang="en-US" dirty="0"/>
              <a:t> </a:t>
            </a:r>
            <a:r>
              <a:rPr lang="en-US" b="1" dirty="0"/>
              <a:t> </a:t>
            </a:r>
            <a:r>
              <a:rPr lang="en-US" b="1" dirty="0" smtClean="0"/>
              <a:t>(100 points maximum)                                            TOTAL POINTS ___________</a:t>
            </a:r>
            <a:endParaRPr lang="en-US" b="1" dirty="0"/>
          </a:p>
          <a:p>
            <a:endParaRPr lang="en-US" b="1" dirty="0"/>
          </a:p>
        </p:txBody>
      </p:sp>
    </p:spTree>
    <p:extLst>
      <p:ext uri="{BB962C8B-B14F-4D97-AF65-F5344CB8AC3E}">
        <p14:creationId xmlns:p14="http://schemas.microsoft.com/office/powerpoint/2010/main" val="31223042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 calcmode="lin" valueType="num">
                                      <p:cBhvr additive="base">
                                        <p:cTn id="4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additive="base">
                                        <p:cTn id="5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 calcmode="lin" valueType="num">
                                      <p:cBhvr additive="base">
                                        <p:cTn id="5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8153400" cy="3693318"/>
          </a:xfrm>
          <a:prstGeom prst="rect">
            <a:avLst/>
          </a:prstGeom>
          <a:noFill/>
        </p:spPr>
        <p:txBody>
          <a:bodyPr wrap="square" rtlCol="0">
            <a:spAutoFit/>
          </a:bodyPr>
          <a:lstStyle/>
          <a:p>
            <a:r>
              <a:rPr lang="en-US" b="1" dirty="0"/>
              <a:t>11. Monthly Reporting (50 points maximum</a:t>
            </a:r>
            <a:r>
              <a:rPr lang="en-US" dirty="0"/>
              <a:t>)</a:t>
            </a:r>
          </a:p>
          <a:p>
            <a:r>
              <a:rPr lang="en-US" dirty="0"/>
              <a:t> </a:t>
            </a:r>
          </a:p>
          <a:p>
            <a:r>
              <a:rPr lang="en-US" dirty="0"/>
              <a:t>Complete and file monthly reports regarding Board member performance with District Governor and District Secretary by pre-established deadlines. Deduct 5 points for each report not submitted and 2 points for each late report.</a:t>
            </a:r>
          </a:p>
          <a:p>
            <a:r>
              <a:rPr lang="en-US" dirty="0"/>
              <a:t> </a:t>
            </a:r>
          </a:p>
          <a:p>
            <a:r>
              <a:rPr lang="en-US" dirty="0"/>
              <a:t>(50 points maximum)       Total Points ___________</a:t>
            </a:r>
          </a:p>
          <a:p>
            <a:r>
              <a:rPr lang="en-US" dirty="0"/>
              <a:t> </a:t>
            </a:r>
          </a:p>
          <a:p>
            <a:r>
              <a:rPr lang="en-US" dirty="0"/>
              <a:t> </a:t>
            </a:r>
          </a:p>
          <a:p>
            <a:r>
              <a:rPr lang="en-US" b="1" dirty="0"/>
              <a:t>Minimum Documentation: District Secretary’s Spreadsheet showing Lieutenant Governor monthly reporting.</a:t>
            </a:r>
            <a:endParaRPr lang="en-US" dirty="0"/>
          </a:p>
          <a:p>
            <a:r>
              <a:rPr lang="en-US" dirty="0"/>
              <a:t> </a:t>
            </a:r>
          </a:p>
          <a:p>
            <a:endParaRPr lang="en-US" dirty="0"/>
          </a:p>
        </p:txBody>
      </p:sp>
    </p:spTree>
    <p:extLst>
      <p:ext uri="{BB962C8B-B14F-4D97-AF65-F5344CB8AC3E}">
        <p14:creationId xmlns:p14="http://schemas.microsoft.com/office/powerpoint/2010/main" val="402791206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8305800" cy="7017307"/>
          </a:xfrm>
          <a:prstGeom prst="rect">
            <a:avLst/>
          </a:prstGeom>
          <a:noFill/>
        </p:spPr>
        <p:txBody>
          <a:bodyPr wrap="square" rtlCol="0">
            <a:spAutoFit/>
          </a:bodyPr>
          <a:lstStyle/>
          <a:p>
            <a:r>
              <a:rPr lang="en-US" b="1" dirty="0"/>
              <a:t>12.  Service to Home, School and Community (150 points maximum)</a:t>
            </a:r>
            <a:endParaRPr lang="en-US" dirty="0"/>
          </a:p>
          <a:p>
            <a:r>
              <a:rPr lang="en-US" b="1" dirty="0"/>
              <a:t> </a:t>
            </a:r>
            <a:endParaRPr lang="en-US" dirty="0"/>
          </a:p>
          <a:p>
            <a:r>
              <a:rPr lang="en-US" dirty="0"/>
              <a:t>Perform at least 50 hours of service to home, school and community through Key Club activities. Verification shall consist of a description of service performed certified by the Club President and Faculty Advisor. Deduct 5 points for every hour below 50.</a:t>
            </a:r>
          </a:p>
          <a:p>
            <a:r>
              <a:rPr lang="en-US" dirty="0"/>
              <a:t> </a:t>
            </a:r>
          </a:p>
          <a:p>
            <a:r>
              <a:rPr lang="en-US" dirty="0"/>
              <a:t>(150 points maximum)                    TOTAL POINTS   ____________</a:t>
            </a:r>
          </a:p>
          <a:p>
            <a:r>
              <a:rPr lang="en-US" b="1" dirty="0"/>
              <a:t> </a:t>
            </a:r>
            <a:endParaRPr lang="en-US" dirty="0"/>
          </a:p>
          <a:p>
            <a:r>
              <a:rPr lang="en-US" b="1" dirty="0"/>
              <a:t>Minimum Documentation:  Service verification letter from Club President and Faculty Advisor</a:t>
            </a:r>
            <a:r>
              <a:rPr lang="en-US" dirty="0"/>
              <a:t>.</a:t>
            </a:r>
          </a:p>
          <a:p>
            <a:r>
              <a:rPr lang="en-US" dirty="0"/>
              <a:t> </a:t>
            </a:r>
          </a:p>
          <a:p>
            <a:r>
              <a:rPr lang="en-US" dirty="0"/>
              <a:t> </a:t>
            </a:r>
          </a:p>
          <a:p>
            <a:r>
              <a:rPr lang="en-US" dirty="0"/>
              <a:t> </a:t>
            </a:r>
          </a:p>
          <a:p>
            <a:r>
              <a:rPr lang="en-US" dirty="0"/>
              <a:t> </a:t>
            </a:r>
          </a:p>
          <a:p>
            <a:r>
              <a:rPr lang="en-US" b="1" dirty="0"/>
              <a:t>13.  Miscellaneous (100 points maximum)</a:t>
            </a:r>
            <a:endParaRPr lang="en-US" dirty="0"/>
          </a:p>
          <a:p>
            <a:r>
              <a:rPr lang="en-US" b="1" dirty="0"/>
              <a:t> </a:t>
            </a:r>
            <a:endParaRPr lang="en-US" dirty="0"/>
          </a:p>
          <a:p>
            <a:r>
              <a:rPr lang="en-US" dirty="0"/>
              <a:t>Submit evidence of performance above and beyond the call of duty, including recommendation of achievements not covered by these criteria. Points shall be awarded at the discretion of the judges.</a:t>
            </a:r>
          </a:p>
          <a:p>
            <a:r>
              <a:rPr lang="en-US" dirty="0"/>
              <a:t> </a:t>
            </a:r>
          </a:p>
          <a:p>
            <a:r>
              <a:rPr lang="en-US" dirty="0"/>
              <a:t>(100 points maximum)                           TOTAL POINTS  __________</a:t>
            </a:r>
          </a:p>
          <a:p>
            <a:r>
              <a:rPr lang="en-US" dirty="0"/>
              <a:t> </a:t>
            </a:r>
          </a:p>
          <a:p>
            <a:r>
              <a:rPr lang="en-US" b="1" dirty="0"/>
              <a:t>Minimum Documentation: Evidence of performance above and beyond the call of duty and your letter describing such.</a:t>
            </a:r>
            <a:endParaRPr lang="en-US" dirty="0"/>
          </a:p>
          <a:p>
            <a:endParaRPr lang="en-US" dirty="0"/>
          </a:p>
        </p:txBody>
      </p:sp>
    </p:spTree>
    <p:extLst>
      <p:ext uri="{BB962C8B-B14F-4D97-AF65-F5344CB8AC3E}">
        <p14:creationId xmlns:p14="http://schemas.microsoft.com/office/powerpoint/2010/main" val="366326318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 calcmode="lin" valueType="num">
                                      <p:cBhvr additive="base">
                                        <p:cTn id="4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 calcmode="lin" valueType="num">
                                      <p:cBhvr additive="base">
                                        <p:cTn id="49"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 calcmode="lin" valueType="num">
                                      <p:cBhvr additive="base">
                                        <p:cTn id="53"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 calcmode="lin" valueType="num">
                                      <p:cBhvr additive="base">
                                        <p:cTn id="57"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anim calcmode="lin" valueType="num">
                                      <p:cBhvr additive="base">
                                        <p:cTn id="61"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extLst>
      <p:ext uri="{BB962C8B-B14F-4D97-AF65-F5344CB8AC3E}">
        <p14:creationId xmlns:p14="http://schemas.microsoft.com/office/powerpoint/2010/main" val="33808031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What You Need To Getting Started</a:t>
            </a:r>
            <a:endParaRPr lang="en-US" dirty="0"/>
          </a:p>
        </p:txBody>
      </p:sp>
      <p:sp>
        <p:nvSpPr>
          <p:cNvPr id="5" name="Content Placeholder 4"/>
          <p:cNvSpPr>
            <a:spLocks noGrp="1"/>
          </p:cNvSpPr>
          <p:nvPr>
            <p:ph idx="1"/>
            <p:custDataLst>
              <p:tags r:id="rId3"/>
            </p:custDataLst>
          </p:nvPr>
        </p:nvSpPr>
        <p:spPr/>
        <p:txBody>
          <a:bodyPr>
            <a:normAutofit/>
          </a:bodyPr>
          <a:lstStyle/>
          <a:p>
            <a:r>
              <a:rPr lang="en-US" dirty="0" smtClean="0"/>
              <a:t>Binder</a:t>
            </a:r>
          </a:p>
          <a:p>
            <a:pPr marL="0" indent="0">
              <a:buNone/>
            </a:pPr>
            <a:endParaRPr lang="en-US" dirty="0" smtClean="0"/>
          </a:p>
          <a:p>
            <a:r>
              <a:rPr lang="en-US" dirty="0"/>
              <a:t>T</a:t>
            </a:r>
            <a:r>
              <a:rPr lang="en-US" dirty="0" smtClean="0"/>
              <a:t>ab dividers</a:t>
            </a:r>
          </a:p>
          <a:p>
            <a:pPr marL="0" indent="0">
              <a:buNone/>
            </a:pPr>
            <a:endParaRPr lang="en-US" dirty="0"/>
          </a:p>
          <a:p>
            <a:r>
              <a:rPr lang="en-US" dirty="0" smtClean="0"/>
              <a:t>Florida District Lucas tab cover sheets </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iterate type="lt">
                                    <p:tmPct val="0"/>
                                  </p:iterate>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1" nodeType="clickEffect">
                                  <p:stCondLst>
                                    <p:cond delay="0"/>
                                  </p:stCondLst>
                                  <p:iterate type="lt">
                                    <p:tmPct val="0"/>
                                  </p:iterate>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533400"/>
            <a:ext cx="7010400" cy="6248400"/>
          </a:xfrm>
          <a:prstGeom prst="rect">
            <a:avLst/>
          </a:prstGeom>
          <a:noFill/>
        </p:spPr>
        <p:txBody>
          <a:bodyPr wrap="square" rtlCol="0">
            <a:noAutofit/>
          </a:bodyPr>
          <a:lstStyle/>
          <a:p>
            <a:r>
              <a:rPr lang="en-US" sz="2400" b="1" dirty="0"/>
              <a:t>1.  Club Newsletter (100 points maximum)</a:t>
            </a:r>
            <a:endParaRPr lang="en-US" sz="2400" dirty="0"/>
          </a:p>
          <a:p>
            <a:r>
              <a:rPr lang="en-US" sz="2400" dirty="0"/>
              <a:t> </a:t>
            </a:r>
          </a:p>
          <a:p>
            <a:r>
              <a:rPr lang="en-US" sz="2400" dirty="0"/>
              <a:t>Produce and distribute at least ten monthly </a:t>
            </a:r>
            <a:r>
              <a:rPr lang="en-US" sz="2400" dirty="0" smtClean="0"/>
              <a:t>publications (minimum 6 Newsletters and 4 informational emails) </a:t>
            </a:r>
            <a:r>
              <a:rPr lang="en-US" sz="2400" dirty="0"/>
              <a:t>for his/her club presidents. The following are to be taken </a:t>
            </a:r>
            <a:r>
              <a:rPr lang="en-US" sz="2400" dirty="0" smtClean="0"/>
              <a:t>into consideration</a:t>
            </a:r>
            <a:r>
              <a:rPr lang="en-US" sz="2400" dirty="0"/>
              <a:t>.</a:t>
            </a:r>
          </a:p>
          <a:p>
            <a:r>
              <a:rPr lang="en-US" sz="2400" dirty="0"/>
              <a:t> </a:t>
            </a:r>
          </a:p>
          <a:p>
            <a:r>
              <a:rPr lang="en-US" sz="2400" dirty="0"/>
              <a:t>a. Appearance</a:t>
            </a:r>
          </a:p>
          <a:p>
            <a:r>
              <a:rPr lang="en-US" sz="2400" dirty="0"/>
              <a:t>b. Content including Major Emphasis Program, </a:t>
            </a:r>
            <a:r>
              <a:rPr lang="en-US" sz="2400" dirty="0" smtClean="0"/>
              <a:t>Youth Opportunities </a:t>
            </a:r>
            <a:r>
              <a:rPr lang="en-US" sz="2400" dirty="0"/>
              <a:t>fund</a:t>
            </a:r>
          </a:p>
          <a:p>
            <a:r>
              <a:rPr lang="en-US" sz="2400" dirty="0"/>
              <a:t>c. Timeliness of covered materials</a:t>
            </a:r>
          </a:p>
          <a:p>
            <a:r>
              <a:rPr lang="en-US" sz="2400" dirty="0"/>
              <a:t>d. Spelling/Grammar</a:t>
            </a:r>
          </a:p>
          <a:p>
            <a:r>
              <a:rPr lang="en-US" sz="2400" dirty="0"/>
              <a:t> </a:t>
            </a:r>
          </a:p>
          <a:p>
            <a:r>
              <a:rPr lang="en-US" sz="2400" dirty="0"/>
              <a:t>(100 points maximum)         TOTAL POINTS: ______</a:t>
            </a:r>
          </a:p>
          <a:p>
            <a:r>
              <a:rPr lang="en-US" sz="2400" dirty="0"/>
              <a:t> </a:t>
            </a:r>
          </a:p>
          <a:p>
            <a:r>
              <a:rPr lang="en-US" sz="2400" b="1" dirty="0"/>
              <a:t>Minimum Documentation: </a:t>
            </a:r>
            <a:r>
              <a:rPr lang="en-US" sz="2400" b="1" dirty="0" smtClean="0"/>
              <a:t>Six </a:t>
            </a:r>
            <a:r>
              <a:rPr lang="en-US" sz="2400" b="1" dirty="0"/>
              <a:t>Monthly </a:t>
            </a:r>
            <a:r>
              <a:rPr lang="en-US" sz="2400" b="1" dirty="0" smtClean="0"/>
              <a:t>Newsletters and Four Informational EMAILS</a:t>
            </a:r>
            <a:endParaRPr lang="en-US" sz="2400" dirty="0"/>
          </a:p>
          <a:p>
            <a:endParaRPr lang="en-US" sz="24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9906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6359768"/>
          </a:xfrm>
        </p:spPr>
        <p:txBody>
          <a:bodyPr>
            <a:normAutofit/>
          </a:bodyPr>
          <a:lstStyle/>
          <a:p>
            <a:endParaRPr lang="en-US" sz="1800" dirty="0"/>
          </a:p>
        </p:txBody>
      </p:sp>
      <p:sp>
        <p:nvSpPr>
          <p:cNvPr id="4" name="Content Placeholder 3"/>
          <p:cNvSpPr>
            <a:spLocks noGrp="1"/>
          </p:cNvSpPr>
          <p:nvPr>
            <p:ph idx="1"/>
          </p:nvPr>
        </p:nvSpPr>
        <p:spPr>
          <a:xfrm>
            <a:off x="762000" y="381000"/>
            <a:ext cx="8077200" cy="6324599"/>
          </a:xfrm>
        </p:spPr>
        <p:txBody>
          <a:bodyPr>
            <a:normAutofit lnSpcReduction="10000"/>
          </a:bodyPr>
          <a:lstStyle/>
          <a:p>
            <a:pPr marL="0" indent="0">
              <a:buNone/>
            </a:pPr>
            <a:r>
              <a:rPr lang="en-US" sz="1800" b="1" dirty="0"/>
              <a:t>2. Club Officer Training (100 points maximum</a:t>
            </a:r>
            <a:r>
              <a:rPr lang="en-US" sz="1800" b="1" dirty="0" smtClean="0"/>
              <a:t>)</a:t>
            </a:r>
            <a:endParaRPr lang="en-US" sz="1800" dirty="0"/>
          </a:p>
          <a:p>
            <a:pPr marL="0" indent="0">
              <a:buNone/>
            </a:pPr>
            <a:r>
              <a:rPr lang="en-US" sz="1800" dirty="0"/>
              <a:t> </a:t>
            </a:r>
          </a:p>
          <a:p>
            <a:pPr marL="0" indent="0">
              <a:buNone/>
            </a:pPr>
            <a:r>
              <a:rPr lang="en-US" sz="1800" dirty="0"/>
              <a:t>By </a:t>
            </a:r>
            <a:r>
              <a:rPr lang="en-US" sz="1800" b="1" dirty="0"/>
              <a:t>November 15</a:t>
            </a:r>
            <a:r>
              <a:rPr lang="en-US" sz="1800" dirty="0"/>
              <a:t>, the lieutenant governor must work </a:t>
            </a:r>
            <a:r>
              <a:rPr lang="en-US" sz="1800" dirty="0" smtClean="0"/>
              <a:t>with Kiwanis </a:t>
            </a:r>
            <a:r>
              <a:rPr lang="en-US" sz="1800" dirty="0"/>
              <a:t>to provide the prescribed training of all club officers at a divisional training conference or a prearranged meeting with club officers. This can be held in conjunction with regional or zone conferences or can be done individually with the club. The prescribed training should at a minimum include position responsibilities. Committee structure, executing meetings, Kiwanis relations communication, Major Emphasis Program Youth Opportunities Fund, and Key Club and Kiwanis </a:t>
            </a:r>
            <a:r>
              <a:rPr lang="en-US" sz="1800" dirty="0" smtClean="0"/>
              <a:t>education</a:t>
            </a:r>
            <a:r>
              <a:rPr lang="en-US" sz="1800" dirty="0"/>
              <a:t>.</a:t>
            </a:r>
            <a:endParaRPr lang="en-US" sz="1800" dirty="0" smtClean="0"/>
          </a:p>
          <a:p>
            <a:pPr marL="0" indent="0">
              <a:buNone/>
            </a:pPr>
            <a:r>
              <a:rPr lang="en-US" sz="1800" dirty="0"/>
              <a:t> </a:t>
            </a:r>
          </a:p>
          <a:p>
            <a:pPr marL="0" indent="0">
              <a:buNone/>
            </a:pPr>
            <a:r>
              <a:rPr lang="en-US" sz="1800" dirty="0"/>
              <a:t>NOTE: Include proof of Kiwanis involvement in your effort to train club officers.</a:t>
            </a:r>
          </a:p>
          <a:p>
            <a:pPr marL="0" indent="0">
              <a:buNone/>
            </a:pPr>
            <a:r>
              <a:rPr lang="en-US" sz="1800" dirty="0" smtClean="0"/>
              <a:t>                     </a:t>
            </a:r>
            <a:endParaRPr lang="en-US" sz="1800" dirty="0"/>
          </a:p>
          <a:p>
            <a:pPr marL="0" indent="0">
              <a:buNone/>
            </a:pPr>
            <a:r>
              <a:rPr lang="en-US" sz="1800" dirty="0"/>
              <a:t>The percentage of clubs receiving training will equal the total number of points awarded out of 80 (max 80) __________</a:t>
            </a:r>
          </a:p>
          <a:p>
            <a:pPr marL="0" indent="0">
              <a:buNone/>
            </a:pPr>
            <a:r>
              <a:rPr lang="en-US" sz="1800" dirty="0"/>
              <a:t> </a:t>
            </a:r>
          </a:p>
          <a:p>
            <a:pPr marL="0" indent="0">
              <a:buNone/>
            </a:pPr>
            <a:r>
              <a:rPr lang="en-US" sz="1800" dirty="0"/>
              <a:t>Quality of the content of training: (max 20) ____________</a:t>
            </a:r>
          </a:p>
          <a:p>
            <a:pPr marL="0" indent="0">
              <a:buNone/>
            </a:pPr>
            <a:r>
              <a:rPr lang="en-US" sz="1800" dirty="0"/>
              <a:t> </a:t>
            </a:r>
          </a:p>
          <a:p>
            <a:pPr marL="0" indent="0">
              <a:buNone/>
            </a:pPr>
            <a:r>
              <a:rPr lang="en-US" sz="1800" dirty="0"/>
              <a:t> </a:t>
            </a:r>
          </a:p>
          <a:p>
            <a:pPr marL="0" indent="0">
              <a:buNone/>
            </a:pPr>
            <a:r>
              <a:rPr lang="en-US" sz="1800" dirty="0"/>
              <a:t>(100 points maximum)         TOTAL POINTS: ____________</a:t>
            </a:r>
          </a:p>
          <a:p>
            <a:pPr marL="0" indent="0">
              <a:buNone/>
            </a:pPr>
            <a:r>
              <a:rPr lang="en-US" sz="1800" dirty="0"/>
              <a:t> </a:t>
            </a:r>
          </a:p>
          <a:p>
            <a:pPr marL="0" indent="0">
              <a:buNone/>
            </a:pPr>
            <a:r>
              <a:rPr lang="en-US" sz="1800" b="1" dirty="0"/>
              <a:t>Minimum Documentation: KCKC Agenda and Attendance Report</a:t>
            </a:r>
            <a:endParaRPr lang="en-US" sz="1800" dirty="0"/>
          </a:p>
          <a:p>
            <a:pPr marL="0" indent="0" fontAlgn="b">
              <a:buNone/>
            </a:pPr>
            <a:endParaRPr lang="en-US" sz="1400" dirty="0"/>
          </a:p>
          <a:p>
            <a:endParaRPr lang="en-US" sz="1400"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anim calcmode="lin" valueType="num">
                                      <p:cBhvr additive="base">
                                        <p:cTn id="1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 calcmode="lin" valueType="num">
                                      <p:cBhvr additive="base">
                                        <p:cTn id="2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000" y="232832"/>
            <a:ext cx="8102600" cy="6740309"/>
          </a:xfrm>
          <a:prstGeom prst="rect">
            <a:avLst/>
          </a:prstGeom>
          <a:noFill/>
        </p:spPr>
        <p:txBody>
          <a:bodyPr wrap="square" rtlCol="0">
            <a:spAutoFit/>
          </a:bodyPr>
          <a:lstStyle/>
          <a:p>
            <a:r>
              <a:rPr lang="en-US" sz="1600" b="1" dirty="0"/>
              <a:t>3.  Face–to–Face Contact (150 points max)</a:t>
            </a:r>
            <a:endParaRPr lang="en-US" sz="1600" dirty="0"/>
          </a:p>
          <a:p>
            <a:r>
              <a:rPr lang="en-US" sz="1600" b="1" dirty="0"/>
              <a:t> </a:t>
            </a:r>
            <a:endParaRPr lang="en-US" sz="1600" dirty="0"/>
          </a:p>
          <a:p>
            <a:r>
              <a:rPr lang="en-US" sz="1600" dirty="0"/>
              <a:t>I. To earn the first </a:t>
            </a:r>
            <a:r>
              <a:rPr lang="en-US" sz="1600" b="1" dirty="0"/>
              <a:t>100 points, </a:t>
            </a:r>
            <a:r>
              <a:rPr lang="en-US" sz="1600" dirty="0"/>
              <a:t>the Lieutenant Governor (LTG) must visit every club in his/her Division at least once. A visit is defined in the Florida District Visitation Form. The percentage of clubs visited will equal the total number of points out of 100.</a:t>
            </a:r>
          </a:p>
          <a:p>
            <a:r>
              <a:rPr lang="en-US" sz="1600" dirty="0"/>
              <a:t> </a:t>
            </a:r>
          </a:p>
          <a:p>
            <a:r>
              <a:rPr lang="en-US" sz="1600" dirty="0"/>
              <a:t>Percentage of clubs visited  (100 points max)   _______________</a:t>
            </a:r>
          </a:p>
          <a:p>
            <a:r>
              <a:rPr lang="en-US" sz="1600" dirty="0"/>
              <a:t> </a:t>
            </a:r>
          </a:p>
          <a:p>
            <a:r>
              <a:rPr lang="en-US" sz="1600" dirty="0"/>
              <a:t>II. To earn the remaining </a:t>
            </a:r>
            <a:r>
              <a:rPr lang="en-US" sz="1600" b="1" dirty="0"/>
              <a:t>50 points</a:t>
            </a:r>
            <a:r>
              <a:rPr lang="en-US" sz="1600" dirty="0"/>
              <a:t>, the Lieutenant Governor may choose one of the following options:</a:t>
            </a:r>
          </a:p>
          <a:p>
            <a:r>
              <a:rPr lang="en-US" sz="1600" dirty="0"/>
              <a:t> </a:t>
            </a:r>
          </a:p>
          <a:p>
            <a:pPr lvl="0"/>
            <a:r>
              <a:rPr lang="en-US" sz="1600" dirty="0" smtClean="0"/>
              <a:t> A.  The </a:t>
            </a:r>
            <a:r>
              <a:rPr lang="en-US" sz="1600" dirty="0"/>
              <a:t>Lieutenant Governor attends club projects planned by clubs in his/her Division in addition to his/her first visit. </a:t>
            </a:r>
            <a:r>
              <a:rPr lang="en-US" sz="1600" b="1" dirty="0"/>
              <a:t>Half </a:t>
            </a:r>
            <a:r>
              <a:rPr lang="en-US" sz="1600" dirty="0"/>
              <a:t>the percentage of the clubs visited twice (calculated by dividing the number of clubs visited twice by the total of clubs within the Division and then dividing by two) will equal the total number of points out of 50.</a:t>
            </a:r>
          </a:p>
          <a:p>
            <a:r>
              <a:rPr lang="en-US" sz="1600" dirty="0"/>
              <a:t> </a:t>
            </a:r>
          </a:p>
          <a:p>
            <a:pPr lvl="0"/>
            <a:r>
              <a:rPr lang="en-US" sz="1600" dirty="0" smtClean="0"/>
              <a:t>  B.  Hold </a:t>
            </a:r>
            <a:r>
              <a:rPr lang="en-US" sz="1600" dirty="0"/>
              <a:t>at least five Division Council Meetings (DCM). For each DCM at which a majority of the clubs is in attendance, the LTG will be awarded 10 points.</a:t>
            </a:r>
          </a:p>
          <a:p>
            <a:r>
              <a:rPr lang="en-US" sz="1600" dirty="0"/>
              <a:t> </a:t>
            </a:r>
          </a:p>
          <a:p>
            <a:pPr lvl="0"/>
            <a:r>
              <a:rPr lang="en-US" sz="1600" dirty="0" smtClean="0"/>
              <a:t>   C.   Options </a:t>
            </a:r>
            <a:r>
              <a:rPr lang="en-US" sz="1600" dirty="0"/>
              <a:t>A and B may be combined </a:t>
            </a:r>
          </a:p>
          <a:p>
            <a:r>
              <a:rPr lang="en-US" sz="1600" dirty="0"/>
              <a:t> </a:t>
            </a:r>
          </a:p>
          <a:p>
            <a:r>
              <a:rPr lang="en-US" sz="1600" dirty="0"/>
              <a:t>Club project/divisional council meeting (50 points max) _______</a:t>
            </a:r>
          </a:p>
          <a:p>
            <a:r>
              <a:rPr lang="en-US" sz="1600" dirty="0"/>
              <a:t> </a:t>
            </a:r>
          </a:p>
          <a:p>
            <a:r>
              <a:rPr lang="en-US" sz="1600" dirty="0"/>
              <a:t>(150 points maximum)             Total Points _________  </a:t>
            </a:r>
          </a:p>
          <a:p>
            <a:r>
              <a:rPr lang="en-US" sz="1600" b="1" dirty="0"/>
              <a:t> </a:t>
            </a:r>
            <a:endParaRPr lang="en-US" sz="1600" dirty="0"/>
          </a:p>
          <a:p>
            <a:r>
              <a:rPr lang="en-US" sz="1600" b="1" dirty="0"/>
              <a:t>Minimum Documentation: Visitation Report Form &amp; LTG Monthly Report</a:t>
            </a:r>
            <a:endParaRPr lang="en-US" sz="1600" dirty="0"/>
          </a:p>
          <a:p>
            <a:endParaRPr lang="en-US" sz="1600" dirty="0"/>
          </a:p>
        </p:txBody>
      </p:sp>
    </p:spTree>
    <p:extLst>
      <p:ext uri="{BB962C8B-B14F-4D97-AF65-F5344CB8AC3E}">
        <p14:creationId xmlns:p14="http://schemas.microsoft.com/office/powerpoint/2010/main" val="58927346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 calcmode="lin" valueType="num">
                                      <p:cBhvr additive="base">
                                        <p:cTn id="4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4" end="14"/>
                                            </p:txEl>
                                          </p:spTgt>
                                        </p:tgtEl>
                                        <p:attrNameLst>
                                          <p:attrName>style.visibility</p:attrName>
                                        </p:attrNameLst>
                                      </p:cBhvr>
                                      <p:to>
                                        <p:strVal val="visible"/>
                                      </p:to>
                                    </p:set>
                                    <p:anim calcmode="lin" valueType="num">
                                      <p:cBhvr additive="base">
                                        <p:cTn id="4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5" end="15"/>
                                            </p:txEl>
                                          </p:spTgt>
                                        </p:tgtEl>
                                        <p:attrNameLst>
                                          <p:attrName>style.visibility</p:attrName>
                                        </p:attrNameLst>
                                      </p:cBhvr>
                                      <p:to>
                                        <p:strVal val="visible"/>
                                      </p:to>
                                    </p:set>
                                    <p:anim calcmode="lin" valueType="num">
                                      <p:cBhvr additive="base">
                                        <p:cTn id="49"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6" end="16"/>
                                            </p:txEl>
                                          </p:spTgt>
                                        </p:tgtEl>
                                        <p:attrNameLst>
                                          <p:attrName>style.visibility</p:attrName>
                                        </p:attrNameLst>
                                      </p:cBhvr>
                                      <p:to>
                                        <p:strVal val="visible"/>
                                      </p:to>
                                    </p:set>
                                    <p:anim calcmode="lin" valueType="num">
                                      <p:cBhvr additive="base">
                                        <p:cTn id="53"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6" end="16"/>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 calcmode="lin" valueType="num">
                                      <p:cBhvr additive="base">
                                        <p:cTn id="57"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7" end="17"/>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 calcmode="lin" valueType="num">
                                      <p:cBhvr additive="base">
                                        <p:cTn id="61"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9 at 11.0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38414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76200"/>
            <a:ext cx="7924800" cy="5940088"/>
          </a:xfrm>
          <a:prstGeom prst="rect">
            <a:avLst/>
          </a:prstGeom>
          <a:noFill/>
        </p:spPr>
        <p:txBody>
          <a:bodyPr wrap="square" rtlCol="0">
            <a:spAutoFit/>
          </a:bodyPr>
          <a:lstStyle/>
          <a:p>
            <a:r>
              <a:rPr lang="en-US" sz="2000" b="1" dirty="0"/>
              <a:t>4. Required Attendance (</a:t>
            </a:r>
            <a:r>
              <a:rPr lang="en-US" sz="2000" b="1" dirty="0" smtClean="0"/>
              <a:t>250 </a:t>
            </a:r>
            <a:r>
              <a:rPr lang="en-US" sz="2000" b="1" dirty="0"/>
              <a:t>points maximum)</a:t>
            </a:r>
            <a:endParaRPr lang="en-US" sz="2000" dirty="0"/>
          </a:p>
          <a:p>
            <a:r>
              <a:rPr lang="en-US" sz="2000" dirty="0"/>
              <a:t> </a:t>
            </a:r>
          </a:p>
          <a:p>
            <a:r>
              <a:rPr lang="en-US" sz="2000" dirty="0"/>
              <a:t>The lieutenant governor must attend the following:</a:t>
            </a:r>
          </a:p>
          <a:p>
            <a:r>
              <a:rPr lang="en-US" sz="2000" dirty="0"/>
              <a:t> </a:t>
            </a:r>
          </a:p>
          <a:p>
            <a:pPr marL="457200" indent="-457200">
              <a:buAutoNum type="alphaLcPeriod"/>
            </a:pPr>
            <a:r>
              <a:rPr lang="en-US" sz="2000" dirty="0" smtClean="0"/>
              <a:t>District </a:t>
            </a:r>
            <a:r>
              <a:rPr lang="en-US" sz="2000" dirty="0"/>
              <a:t>Convention at the beginning and end of his/</a:t>
            </a:r>
            <a:r>
              <a:rPr lang="en-US" sz="2000" dirty="0" smtClean="0"/>
              <a:t>her term </a:t>
            </a:r>
            <a:r>
              <a:rPr lang="en-US" sz="2000" dirty="0"/>
              <a:t>as lieutenant governor.  </a:t>
            </a:r>
            <a:r>
              <a:rPr lang="en-US" sz="2000" dirty="0" smtClean="0"/>
              <a:t>__________________</a:t>
            </a:r>
            <a:endParaRPr lang="en-US" sz="2000" dirty="0"/>
          </a:p>
          <a:p>
            <a:pPr marL="457200" indent="-457200">
              <a:buAutoNum type="alphaLcPeriod" startAt="2"/>
            </a:pPr>
            <a:r>
              <a:rPr lang="en-US" sz="2000" dirty="0" smtClean="0"/>
              <a:t>All </a:t>
            </a:r>
            <a:r>
              <a:rPr lang="en-US" sz="2000" dirty="0"/>
              <a:t>district board meetings    __________________</a:t>
            </a:r>
          </a:p>
          <a:p>
            <a:r>
              <a:rPr lang="en-US" sz="2000" dirty="0" smtClean="0"/>
              <a:t>c.     District </a:t>
            </a:r>
            <a:r>
              <a:rPr lang="en-US" sz="2000" dirty="0"/>
              <a:t>Officers Training Conference __________ </a:t>
            </a:r>
          </a:p>
          <a:p>
            <a:r>
              <a:rPr lang="en-US" sz="2000" dirty="0"/>
              <a:t> </a:t>
            </a:r>
          </a:p>
          <a:p>
            <a:r>
              <a:rPr lang="en-US" sz="2000" dirty="0" smtClean="0"/>
              <a:t>200 points for attending all the above </a:t>
            </a:r>
            <a:r>
              <a:rPr lang="en-US" sz="2000" dirty="0"/>
              <a:t>– A</a:t>
            </a:r>
            <a:r>
              <a:rPr lang="en-US" sz="2000" dirty="0" smtClean="0"/>
              <a:t>dd </a:t>
            </a:r>
            <a:r>
              <a:rPr lang="en-US" sz="2000" dirty="0"/>
              <a:t>50 </a:t>
            </a:r>
            <a:r>
              <a:rPr lang="en-US" sz="2000" dirty="0" smtClean="0"/>
              <a:t>Bonus points </a:t>
            </a:r>
            <a:r>
              <a:rPr lang="en-US" sz="2000" dirty="0"/>
              <a:t>for </a:t>
            </a:r>
            <a:r>
              <a:rPr lang="en-US" sz="2000" dirty="0" smtClean="0"/>
              <a:t>LTGs who  attend the International Convention (ICON).</a:t>
            </a:r>
            <a:endParaRPr lang="en-US" sz="2000" dirty="0"/>
          </a:p>
          <a:p>
            <a:r>
              <a:rPr lang="en-US" sz="2000" dirty="0"/>
              <a:t> </a:t>
            </a:r>
          </a:p>
          <a:p>
            <a:r>
              <a:rPr lang="en-US" sz="2000" dirty="0"/>
              <a:t>(</a:t>
            </a:r>
            <a:r>
              <a:rPr lang="en-US" sz="2000" dirty="0" smtClean="0"/>
              <a:t>250 </a:t>
            </a:r>
            <a:r>
              <a:rPr lang="en-US" sz="2000" dirty="0"/>
              <a:t>points maximum)           </a:t>
            </a:r>
            <a:r>
              <a:rPr lang="en-US" sz="2000" dirty="0" smtClean="0"/>
              <a:t>                               TOTAL </a:t>
            </a:r>
            <a:r>
              <a:rPr lang="en-US" sz="2000" dirty="0"/>
              <a:t>POINTS:___________</a:t>
            </a:r>
          </a:p>
          <a:p>
            <a:r>
              <a:rPr lang="en-US" sz="2000" dirty="0"/>
              <a:t> </a:t>
            </a:r>
          </a:p>
          <a:p>
            <a:r>
              <a:rPr lang="en-US" sz="2000" b="1" dirty="0"/>
              <a:t>Minimum Documentation: </a:t>
            </a:r>
            <a:endParaRPr lang="en-US" sz="2000" dirty="0"/>
          </a:p>
          <a:p>
            <a:r>
              <a:rPr lang="en-US" sz="2000" b="1" dirty="0"/>
              <a:t>1. Reports from DCON and ICON Conference Committees.</a:t>
            </a:r>
            <a:endParaRPr lang="en-US" sz="2000" dirty="0"/>
          </a:p>
          <a:p>
            <a:r>
              <a:rPr lang="en-US" sz="2000" b="1" dirty="0"/>
              <a:t>2. District Board Meeting minutes (page with listing of those in attendance)</a:t>
            </a:r>
            <a:endParaRPr lang="en-US" sz="2000" dirty="0"/>
          </a:p>
          <a:p>
            <a:endParaRPr lang="en-US" sz="2000" dirty="0"/>
          </a:p>
        </p:txBody>
      </p:sp>
    </p:spTree>
    <p:extLst>
      <p:ext uri="{BB962C8B-B14F-4D97-AF65-F5344CB8AC3E}">
        <p14:creationId xmlns:p14="http://schemas.microsoft.com/office/powerpoint/2010/main" val="402300601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anim calcmode="lin" valueType="num">
                                      <p:cBhvr additive="base">
                                        <p:cTn id="2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 calcmode="lin" valueType="num">
                                      <p:cBhvr additive="base">
                                        <p:cTn id="3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 calcmode="lin" valueType="num">
                                      <p:cBhvr additive="base">
                                        <p:cTn id="3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 calcmode="lin" valueType="num">
                                      <p:cBhvr additive="base">
                                        <p:cTn id="4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13" end="13"/>
                                            </p:txEl>
                                          </p:spTgt>
                                        </p:tgtEl>
                                        <p:attrNameLst>
                                          <p:attrName>style.visibility</p:attrName>
                                        </p:attrNameLst>
                                      </p:cBhvr>
                                      <p:to>
                                        <p:strVal val="visible"/>
                                      </p:to>
                                    </p:set>
                                    <p:anim calcmode="lin" valueType="num">
                                      <p:cBhvr additive="base">
                                        <p:cTn id="45"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14" end="14"/>
                                            </p:txEl>
                                          </p:spTgt>
                                        </p:tgtEl>
                                        <p:attrNameLst>
                                          <p:attrName>style.visibility</p:attrName>
                                        </p:attrNameLst>
                                      </p:cBhvr>
                                      <p:to>
                                        <p:strVal val="visible"/>
                                      </p:to>
                                    </p:set>
                                    <p:anim calcmode="lin" valueType="num">
                                      <p:cBhvr additive="base">
                                        <p:cTn id="49"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001000" cy="5632310"/>
          </a:xfrm>
          <a:prstGeom prst="rect">
            <a:avLst/>
          </a:prstGeom>
          <a:noFill/>
        </p:spPr>
        <p:txBody>
          <a:bodyPr wrap="square" rtlCol="0">
            <a:spAutoFit/>
          </a:bodyPr>
          <a:lstStyle/>
          <a:p>
            <a:r>
              <a:rPr lang="en-US" sz="2400" b="1" dirty="0"/>
              <a:t>5.  Delegates at District Conference (100 points maximum)</a:t>
            </a:r>
            <a:endParaRPr lang="en-US" sz="2400" dirty="0"/>
          </a:p>
          <a:p>
            <a:r>
              <a:rPr lang="en-US" sz="2400" b="1" dirty="0"/>
              <a:t> </a:t>
            </a:r>
            <a:endParaRPr lang="en-US" sz="2400" dirty="0"/>
          </a:p>
          <a:p>
            <a:r>
              <a:rPr lang="en-US" sz="2400" dirty="0"/>
              <a:t>Two-thirds of the clubs within the division must be represented by at least two delegates at the District Conference. The attendance of a two-thirds quorum results in 100 points while a one-third quorum results in 50 points.</a:t>
            </a:r>
          </a:p>
          <a:p>
            <a:r>
              <a:rPr lang="en-US" sz="2400" dirty="0"/>
              <a:t> </a:t>
            </a:r>
          </a:p>
          <a:p>
            <a:r>
              <a:rPr lang="en-US" sz="2400" dirty="0"/>
              <a:t>(100 points maximum for 2/3 quorum)</a:t>
            </a:r>
          </a:p>
          <a:p>
            <a:r>
              <a:rPr lang="en-US" sz="2400" dirty="0"/>
              <a:t>(50 points for 1/3 quorum)                          </a:t>
            </a:r>
          </a:p>
          <a:p>
            <a:r>
              <a:rPr lang="en-US" sz="2400" dirty="0"/>
              <a:t> </a:t>
            </a:r>
          </a:p>
          <a:p>
            <a:r>
              <a:rPr lang="en-US" sz="2400" dirty="0"/>
              <a:t>(100 points maximum)            TOTAL POINTS  ___________</a:t>
            </a:r>
          </a:p>
          <a:p>
            <a:r>
              <a:rPr lang="en-US" sz="2400" dirty="0"/>
              <a:t> </a:t>
            </a:r>
          </a:p>
          <a:p>
            <a:r>
              <a:rPr lang="en-US" sz="2400" b="1" dirty="0"/>
              <a:t>Minimum Documentation: Report from District Election Committee</a:t>
            </a:r>
            <a:endParaRPr lang="en-US" sz="2400" dirty="0"/>
          </a:p>
          <a:p>
            <a:endParaRPr lang="en-US" sz="2400" dirty="0"/>
          </a:p>
        </p:txBody>
      </p:sp>
    </p:spTree>
    <p:extLst>
      <p:ext uri="{BB962C8B-B14F-4D97-AF65-F5344CB8AC3E}">
        <p14:creationId xmlns:p14="http://schemas.microsoft.com/office/powerpoint/2010/main" val="230274689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66700"/>
            <a:ext cx="7848600" cy="4893647"/>
          </a:xfrm>
          <a:prstGeom prst="rect">
            <a:avLst/>
          </a:prstGeom>
          <a:noFill/>
        </p:spPr>
        <p:txBody>
          <a:bodyPr wrap="square" rtlCol="0">
            <a:spAutoFit/>
          </a:bodyPr>
          <a:lstStyle/>
          <a:p>
            <a:r>
              <a:rPr lang="en-US" sz="2400" b="1" dirty="0"/>
              <a:t>6. Dues Collection (100 points maximum)</a:t>
            </a:r>
            <a:endParaRPr lang="en-US" sz="2400" dirty="0"/>
          </a:p>
          <a:p>
            <a:r>
              <a:rPr lang="en-US" sz="2400" dirty="0"/>
              <a:t> </a:t>
            </a:r>
          </a:p>
          <a:p>
            <a:r>
              <a:rPr lang="en-US" sz="2400" dirty="0"/>
              <a:t>The average percentage </a:t>
            </a:r>
            <a:r>
              <a:rPr lang="en-US" sz="2400" dirty="0" smtClean="0"/>
              <a:t>of </a:t>
            </a:r>
            <a:r>
              <a:rPr lang="en-US" sz="2400" dirty="0"/>
              <a:t>district and International dues</a:t>
            </a:r>
          </a:p>
          <a:p>
            <a:r>
              <a:rPr lang="en-US" sz="2400" dirty="0"/>
              <a:t>c</a:t>
            </a:r>
            <a:r>
              <a:rPr lang="en-US" sz="2400" dirty="0" smtClean="0"/>
              <a:t>ollected </a:t>
            </a:r>
            <a:r>
              <a:rPr lang="en-US" sz="2400" dirty="0"/>
              <a:t>by December 1 will equal the total number of points awarded.</a:t>
            </a:r>
          </a:p>
          <a:p>
            <a:r>
              <a:rPr lang="en-US" sz="2400" dirty="0"/>
              <a:t> </a:t>
            </a:r>
          </a:p>
          <a:p>
            <a:r>
              <a:rPr lang="en-US" sz="2400" dirty="0"/>
              <a:t>(100 points maximum)    TOTAL POINTS:___________</a:t>
            </a:r>
          </a:p>
          <a:p>
            <a:r>
              <a:rPr lang="en-US" sz="2400" dirty="0"/>
              <a:t> </a:t>
            </a:r>
          </a:p>
          <a:p>
            <a:r>
              <a:rPr lang="en-US" sz="2400" b="1" dirty="0"/>
              <a:t>Minimum Documentation: Key Club District Dues Reports</a:t>
            </a:r>
            <a:endParaRPr lang="en-US" sz="2400" dirty="0"/>
          </a:p>
          <a:p>
            <a:r>
              <a:rPr lang="en-US" sz="2400" b="1" dirty="0"/>
              <a:t>(Be sure to retrieve and file the first December version of this report or get the report from the District Secretary)</a:t>
            </a:r>
            <a:endParaRPr lang="en-US" sz="2400" dirty="0"/>
          </a:p>
          <a:p>
            <a:r>
              <a:rPr lang="en-US" sz="2400" b="1" dirty="0"/>
              <a:t> </a:t>
            </a:r>
            <a:endParaRPr lang="en-US" sz="2400" dirty="0"/>
          </a:p>
          <a:p>
            <a:endParaRPr lang="en-US" sz="2400" dirty="0"/>
          </a:p>
        </p:txBody>
      </p:sp>
    </p:spTree>
    <p:extLst>
      <p:ext uri="{BB962C8B-B14F-4D97-AF65-F5344CB8AC3E}">
        <p14:creationId xmlns:p14="http://schemas.microsoft.com/office/powerpoint/2010/main" val="70275609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8.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431</Words>
  <Application>Microsoft Macintosh PowerPoint</Application>
  <PresentationFormat>On-screen Show (4:3)</PresentationFormat>
  <Paragraphs>201</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Training New Employees</vt:lpstr>
      <vt:lpstr>Robert F. Lucas  Outstanding LTG Award </vt:lpstr>
      <vt:lpstr>What You Need To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2015-06-07T23:04:55Z</dcterms:modified>
</cp:coreProperties>
</file>