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9"/>
  </p:notesMasterIdLst>
  <p:sldIdLst>
    <p:sldId id="256" r:id="rId2"/>
    <p:sldId id="277" r:id="rId3"/>
    <p:sldId id="279" r:id="rId4"/>
    <p:sldId id="280" r:id="rId5"/>
    <p:sldId id="296" r:id="rId6"/>
    <p:sldId id="286" r:id="rId7"/>
    <p:sldId id="287" r:id="rId8"/>
    <p:sldId id="288" r:id="rId9"/>
    <p:sldId id="291" r:id="rId10"/>
    <p:sldId id="292" r:id="rId11"/>
    <p:sldId id="300" r:id="rId12"/>
    <p:sldId id="299" r:id="rId13"/>
    <p:sldId id="301" r:id="rId14"/>
    <p:sldId id="297" r:id="rId15"/>
    <p:sldId id="289" r:id="rId16"/>
    <p:sldId id="298" r:id="rId17"/>
    <p:sldId id="259" r:id="rId1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2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971537581"/>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Leaders need to be able to</a:t>
            </a:r>
            <a:r>
              <a:rPr lang="en-US" baseline="0" dirty="0" smtClean="0"/>
              <a:t> quickly and effectively solve problems, big and small. Preparation is key to avoiding negative situations. </a:t>
            </a: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Good</a:t>
            </a:r>
            <a:r>
              <a:rPr lang="en-US" baseline="0" dirty="0" smtClean="0"/>
              <a:t> leaders do the right thing instead of just getting things done. Effective leaders may get things done but does not mean they are good. </a:t>
            </a:r>
          </a:p>
          <a:p>
            <a:pPr lvl="0" rtl="0">
              <a:spcBef>
                <a:spcPts val="0"/>
              </a:spcBef>
              <a:buNone/>
            </a:pPr>
            <a:r>
              <a:rPr lang="en-US" baseline="0" dirty="0" smtClean="0"/>
              <a:t>Good leaders are fair and responsible. They do not cheat or put others down to bring themselves up.</a:t>
            </a:r>
          </a:p>
          <a:p>
            <a:pPr lvl="0" rtl="0">
              <a:spcBef>
                <a:spcPts val="0"/>
              </a:spcBef>
              <a:buNone/>
            </a:pPr>
            <a:r>
              <a:rPr lang="en-US" baseline="0" dirty="0" smtClean="0"/>
              <a:t>Good leaders develop their followers and they have their followers’ best interest at heart. Effective leaders may only have their own self interest at heart.</a:t>
            </a:r>
          </a:p>
          <a:p>
            <a:pPr lvl="0" rtl="0">
              <a:spcBef>
                <a:spcPts val="0"/>
              </a:spcBef>
              <a:buNone/>
            </a:pPr>
            <a:r>
              <a:rPr lang="en-US" baseline="0" dirty="0" smtClean="0"/>
              <a:t>Good leaders leave a positive legacy and leave their organization better off.</a:t>
            </a: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Effective</a:t>
            </a:r>
            <a:r>
              <a:rPr lang="en-US" baseline="0" dirty="0" smtClean="0"/>
              <a:t> leadership in Key Club is essential to the success of the club.</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Every</a:t>
            </a:r>
            <a:r>
              <a:rPr lang="en-US" baseline="0" dirty="0" smtClean="0"/>
              <a:t> Key Club is a team and everyone needs to work together </a:t>
            </a:r>
            <a:r>
              <a:rPr lang="en-US" baseline="0" smtClean="0"/>
              <a:t>to achieve your common goals.</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Ask people to tell stories of leaders they</a:t>
            </a:r>
            <a:r>
              <a:rPr lang="en-US" baseline="0" dirty="0" smtClean="0"/>
              <a:t> admire whether it be in or outside of Key Club</a:t>
            </a: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Many definitions of leadership—all involve influencing</a:t>
            </a:r>
            <a:r>
              <a:rPr lang="en-US" baseline="0" dirty="0" smtClean="0"/>
              <a:t> others toward common goals. Can be difficult to influence others. Interpersonal skills, being able to manage conflict of all kinds, and being able to problem solve are all important skills. Being a leader involves thinking on your feet, taking charge and quickly solving problems and managing situations.</a:t>
            </a: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Many leadership</a:t>
            </a:r>
            <a:r>
              <a:rPr lang="en-US" baseline="0" dirty="0" smtClean="0"/>
              <a:t> traits. These are only a few examples. Motivation and communication skills are the most crucial to any leadership position.</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Leadership comes with a lot of responsibility and a lot of duties. As</a:t>
            </a:r>
            <a:r>
              <a:rPr lang="en-US" baseline="0" dirty="0" smtClean="0"/>
              <a:t> a leader you are in charge of serving your followers however you can.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defRPr sz="1800"/>
            </a:pPr>
            <a:r>
              <a:rPr lang="en-US" sz="1100" dirty="0" smtClean="0"/>
              <a:t>Communication skills are essential.</a:t>
            </a:r>
            <a:r>
              <a:rPr lang="en-US" sz="1100" baseline="0" dirty="0" smtClean="0"/>
              <a:t> Everyone in your group needs to stay on the same page in order to have an effective team. As the leader, you are in charge of facilitating effective communication. </a:t>
            </a:r>
            <a:endParaRPr lang="en-US" sz="11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Good leaders recognize</a:t>
            </a:r>
            <a:r>
              <a:rPr lang="en-US" baseline="0" dirty="0" smtClean="0"/>
              <a:t> that they are not perfect and that there is always room to grow. Take a moment to evaluate your leadership and always be working to improve. </a:t>
            </a: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Motivating a group can be hard. Being passionate</a:t>
            </a:r>
            <a:r>
              <a:rPr lang="en-US" baseline="0" dirty="0" smtClean="0"/>
              <a:t> and showing enthusiasm can help those around you feel the same way.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A</a:t>
            </a:r>
            <a:r>
              <a:rPr lang="en-US" baseline="0" dirty="0" smtClean="0"/>
              <a:t>n effective team can be even more productive than the sum of all its members. Leaders are responsible for building the team spirit among their groups. </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r>
              <a:rPr lang="en-US" dirty="0" smtClean="0"/>
              <a:t>Leaders need to be able to deal with conflict in a diplomatic, fair manner</a:t>
            </a:r>
            <a:r>
              <a:rPr lang="en-US" baseline="0" dirty="0" smtClean="0"/>
              <a:t>. </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dk2"/>
                </a:solidFill>
              </a:rPr>
              <a:t>‹#›</a:t>
            </a:fld>
            <a:endParaRPr lang="en"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hyperlink" Target="http://floridakeyclub.org/"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p:nvPr/>
        </p:nvSpPr>
        <p:spPr>
          <a:xfrm>
            <a:off x="224550" y="278025"/>
            <a:ext cx="8832600" cy="10908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5" name="Shape 55"/>
          <p:cNvSpPr txBox="1"/>
          <p:nvPr/>
        </p:nvSpPr>
        <p:spPr>
          <a:xfrm>
            <a:off x="1454300" y="2031725"/>
            <a:ext cx="1283100" cy="213900"/>
          </a:xfrm>
          <a:prstGeom prst="rect">
            <a:avLst/>
          </a:prstGeom>
          <a:noFill/>
          <a:ln>
            <a:noFill/>
          </a:ln>
        </p:spPr>
        <p:txBody>
          <a:bodyPr lIns="91425" tIns="91425" rIns="91425" bIns="91425" anchor="t" anchorCtr="0">
            <a:noAutofit/>
          </a:bodyPr>
          <a:lstStyle/>
          <a:p>
            <a:pPr lvl="0">
              <a:spcBef>
                <a:spcPts val="0"/>
              </a:spcBef>
              <a:buNone/>
            </a:pPr>
            <a:endParaRPr/>
          </a:p>
        </p:txBody>
      </p:sp>
      <p:sp>
        <p:nvSpPr>
          <p:cNvPr id="56" name="Shape 56"/>
          <p:cNvSpPr txBox="1"/>
          <p:nvPr/>
        </p:nvSpPr>
        <p:spPr>
          <a:xfrm>
            <a:off x="1219200" y="1809750"/>
            <a:ext cx="6351675" cy="974324"/>
          </a:xfrm>
          <a:prstGeom prst="rect">
            <a:avLst/>
          </a:prstGeom>
          <a:noFill/>
          <a:ln>
            <a:noFill/>
          </a:ln>
        </p:spPr>
        <p:txBody>
          <a:bodyPr lIns="91425" tIns="91425" rIns="91425" bIns="91425" anchor="t" anchorCtr="0">
            <a:noAutofit/>
          </a:bodyPr>
          <a:lstStyle/>
          <a:p>
            <a:pPr lvl="0" algn="ctr" rtl="0">
              <a:spcBef>
                <a:spcPts val="0"/>
              </a:spcBef>
              <a:buNone/>
            </a:pPr>
            <a:r>
              <a:rPr lang="en" sz="4800" dirty="0" smtClean="0">
                <a:latin typeface="Verdana"/>
                <a:ea typeface="Verdana"/>
                <a:cs typeface="Verdana"/>
                <a:sym typeface="Verdana"/>
              </a:rPr>
              <a:t>Leaders to admire</a:t>
            </a:r>
            <a:endParaRPr lang="en" sz="4800" dirty="0">
              <a:latin typeface="Verdana"/>
              <a:ea typeface="Verdana"/>
              <a:cs typeface="Verdana"/>
              <a:sym typeface="Verdana"/>
            </a:endParaRPr>
          </a:p>
        </p:txBody>
      </p:sp>
      <p:pic>
        <p:nvPicPr>
          <p:cNvPr id="57" name="Shape 57"/>
          <p:cNvPicPr preferRelativeResize="0"/>
          <p:nvPr/>
        </p:nvPicPr>
        <p:blipFill>
          <a:blip r:embed="rId3">
            <a:alphaModFix/>
          </a:blip>
          <a:stretch>
            <a:fillRect/>
          </a:stretch>
        </p:blipFill>
        <p:spPr>
          <a:xfrm>
            <a:off x="0" y="3851050"/>
            <a:ext cx="9144000" cy="1273974"/>
          </a:xfrm>
          <a:prstGeom prst="rect">
            <a:avLst/>
          </a:prstGeom>
          <a:noFill/>
          <a:ln>
            <a:noFill/>
          </a:ln>
        </p:spPr>
      </p:pic>
      <p:pic>
        <p:nvPicPr>
          <p:cNvPr id="58" name="Shape 58"/>
          <p:cNvPicPr preferRelativeResize="0"/>
          <p:nvPr/>
        </p:nvPicPr>
        <p:blipFill>
          <a:blip r:embed="rId4">
            <a:alphaModFix/>
          </a:blip>
          <a:stretch>
            <a:fillRect/>
          </a:stretch>
        </p:blipFill>
        <p:spPr>
          <a:xfrm>
            <a:off x="0" y="-625"/>
            <a:ext cx="9144000" cy="416974"/>
          </a:xfrm>
          <a:prstGeom prst="rect">
            <a:avLst/>
          </a:prstGeom>
          <a:noFill/>
          <a:ln>
            <a:noFill/>
          </a:ln>
        </p:spPr>
      </p:pic>
      <p:pic>
        <p:nvPicPr>
          <p:cNvPr id="60" name="Shape 60"/>
          <p:cNvPicPr preferRelativeResize="0"/>
          <p:nvPr/>
        </p:nvPicPr>
        <p:blipFill>
          <a:blip r:embed="rId5">
            <a:alphaModFix/>
          </a:blip>
          <a:stretch>
            <a:fillRect/>
          </a:stretch>
        </p:blipFill>
        <p:spPr>
          <a:xfrm>
            <a:off x="8022050" y="3808275"/>
            <a:ext cx="1121949" cy="1025125"/>
          </a:xfrm>
          <a:prstGeom prst="rect">
            <a:avLst/>
          </a:prstGeom>
          <a:noFill/>
          <a:ln>
            <a:noFill/>
          </a:ln>
        </p:spPr>
      </p:pic>
      <p:pic>
        <p:nvPicPr>
          <p:cNvPr id="61" name="Shape 61"/>
          <p:cNvPicPr preferRelativeResize="0"/>
          <p:nvPr/>
        </p:nvPicPr>
        <p:blipFill>
          <a:blip r:embed="rId6">
            <a:alphaModFix/>
          </a:blip>
          <a:stretch>
            <a:fillRect/>
          </a:stretch>
        </p:blipFill>
        <p:spPr>
          <a:xfrm>
            <a:off x="384949" y="605999"/>
            <a:ext cx="1550425" cy="71742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539850"/>
            <a:ext cx="6244800" cy="812700"/>
          </a:xfrm>
          <a:prstGeom prst="rect">
            <a:avLst/>
          </a:prstGeom>
          <a:noFill/>
          <a:ln>
            <a:noFill/>
          </a:ln>
        </p:spPr>
        <p:txBody>
          <a:bodyPr lIns="91425" tIns="91425" rIns="91425" bIns="91425" anchor="t" anchorCtr="0">
            <a:noAutofit/>
          </a:bodyPr>
          <a:lstStyle/>
          <a:p>
            <a:pPr lvl="0"/>
            <a:r>
              <a:rPr lang="en" sz="3600" dirty="0" smtClean="0">
                <a:latin typeface="Verdana"/>
                <a:ea typeface="Verdana"/>
                <a:cs typeface="Verdana"/>
                <a:sym typeface="Verdana"/>
              </a:rPr>
              <a:t>Problem solving</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
        <p:nvSpPr>
          <p:cNvPr id="7" name="Shape 68"/>
          <p:cNvSpPr txBox="1"/>
          <p:nvPr/>
        </p:nvSpPr>
        <p:spPr>
          <a:xfrm>
            <a:off x="257250" y="1231350"/>
            <a:ext cx="6875199" cy="2940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Good problem solving is an extremely important skill to have as a leader </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Being flexible and open to new plans is key when leading a group—things always come up and it is best to be prepared for something to go wrong</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Planning ahead and planning thoroughly are very important </a:t>
            </a:r>
          </a:p>
          <a:p>
            <a:pPr marL="285750" lvl="1" indent="-285750">
              <a:spcAft>
                <a:spcPts val="600"/>
              </a:spcAft>
              <a:buFont typeface="Arial" panose="020B0604020202020204" pitchFamily="34" charset="0"/>
              <a:buChar char="•"/>
            </a:pPr>
            <a:endParaRPr lang="en-US" sz="1800" dirty="0" smtClean="0">
              <a:latin typeface="Verdana"/>
              <a:ea typeface="Verdana"/>
              <a:cs typeface="Verdana"/>
              <a:sym typeface="Verdana"/>
            </a:endParaRPr>
          </a:p>
          <a:p>
            <a:pPr marL="285750" lvl="1" indent="-285750">
              <a:spcAft>
                <a:spcPts val="6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41574113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539850"/>
            <a:ext cx="6244800" cy="812700"/>
          </a:xfrm>
          <a:prstGeom prst="rect">
            <a:avLst/>
          </a:prstGeom>
          <a:noFill/>
          <a:ln>
            <a:noFill/>
          </a:ln>
        </p:spPr>
        <p:txBody>
          <a:bodyPr lIns="91425" tIns="91425" rIns="91425" bIns="91425" anchor="t" anchorCtr="0">
            <a:noAutofit/>
          </a:bodyPr>
          <a:lstStyle/>
          <a:p>
            <a:pPr lvl="0"/>
            <a:r>
              <a:rPr lang="en" sz="3600" dirty="0" smtClean="0">
                <a:latin typeface="Verdana"/>
                <a:ea typeface="Verdana"/>
                <a:cs typeface="Verdana"/>
                <a:sym typeface="Verdana"/>
              </a:rPr>
              <a:t>Good vs. effective leaders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
        <p:nvSpPr>
          <p:cNvPr id="7" name="Shape 68"/>
          <p:cNvSpPr txBox="1"/>
          <p:nvPr/>
        </p:nvSpPr>
        <p:spPr>
          <a:xfrm>
            <a:off x="257250" y="1231350"/>
            <a:ext cx="6875199" cy="2940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1800" dirty="0">
                <a:latin typeface="Verdana"/>
                <a:ea typeface="Verdana"/>
                <a:cs typeface="Verdana"/>
                <a:sym typeface="Verdana"/>
              </a:rPr>
              <a:t>Doing the Right Things vs. Simply Getting Things Done</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Good </a:t>
            </a:r>
            <a:r>
              <a:rPr lang="en-US" sz="1800" dirty="0">
                <a:latin typeface="Verdana"/>
                <a:ea typeface="Verdana"/>
                <a:cs typeface="Verdana"/>
                <a:sym typeface="Verdana"/>
              </a:rPr>
              <a:t>Leaders Are </a:t>
            </a:r>
            <a:r>
              <a:rPr lang="en-US" sz="1800" dirty="0" smtClean="0">
                <a:latin typeface="Verdana"/>
                <a:ea typeface="Verdana"/>
                <a:cs typeface="Verdana"/>
                <a:sym typeface="Verdana"/>
              </a:rPr>
              <a:t>Responsible and Fair</a:t>
            </a:r>
            <a:endParaRPr lang="en-US" sz="1800" dirty="0">
              <a:latin typeface="Verdana"/>
              <a:ea typeface="Verdana"/>
              <a:cs typeface="Verdana"/>
              <a:sym typeface="Verdana"/>
            </a:endParaRP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Good </a:t>
            </a:r>
            <a:r>
              <a:rPr lang="en-US" sz="1800" dirty="0">
                <a:latin typeface="Verdana"/>
                <a:ea typeface="Verdana"/>
                <a:cs typeface="Verdana"/>
                <a:sym typeface="Verdana"/>
              </a:rPr>
              <a:t>Leaders Develop Followers</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Good </a:t>
            </a:r>
            <a:r>
              <a:rPr lang="en-US" sz="1800" dirty="0">
                <a:latin typeface="Verdana"/>
                <a:ea typeface="Verdana"/>
                <a:cs typeface="Verdana"/>
                <a:sym typeface="Verdana"/>
              </a:rPr>
              <a:t>leaders leave the organization and its followers better off than when they found it</a:t>
            </a:r>
          </a:p>
          <a:p>
            <a:pPr marL="285750" lvl="1" indent="-285750">
              <a:spcAft>
                <a:spcPts val="6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3885402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539850"/>
            <a:ext cx="6244800" cy="812700"/>
          </a:xfrm>
          <a:prstGeom prst="rect">
            <a:avLst/>
          </a:prstGeom>
          <a:noFill/>
          <a:ln>
            <a:noFill/>
          </a:ln>
        </p:spPr>
        <p:txBody>
          <a:bodyPr lIns="91425" tIns="91425" rIns="91425" bIns="91425" anchor="t" anchorCtr="0">
            <a:noAutofit/>
          </a:bodyPr>
          <a:lstStyle/>
          <a:p>
            <a:pPr lvl="0"/>
            <a:r>
              <a:rPr lang="en-US" sz="3600" dirty="0" smtClean="0">
                <a:latin typeface="Verdana"/>
                <a:ea typeface="Verdana"/>
                <a:cs typeface="Verdana"/>
                <a:sym typeface="Verdana"/>
              </a:rPr>
              <a:t>Examples of good leaders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
        <p:nvSpPr>
          <p:cNvPr id="7" name="Shape 68"/>
          <p:cNvSpPr txBox="1"/>
          <p:nvPr/>
        </p:nvSpPr>
        <p:spPr>
          <a:xfrm>
            <a:off x="257250" y="1657350"/>
            <a:ext cx="6875199" cy="2514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2800" dirty="0" smtClean="0">
                <a:latin typeface="Verdana"/>
                <a:ea typeface="Verdana"/>
                <a:cs typeface="Verdana"/>
                <a:sym typeface="Verdana"/>
              </a:rPr>
              <a:t>Can anyone think of an example of someone they think is a good leader? Why?</a:t>
            </a:r>
            <a:endParaRPr lang="en-US" sz="2800" dirty="0" smtClean="0">
              <a:latin typeface="Verdana"/>
              <a:ea typeface="Verdana"/>
              <a:cs typeface="Verdana"/>
              <a:sym typeface="Verdana"/>
            </a:endParaRPr>
          </a:p>
          <a:p>
            <a:pPr marL="285750" lvl="1" indent="-285750">
              <a:spcAft>
                <a:spcPts val="600"/>
              </a:spcAft>
              <a:buFont typeface="Arial" panose="020B0604020202020204" pitchFamily="34" charset="0"/>
              <a:buChar char="•"/>
            </a:pPr>
            <a:endParaRPr lang="en-US" sz="1800" dirty="0" smtClean="0">
              <a:latin typeface="Verdana"/>
              <a:ea typeface="Verdana"/>
              <a:cs typeface="Verdana"/>
              <a:sym typeface="Verdana"/>
            </a:endParaRPr>
          </a:p>
          <a:p>
            <a:pPr marL="285750" lvl="1" indent="-285750">
              <a:spcAft>
                <a:spcPts val="6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2812631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1219200" y="1657350"/>
            <a:ext cx="7165149" cy="1574700"/>
          </a:xfrm>
          <a:prstGeom prst="rect">
            <a:avLst/>
          </a:prstGeom>
          <a:noFill/>
          <a:ln>
            <a:noFill/>
          </a:ln>
        </p:spPr>
        <p:txBody>
          <a:bodyPr lIns="91425" tIns="91425" rIns="91425" bIns="91425" anchor="t" anchorCtr="0">
            <a:noAutofit/>
          </a:bodyPr>
          <a:lstStyle/>
          <a:p>
            <a:pPr lvl="0"/>
            <a:r>
              <a:rPr lang="en-US" sz="5400" dirty="0" smtClean="0">
                <a:latin typeface="Verdana"/>
                <a:ea typeface="Verdana"/>
                <a:cs typeface="Verdana"/>
                <a:sym typeface="Verdana"/>
              </a:rPr>
              <a:t>Leadership Within Key Club</a:t>
            </a:r>
            <a:endParaRPr lang="en" sz="54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7549107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38150"/>
            <a:ext cx="73479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Key Club leadership structure</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57250" y="11551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International Board of Trustees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International Council: Board and Governors</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Florida District Board</a:t>
            </a: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Lieutenant Governor</a:t>
            </a: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Club Board </a:t>
            </a:r>
            <a:r>
              <a:rPr lang="en-US" sz="1800" dirty="0">
                <a:latin typeface="Verdana"/>
                <a:ea typeface="Verdana"/>
                <a:cs typeface="Verdana"/>
                <a:sym typeface="Verdana"/>
              </a:rPr>
              <a:t>of Directors</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Members</a:t>
            </a: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3535882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Leadership in Key Club</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28600" y="12763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No matter your position in Key Club, it is important to possess leadership skills and work on becoming a good leader in order to have a successful club</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Effective communication among the whole board of directors and among the club is essential </a:t>
            </a:r>
          </a:p>
          <a:p>
            <a:pPr lvl="0">
              <a:spcAft>
                <a:spcPts val="1200"/>
              </a:spcAft>
            </a:pPr>
            <a:endParaRPr lang="en-US" sz="1800" dirty="0" smtClean="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1800230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9" name="Shape 69"/>
          <p:cNvSpPr txBox="1"/>
          <p:nvPr/>
        </p:nvSpPr>
        <p:spPr>
          <a:xfrm>
            <a:off x="-3270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Leadership in Key Club</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
        <p:nvSpPr>
          <p:cNvPr id="7" name="Shape 68"/>
          <p:cNvSpPr txBox="1"/>
          <p:nvPr/>
        </p:nvSpPr>
        <p:spPr>
          <a:xfrm>
            <a:off x="228600" y="1231350"/>
            <a:ext cx="7650411"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Effective leadership in Key Club starts with everyone clearly knowing their roles and positions</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Presidents and board members need to ensure members stay informed and active</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Key Club is a great way to grow as a leader—encourage everyone to pursue an officer position if they are interesting</a:t>
            </a:r>
          </a:p>
          <a:p>
            <a:pPr lvl="0">
              <a:spcAft>
                <a:spcPts val="1200"/>
              </a:spcAft>
            </a:pPr>
            <a:endParaRPr lang="en-US" sz="1800" dirty="0" smtClean="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Tree>
    <p:extLst>
      <p:ext uri="{BB962C8B-B14F-4D97-AF65-F5344CB8AC3E}">
        <p14:creationId xmlns:p14="http://schemas.microsoft.com/office/powerpoint/2010/main" val="40166593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Shape 84"/>
          <p:cNvPicPr preferRelativeResize="0"/>
          <p:nvPr/>
        </p:nvPicPr>
        <p:blipFill>
          <a:blip r:embed="rId3">
            <a:alphaModFix/>
          </a:blip>
          <a:stretch>
            <a:fillRect/>
          </a:stretch>
        </p:blipFill>
        <p:spPr>
          <a:xfrm>
            <a:off x="0" y="3988587"/>
            <a:ext cx="9144000" cy="1176275"/>
          </a:xfrm>
          <a:prstGeom prst="rect">
            <a:avLst/>
          </a:prstGeom>
          <a:noFill/>
          <a:ln>
            <a:noFill/>
          </a:ln>
        </p:spPr>
      </p:pic>
      <p:pic>
        <p:nvPicPr>
          <p:cNvPr id="85" name="Shape 85"/>
          <p:cNvPicPr preferRelativeResize="0"/>
          <p:nvPr/>
        </p:nvPicPr>
        <p:blipFill>
          <a:blip r:embed="rId4">
            <a:alphaModFix/>
          </a:blip>
          <a:stretch>
            <a:fillRect/>
          </a:stretch>
        </p:blipFill>
        <p:spPr>
          <a:xfrm>
            <a:off x="0" y="-3"/>
            <a:ext cx="9144000" cy="338374"/>
          </a:xfrm>
          <a:prstGeom prst="rect">
            <a:avLst/>
          </a:prstGeom>
          <a:noFill/>
          <a:ln>
            <a:noFill/>
          </a:ln>
        </p:spPr>
      </p:pic>
      <p:sp>
        <p:nvSpPr>
          <p:cNvPr id="86" name="Shape 86"/>
          <p:cNvSpPr txBox="1"/>
          <p:nvPr/>
        </p:nvSpPr>
        <p:spPr>
          <a:xfrm>
            <a:off x="160350" y="1558650"/>
            <a:ext cx="8629500" cy="1470300"/>
          </a:xfrm>
          <a:prstGeom prst="rect">
            <a:avLst/>
          </a:prstGeom>
          <a:noFill/>
          <a:ln>
            <a:noFill/>
          </a:ln>
        </p:spPr>
        <p:txBody>
          <a:bodyPr lIns="91425" tIns="91425" rIns="91425" bIns="91425" anchor="t" anchorCtr="0">
            <a:noAutofit/>
          </a:bodyPr>
          <a:lstStyle/>
          <a:p>
            <a:pPr marL="127000" lvl="0" rtl="0">
              <a:lnSpc>
                <a:spcPct val="115000"/>
              </a:lnSpc>
              <a:spcBef>
                <a:spcPts val="0"/>
              </a:spcBef>
              <a:buSzPct val="100000"/>
            </a:pPr>
            <a:r>
              <a:rPr lang="en" sz="2400" dirty="0" smtClean="0">
                <a:latin typeface="Verdana"/>
                <a:ea typeface="Verdana"/>
                <a:cs typeface="Verdana"/>
                <a:sym typeface="Verdana"/>
              </a:rPr>
              <a:t>For more information visit </a:t>
            </a:r>
            <a:r>
              <a:rPr lang="en" sz="2400" u="sng" dirty="0" smtClean="0">
                <a:solidFill>
                  <a:schemeClr val="hlink"/>
                </a:solidFill>
                <a:latin typeface="Verdana"/>
                <a:ea typeface="Verdana"/>
                <a:cs typeface="Verdana"/>
                <a:sym typeface="Verdana"/>
                <a:hlinkClick r:id="rId5"/>
              </a:rPr>
              <a:t>www.floridakeyclub.org</a:t>
            </a:r>
            <a:endParaRPr lang="en" sz="2400" dirty="0">
              <a:latin typeface="Verdana"/>
              <a:ea typeface="Verdana"/>
              <a:cs typeface="Verdana"/>
              <a:sym typeface="Verdana"/>
            </a:endParaRPr>
          </a:p>
          <a:p>
            <a:pPr marL="127000" lvl="0" rtl="0">
              <a:lnSpc>
                <a:spcPct val="115000"/>
              </a:lnSpc>
              <a:spcBef>
                <a:spcPts val="0"/>
              </a:spcBef>
              <a:buSzPct val="100000"/>
            </a:pPr>
            <a:r>
              <a:rPr lang="en" sz="2400" dirty="0" smtClean="0">
                <a:latin typeface="Verdana"/>
                <a:ea typeface="Verdana"/>
                <a:cs typeface="Verdana"/>
                <a:sym typeface="Verdana"/>
              </a:rPr>
              <a:t>Questions </a:t>
            </a:r>
            <a:r>
              <a:rPr lang="en" sz="2400" dirty="0">
                <a:latin typeface="Verdana"/>
                <a:ea typeface="Verdana"/>
                <a:cs typeface="Verdana"/>
                <a:sym typeface="Verdana"/>
              </a:rPr>
              <a:t>and/or Comments</a:t>
            </a:r>
            <a:r>
              <a:rPr lang="en" sz="2400" dirty="0" smtClean="0">
                <a:latin typeface="Verdana"/>
                <a:ea typeface="Verdana"/>
                <a:cs typeface="Verdana"/>
                <a:sym typeface="Verdana"/>
              </a:rPr>
              <a:t>?</a:t>
            </a:r>
            <a:endParaRPr lang="en" sz="24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lnSpc>
                <a:spcPct val="115000"/>
              </a:lnSpc>
              <a:spcBef>
                <a:spcPts val="0"/>
              </a:spcBef>
              <a:buNone/>
            </a:pPr>
            <a:endParaRPr sz="16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87" name="Shape 87"/>
          <p:cNvSpPr txBox="1"/>
          <p:nvPr/>
        </p:nvSpPr>
        <p:spPr>
          <a:xfrm>
            <a:off x="0" y="4636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Conclusion</a:t>
            </a:r>
            <a:endParaRPr lang="en" sz="3600" dirty="0">
              <a:latin typeface="Verdana"/>
              <a:ea typeface="Verdana"/>
              <a:cs typeface="Verdana"/>
              <a:sym typeface="Verdana"/>
            </a:endParaRPr>
          </a:p>
        </p:txBody>
      </p:sp>
      <p:pic>
        <p:nvPicPr>
          <p:cNvPr id="88" name="Shape 88"/>
          <p:cNvPicPr preferRelativeResize="0"/>
          <p:nvPr/>
        </p:nvPicPr>
        <p:blipFill>
          <a:blip r:embed="rId6">
            <a:alphaModFix/>
          </a:blip>
          <a:stretch>
            <a:fillRect/>
          </a:stretch>
        </p:blipFill>
        <p:spPr>
          <a:xfrm>
            <a:off x="7346324" y="563224"/>
            <a:ext cx="1550425" cy="71742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76350"/>
            <a:ext cx="7650411" cy="28956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Leadership is the ability to influence individuals or groups toward achievement of goals</a:t>
            </a:r>
          </a:p>
          <a:p>
            <a:pPr marL="342900" lvl="0" indent="-342900">
              <a:spcAft>
                <a:spcPts val="1200"/>
              </a:spcAft>
              <a:buFont typeface="Arial" panose="020B0604020202020204" pitchFamily="34" charset="0"/>
              <a:buChar char="•"/>
            </a:pPr>
            <a:r>
              <a:rPr lang="en-US" sz="1800" dirty="0">
                <a:latin typeface="Verdana"/>
                <a:ea typeface="Verdana"/>
                <a:cs typeface="Verdana"/>
                <a:sym typeface="Verdana"/>
              </a:rPr>
              <a:t>the ability to influence others is a </a:t>
            </a:r>
            <a:r>
              <a:rPr lang="en-US" sz="1800" dirty="0" smtClean="0">
                <a:latin typeface="Verdana"/>
                <a:ea typeface="Verdana"/>
                <a:cs typeface="Verdana"/>
                <a:sym typeface="Verdana"/>
              </a:rPr>
              <a:t>combination </a:t>
            </a:r>
            <a:r>
              <a:rPr lang="en-US" sz="1800" dirty="0">
                <a:latin typeface="Verdana"/>
                <a:ea typeface="Verdana"/>
                <a:cs typeface="Verdana"/>
                <a:sym typeface="Verdana"/>
              </a:rPr>
              <a:t>of</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Interpersonal Communications</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Conflict Management</a:t>
            </a:r>
          </a:p>
          <a:p>
            <a:pPr marL="914400" lvl="1" indent="-342900">
              <a:spcAft>
                <a:spcPts val="1200"/>
              </a:spcAft>
              <a:buFont typeface="Arial" panose="020B0604020202020204" pitchFamily="34" charset="0"/>
              <a:buChar char="•"/>
            </a:pPr>
            <a:r>
              <a:rPr lang="en-US" sz="1800" dirty="0">
                <a:latin typeface="Verdana"/>
                <a:ea typeface="Verdana"/>
                <a:cs typeface="Verdana"/>
                <a:sym typeface="Verdana"/>
              </a:rPr>
              <a:t>Problem solving</a:t>
            </a:r>
          </a:p>
          <a:p>
            <a:pPr marL="342900" lvl="0" indent="-342900">
              <a:spcAft>
                <a:spcPts val="1200"/>
              </a:spcAft>
              <a:buFont typeface="Arial" panose="020B0604020202020204" pitchFamily="34" charset="0"/>
              <a:buChar char="•"/>
            </a:pPr>
            <a:endParaRPr lang="en-US" sz="1800" dirty="0">
              <a:latin typeface="Verdana"/>
              <a:ea typeface="Verdana"/>
              <a:cs typeface="Verdana"/>
              <a:sym typeface="Verdana"/>
            </a:endParaRPr>
          </a:p>
        </p:txBody>
      </p:sp>
      <p:sp>
        <p:nvSpPr>
          <p:cNvPr id="69" name="Shape 69"/>
          <p:cNvSpPr txBox="1"/>
          <p:nvPr/>
        </p:nvSpPr>
        <p:spPr>
          <a:xfrm>
            <a:off x="856" y="3874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Definition of leadership</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12575" y="590550"/>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75675"/>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459950"/>
            <a:ext cx="8629500" cy="1873800"/>
          </a:xfrm>
          <a:prstGeom prst="rect">
            <a:avLst/>
          </a:prstGeom>
          <a:noFill/>
          <a:ln>
            <a:noFill/>
          </a:ln>
        </p:spPr>
        <p:txBody>
          <a:bodyPr lIns="91425" tIns="91425" rIns="91425" bIns="91425" numCol="2"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M</a:t>
            </a:r>
            <a:r>
              <a:rPr lang="en-US" sz="1800" dirty="0" smtClean="0">
                <a:latin typeface="Verdana"/>
                <a:ea typeface="Verdana"/>
                <a:cs typeface="Verdana"/>
                <a:sym typeface="Verdana"/>
              </a:rPr>
              <a:t>otivation</a:t>
            </a: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Communication skills</a:t>
            </a:r>
            <a:endParaRPr lang="en-US" sz="1800" dirty="0">
              <a:latin typeface="Verdana"/>
              <a:ea typeface="Verdana"/>
              <a:cs typeface="Verdana"/>
              <a:sym typeface="Verdana"/>
            </a:endParaRP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Persuasion </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Persistence</a:t>
            </a: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lvl="0">
              <a:spcAft>
                <a:spcPts val="1200"/>
              </a:spcAft>
            </a:pPr>
            <a:endParaRPr lang="en-US" sz="1800" dirty="0">
              <a:latin typeface="Verdana"/>
              <a:ea typeface="Verdana"/>
              <a:cs typeface="Verdana"/>
              <a:sym typeface="Verdana"/>
            </a:endParaRPr>
          </a:p>
          <a:p>
            <a:pPr lvl="0">
              <a:spcAft>
                <a:spcPts val="1200"/>
              </a:spcAft>
            </a:pPr>
            <a:r>
              <a:rPr lang="en-US" sz="1800" dirty="0" smtClean="0">
                <a:latin typeface="Verdana"/>
                <a:ea typeface="Verdana"/>
                <a:cs typeface="Verdana"/>
                <a:sym typeface="Verdana"/>
              </a:rPr>
              <a:t>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Patience</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Flexibility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Integrity  </a:t>
            </a:r>
          </a:p>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Passion  </a:t>
            </a:r>
          </a:p>
          <a:p>
            <a:pPr marL="285750" lvl="0" indent="-285750">
              <a:spcAft>
                <a:spcPts val="1200"/>
              </a:spcAft>
              <a:buFont typeface="Arial" panose="020B0604020202020204" pitchFamily="34" charset="0"/>
              <a:buChar char="•"/>
            </a:pPr>
            <a:endParaRPr lang="en-US" sz="1800" dirty="0" smtClean="0">
              <a:latin typeface="Verdana"/>
              <a:ea typeface="Verdana"/>
              <a:cs typeface="Verdana"/>
              <a:sym typeface="Verdana"/>
            </a:endParaRPr>
          </a:p>
          <a:p>
            <a:pPr marL="285750" lvl="0" indent="-285750">
              <a:spcAft>
                <a:spcPts val="1200"/>
              </a:spcAft>
              <a:buFont typeface="Arial" panose="020B0604020202020204" pitchFamily="34" charset="0"/>
              <a:buChar char="•"/>
            </a:pPr>
            <a:endParaRPr lang="en-US" sz="1800" dirty="0">
              <a:latin typeface="Verdana"/>
              <a:ea typeface="Verdana"/>
              <a:cs typeface="Verdana"/>
              <a:sym typeface="Verdana"/>
            </a:endParaRPr>
          </a:p>
          <a:p>
            <a:pPr marL="457200" lvl="0" indent="0" rtl="0">
              <a:spcBef>
                <a:spcPts val="0"/>
              </a:spcBef>
              <a:buNone/>
            </a:pPr>
            <a:endParaRPr sz="1600" dirty="0"/>
          </a:p>
        </p:txBody>
      </p:sp>
      <p:sp>
        <p:nvSpPr>
          <p:cNvPr id="69" name="Shape 69"/>
          <p:cNvSpPr txBox="1"/>
          <p:nvPr/>
        </p:nvSpPr>
        <p:spPr>
          <a:xfrm>
            <a:off x="-3270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Traits of effective leaders</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406526"/>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31350"/>
            <a:ext cx="8629500" cy="29406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Build task commitment and </a:t>
            </a:r>
            <a:r>
              <a:rPr lang="en-US" sz="1800" dirty="0">
                <a:latin typeface="Verdana"/>
                <a:ea typeface="Verdana"/>
                <a:cs typeface="Verdana"/>
                <a:sym typeface="Verdana"/>
              </a:rPr>
              <a:t>optimism</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Build </a:t>
            </a:r>
            <a:r>
              <a:rPr lang="en-US" sz="1800" dirty="0">
                <a:latin typeface="Verdana"/>
                <a:ea typeface="Verdana"/>
                <a:cs typeface="Verdana"/>
                <a:sym typeface="Verdana"/>
              </a:rPr>
              <a:t>mutual trust and cooperation</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Organize </a:t>
            </a:r>
            <a:r>
              <a:rPr lang="en-US" sz="1800" dirty="0">
                <a:latin typeface="Verdana"/>
                <a:ea typeface="Verdana"/>
                <a:cs typeface="Verdana"/>
                <a:sym typeface="Verdana"/>
              </a:rPr>
              <a:t>and coordinate activities</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Encourage </a:t>
            </a:r>
            <a:r>
              <a:rPr lang="en-US" sz="1800" dirty="0">
                <a:latin typeface="Verdana"/>
                <a:ea typeface="Verdana"/>
                <a:cs typeface="Verdana"/>
                <a:sym typeface="Verdana"/>
              </a:rPr>
              <a:t>and facilitate collective learning</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Seek appropriate support when needed</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Develop </a:t>
            </a:r>
            <a:r>
              <a:rPr lang="en-US" sz="1800" dirty="0">
                <a:latin typeface="Verdana"/>
                <a:ea typeface="Verdana"/>
                <a:cs typeface="Verdana"/>
                <a:sym typeface="Verdana"/>
              </a:rPr>
              <a:t>and empower </a:t>
            </a:r>
            <a:r>
              <a:rPr lang="en-US" sz="1800" dirty="0" smtClean="0">
                <a:latin typeface="Verdana"/>
                <a:ea typeface="Verdana"/>
                <a:cs typeface="Verdana"/>
                <a:sym typeface="Verdana"/>
              </a:rPr>
              <a:t>people</a:t>
            </a:r>
            <a:endParaRPr sz="1600" dirty="0"/>
          </a:p>
        </p:txBody>
      </p:sp>
      <p:sp>
        <p:nvSpPr>
          <p:cNvPr id="69" name="Shape 69"/>
          <p:cNvSpPr txBox="1"/>
          <p:nvPr/>
        </p:nvSpPr>
        <p:spPr>
          <a:xfrm>
            <a:off x="-32700" y="438150"/>
            <a:ext cx="87957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Functions of a leader</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0729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393815" y="1160596"/>
            <a:ext cx="7513845" cy="2935154"/>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Effective communication is key to good leadership</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How to promote good communication:</a:t>
            </a:r>
          </a:p>
          <a:p>
            <a:pPr marL="914400" lvl="1" indent="-285750">
              <a:spcAft>
                <a:spcPts val="1200"/>
              </a:spcAft>
              <a:buFont typeface="Arial" panose="020B0604020202020204" pitchFamily="34" charset="0"/>
              <a:buChar char="•"/>
            </a:pPr>
            <a:r>
              <a:rPr lang="en-US" sz="1800" dirty="0" smtClean="0">
                <a:latin typeface="Verdana"/>
                <a:ea typeface="Verdana"/>
                <a:cs typeface="Verdana"/>
                <a:sym typeface="Verdana"/>
              </a:rPr>
              <a:t>Always keep everyone up to date and informed about events, changes, new information, etc.</a:t>
            </a:r>
          </a:p>
          <a:p>
            <a:pPr marL="914400" lvl="1" indent="-285750">
              <a:spcAft>
                <a:spcPts val="1200"/>
              </a:spcAft>
              <a:buFont typeface="Arial" panose="020B0604020202020204" pitchFamily="34" charset="0"/>
              <a:buChar char="•"/>
            </a:pPr>
            <a:r>
              <a:rPr lang="en-US" sz="1800" dirty="0" smtClean="0">
                <a:latin typeface="Verdana"/>
                <a:ea typeface="Verdana"/>
                <a:cs typeface="Verdana"/>
                <a:sym typeface="Verdana"/>
              </a:rPr>
              <a:t>Encourage sharing of ideas and thoughts</a:t>
            </a:r>
          </a:p>
          <a:p>
            <a:pPr marL="914400" lvl="1" indent="-285750">
              <a:spcAft>
                <a:spcPts val="1200"/>
              </a:spcAft>
              <a:buFont typeface="Arial" panose="020B0604020202020204" pitchFamily="34" charset="0"/>
              <a:buChar char="•"/>
            </a:pPr>
            <a:r>
              <a:rPr lang="en-US" sz="1800" dirty="0" smtClean="0">
                <a:latin typeface="Verdana"/>
                <a:ea typeface="Verdana"/>
                <a:cs typeface="Verdana"/>
                <a:sym typeface="Verdana"/>
              </a:rPr>
              <a:t>Listen! Listening can be one of the most important components to effective communication skills</a:t>
            </a:r>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Communication</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317170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457200" y="1352550"/>
            <a:ext cx="6781800" cy="27432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Good leaders are constantly growing and improving</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Take time to reflect on your leadership and how it has done well and how it could improve</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Then make a plan on how these improvements can be made</a:t>
            </a: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Self evaluation </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533400" y="1200150"/>
            <a:ext cx="6755375" cy="3200400"/>
          </a:xfrm>
          <a:prstGeom prst="rect">
            <a:avLst/>
          </a:prstGeom>
          <a:noFill/>
          <a:ln>
            <a:noFill/>
          </a:ln>
        </p:spPr>
        <p:txBody>
          <a:bodyPr lIns="91425" tIns="91425" rIns="91425" bIns="91425" anchor="t" anchorCtr="0">
            <a:noAutofit/>
          </a:bodyPr>
          <a:lstStyle/>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Motivating people is a large part of leadership</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Motivating others starts with being motivated yourself: obvious passion and energy can be contagious </a:t>
            </a:r>
          </a:p>
          <a:p>
            <a:pPr marL="342900" lvl="0" indent="-342900">
              <a:spcAft>
                <a:spcPts val="1200"/>
              </a:spcAft>
              <a:buFont typeface="Arial" panose="020B0604020202020204" pitchFamily="34" charset="0"/>
              <a:buChar char="•"/>
            </a:pPr>
            <a:r>
              <a:rPr lang="en-US" sz="1800" dirty="0" smtClean="0">
                <a:latin typeface="Verdana"/>
                <a:ea typeface="Verdana"/>
                <a:cs typeface="Verdana"/>
                <a:sym typeface="Verdana"/>
              </a:rPr>
              <a:t>Being able to relate to others and get the message across effectively can help motivate</a:t>
            </a:r>
            <a:endParaRPr lang="en-US" sz="1800" dirty="0">
              <a:latin typeface="Verdana"/>
              <a:ea typeface="Verdana"/>
              <a:cs typeface="Verdana"/>
              <a:sym typeface="Verdana"/>
            </a:endParaRPr>
          </a:p>
          <a:p>
            <a:pPr lvl="0" rtl="0">
              <a:spcBef>
                <a:spcPts val="0"/>
              </a:spcBef>
              <a:spcAft>
                <a:spcPts val="600"/>
              </a:spcAft>
              <a:buNone/>
            </a:pPr>
            <a:endParaRPr sz="2000" dirty="0" smtClean="0"/>
          </a:p>
          <a:p>
            <a:pPr marL="457200" lvl="0" indent="0" rtl="0">
              <a:spcBef>
                <a:spcPts val="0"/>
              </a:spcBef>
              <a:spcAft>
                <a:spcPts val="600"/>
              </a:spcAft>
              <a:buNone/>
            </a:pPr>
            <a:endParaRPr sz="2000" dirty="0"/>
          </a:p>
        </p:txBody>
      </p:sp>
      <p:sp>
        <p:nvSpPr>
          <p:cNvPr id="69" name="Shape 69"/>
          <p:cNvSpPr txBox="1"/>
          <p:nvPr/>
        </p:nvSpPr>
        <p:spPr>
          <a:xfrm>
            <a:off x="-32700" y="4381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Motivating</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288775" y="438150"/>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231350"/>
            <a:ext cx="7057950" cy="2940600"/>
          </a:xfrm>
          <a:prstGeom prst="rect">
            <a:avLst/>
          </a:prstGeom>
          <a:noFill/>
          <a:ln>
            <a:noFill/>
          </a:ln>
        </p:spPr>
        <p:txBody>
          <a:bodyPr lIns="91425" tIns="91425" rIns="91425" bIns="91425" anchor="t" anchorCtr="0">
            <a:noAutofit/>
          </a:bodyPr>
          <a:lstStyle/>
          <a:p>
            <a:pPr marL="285750" lvl="0" indent="-285750">
              <a:spcAft>
                <a:spcPts val="1200"/>
              </a:spcAft>
              <a:buFont typeface="Arial" panose="020B0604020202020204" pitchFamily="34" charset="0"/>
              <a:buChar char="•"/>
            </a:pPr>
            <a:r>
              <a:rPr lang="en-US" sz="1800" dirty="0">
                <a:latin typeface="Verdana"/>
                <a:ea typeface="Verdana"/>
                <a:cs typeface="Verdana"/>
                <a:sym typeface="Verdana"/>
              </a:rPr>
              <a:t>A team is a group of people with a commitment to one another, to the team, to a high level of achievement, </a:t>
            </a:r>
            <a:r>
              <a:rPr lang="en-US" sz="1800" dirty="0" smtClean="0">
                <a:latin typeface="Verdana"/>
                <a:ea typeface="Verdana"/>
                <a:cs typeface="Verdana"/>
                <a:sym typeface="Verdana"/>
              </a:rPr>
              <a:t>and to </a:t>
            </a:r>
            <a:r>
              <a:rPr lang="en-US" sz="1800" dirty="0">
                <a:latin typeface="Verdana"/>
                <a:ea typeface="Verdana"/>
                <a:cs typeface="Verdana"/>
                <a:sym typeface="Verdana"/>
              </a:rPr>
              <a:t>a common </a:t>
            </a:r>
            <a:r>
              <a:rPr lang="en-US" sz="1800" dirty="0" smtClean="0">
                <a:latin typeface="Verdana"/>
                <a:ea typeface="Verdana"/>
                <a:cs typeface="Verdana"/>
                <a:sym typeface="Verdana"/>
              </a:rPr>
              <a:t>goal</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As a leader you must encourage team building</a:t>
            </a:r>
          </a:p>
          <a:p>
            <a:pPr marL="285750" lvl="0" indent="-285750">
              <a:spcAft>
                <a:spcPts val="1200"/>
              </a:spcAft>
              <a:buFont typeface="Arial" panose="020B0604020202020204" pitchFamily="34" charset="0"/>
              <a:buChar char="•"/>
            </a:pPr>
            <a:r>
              <a:rPr lang="en-US" sz="1800" dirty="0" smtClean="0">
                <a:latin typeface="Verdana"/>
                <a:ea typeface="Verdana"/>
                <a:cs typeface="Verdana"/>
                <a:sym typeface="Verdana"/>
              </a:rPr>
              <a:t>Ensuring everyone is clear in their own roles, reinforcing the goals of the team, and making sure all team members are working well together can all help create an effective team</a:t>
            </a:r>
            <a:endParaRPr sz="1600" dirty="0"/>
          </a:p>
        </p:txBody>
      </p:sp>
      <p:sp>
        <p:nvSpPr>
          <p:cNvPr id="69" name="Shape 69"/>
          <p:cNvSpPr txBox="1"/>
          <p:nvPr/>
        </p:nvSpPr>
        <p:spPr>
          <a:xfrm>
            <a:off x="-32700" y="5905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Team building</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1800230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Shape 66"/>
          <p:cNvPicPr preferRelativeResize="0"/>
          <p:nvPr/>
        </p:nvPicPr>
        <p:blipFill>
          <a:blip r:embed="rId3">
            <a:alphaModFix/>
          </a:blip>
          <a:stretch>
            <a:fillRect/>
          </a:stretch>
        </p:blipFill>
        <p:spPr>
          <a:xfrm>
            <a:off x="0" y="4084850"/>
            <a:ext cx="9144000" cy="1086875"/>
          </a:xfrm>
          <a:prstGeom prst="rect">
            <a:avLst/>
          </a:prstGeom>
          <a:noFill/>
          <a:ln>
            <a:noFill/>
          </a:ln>
        </p:spPr>
      </p:pic>
      <p:pic>
        <p:nvPicPr>
          <p:cNvPr id="67" name="Shape 67"/>
          <p:cNvPicPr preferRelativeResize="0"/>
          <p:nvPr/>
        </p:nvPicPr>
        <p:blipFill>
          <a:blip r:embed="rId4">
            <a:alphaModFix/>
          </a:blip>
          <a:stretch>
            <a:fillRect/>
          </a:stretch>
        </p:blipFill>
        <p:spPr>
          <a:xfrm>
            <a:off x="0" y="-3"/>
            <a:ext cx="9144000" cy="338374"/>
          </a:xfrm>
          <a:prstGeom prst="rect">
            <a:avLst/>
          </a:prstGeom>
          <a:noFill/>
          <a:ln>
            <a:noFill/>
          </a:ln>
        </p:spPr>
      </p:pic>
      <p:sp>
        <p:nvSpPr>
          <p:cNvPr id="68" name="Shape 68"/>
          <p:cNvSpPr txBox="1"/>
          <p:nvPr/>
        </p:nvSpPr>
        <p:spPr>
          <a:xfrm>
            <a:off x="257250" y="1307550"/>
            <a:ext cx="6875199" cy="2940600"/>
          </a:xfrm>
          <a:prstGeom prst="rect">
            <a:avLst/>
          </a:prstGeom>
          <a:noFill/>
          <a:ln>
            <a:noFill/>
          </a:ln>
        </p:spPr>
        <p:txBody>
          <a:bodyPr lIns="91425" tIns="91425" rIns="91425" bIns="91425" anchor="t" anchorCtr="0">
            <a:noAutofit/>
          </a:bodyPr>
          <a:lstStyle/>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Part of leadership is managing conflict when it arises</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It is important to be level headed, diplomatic, and serve as a voice of reason in situations of conflict</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As a leader, you serve as a role model and should always act in a fair, just way</a:t>
            </a:r>
          </a:p>
          <a:p>
            <a:pPr marL="285750" lvl="1" indent="-285750">
              <a:spcAft>
                <a:spcPts val="600"/>
              </a:spcAft>
              <a:buFont typeface="Arial" panose="020B0604020202020204" pitchFamily="34" charset="0"/>
              <a:buChar char="•"/>
            </a:pPr>
            <a:r>
              <a:rPr lang="en-US" sz="1800" dirty="0" smtClean="0">
                <a:latin typeface="Verdana"/>
                <a:ea typeface="Verdana"/>
                <a:cs typeface="Verdana"/>
                <a:sym typeface="Verdana"/>
              </a:rPr>
              <a:t>Compromises can help greatly in conflict management</a:t>
            </a:r>
            <a:endParaRPr lang="en-US" sz="1800" dirty="0">
              <a:latin typeface="Verdana"/>
              <a:ea typeface="Verdana"/>
              <a:cs typeface="Verdana"/>
              <a:sym typeface="Verdana"/>
            </a:endParaRPr>
          </a:p>
          <a:p>
            <a:pPr lvl="0" rtl="0">
              <a:spcBef>
                <a:spcPts val="0"/>
              </a:spcBef>
              <a:buNone/>
            </a:pPr>
            <a:endParaRPr sz="1600" dirty="0"/>
          </a:p>
          <a:p>
            <a:pPr marL="457200" lvl="0" indent="0" rtl="0">
              <a:spcBef>
                <a:spcPts val="0"/>
              </a:spcBef>
              <a:buNone/>
            </a:pPr>
            <a:endParaRPr sz="1600" dirty="0"/>
          </a:p>
        </p:txBody>
      </p:sp>
      <p:sp>
        <p:nvSpPr>
          <p:cNvPr id="69" name="Shape 69"/>
          <p:cNvSpPr txBox="1"/>
          <p:nvPr/>
        </p:nvSpPr>
        <p:spPr>
          <a:xfrm>
            <a:off x="-32700" y="514350"/>
            <a:ext cx="6244800" cy="812700"/>
          </a:xfrm>
          <a:prstGeom prst="rect">
            <a:avLst/>
          </a:prstGeom>
          <a:noFill/>
          <a:ln>
            <a:noFill/>
          </a:ln>
        </p:spPr>
        <p:txBody>
          <a:bodyPr lIns="91425" tIns="91425" rIns="91425" bIns="91425" anchor="t" anchorCtr="0">
            <a:noAutofit/>
          </a:bodyPr>
          <a:lstStyle/>
          <a:p>
            <a:pPr lvl="0" rtl="0">
              <a:spcBef>
                <a:spcPts val="0"/>
              </a:spcBef>
              <a:buNone/>
            </a:pPr>
            <a:r>
              <a:rPr lang="en" sz="3600" dirty="0" smtClean="0">
                <a:latin typeface="Verdana"/>
                <a:ea typeface="Verdana"/>
                <a:cs typeface="Verdana"/>
                <a:sym typeface="Verdana"/>
              </a:rPr>
              <a:t>Conflict management </a:t>
            </a:r>
            <a:endParaRPr lang="en" sz="3600" dirty="0">
              <a:latin typeface="Verdana"/>
              <a:ea typeface="Verdana"/>
              <a:cs typeface="Verdana"/>
              <a:sym typeface="Verdana"/>
            </a:endParaRPr>
          </a:p>
        </p:txBody>
      </p:sp>
      <p:pic>
        <p:nvPicPr>
          <p:cNvPr id="70" name="Shape 70"/>
          <p:cNvPicPr preferRelativeResize="0"/>
          <p:nvPr/>
        </p:nvPicPr>
        <p:blipFill>
          <a:blip r:embed="rId5">
            <a:alphaModFix/>
          </a:blip>
          <a:stretch>
            <a:fillRect/>
          </a:stretch>
        </p:blipFill>
        <p:spPr>
          <a:xfrm>
            <a:off x="7132449" y="616699"/>
            <a:ext cx="1550425" cy="717424"/>
          </a:xfrm>
          <a:prstGeom prst="rect">
            <a:avLst/>
          </a:prstGeom>
          <a:noFill/>
          <a:ln>
            <a:noFill/>
          </a:ln>
        </p:spPr>
      </p:pic>
    </p:spTree>
    <p:extLst>
      <p:ext uri="{BB962C8B-B14F-4D97-AF65-F5344CB8AC3E}">
        <p14:creationId xmlns:p14="http://schemas.microsoft.com/office/powerpoint/2010/main" val="4157411336"/>
      </p:ext>
    </p:extLst>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9427</TotalTime>
  <Words>998</Words>
  <Application>Microsoft Office PowerPoint</Application>
  <PresentationFormat>On-screen Show (16:9)</PresentationFormat>
  <Paragraphs>108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simple-light-2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Gallahan</dc:creator>
  <cp:lastModifiedBy>Samantha Gallahan</cp:lastModifiedBy>
  <cp:revision>71</cp:revision>
  <dcterms:modified xsi:type="dcterms:W3CDTF">2017-01-28T22:59:50Z</dcterms:modified>
</cp:coreProperties>
</file>