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embeddedFontLst>
    <p:embeddedFont>
      <p:font typeface="Palatino Linotype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alatinoLinotype-regular.fntdata"/><Relationship Id="rId11" Type="http://schemas.openxmlformats.org/officeDocument/2006/relationships/slide" Target="slides/slide6.xml"/><Relationship Id="rId22" Type="http://schemas.openxmlformats.org/officeDocument/2006/relationships/font" Target="fonts/PalatinoLinotype-italic.fntdata"/><Relationship Id="rId10" Type="http://schemas.openxmlformats.org/officeDocument/2006/relationships/slide" Target="slides/slide5.xml"/><Relationship Id="rId21" Type="http://schemas.openxmlformats.org/officeDocument/2006/relationships/font" Target="fonts/PalatinoLinotype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PalatinoLinotype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d80a231e0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5d80a231e0_0_8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d80a231e0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5d80a231e0_0_9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d80a231e0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5d80a231e0_0_10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d80a231e0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5d80a231e0_0_1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d80a231e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g5d80a231e0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d80a231e0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5d80a231e0_0_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d80a231e0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5d80a231e0_0_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d80a231e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5d80a231e0_0_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d80a231e0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5d80a231e0_0_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d80a231e0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5d80a231e0_0_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idx="1" type="body"/>
          </p:nvPr>
        </p:nvSpPr>
        <p:spPr>
          <a:xfrm>
            <a:off x="533400" y="2743200"/>
            <a:ext cx="7848600" cy="3382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61950" lvl="1" marL="9144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b="0" i="0" sz="2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b="0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23850" lvl="3" marL="18288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b="0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b="0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type="title"/>
          </p:nvPr>
        </p:nvSpPr>
        <p:spPr>
          <a:xfrm>
            <a:off x="533400" y="1752600"/>
            <a:ext cx="6248400" cy="846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685800" y="18796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Verdana"/>
              <a:buNone/>
              <a:defRPr b="1" i="0" sz="4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371600" y="3425825"/>
            <a:ext cx="6400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ctr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ctr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ctr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None/>
              <a:defRPr b="0" i="0" sz="20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ctr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2" type="body"/>
          </p:nvPr>
        </p:nvSpPr>
        <p:spPr>
          <a:xfrm>
            <a:off x="2628900" y="4876800"/>
            <a:ext cx="3886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61950" lvl="1" marL="9144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23850" lvl="3" marL="18288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09600" y="1752600"/>
            <a:ext cx="6172200" cy="846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637953" y="2819400"/>
            <a:ext cx="3810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42900" lvl="1" marL="9144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8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14325" lvl="3" marL="18288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350"/>
              <a:buFont typeface="Courier New"/>
              <a:buChar char="o"/>
              <a:defRPr b="0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800"/>
              <a:buFont typeface="Calibri"/>
              <a:buChar char="­"/>
              <a:defRPr b="0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4876800" y="2819400"/>
            <a:ext cx="36576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42900" lvl="1" marL="9144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8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14325" lvl="3" marL="18288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350"/>
              <a:buFont typeface="Courier New"/>
              <a:buChar char="o"/>
              <a:defRPr b="0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800"/>
              <a:buFont typeface="Calibri"/>
              <a:buChar char="­"/>
              <a:defRPr b="0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idx="1" type="body"/>
          </p:nvPr>
        </p:nvSpPr>
        <p:spPr>
          <a:xfrm>
            <a:off x="3733800" y="609599"/>
            <a:ext cx="4953000" cy="556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61950" lvl="1" marL="9144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b="0" i="0" sz="2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b="0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23850" lvl="3" marL="18288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b="0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b="0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3754821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5"/>
          <p:cNvSpPr txBox="1"/>
          <p:nvPr>
            <p:ph type="title"/>
          </p:nvPr>
        </p:nvSpPr>
        <p:spPr>
          <a:xfrm>
            <a:off x="439057" y="1524000"/>
            <a:ext cx="2539999" cy="706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Verdana"/>
              <a:buNone/>
              <a:defRPr b="1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431800" y="2477407"/>
            <a:ext cx="2539999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9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675"/>
              <a:buFont typeface="Courier New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ontent with Caption" showMasterSp="0">
  <p:cSld name="1_Content with Ca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idx="1" type="body"/>
          </p:nvPr>
        </p:nvSpPr>
        <p:spPr>
          <a:xfrm>
            <a:off x="3733800" y="609599"/>
            <a:ext cx="4953000" cy="556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61950" lvl="1" marL="9144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b="0" i="0" sz="2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b="0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23850" lvl="3" marL="18288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b="0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b="0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3754821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>
  <p:cSld name="Picture with Ca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7"/>
          <p:cNvSpPr/>
          <p:nvPr>
            <p:ph idx="2" type="pic"/>
          </p:nvPr>
        </p:nvSpPr>
        <p:spPr>
          <a:xfrm>
            <a:off x="609600" y="1371600"/>
            <a:ext cx="7772400" cy="3508374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3429000" y="5030333"/>
            <a:ext cx="4114800" cy="913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61950" lvl="1" marL="9144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23850" lvl="3" marL="18288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s with Captions">
  <p:cSld name="Pictures with Caption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8"/>
          <p:cNvSpPr/>
          <p:nvPr>
            <p:ph idx="2" type="pic"/>
          </p:nvPr>
        </p:nvSpPr>
        <p:spPr>
          <a:xfrm>
            <a:off x="533400" y="1752600"/>
            <a:ext cx="3862053" cy="2898774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8"/>
          <p:cNvSpPr/>
          <p:nvPr>
            <p:ph idx="3" type="pic"/>
          </p:nvPr>
        </p:nvSpPr>
        <p:spPr>
          <a:xfrm>
            <a:off x="4724400" y="1752600"/>
            <a:ext cx="3862053" cy="2898774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4724400" y="4876800"/>
            <a:ext cx="3886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381000" lvl="2" marL="13716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23850" lvl="3" marL="18288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4" type="body"/>
          </p:nvPr>
        </p:nvSpPr>
        <p:spPr>
          <a:xfrm>
            <a:off x="533400" y="4876800"/>
            <a:ext cx="3886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61950" lvl="1" marL="9144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23850" lvl="3" marL="18288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losing slide" showMasterSp="0">
  <p:cSld name="Closing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 showMasterSp="0">
  <p:cSld name="1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ctrTitle"/>
          </p:nvPr>
        </p:nvSpPr>
        <p:spPr>
          <a:xfrm>
            <a:off x="685800" y="6858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Verdana"/>
              <a:buNone/>
              <a:defRPr b="1" i="0" sz="4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4" name="Google Shape;54;p10"/>
          <p:cNvSpPr txBox="1"/>
          <p:nvPr>
            <p:ph idx="1" type="subTitle"/>
          </p:nvPr>
        </p:nvSpPr>
        <p:spPr>
          <a:xfrm>
            <a:off x="1371600" y="2232025"/>
            <a:ext cx="6400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ctr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ctr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ctr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None/>
              <a:defRPr b="0" i="0" sz="20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ctr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2628900" y="3683000"/>
            <a:ext cx="3886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61950" lvl="1" marL="9144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23850" lvl="3" marL="18288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" type="body"/>
          </p:nvPr>
        </p:nvSpPr>
        <p:spPr>
          <a:xfrm>
            <a:off x="457200" y="2667000"/>
            <a:ext cx="7772400" cy="3459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61950" lvl="1" marL="9144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23850" lvl="3" marL="18288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 txBox="1"/>
          <p:nvPr>
            <p:ph type="title"/>
          </p:nvPr>
        </p:nvSpPr>
        <p:spPr>
          <a:xfrm>
            <a:off x="457200" y="1752600"/>
            <a:ext cx="6324600" cy="846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 b="0" i="0" sz="4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type="ctrTitle"/>
          </p:nvPr>
        </p:nvSpPr>
        <p:spPr>
          <a:xfrm>
            <a:off x="685800" y="18796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Verdana"/>
              <a:buNone/>
            </a:pPr>
            <a:r>
              <a:rPr lang="en-US"/>
              <a:t>Kiwanis Family Relations</a:t>
            </a:r>
            <a:endParaRPr/>
          </a:p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03900" y="6157475"/>
            <a:ext cx="79362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Arial"/>
              <a:buNone/>
            </a:pPr>
            <a:r>
              <a:rPr lang="en-US"/>
              <a:t>BY THE KIWANIS FAMILY RELATIONS COMMITTEE</a:t>
            </a:r>
            <a:endParaRPr/>
          </a:p>
        </p:txBody>
      </p:sp>
      <p:pic>
        <p:nvPicPr>
          <p:cNvPr id="62" name="Google Shape;6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625" y="3498675"/>
            <a:ext cx="3651125" cy="25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5750" y="3498675"/>
            <a:ext cx="2428875" cy="25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4625" y="3522675"/>
            <a:ext cx="1990725" cy="246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8" name="Google Shape;138;p20"/>
          <p:cNvSpPr txBox="1"/>
          <p:nvPr>
            <p:ph type="title"/>
          </p:nvPr>
        </p:nvSpPr>
        <p:spPr>
          <a:xfrm>
            <a:off x="118350" y="1524000"/>
            <a:ext cx="2860800" cy="8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Verdana"/>
              <a:buNone/>
            </a:pPr>
            <a:r>
              <a:rPr lang="en-US" sz="4400"/>
              <a:t>Kiwanis</a:t>
            </a:r>
            <a:endParaRPr sz="4400"/>
          </a:p>
        </p:txBody>
      </p:sp>
      <p:sp>
        <p:nvSpPr>
          <p:cNvPr id="139" name="Google Shape;139;p20"/>
          <p:cNvSpPr txBox="1"/>
          <p:nvPr>
            <p:ph idx="2" type="body"/>
          </p:nvPr>
        </p:nvSpPr>
        <p:spPr>
          <a:xfrm>
            <a:off x="3517850" y="433475"/>
            <a:ext cx="5493000" cy="21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3974"/>
              </a:buClr>
              <a:buSzPts val="1800"/>
              <a:buFont typeface="Arial"/>
              <a:buNone/>
            </a:pPr>
            <a:r>
              <a:rPr lang="en-US" sz="2400"/>
              <a:t>Kiwanis International, made up of adults, </a:t>
            </a:r>
            <a:r>
              <a:rPr lang="en-US" sz="2400"/>
              <a:t>is the head of the Kiwanis organization</a:t>
            </a:r>
            <a:r>
              <a:rPr lang="en-US" sz="2400"/>
              <a:t>. It is the top of the K-Family and very much like Key Club in its structure. Kiwanis supports Key Club in many of its projects and endeavors.</a:t>
            </a:r>
            <a:endParaRPr sz="2400"/>
          </a:p>
        </p:txBody>
      </p:sp>
      <p:pic>
        <p:nvPicPr>
          <p:cNvPr id="140" name="Google Shape;14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8480" y="3552225"/>
            <a:ext cx="4991732" cy="26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6" name="Google Shape;146;p21"/>
          <p:cNvSpPr txBox="1"/>
          <p:nvPr>
            <p:ph type="title"/>
          </p:nvPr>
        </p:nvSpPr>
        <p:spPr>
          <a:xfrm>
            <a:off x="242525" y="1524000"/>
            <a:ext cx="27366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Verdana"/>
              <a:buNone/>
            </a:pPr>
            <a:r>
              <a:rPr lang="en-US" sz="4400"/>
              <a:t>Kiwanis Cont.</a:t>
            </a:r>
            <a:endParaRPr sz="4400"/>
          </a:p>
        </p:txBody>
      </p:sp>
      <p:sp>
        <p:nvSpPr>
          <p:cNvPr id="147" name="Google Shape;147;p21"/>
          <p:cNvSpPr txBox="1"/>
          <p:nvPr>
            <p:ph idx="1" type="body"/>
          </p:nvPr>
        </p:nvSpPr>
        <p:spPr>
          <a:xfrm>
            <a:off x="3475225" y="396425"/>
            <a:ext cx="5373000" cy="3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Benefits</a:t>
            </a:r>
            <a:endParaRPr sz="3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Long term friendship and trust</a:t>
            </a:r>
            <a:endParaRPr sz="1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Life mentors, best friends, dedicated neighbors, and professional role models</a:t>
            </a:r>
            <a:endParaRPr sz="24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Funding for Key Leader, DCON, and ICON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3" name="Google Shape;153;p22"/>
          <p:cNvSpPr txBox="1"/>
          <p:nvPr>
            <p:ph type="title"/>
          </p:nvPr>
        </p:nvSpPr>
        <p:spPr>
          <a:xfrm>
            <a:off x="242525" y="1524000"/>
            <a:ext cx="27366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Verdana"/>
              <a:buNone/>
            </a:pPr>
            <a:r>
              <a:rPr lang="en-US" sz="4400"/>
              <a:t>Kiwanis Cont.</a:t>
            </a:r>
            <a:endParaRPr sz="4400"/>
          </a:p>
        </p:txBody>
      </p:sp>
      <p:sp>
        <p:nvSpPr>
          <p:cNvPr id="154" name="Google Shape;154;p22"/>
          <p:cNvSpPr txBox="1"/>
          <p:nvPr>
            <p:ph idx="1" type="body"/>
          </p:nvPr>
        </p:nvSpPr>
        <p:spPr>
          <a:xfrm>
            <a:off x="3475225" y="396425"/>
            <a:ext cx="5373000" cy="3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Possible Projects</a:t>
            </a:r>
            <a:endParaRPr sz="3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Clean ups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Garage sales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Talent shows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Dinner/breakfast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Joint walk-a-thons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Dances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Fundraisers</a:t>
            </a:r>
            <a:endParaRPr sz="24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Anything you can possibly imagine! If you need any ideas, ask around. Or, ask your LTG/Club Officers.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0" name="Google Shape;160;p23"/>
          <p:cNvSpPr txBox="1"/>
          <p:nvPr>
            <p:ph type="title"/>
          </p:nvPr>
        </p:nvSpPr>
        <p:spPr>
          <a:xfrm>
            <a:off x="242525" y="1524000"/>
            <a:ext cx="27366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Verdana"/>
              <a:buNone/>
            </a:pPr>
            <a:r>
              <a:rPr lang="en-US" sz="4400"/>
              <a:t>Kiwanis Cont.</a:t>
            </a:r>
            <a:endParaRPr sz="4400"/>
          </a:p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>
            <a:off x="3475225" y="396425"/>
            <a:ext cx="5373000" cy="59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Things to Keep in Mind when Working with Kiwanis</a:t>
            </a:r>
            <a:endParaRPr sz="3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Always keep the Kiwanis Club up to date on what your Key Club is doing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Invite them to your Key Club meetings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Attend their meetings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Offer to help with their service projects and fundraising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Schedule a monthly/bimonthly K-Family event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Dress to impress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Keep a positive attitude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Always say thank you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idx="1" type="body"/>
          </p:nvPr>
        </p:nvSpPr>
        <p:spPr>
          <a:xfrm>
            <a:off x="495300" y="2317150"/>
            <a:ext cx="4076700" cy="44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Consists of the various branches of Kiwanis International: K-Kids, Builders Club, Key Club, Circle K, Kiwanis, and Aktion Club</a:t>
            </a:r>
            <a:endParaRPr sz="3000"/>
          </a:p>
        </p:txBody>
      </p:sp>
      <p:sp>
        <p:nvSpPr>
          <p:cNvPr id="70" name="Google Shape;70;p12"/>
          <p:cNvSpPr txBox="1"/>
          <p:nvPr>
            <p:ph type="title"/>
          </p:nvPr>
        </p:nvSpPr>
        <p:spPr>
          <a:xfrm>
            <a:off x="495300" y="1470850"/>
            <a:ext cx="8153400" cy="8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/>
              <a:t>What is the Kiwanis Family?</a:t>
            </a:r>
            <a:endParaRPr/>
          </a:p>
        </p:txBody>
      </p:sp>
      <p:sp>
        <p:nvSpPr>
          <p:cNvPr id="71" name="Google Shape;71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2" name="Google Shape;7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713575"/>
            <a:ext cx="4305545" cy="324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idx="1" type="body"/>
          </p:nvPr>
        </p:nvSpPr>
        <p:spPr>
          <a:xfrm>
            <a:off x="495300" y="2869913"/>
            <a:ext cx="8153400" cy="3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The Kiwanis Family can help your projects come to life!</a:t>
            </a:r>
            <a:endParaRPr sz="3000"/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Funding</a:t>
            </a:r>
            <a:endParaRPr sz="3000"/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Set up and take down</a:t>
            </a:r>
            <a:endParaRPr sz="3000"/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Planning</a:t>
            </a:r>
            <a:endParaRPr sz="3000"/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Advertising</a:t>
            </a:r>
            <a:endParaRPr sz="3000"/>
          </a:p>
        </p:txBody>
      </p:sp>
      <p:sp>
        <p:nvSpPr>
          <p:cNvPr id="78" name="Google Shape;78;p13"/>
          <p:cNvSpPr txBox="1"/>
          <p:nvPr>
            <p:ph type="title"/>
          </p:nvPr>
        </p:nvSpPr>
        <p:spPr>
          <a:xfrm>
            <a:off x="495300" y="1675775"/>
            <a:ext cx="8153400" cy="8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/>
              <a:t>Why Should You Work with the Kiwanis Family?</a:t>
            </a:r>
            <a:endParaRPr/>
          </a:p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" name="Google Shape;85;p14"/>
          <p:cNvSpPr txBox="1"/>
          <p:nvPr>
            <p:ph type="title"/>
          </p:nvPr>
        </p:nvSpPr>
        <p:spPr>
          <a:xfrm>
            <a:off x="439057" y="1524000"/>
            <a:ext cx="2539999" cy="706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Verdana"/>
              <a:buNone/>
            </a:pPr>
            <a:r>
              <a:rPr lang="en-US" sz="4400"/>
              <a:t>K-Kids</a:t>
            </a:r>
            <a:endParaRPr sz="4400"/>
          </a:p>
        </p:txBody>
      </p:sp>
      <p:sp>
        <p:nvSpPr>
          <p:cNvPr id="86" name="Google Shape;86;p14"/>
          <p:cNvSpPr txBox="1"/>
          <p:nvPr>
            <p:ph idx="2" type="body"/>
          </p:nvPr>
        </p:nvSpPr>
        <p:spPr>
          <a:xfrm>
            <a:off x="118250" y="2470150"/>
            <a:ext cx="2860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3974"/>
              </a:buClr>
              <a:buSzPts val="1800"/>
              <a:buFont typeface="Arial"/>
              <a:buNone/>
            </a:pPr>
            <a:r>
              <a:rPr lang="en-US" sz="2400"/>
              <a:t>K-Kids is Kiwanis for elementary school children. It is a part of the Kiwanis Kids Program, which includes Bringing Up Grades (BUG) and Terrific Kids.</a:t>
            </a:r>
            <a:endParaRPr sz="2400"/>
          </a:p>
        </p:txBody>
      </p:sp>
      <p:sp>
        <p:nvSpPr>
          <p:cNvPr id="87" name="Google Shape;87;p14"/>
          <p:cNvSpPr txBox="1"/>
          <p:nvPr>
            <p:ph idx="1" type="body"/>
          </p:nvPr>
        </p:nvSpPr>
        <p:spPr>
          <a:xfrm>
            <a:off x="3475225" y="396425"/>
            <a:ext cx="5373000" cy="41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Objectives</a:t>
            </a:r>
            <a:endParaRPr sz="3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To provide opportunities for working together in communities</a:t>
            </a:r>
            <a:endParaRPr sz="24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To develop leadership potential</a:t>
            </a:r>
            <a:endParaRPr sz="24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To foster development of a strong, moral character</a:t>
            </a:r>
            <a:endParaRPr sz="24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To encourage loyalty to school, community, and nation</a:t>
            </a:r>
            <a:endParaRPr sz="2400"/>
          </a:p>
        </p:txBody>
      </p:sp>
      <p:pic>
        <p:nvPicPr>
          <p:cNvPr id="88" name="Google Shape;8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6331" y="4178925"/>
            <a:ext cx="2970781" cy="254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4" name="Google Shape;94;p15"/>
          <p:cNvSpPr txBox="1"/>
          <p:nvPr>
            <p:ph type="title"/>
          </p:nvPr>
        </p:nvSpPr>
        <p:spPr>
          <a:xfrm>
            <a:off x="315825" y="1524000"/>
            <a:ext cx="2540100" cy="13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Verdana"/>
              <a:buNone/>
            </a:pPr>
            <a:r>
              <a:rPr lang="en-US" sz="4400"/>
              <a:t>K-Kids</a:t>
            </a:r>
            <a:endParaRPr sz="44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Verdana"/>
              <a:buNone/>
            </a:pPr>
            <a:r>
              <a:rPr lang="en-US" sz="4400"/>
              <a:t>Cont.</a:t>
            </a:r>
            <a:endParaRPr sz="4400"/>
          </a:p>
        </p:txBody>
      </p:sp>
      <p:sp>
        <p:nvSpPr>
          <p:cNvPr id="95" name="Google Shape;95;p15"/>
          <p:cNvSpPr txBox="1"/>
          <p:nvPr>
            <p:ph idx="1" type="body"/>
          </p:nvPr>
        </p:nvSpPr>
        <p:spPr>
          <a:xfrm>
            <a:off x="3475225" y="396425"/>
            <a:ext cx="5373000" cy="41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Why Co-Sponsor?</a:t>
            </a:r>
            <a:endParaRPr sz="3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Become a role model and mentor to the K-Kids Club</a:t>
            </a:r>
            <a:endParaRPr sz="24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Help create the leaders of tomorrow</a:t>
            </a:r>
            <a:endParaRPr sz="24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Recruit new Key Club members</a:t>
            </a:r>
            <a:endParaRPr sz="24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Projects with K-Kids are inspiring and appeal to many volunteers</a:t>
            </a:r>
            <a:endParaRPr sz="2400"/>
          </a:p>
        </p:txBody>
      </p:sp>
      <p:pic>
        <p:nvPicPr>
          <p:cNvPr id="96" name="Google Shape;9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8075" y="4121075"/>
            <a:ext cx="2232575" cy="26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2" name="Google Shape;102;p16"/>
          <p:cNvSpPr txBox="1"/>
          <p:nvPr>
            <p:ph type="title"/>
          </p:nvPr>
        </p:nvSpPr>
        <p:spPr>
          <a:xfrm>
            <a:off x="118350" y="1524000"/>
            <a:ext cx="2860800" cy="148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Verdana"/>
              <a:buNone/>
            </a:pPr>
            <a:r>
              <a:rPr lang="en-US" sz="4400"/>
              <a:t>Builders Club</a:t>
            </a:r>
            <a:endParaRPr sz="4400"/>
          </a:p>
        </p:txBody>
      </p:sp>
      <p:sp>
        <p:nvSpPr>
          <p:cNvPr id="103" name="Google Shape;103;p16"/>
          <p:cNvSpPr txBox="1"/>
          <p:nvPr>
            <p:ph idx="2" type="body"/>
          </p:nvPr>
        </p:nvSpPr>
        <p:spPr>
          <a:xfrm>
            <a:off x="3517850" y="433475"/>
            <a:ext cx="5493000" cy="21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3974"/>
              </a:buClr>
              <a:buSzPts val="1800"/>
              <a:buFont typeface="Arial"/>
              <a:buNone/>
            </a:pPr>
            <a:r>
              <a:rPr lang="en-US" sz="2400"/>
              <a:t>Builders Club is Kiwanis for middle school children. Their objective is to develop competent, capable, caring leaders through the vehicle of service.</a:t>
            </a:r>
            <a:endParaRPr sz="2400"/>
          </a:p>
        </p:txBody>
      </p:sp>
      <p:pic>
        <p:nvPicPr>
          <p:cNvPr id="104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9450" y="2521200"/>
            <a:ext cx="4809800" cy="36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0" name="Google Shape;110;p17"/>
          <p:cNvSpPr txBox="1"/>
          <p:nvPr>
            <p:ph type="title"/>
          </p:nvPr>
        </p:nvSpPr>
        <p:spPr>
          <a:xfrm>
            <a:off x="118350" y="1524000"/>
            <a:ext cx="2860800" cy="212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Verdana"/>
              <a:buNone/>
            </a:pPr>
            <a:r>
              <a:rPr lang="en-US" sz="4400"/>
              <a:t>Builders Club Cont.</a:t>
            </a:r>
            <a:endParaRPr sz="4400"/>
          </a:p>
        </p:txBody>
      </p:sp>
      <p:sp>
        <p:nvSpPr>
          <p:cNvPr id="111" name="Google Shape;111;p17"/>
          <p:cNvSpPr txBox="1"/>
          <p:nvPr>
            <p:ph idx="2" type="body"/>
          </p:nvPr>
        </p:nvSpPr>
        <p:spPr>
          <a:xfrm>
            <a:off x="53900" y="3647750"/>
            <a:ext cx="3035400" cy="30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3974"/>
              </a:buClr>
              <a:buSzPts val="1800"/>
              <a:buFont typeface="Arial"/>
              <a:buNone/>
            </a:pPr>
            <a:r>
              <a:rPr lang="en-US" sz="2400"/>
              <a:t>Get them excited about Key Club!</a:t>
            </a:r>
            <a:endParaRPr sz="2400"/>
          </a:p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3475225" y="396425"/>
            <a:ext cx="5373000" cy="63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How to Charter a Club</a:t>
            </a:r>
            <a:endParaRPr sz="3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Talk with your Kiwanis Club to see if they are willing to co-sponsor with you</a:t>
            </a:r>
            <a:endParaRPr sz="2400"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 sz="2400"/>
              <a:t>Aim for starting a club at “feeder” middle schools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Talk to the Principal of the middle school and get their support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Find a Faculty Advisor for the club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Find interested students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Hold club elections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Create club bylaws</a:t>
            </a:r>
            <a:endParaRPr sz="235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" name="Google Shape;118;p18"/>
          <p:cNvSpPr txBox="1"/>
          <p:nvPr>
            <p:ph type="title"/>
          </p:nvPr>
        </p:nvSpPr>
        <p:spPr>
          <a:xfrm>
            <a:off x="242524" y="1524000"/>
            <a:ext cx="27366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Verdana"/>
              <a:buNone/>
            </a:pPr>
            <a:r>
              <a:rPr lang="en-US" sz="4400"/>
              <a:t>Circle K</a:t>
            </a:r>
            <a:endParaRPr sz="4400"/>
          </a:p>
        </p:txBody>
      </p:sp>
      <p:sp>
        <p:nvSpPr>
          <p:cNvPr id="119" name="Google Shape;119;p18"/>
          <p:cNvSpPr txBox="1"/>
          <p:nvPr>
            <p:ph idx="2" type="body"/>
          </p:nvPr>
        </p:nvSpPr>
        <p:spPr>
          <a:xfrm>
            <a:off x="118250" y="2470150"/>
            <a:ext cx="2860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3974"/>
              </a:buClr>
              <a:buSzPts val="1800"/>
              <a:buFont typeface="Arial"/>
              <a:buNone/>
            </a:pPr>
            <a:r>
              <a:rPr lang="en-US" sz="2400"/>
              <a:t>Circle K is Kiwanis for college students.</a:t>
            </a:r>
            <a:endParaRPr sz="2400"/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3475225" y="396425"/>
            <a:ext cx="5373000" cy="3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Benefits</a:t>
            </a:r>
            <a:endParaRPr sz="3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Everyone is in it for the love of service</a:t>
            </a:r>
            <a:endParaRPr sz="24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It is often a smaller and more tight-knit group of people</a:t>
            </a:r>
            <a:endParaRPr sz="24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It has more freedom when it comes to what projects it can do</a:t>
            </a:r>
            <a:endParaRPr sz="2400"/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0600" y="3849425"/>
            <a:ext cx="2624859" cy="235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9734" y="3849425"/>
            <a:ext cx="1873116" cy="235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8" name="Google Shape;128;p19"/>
          <p:cNvSpPr txBox="1"/>
          <p:nvPr>
            <p:ph type="title"/>
          </p:nvPr>
        </p:nvSpPr>
        <p:spPr>
          <a:xfrm>
            <a:off x="66675" y="1524000"/>
            <a:ext cx="2912400" cy="13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Verdana"/>
              <a:buNone/>
            </a:pPr>
            <a:r>
              <a:rPr lang="en-US" sz="4400"/>
              <a:t>Aktion Club</a:t>
            </a:r>
            <a:endParaRPr sz="4400"/>
          </a:p>
        </p:txBody>
      </p:sp>
      <p:sp>
        <p:nvSpPr>
          <p:cNvPr id="129" name="Google Shape;129;p19"/>
          <p:cNvSpPr txBox="1"/>
          <p:nvPr>
            <p:ph idx="2" type="body"/>
          </p:nvPr>
        </p:nvSpPr>
        <p:spPr>
          <a:xfrm>
            <a:off x="118250" y="2876400"/>
            <a:ext cx="2860800" cy="3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3974"/>
              </a:buClr>
              <a:buSzPts val="1800"/>
              <a:buFont typeface="Arial"/>
              <a:buNone/>
            </a:pPr>
            <a:r>
              <a:rPr lang="en-US" sz="2400"/>
              <a:t>Aktion Club is Kiwanis Sponsored for adults with disabilities.</a:t>
            </a:r>
            <a:endParaRPr sz="2400"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5931" y="152400"/>
            <a:ext cx="1750731" cy="304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2150" y="3194075"/>
            <a:ext cx="4725575" cy="316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96910" y="152399"/>
            <a:ext cx="2015890" cy="304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ublic Awareness opt2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