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75" r:id="rId4"/>
    <p:sldId id="270" r:id="rId5"/>
    <p:sldId id="259" r:id="rId6"/>
    <p:sldId id="260" r:id="rId7"/>
    <p:sldId id="261" r:id="rId8"/>
    <p:sldId id="271" r:id="rId9"/>
    <p:sldId id="274" r:id="rId10"/>
    <p:sldId id="262" r:id="rId11"/>
    <p:sldId id="263" r:id="rId12"/>
    <p:sldId id="279" r:id="rId13"/>
    <p:sldId id="280" r:id="rId14"/>
    <p:sldId id="272" r:id="rId15"/>
    <p:sldId id="264" r:id="rId16"/>
    <p:sldId id="273" r:id="rId17"/>
    <p:sldId id="265" r:id="rId18"/>
    <p:sldId id="278" r:id="rId19"/>
    <p:sldId id="269" r:id="rId20"/>
    <p:sldId id="266" r:id="rId21"/>
    <p:sldId id="276" r:id="rId22"/>
    <p:sldId id="267" r:id="rId23"/>
    <p:sldId id="277" r:id="rId24"/>
    <p:sldId id="26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66"/>
    <a:srgbClr val="FF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912" autoAdjust="0"/>
    <p:restoredTop sz="80357" autoAdjust="0"/>
  </p:normalViewPr>
  <p:slideViewPr>
    <p:cSldViewPr>
      <p:cViewPr>
        <p:scale>
          <a:sx n="50" d="100"/>
          <a:sy n="50" d="100"/>
        </p:scale>
        <p:origin x="-1872" y="-2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6FC516-9362-49E9-A298-FA9B3206E9C2}" type="datetimeFigureOut">
              <a:rPr lang="en-US" smtClean="0"/>
              <a:pPr/>
              <a:t>8/25/2015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B44D4C-F51F-492D-9FB1-C2D6B36C95D9}" type="slidenum">
              <a:rPr lang="en-US" smtClean="0"/>
              <a:pPr/>
              <a:t>‹#›</a:t>
            </a:fld>
            <a:endParaRPr lang="en-US"/>
          </a:p>
        </p:txBody>
      </p:sp>
    </p:spTree>
    <p:extLst>
      <p:ext uri="{BB962C8B-B14F-4D97-AF65-F5344CB8AC3E}">
        <p14:creationId xmlns:p14="http://schemas.microsoft.com/office/powerpoint/2010/main" xmlns="" val="275488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a:t>
            </a:r>
            <a:r>
              <a:rPr lang="en-US" b="1" baseline="0" dirty="0" smtClean="0"/>
              <a:t>: </a:t>
            </a:r>
            <a:r>
              <a:rPr lang="en-US" baseline="0" dirty="0" smtClean="0"/>
              <a:t>Hello! I am Lieutenant Governor _____ from ____ and I am so excited to be teaching you about how to work with the Kiwanis Family! I have worked with the various branches of the Kiwanis Family, and it is my goal that at the end of this workshop you will have the tools you need to forge a positive relationship with the Kiwanis family in your area!  </a:t>
            </a:r>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23B44D4C-F51F-492D-9FB1-C2D6B36C95D9}" type="slidenum">
              <a:rPr lang="en-US" smtClean="0"/>
              <a:pPr/>
              <a:t>1</a:t>
            </a:fld>
            <a:endParaRPr lang="en-US" dirty="0"/>
          </a:p>
        </p:txBody>
      </p:sp>
    </p:spTree>
    <p:extLst>
      <p:ext uri="{BB962C8B-B14F-4D97-AF65-F5344CB8AC3E}">
        <p14:creationId xmlns:p14="http://schemas.microsoft.com/office/powerpoint/2010/main" xmlns="" val="4183665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get started - </a:t>
            </a:r>
            <a:r>
              <a:rPr lang="en-US" sz="1200" dirty="0" smtClean="0">
                <a:latin typeface="Century Gothic" pitchFamily="34" charset="0"/>
              </a:rPr>
              <a:t>After starting or chartering a Builders Club start helping them with service and even invite them to help with your Key Club’s projects. </a:t>
            </a:r>
            <a:br>
              <a:rPr lang="en-US" sz="1200" dirty="0" smtClean="0">
                <a:latin typeface="Century Gothic" pitchFamily="34" charset="0"/>
              </a:rPr>
            </a:br>
            <a:endParaRPr lang="en-US" sz="1200" dirty="0" smtClean="0">
              <a:latin typeface="Century Gothic" pitchFamily="34" charset="0"/>
            </a:endParaRPr>
          </a:p>
          <a:p>
            <a:r>
              <a:rPr lang="en-US" sz="1200" dirty="0" smtClean="0">
                <a:latin typeface="Century Gothic" pitchFamily="34" charset="0"/>
              </a:rPr>
              <a:t>Get them excited about Key Club - </a:t>
            </a:r>
            <a:r>
              <a:rPr lang="en-US" sz="1200" b="1" dirty="0" smtClean="0">
                <a:latin typeface="Century Gothic" pitchFamily="34" charset="0"/>
              </a:rPr>
              <a:t> </a:t>
            </a:r>
            <a:r>
              <a:rPr lang="en-US" sz="1200" dirty="0" smtClean="0">
                <a:latin typeface="Century Gothic" pitchFamily="34" charset="0"/>
              </a:rPr>
              <a:t>As middle school students they have a few years to be in Builders Club and then it’s off to high school! Always encourage them to join Key Club! </a:t>
            </a:r>
            <a:r>
              <a:rPr lang="en-US" dirty="0" smtClean="0"/>
              <a:t/>
            </a:r>
            <a:br>
              <a:rPr lang="en-US" dirty="0" smtClean="0"/>
            </a:br>
            <a:endParaRPr lang="en-US" sz="1200" dirty="0" smtClean="0">
              <a:latin typeface="Century Gothic" pitchFamily="34" charset="0"/>
            </a:endParaRPr>
          </a:p>
          <a:p>
            <a:endParaRPr lang="en-US" dirty="0"/>
          </a:p>
        </p:txBody>
      </p:sp>
      <p:sp>
        <p:nvSpPr>
          <p:cNvPr id="4" name="Slide Number Placeholder 3"/>
          <p:cNvSpPr>
            <a:spLocks noGrp="1"/>
          </p:cNvSpPr>
          <p:nvPr>
            <p:ph type="sldNum" sz="quarter" idx="10"/>
          </p:nvPr>
        </p:nvSpPr>
        <p:spPr/>
        <p:txBody>
          <a:bodyPr/>
          <a:lstStyle/>
          <a:p>
            <a:fld id="{23B44D4C-F51F-492D-9FB1-C2D6B36C95D9}" type="slidenum">
              <a:rPr lang="en-US" smtClean="0"/>
              <a:pPr/>
              <a:t>11</a:t>
            </a:fld>
            <a:endParaRPr lang="en-US" dirty="0"/>
          </a:p>
        </p:txBody>
      </p:sp>
    </p:spTree>
    <p:extLst>
      <p:ext uri="{BB962C8B-B14F-4D97-AF65-F5344CB8AC3E}">
        <p14:creationId xmlns:p14="http://schemas.microsoft.com/office/powerpoint/2010/main" xmlns="" val="2187922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Club International is the high school organization sponsored by Kiwanis International. Key Club assists Kiwanis in carrying out its mission to serve the children of the world. High school student members of Key Club perform acts of service in their communities, such as cleaning up parks, collecting clothing and organizing food drives. They also learn leadership skills by running meetings, planning projects and holding elected leadership positions at the club, district and international levels.</a:t>
            </a:r>
          </a:p>
          <a:p>
            <a:r>
              <a:rPr lang="en-US" dirty="0" smtClean="0"/>
              <a:t>{Filling</a:t>
            </a:r>
            <a:r>
              <a:rPr lang="en-US" baseline="0" dirty="0" smtClean="0"/>
              <a:t> shoeboxes for local children, painting signs for </a:t>
            </a:r>
            <a:r>
              <a:rPr lang="en-US" baseline="0" smtClean="0"/>
              <a:t>Kiwanis Medieval Faire}</a:t>
            </a:r>
            <a:endParaRPr lang="en-US" dirty="0"/>
          </a:p>
        </p:txBody>
      </p:sp>
      <p:sp>
        <p:nvSpPr>
          <p:cNvPr id="4" name="Slide Number Placeholder 3"/>
          <p:cNvSpPr>
            <a:spLocks noGrp="1"/>
          </p:cNvSpPr>
          <p:nvPr>
            <p:ph type="sldNum" sz="quarter" idx="10"/>
          </p:nvPr>
        </p:nvSpPr>
        <p:spPr/>
        <p:txBody>
          <a:bodyPr/>
          <a:lstStyle/>
          <a:p>
            <a:fld id="{23B44D4C-F51F-492D-9FB1-C2D6B36C95D9}" type="slidenum">
              <a:rPr lang="en-US" smtClean="0"/>
              <a:pPr/>
              <a:t>12</a:t>
            </a:fld>
            <a:endParaRPr lang="en-US"/>
          </a:p>
        </p:txBody>
      </p:sp>
    </p:spTree>
    <p:extLst>
      <p:ext uri="{BB962C8B-B14F-4D97-AF65-F5344CB8AC3E}">
        <p14:creationId xmlns:p14="http://schemas.microsoft.com/office/powerpoint/2010/main" xmlns="" val="2890307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Club International is the high school organization sponsored by Kiwanis International. Key Club assists Kiwanis in carrying out its mission to serve the children of the world. High school student members of Key Club perform acts of service in their communities, such as cleaning up parks, collecting clothing and organizing food drives. </a:t>
            </a:r>
            <a:r>
              <a:rPr lang="en-US" smtClean="0"/>
              <a:t>They also learn leadership skills by running meetings, planning projects and holding elected leadership positions at the club, district and international levels.</a:t>
            </a:r>
            <a:endParaRPr lang="en-US"/>
          </a:p>
        </p:txBody>
      </p:sp>
      <p:sp>
        <p:nvSpPr>
          <p:cNvPr id="4" name="Slide Number Placeholder 3"/>
          <p:cNvSpPr>
            <a:spLocks noGrp="1"/>
          </p:cNvSpPr>
          <p:nvPr>
            <p:ph type="sldNum" sz="quarter" idx="10"/>
          </p:nvPr>
        </p:nvSpPr>
        <p:spPr/>
        <p:txBody>
          <a:bodyPr/>
          <a:lstStyle/>
          <a:p>
            <a:fld id="{23B44D4C-F51F-492D-9FB1-C2D6B36C95D9}" type="slidenum">
              <a:rPr lang="en-US" smtClean="0"/>
              <a:pPr/>
              <a:t>13</a:t>
            </a:fld>
            <a:endParaRPr lang="en-US"/>
          </a:p>
        </p:txBody>
      </p:sp>
    </p:spTree>
    <p:extLst>
      <p:ext uri="{BB962C8B-B14F-4D97-AF65-F5344CB8AC3E}">
        <p14:creationId xmlns:p14="http://schemas.microsoft.com/office/powerpoint/2010/main" xmlns="" val="1087617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personal stories!</a:t>
            </a:r>
          </a:p>
          <a:p>
            <a:endParaRPr lang="en-US" dirty="0" smtClean="0"/>
          </a:p>
          <a:p>
            <a:r>
              <a:rPr kumimoji="0" lang="en-US" sz="2400" b="1" i="0" u="none" strike="noStrike" kern="1200" cap="none" spc="0" normalizeH="0" baseline="0" noProof="0" dirty="0" smtClean="0">
                <a:ln>
                  <a:noFill/>
                </a:ln>
                <a:solidFill>
                  <a:prstClr val="black"/>
                </a:solidFill>
                <a:effectLst/>
                <a:uLnTx/>
                <a:uFillTx/>
                <a:latin typeface="Century Gothic" pitchFamily="34" charset="0"/>
                <a:ea typeface="+mj-ea"/>
                <a:cs typeface="+mj-cs"/>
              </a:rPr>
              <a:t>Benefits of joining CKI:</a:t>
            </a:r>
            <a:r>
              <a:rPr kumimoji="0" lang="en-US" sz="2400" b="0" i="0" u="none" strike="noStrike" kern="1200" cap="none" spc="0" normalizeH="0" baseline="0" noProof="0" dirty="0" smtClean="0">
                <a:ln>
                  <a:noFill/>
                </a:ln>
                <a:solidFill>
                  <a:prstClr val="black"/>
                </a:solidFill>
                <a:effectLst/>
                <a:uLnTx/>
                <a:uFillTx/>
                <a:latin typeface="Century Gothic" pitchFamily="34" charset="0"/>
                <a:ea typeface="+mj-ea"/>
                <a:cs typeface="+mj-cs"/>
              </a:rPr>
              <a:t/>
            </a:r>
            <a:br>
              <a:rPr kumimoji="0" lang="en-US" sz="2400" b="0" i="0" u="none" strike="noStrike" kern="1200" cap="none" spc="0" normalizeH="0" baseline="0" noProof="0" dirty="0" smtClean="0">
                <a:ln>
                  <a:noFill/>
                </a:ln>
                <a:solidFill>
                  <a:prstClr val="black"/>
                </a:solidFill>
                <a:effectLst/>
                <a:uLnTx/>
                <a:uFillTx/>
                <a:latin typeface="Century Gothic" pitchFamily="34" charset="0"/>
                <a:ea typeface="+mj-ea"/>
                <a:cs typeface="+mj-cs"/>
              </a:rPr>
            </a:br>
            <a:r>
              <a:rPr kumimoji="0" lang="en-US" sz="2400" b="0" i="0" u="none" strike="noStrike" kern="1200" cap="none" spc="0" normalizeH="0" baseline="0" noProof="0" dirty="0" smtClean="0">
                <a:ln>
                  <a:noFill/>
                </a:ln>
                <a:solidFill>
                  <a:prstClr val="black"/>
                </a:solidFill>
                <a:effectLst/>
                <a:uLnTx/>
                <a:uFillTx/>
                <a:latin typeface="Century Gothic" pitchFamily="34" charset="0"/>
                <a:ea typeface="+mj-ea"/>
                <a:cs typeface="+mj-cs"/>
              </a:rPr>
              <a:t>- Everyone is in it for the love of service!</a:t>
            </a:r>
            <a:br>
              <a:rPr kumimoji="0" lang="en-US" sz="2400" b="0" i="0" u="none" strike="noStrike" kern="1200" cap="none" spc="0" normalizeH="0" baseline="0" noProof="0" dirty="0" smtClean="0">
                <a:ln>
                  <a:noFill/>
                </a:ln>
                <a:solidFill>
                  <a:prstClr val="black"/>
                </a:solidFill>
                <a:effectLst/>
                <a:uLnTx/>
                <a:uFillTx/>
                <a:latin typeface="Century Gothic" pitchFamily="34" charset="0"/>
                <a:ea typeface="+mj-ea"/>
                <a:cs typeface="+mj-cs"/>
              </a:rPr>
            </a:br>
            <a:r>
              <a:rPr kumimoji="0" lang="en-US" sz="2400" b="0" i="0" u="none" strike="noStrike" kern="1200" cap="none" spc="0" normalizeH="0" baseline="0" noProof="0" dirty="0" smtClean="0">
                <a:ln>
                  <a:noFill/>
                </a:ln>
                <a:solidFill>
                  <a:prstClr val="black"/>
                </a:solidFill>
                <a:effectLst/>
                <a:uLnTx/>
                <a:uFillTx/>
                <a:latin typeface="Century Gothic" pitchFamily="34" charset="0"/>
                <a:ea typeface="+mj-ea"/>
                <a:cs typeface="+mj-cs"/>
              </a:rPr>
              <a:t>- It is often a smaller and more tight-knit group of people</a:t>
            </a:r>
            <a:br>
              <a:rPr kumimoji="0" lang="en-US" sz="2400" b="0" i="0" u="none" strike="noStrike" kern="1200" cap="none" spc="0" normalizeH="0" baseline="0" noProof="0" dirty="0" smtClean="0">
                <a:ln>
                  <a:noFill/>
                </a:ln>
                <a:solidFill>
                  <a:prstClr val="black"/>
                </a:solidFill>
                <a:effectLst/>
                <a:uLnTx/>
                <a:uFillTx/>
                <a:latin typeface="Century Gothic" pitchFamily="34" charset="0"/>
                <a:ea typeface="+mj-ea"/>
                <a:cs typeface="+mj-cs"/>
              </a:rPr>
            </a:br>
            <a:r>
              <a:rPr kumimoji="0" lang="en-US" sz="2400" b="0" i="0" u="none" strike="noStrike" kern="1200" cap="none" spc="0" normalizeH="0" baseline="0" noProof="0" dirty="0" smtClean="0">
                <a:ln>
                  <a:noFill/>
                </a:ln>
                <a:solidFill>
                  <a:prstClr val="black"/>
                </a:solidFill>
                <a:effectLst/>
                <a:uLnTx/>
                <a:uFillTx/>
                <a:latin typeface="Century Gothic" pitchFamily="34" charset="0"/>
                <a:ea typeface="+mj-ea"/>
                <a:cs typeface="+mj-cs"/>
              </a:rPr>
              <a:t>- It has more freedom when it comes to what projects it can do(doesn’t have to go through faculty advisor as much)</a:t>
            </a:r>
            <a:br>
              <a:rPr kumimoji="0" lang="en-US" sz="2400" b="0" i="0" u="none" strike="noStrike" kern="1200" cap="none" spc="0" normalizeH="0" baseline="0" noProof="0" dirty="0" smtClean="0">
                <a:ln>
                  <a:noFill/>
                </a:ln>
                <a:solidFill>
                  <a:prstClr val="black"/>
                </a:solidFill>
                <a:effectLst/>
                <a:uLnTx/>
                <a:uFillTx/>
                <a:latin typeface="Century Gothic" pitchFamily="34" charset="0"/>
                <a:ea typeface="+mj-ea"/>
                <a:cs typeface="+mj-cs"/>
              </a:rPr>
            </a:br>
            <a:endParaRPr lang="en-US" dirty="0"/>
          </a:p>
        </p:txBody>
      </p:sp>
      <p:sp>
        <p:nvSpPr>
          <p:cNvPr id="4" name="Slide Number Placeholder 3"/>
          <p:cNvSpPr>
            <a:spLocks noGrp="1"/>
          </p:cNvSpPr>
          <p:nvPr>
            <p:ph type="sldNum" sz="quarter" idx="10"/>
          </p:nvPr>
        </p:nvSpPr>
        <p:spPr/>
        <p:txBody>
          <a:bodyPr/>
          <a:lstStyle/>
          <a:p>
            <a:fld id="{23B44D4C-F51F-492D-9FB1-C2D6B36C95D9}" type="slidenum">
              <a:rPr lang="en-US" smtClean="0"/>
              <a:pPr/>
              <a:t>15</a:t>
            </a:fld>
            <a:endParaRPr lang="en-US" dirty="0"/>
          </a:p>
        </p:txBody>
      </p:sp>
    </p:spTree>
    <p:extLst>
      <p:ext uri="{BB962C8B-B14F-4D97-AF65-F5344CB8AC3E}">
        <p14:creationId xmlns:p14="http://schemas.microsoft.com/office/powerpoint/2010/main" xmlns="" val="2851567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a:t>
            </a:r>
            <a:r>
              <a:rPr lang="en-US" baseline="0" dirty="0" smtClean="0"/>
              <a:t> Stories! </a:t>
            </a:r>
          </a:p>
          <a:p>
            <a:r>
              <a:rPr lang="en-US" sz="1200" dirty="0" smtClean="0">
                <a:latin typeface="Century Gothic" pitchFamily="34" charset="0"/>
              </a:rPr>
              <a:t>With more than 12,000 members worldwide.</a:t>
            </a:r>
          </a:p>
          <a:p>
            <a:r>
              <a:rPr lang="en-US" sz="1200" dirty="0" smtClean="0">
                <a:latin typeface="Century Gothic" pitchFamily="34" charset="0"/>
              </a:rPr>
              <a:t>Volunteer with Kiwanis</a:t>
            </a:r>
            <a:r>
              <a:rPr lang="en-US" sz="1200" baseline="0" dirty="0" smtClean="0">
                <a:latin typeface="Century Gothic" pitchFamily="34" charset="0"/>
              </a:rPr>
              <a:t> Clubs that help with </a:t>
            </a:r>
            <a:r>
              <a:rPr lang="en-US" sz="1200" baseline="0" dirty="0" err="1" smtClean="0">
                <a:latin typeface="Century Gothic" pitchFamily="34" charset="0"/>
              </a:rPr>
              <a:t>Aktion</a:t>
            </a:r>
            <a:r>
              <a:rPr lang="en-US" sz="1200" baseline="0" dirty="0" smtClean="0">
                <a:latin typeface="Century Gothic" pitchFamily="34" charset="0"/>
              </a:rPr>
              <a:t> Clubs and get Key Clubbers involved</a:t>
            </a:r>
            <a:endParaRPr lang="en-US" dirty="0"/>
          </a:p>
        </p:txBody>
      </p:sp>
      <p:sp>
        <p:nvSpPr>
          <p:cNvPr id="4" name="Slide Number Placeholder 3"/>
          <p:cNvSpPr>
            <a:spLocks noGrp="1"/>
          </p:cNvSpPr>
          <p:nvPr>
            <p:ph type="sldNum" sz="quarter" idx="10"/>
          </p:nvPr>
        </p:nvSpPr>
        <p:spPr/>
        <p:txBody>
          <a:bodyPr/>
          <a:lstStyle/>
          <a:p>
            <a:fld id="{23B44D4C-F51F-492D-9FB1-C2D6B36C95D9}" type="slidenum">
              <a:rPr lang="en-US" smtClean="0"/>
              <a:pPr/>
              <a:t>17</a:t>
            </a:fld>
            <a:endParaRPr lang="en-US"/>
          </a:p>
        </p:txBody>
      </p:sp>
    </p:spTree>
    <p:extLst>
      <p:ext uri="{BB962C8B-B14F-4D97-AF65-F5344CB8AC3E}">
        <p14:creationId xmlns:p14="http://schemas.microsoft.com/office/powerpoint/2010/main" xmlns="" val="2132175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There are many cool service projects that your club can get involved with a local </a:t>
            </a:r>
            <a:r>
              <a:rPr lang="en-US" sz="1200" dirty="0" err="1" smtClean="0"/>
              <a:t>Aktion</a:t>
            </a:r>
            <a:r>
              <a:rPr lang="en-US" sz="1200" dirty="0" smtClean="0"/>
              <a:t> Club. Some awesome service project ideas are:</a:t>
            </a:r>
          </a:p>
          <a:p>
            <a:endParaRPr lang="en-US" dirty="0" smtClean="0"/>
          </a:p>
          <a:p>
            <a:r>
              <a:rPr lang="en-US" sz="1200" dirty="0" err="1" smtClean="0">
                <a:solidFill>
                  <a:srgbClr val="000000"/>
                </a:solidFill>
                <a:latin typeface="Verdana"/>
              </a:rPr>
              <a:t>Aktion</a:t>
            </a:r>
            <a:r>
              <a:rPr lang="en-US" sz="1200" dirty="0" smtClean="0">
                <a:solidFill>
                  <a:srgbClr val="000000"/>
                </a:solidFill>
                <a:latin typeface="Verdana"/>
              </a:rPr>
              <a:t> Club’s Service Partner, Sleeping Children Around the World, (SCAW)</a:t>
            </a:r>
            <a:r>
              <a:rPr lang="en-US" sz="1400" dirty="0" smtClean="0"/>
              <a:t/>
            </a:r>
            <a:br>
              <a:rPr lang="en-US" sz="1400" dirty="0" smtClean="0"/>
            </a:br>
            <a:endParaRPr lang="en-US" dirty="0"/>
          </a:p>
        </p:txBody>
      </p:sp>
      <p:sp>
        <p:nvSpPr>
          <p:cNvPr id="4" name="Slide Number Placeholder 3"/>
          <p:cNvSpPr>
            <a:spLocks noGrp="1"/>
          </p:cNvSpPr>
          <p:nvPr>
            <p:ph type="sldNum" sz="quarter" idx="10"/>
          </p:nvPr>
        </p:nvSpPr>
        <p:spPr/>
        <p:txBody>
          <a:bodyPr/>
          <a:lstStyle/>
          <a:p>
            <a:fld id="{23B44D4C-F51F-492D-9FB1-C2D6B36C95D9}" type="slidenum">
              <a:rPr lang="en-US" smtClean="0"/>
              <a:pPr/>
              <a:t>18</a:t>
            </a:fld>
            <a:endParaRPr lang="en-US"/>
          </a:p>
        </p:txBody>
      </p:sp>
    </p:spTree>
    <p:extLst>
      <p:ext uri="{BB962C8B-B14F-4D97-AF65-F5344CB8AC3E}">
        <p14:creationId xmlns:p14="http://schemas.microsoft.com/office/powerpoint/2010/main" xmlns="" val="2132175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entury Gothic" pitchFamily="34" charset="0"/>
              </a:rPr>
              <a:t>made up of adults.</a:t>
            </a:r>
            <a:br>
              <a:rPr lang="en-US" sz="1200" dirty="0" smtClean="0">
                <a:latin typeface="Century Gothic" pitchFamily="34" charset="0"/>
              </a:rPr>
            </a:br>
            <a:r>
              <a:rPr lang="en-US" sz="1200" dirty="0" smtClean="0">
                <a:latin typeface="Century Gothic" pitchFamily="34" charset="0"/>
              </a:rPr>
              <a:t>Kiwanis supports Key Club in many of its projects and endeavors</a:t>
            </a:r>
          </a:p>
          <a:p>
            <a:r>
              <a:rPr lang="en-US" sz="1200" dirty="0" smtClean="0">
                <a:latin typeface="Century Gothic" pitchFamily="34" charset="0"/>
              </a:rPr>
              <a:t>Structure</a:t>
            </a:r>
            <a:r>
              <a:rPr lang="en-US" sz="1200" baseline="0" dirty="0" smtClean="0">
                <a:latin typeface="Century Gothic" pitchFamily="34" charset="0"/>
              </a:rPr>
              <a:t> and leadership is similar (ex. Governor presides over district, Lt. Governors preside over divisions) Clubs </a:t>
            </a:r>
            <a:r>
              <a:rPr lang="en-US" sz="1200" dirty="0" smtClean="0">
                <a:latin typeface="Century Gothic" pitchFamily="34" charset="0"/>
              </a:rPr>
              <a:t>operating all around the globe.</a:t>
            </a:r>
            <a:br>
              <a:rPr lang="en-US" sz="1200" dirty="0" smtClean="0">
                <a:latin typeface="Century Gothic" pitchFamily="34" charset="0"/>
              </a:rPr>
            </a:br>
            <a:endParaRPr lang="en-US" sz="120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23B44D4C-F51F-492D-9FB1-C2D6B36C95D9}" type="slidenum">
              <a:rPr lang="en-US" smtClean="0"/>
              <a:pPr/>
              <a:t>20</a:t>
            </a:fld>
            <a:endParaRPr lang="en-US"/>
          </a:p>
        </p:txBody>
      </p:sp>
    </p:spTree>
    <p:extLst>
      <p:ext uri="{BB962C8B-B14F-4D97-AF65-F5344CB8AC3E}">
        <p14:creationId xmlns:p14="http://schemas.microsoft.com/office/powerpoint/2010/main" xmlns="" val="4032186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Ask people what they have done with their Kiwanis clubs</a:t>
            </a:r>
          </a:p>
          <a:p>
            <a:pPr marL="171450" indent="-171450">
              <a:buFontTx/>
              <a:buChar char="-"/>
            </a:pPr>
            <a:r>
              <a:rPr lang="en-US" baseline="0" dirty="0" smtClean="0"/>
              <a:t>Other ideas to mention:</a:t>
            </a:r>
          </a:p>
          <a:p>
            <a:pPr marL="171450" indent="-171450">
              <a:buFontTx/>
              <a:buChar char="-"/>
            </a:pPr>
            <a:r>
              <a:rPr lang="en-US" sz="1200" dirty="0" smtClean="0">
                <a:latin typeface="Century Gothic" pitchFamily="34" charset="0"/>
              </a:rPr>
              <a:t>-Dinner/breakfast</a:t>
            </a:r>
            <a:br>
              <a:rPr lang="en-US" sz="1200" dirty="0" smtClean="0">
                <a:latin typeface="Century Gothic" pitchFamily="34" charset="0"/>
              </a:rPr>
            </a:br>
            <a:r>
              <a:rPr lang="en-US" sz="1200" dirty="0" smtClean="0">
                <a:latin typeface="Century Gothic" pitchFamily="34" charset="0"/>
              </a:rPr>
              <a:t>-Joint walk-a-thons</a:t>
            </a:r>
            <a:br>
              <a:rPr lang="en-US" sz="1200" dirty="0" smtClean="0">
                <a:latin typeface="Century Gothic" pitchFamily="34" charset="0"/>
              </a:rPr>
            </a:br>
            <a:r>
              <a:rPr lang="en-US" sz="1200" dirty="0" smtClean="0">
                <a:latin typeface="Century Gothic" pitchFamily="34" charset="0"/>
              </a:rPr>
              <a:t>-Dances</a:t>
            </a:r>
            <a:br>
              <a:rPr lang="en-US" sz="1200" dirty="0" smtClean="0">
                <a:latin typeface="Century Gothic" pitchFamily="34" charset="0"/>
              </a:rPr>
            </a:br>
            <a:r>
              <a:rPr lang="en-US" sz="1200" dirty="0" smtClean="0">
                <a:latin typeface="Century Gothic" pitchFamily="34" charset="0"/>
              </a:rPr>
              <a:t>-Fundraisers of all kinds</a:t>
            </a:r>
            <a:br>
              <a:rPr lang="en-US" sz="1200" dirty="0" smtClean="0">
                <a:latin typeface="Century Gothic" pitchFamily="34" charset="0"/>
              </a:rPr>
            </a:br>
            <a:r>
              <a:rPr lang="en-US" sz="1200" dirty="0" smtClean="0">
                <a:latin typeface="Century Gothic" pitchFamily="34" charset="0"/>
              </a:rPr>
              <a:t>-Hot Dog Eating Contest</a:t>
            </a:r>
            <a:br>
              <a:rPr lang="en-US" sz="1200" dirty="0" smtClean="0">
                <a:latin typeface="Century Gothic" pitchFamily="34" charset="0"/>
              </a:rPr>
            </a:br>
            <a:endParaRPr lang="en-US" sz="1200" dirty="0" smtClean="0">
              <a:latin typeface="Century Gothic" pitchFamily="34" charset="0"/>
            </a:endParaRPr>
          </a:p>
          <a:p>
            <a:pPr marL="171450" indent="-171450">
              <a:buFontTx/>
              <a:buChar char="-"/>
            </a:pPr>
            <a:r>
              <a:rPr lang="en-US" sz="1200" dirty="0" smtClean="0">
                <a:latin typeface="Century Gothic" pitchFamily="34" charset="0"/>
              </a:rPr>
              <a:t>Anything you could possibly imagine!</a:t>
            </a:r>
            <a:br>
              <a:rPr lang="en-US" sz="1200" dirty="0" smtClean="0">
                <a:latin typeface="Century Gothic" pitchFamily="34" charset="0"/>
              </a:rPr>
            </a:br>
            <a:r>
              <a:rPr lang="en-US" sz="1200" dirty="0" smtClean="0">
                <a:latin typeface="Century Gothic" pitchFamily="34" charset="0"/>
              </a:rPr>
              <a:t>If you need any ideas, ask around! </a:t>
            </a:r>
            <a:br>
              <a:rPr lang="en-US" sz="1200" dirty="0" smtClean="0">
                <a:latin typeface="Century Gothic" pitchFamily="34" charset="0"/>
              </a:rPr>
            </a:br>
            <a:r>
              <a:rPr lang="en-US" sz="1200" dirty="0" smtClean="0">
                <a:latin typeface="Century Gothic" pitchFamily="34" charset="0"/>
              </a:rPr>
              <a:t>Or, ask your LTG’s and Club Officers!</a:t>
            </a:r>
            <a:br>
              <a:rPr lang="en-US" sz="1200" dirty="0" smtClean="0">
                <a:latin typeface="Century Gothic" pitchFamily="34" charset="0"/>
              </a:rPr>
            </a:br>
            <a:endParaRPr lang="en-US" dirty="0"/>
          </a:p>
        </p:txBody>
      </p:sp>
      <p:sp>
        <p:nvSpPr>
          <p:cNvPr id="4" name="Slide Number Placeholder 3"/>
          <p:cNvSpPr>
            <a:spLocks noGrp="1"/>
          </p:cNvSpPr>
          <p:nvPr>
            <p:ph type="sldNum" sz="quarter" idx="10"/>
          </p:nvPr>
        </p:nvSpPr>
        <p:spPr/>
        <p:txBody>
          <a:bodyPr/>
          <a:lstStyle/>
          <a:p>
            <a:fld id="{23B44D4C-F51F-492D-9FB1-C2D6B36C95D9}" type="slidenum">
              <a:rPr lang="en-US" smtClean="0"/>
              <a:pPr/>
              <a:t>22</a:t>
            </a:fld>
            <a:endParaRPr lang="en-US"/>
          </a:p>
        </p:txBody>
      </p:sp>
    </p:spTree>
    <p:extLst>
      <p:ext uri="{BB962C8B-B14F-4D97-AF65-F5344CB8AC3E}">
        <p14:creationId xmlns:p14="http://schemas.microsoft.com/office/powerpoint/2010/main" xmlns="" val="1545394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Attend their meetings and build a mutual relationship.</a:t>
            </a:r>
          </a:p>
          <a:p>
            <a:endParaRPr lang="en-US" dirty="0" smtClean="0"/>
          </a:p>
          <a:p>
            <a:r>
              <a:rPr lang="en-US" dirty="0" smtClean="0"/>
              <a:t>Instead</a:t>
            </a:r>
            <a:r>
              <a:rPr lang="en-US" baseline="0" dirty="0" smtClean="0"/>
              <a:t> of attending their project, create a joint project together</a:t>
            </a:r>
          </a:p>
          <a:p>
            <a:endParaRPr lang="en-US" baseline="0" dirty="0" smtClean="0"/>
          </a:p>
          <a:p>
            <a:r>
              <a:rPr lang="en-US" baseline="0" dirty="0" smtClean="0"/>
              <a:t>Other ways to work with them: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Keep </a:t>
            </a:r>
            <a:r>
              <a:rPr lang="en-US" sz="1200" dirty="0" err="1" smtClean="0"/>
              <a:t>Kiwanians</a:t>
            </a:r>
            <a:r>
              <a:rPr lang="en-US" sz="1200" dirty="0" smtClean="0"/>
              <a:t> up to date on Key Club events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Always say thank you!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Dress to impress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23B44D4C-F51F-492D-9FB1-C2D6B36C95D9}" type="slidenum">
              <a:rPr lang="en-US" smtClean="0"/>
              <a:pPr/>
              <a:t>23</a:t>
            </a:fld>
            <a:endParaRPr lang="en-US"/>
          </a:p>
        </p:txBody>
      </p:sp>
    </p:spTree>
    <p:extLst>
      <p:ext uri="{BB962C8B-B14F-4D97-AF65-F5344CB8AC3E}">
        <p14:creationId xmlns:p14="http://schemas.microsoft.com/office/powerpoint/2010/main" xmlns="" val="4293011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a:t>
            </a:r>
            <a:r>
              <a:rPr lang="en-US" baseline="0" dirty="0" smtClean="0"/>
              <a:t> extra time at the end of the power point feel free to pull up the Kiwanis Family Relations Page and quickly go over </a:t>
            </a:r>
            <a:r>
              <a:rPr lang="en-US" baseline="0" smtClean="0"/>
              <a:t>the resources there. </a:t>
            </a:r>
            <a:endParaRPr lang="en-US"/>
          </a:p>
        </p:txBody>
      </p:sp>
      <p:sp>
        <p:nvSpPr>
          <p:cNvPr id="4" name="Slide Number Placeholder 3"/>
          <p:cNvSpPr>
            <a:spLocks noGrp="1"/>
          </p:cNvSpPr>
          <p:nvPr>
            <p:ph type="sldNum" sz="quarter" idx="10"/>
          </p:nvPr>
        </p:nvSpPr>
        <p:spPr/>
        <p:txBody>
          <a:bodyPr/>
          <a:lstStyle/>
          <a:p>
            <a:fld id="{23B44D4C-F51F-492D-9FB1-C2D6B36C95D9}" type="slidenum">
              <a:rPr lang="en-US" smtClean="0"/>
              <a:pPr/>
              <a:t>24</a:t>
            </a:fld>
            <a:endParaRPr lang="en-US"/>
          </a:p>
        </p:txBody>
      </p:sp>
    </p:spTree>
    <p:extLst>
      <p:ext uri="{BB962C8B-B14F-4D97-AF65-F5344CB8AC3E}">
        <p14:creationId xmlns:p14="http://schemas.microsoft.com/office/powerpoint/2010/main" xmlns="" val="221258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Make sure to specify that K-Kids is the elementary version, Builders Club is the middle school version, Key</a:t>
            </a:r>
            <a:r>
              <a:rPr lang="en-US" baseline="0" dirty="0" smtClean="0"/>
              <a:t> Club is high school, etc. </a:t>
            </a:r>
            <a:endParaRPr lang="en-US" dirty="0"/>
          </a:p>
        </p:txBody>
      </p:sp>
      <p:sp>
        <p:nvSpPr>
          <p:cNvPr id="4" name="Slide Number Placeholder 3"/>
          <p:cNvSpPr>
            <a:spLocks noGrp="1"/>
          </p:cNvSpPr>
          <p:nvPr>
            <p:ph type="sldNum" sz="quarter" idx="10"/>
          </p:nvPr>
        </p:nvSpPr>
        <p:spPr/>
        <p:txBody>
          <a:bodyPr/>
          <a:lstStyle/>
          <a:p>
            <a:fld id="{23B44D4C-F51F-492D-9FB1-C2D6B36C95D9}" type="slidenum">
              <a:rPr lang="en-US" smtClean="0"/>
              <a:pPr/>
              <a:t>2</a:t>
            </a:fld>
            <a:endParaRPr lang="en-US" dirty="0"/>
          </a:p>
        </p:txBody>
      </p:sp>
    </p:spTree>
    <p:extLst>
      <p:ext uri="{BB962C8B-B14F-4D97-AF65-F5344CB8AC3E}">
        <p14:creationId xmlns:p14="http://schemas.microsoft.com/office/powerpoint/2010/main" xmlns="" val="2525805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Can give personal experiences of helpful</a:t>
            </a:r>
            <a:r>
              <a:rPr lang="en-US" baseline="0" dirty="0" smtClean="0"/>
              <a:t> Kiwanis clubs</a:t>
            </a:r>
          </a:p>
          <a:p>
            <a:pPr marL="171450" indent="-171450">
              <a:buFont typeface="Arial" panose="020B0604020202020204" pitchFamily="34" charset="0"/>
              <a:buChar char="•"/>
            </a:pPr>
            <a:r>
              <a:rPr lang="en-US" sz="1200" dirty="0" smtClean="0">
                <a:latin typeface="Century Gothic" pitchFamily="34" charset="0"/>
              </a:rPr>
              <a:t>Kiwanis is always prepared to assist your club with it’s service projects, whether it is helping serve at an event or just giving advice</a:t>
            </a:r>
          </a:p>
          <a:p>
            <a:pPr marL="171450" indent="-171450">
              <a:buFont typeface="Arial" panose="020B0604020202020204" pitchFamily="34" charset="0"/>
              <a:buChar char="•"/>
            </a:pPr>
            <a:r>
              <a:rPr lang="en-US" sz="1200" dirty="0" smtClean="0">
                <a:latin typeface="Century Gothic" pitchFamily="34" charset="0"/>
              </a:rPr>
              <a:t>It</a:t>
            </a:r>
            <a:r>
              <a:rPr lang="en-US" sz="1200" baseline="0" dirty="0" smtClean="0">
                <a:latin typeface="Century Gothic" pitchFamily="34" charset="0"/>
              </a:rPr>
              <a:t> is always a great idea to work with other Kiwanis Clubs</a:t>
            </a:r>
            <a:endParaRPr lang="en-US" dirty="0"/>
          </a:p>
        </p:txBody>
      </p:sp>
      <p:sp>
        <p:nvSpPr>
          <p:cNvPr id="4" name="Slide Number Placeholder 3"/>
          <p:cNvSpPr>
            <a:spLocks noGrp="1"/>
          </p:cNvSpPr>
          <p:nvPr>
            <p:ph type="sldNum" sz="quarter" idx="10"/>
          </p:nvPr>
        </p:nvSpPr>
        <p:spPr/>
        <p:txBody>
          <a:bodyPr/>
          <a:lstStyle/>
          <a:p>
            <a:fld id="{23B44D4C-F51F-492D-9FB1-C2D6B36C95D9}" type="slidenum">
              <a:rPr lang="en-US" smtClean="0"/>
              <a:pPr/>
              <a:t>3</a:t>
            </a:fld>
            <a:endParaRPr lang="en-US" dirty="0"/>
          </a:p>
        </p:txBody>
      </p:sp>
    </p:spTree>
    <p:extLst>
      <p:ext uri="{BB962C8B-B14F-4D97-AF65-F5344CB8AC3E}">
        <p14:creationId xmlns:p14="http://schemas.microsoft.com/office/powerpoint/2010/main" xmlns="" val="135781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a:t>
            </a:r>
            <a:r>
              <a:rPr lang="en-US" baseline="0" dirty="0" smtClean="0"/>
              <a:t> service club for elementary school students</a:t>
            </a:r>
          </a:p>
          <a:p>
            <a:pPr marL="171450" indent="-171450">
              <a:buFont typeface="Arial" panose="020B0604020202020204" pitchFamily="34" charset="0"/>
              <a:buChar char="•"/>
            </a:pPr>
            <a:r>
              <a:rPr lang="en-US" baseline="0" dirty="0" smtClean="0"/>
              <a:t>Participate in Trick-or-Treat for UNICEF and March of Dimes</a:t>
            </a:r>
          </a:p>
          <a:p>
            <a:pPr marL="171450" indent="-171450">
              <a:buFont typeface="Arial" panose="020B0604020202020204" pitchFamily="34" charset="0"/>
              <a:buChar char="•"/>
            </a:pPr>
            <a:r>
              <a:rPr lang="en-US" baseline="0" dirty="0" smtClean="0"/>
              <a:t>Terrific Kid is part of the K Kids program</a:t>
            </a:r>
            <a:endParaRPr lang="en-US" dirty="0"/>
          </a:p>
        </p:txBody>
      </p:sp>
      <p:sp>
        <p:nvSpPr>
          <p:cNvPr id="4" name="Slide Number Placeholder 3"/>
          <p:cNvSpPr>
            <a:spLocks noGrp="1"/>
          </p:cNvSpPr>
          <p:nvPr>
            <p:ph type="sldNum" sz="quarter" idx="10"/>
          </p:nvPr>
        </p:nvSpPr>
        <p:spPr/>
        <p:txBody>
          <a:bodyPr/>
          <a:lstStyle/>
          <a:p>
            <a:fld id="{23B44D4C-F51F-492D-9FB1-C2D6B36C95D9}" type="slidenum">
              <a:rPr lang="en-US" smtClean="0"/>
              <a:pPr/>
              <a:t>4</a:t>
            </a:fld>
            <a:endParaRPr lang="en-US"/>
          </a:p>
        </p:txBody>
      </p:sp>
    </p:spTree>
    <p:extLst>
      <p:ext uri="{BB962C8B-B14F-4D97-AF65-F5344CB8AC3E}">
        <p14:creationId xmlns:p14="http://schemas.microsoft.com/office/powerpoint/2010/main" xmlns="" val="351150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to note that the Kiwanis Kids programs (Bringing</a:t>
            </a:r>
            <a:r>
              <a:rPr lang="en-US" baseline="0" dirty="0" smtClean="0"/>
              <a:t> up grades and Terrific Kids) aim to develop a child’s leadership and scholarly skills.  </a:t>
            </a:r>
          </a:p>
          <a:p>
            <a:r>
              <a:rPr lang="en-US" dirty="0" smtClean="0"/>
              <a:t>-Mention that an initiative of</a:t>
            </a:r>
            <a:r>
              <a:rPr lang="en-US" baseline="0" dirty="0" smtClean="0"/>
              <a:t> ours is to get more Key Clubs to sponsor K-Kids; they are self-sufficient and service-oriented! </a:t>
            </a:r>
            <a:endParaRPr lang="en-US" dirty="0"/>
          </a:p>
        </p:txBody>
      </p:sp>
      <p:sp>
        <p:nvSpPr>
          <p:cNvPr id="4" name="Slide Number Placeholder 3"/>
          <p:cNvSpPr>
            <a:spLocks noGrp="1"/>
          </p:cNvSpPr>
          <p:nvPr>
            <p:ph type="sldNum" sz="quarter" idx="10"/>
          </p:nvPr>
        </p:nvSpPr>
        <p:spPr/>
        <p:txBody>
          <a:bodyPr/>
          <a:lstStyle/>
          <a:p>
            <a:fld id="{23B44D4C-F51F-492D-9FB1-C2D6B36C95D9}" type="slidenum">
              <a:rPr lang="en-US" smtClean="0"/>
              <a:pPr/>
              <a:t>5</a:t>
            </a:fld>
            <a:endParaRPr lang="en-US" dirty="0"/>
          </a:p>
        </p:txBody>
      </p:sp>
    </p:spTree>
    <p:extLst>
      <p:ext uri="{BB962C8B-B14F-4D97-AF65-F5344CB8AC3E}">
        <p14:creationId xmlns:p14="http://schemas.microsoft.com/office/powerpoint/2010/main" xmlns="" val="99227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23B44D4C-F51F-492D-9FB1-C2D6B36C95D9}" type="slidenum">
              <a:rPr lang="en-US" smtClean="0"/>
              <a:pPr/>
              <a:t>6</a:t>
            </a:fld>
            <a:endParaRPr lang="en-US" dirty="0"/>
          </a:p>
        </p:txBody>
      </p:sp>
    </p:spTree>
    <p:extLst>
      <p:ext uri="{BB962C8B-B14F-4D97-AF65-F5344CB8AC3E}">
        <p14:creationId xmlns:p14="http://schemas.microsoft.com/office/powerpoint/2010/main" xmlns="" val="1931812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entury Gothic" pitchFamily="34" charset="0"/>
              </a:rPr>
              <a:t>Projects with the K-Kids are often very inspiring and appeal to many volunteers</a:t>
            </a:r>
            <a:br>
              <a:rPr lang="en-US" sz="1200" dirty="0" smtClean="0">
                <a:latin typeface="Century Gothic" pitchFamily="34" charset="0"/>
              </a:rPr>
            </a:br>
            <a:endParaRPr lang="en-US" dirty="0" smtClean="0"/>
          </a:p>
          <a:p>
            <a:r>
              <a:rPr lang="en-US" dirty="0" smtClean="0"/>
              <a:t>Try</a:t>
            </a:r>
            <a:r>
              <a:rPr lang="en-US" baseline="0" dirty="0" smtClean="0"/>
              <a:t> to add your own personal experiences with working with K-Kids. People love to hear personal stories! </a:t>
            </a:r>
            <a:endParaRPr lang="en-US" dirty="0"/>
          </a:p>
        </p:txBody>
      </p:sp>
      <p:sp>
        <p:nvSpPr>
          <p:cNvPr id="4" name="Slide Number Placeholder 3"/>
          <p:cNvSpPr>
            <a:spLocks noGrp="1"/>
          </p:cNvSpPr>
          <p:nvPr>
            <p:ph type="sldNum" sz="quarter" idx="10"/>
          </p:nvPr>
        </p:nvSpPr>
        <p:spPr/>
        <p:txBody>
          <a:bodyPr/>
          <a:lstStyle/>
          <a:p>
            <a:fld id="{23B44D4C-F51F-492D-9FB1-C2D6B36C95D9}" type="slidenum">
              <a:rPr lang="en-US" smtClean="0"/>
              <a:pPr/>
              <a:t>7</a:t>
            </a:fld>
            <a:endParaRPr lang="en-US" dirty="0"/>
          </a:p>
        </p:txBody>
      </p:sp>
    </p:spTree>
    <p:extLst>
      <p:ext uri="{BB962C8B-B14F-4D97-AF65-F5344CB8AC3E}">
        <p14:creationId xmlns:p14="http://schemas.microsoft.com/office/powerpoint/2010/main" xmlns="" val="1764825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add your own personal stories to make a connection.</a:t>
            </a:r>
            <a:r>
              <a:rPr lang="en-US" baseline="0" dirty="0" smtClean="0"/>
              <a:t> </a:t>
            </a:r>
            <a:r>
              <a:rPr lang="en-US" dirty="0" smtClean="0"/>
              <a:t>Give</a:t>
            </a:r>
            <a:r>
              <a:rPr lang="en-US" baseline="0" dirty="0" smtClean="0"/>
              <a:t> examples of service projects you can do with Builders Club (planting trees, car washes, cleaning parks)</a:t>
            </a:r>
            <a:endParaRPr lang="en-US" dirty="0"/>
          </a:p>
        </p:txBody>
      </p:sp>
      <p:sp>
        <p:nvSpPr>
          <p:cNvPr id="4" name="Slide Number Placeholder 3"/>
          <p:cNvSpPr>
            <a:spLocks noGrp="1"/>
          </p:cNvSpPr>
          <p:nvPr>
            <p:ph type="sldNum" sz="quarter" idx="10"/>
          </p:nvPr>
        </p:nvSpPr>
        <p:spPr/>
        <p:txBody>
          <a:bodyPr/>
          <a:lstStyle/>
          <a:p>
            <a:fld id="{23B44D4C-F51F-492D-9FB1-C2D6B36C95D9}" type="slidenum">
              <a:rPr lang="en-US" smtClean="0"/>
              <a:pPr/>
              <a:t>9</a:t>
            </a:fld>
            <a:endParaRPr lang="en-US" dirty="0"/>
          </a:p>
        </p:txBody>
      </p:sp>
    </p:spTree>
    <p:extLst>
      <p:ext uri="{BB962C8B-B14F-4D97-AF65-F5344CB8AC3E}">
        <p14:creationId xmlns:p14="http://schemas.microsoft.com/office/powerpoint/2010/main" xmlns="" val="588999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Be sure to mention the “How</a:t>
            </a:r>
            <a:r>
              <a:rPr lang="en-US" baseline="0" dirty="0" smtClean="0"/>
              <a:t> to Charter a K-Kids/Builders Club” power point on the Kiwanis Family Relations Page on our website! </a:t>
            </a:r>
          </a:p>
          <a:p>
            <a:pPr marL="171450" indent="-171450">
              <a:buFontTx/>
              <a:buChar char="-"/>
            </a:pPr>
            <a:r>
              <a:rPr lang="en-US" sz="1200" dirty="0" smtClean="0">
                <a:latin typeface="Century Gothic" pitchFamily="34" charset="0"/>
              </a:rPr>
              <a:t>*Hint: Aim for starting a club at your “feeder” middle schools</a:t>
            </a:r>
            <a:endParaRPr lang="en-US" baseline="0" dirty="0" smtClean="0"/>
          </a:p>
          <a:p>
            <a:pPr marL="171450" indent="-171450">
              <a:buFontTx/>
              <a:buChar char="-"/>
            </a:pPr>
            <a:r>
              <a:rPr lang="en-US" baseline="0" dirty="0" smtClean="0"/>
              <a:t>Define “feeder” school: school that feeds into your high school- this allows middle </a:t>
            </a:r>
            <a:r>
              <a:rPr lang="en-US" baseline="0" dirty="0" err="1" smtClean="0"/>
              <a:t>schoolers</a:t>
            </a:r>
            <a:r>
              <a:rPr lang="en-US" baseline="0" dirty="0" smtClean="0"/>
              <a:t> to become familiar with Kiwanis Family. Once they go into high school they are more likely to join KC.</a:t>
            </a:r>
          </a:p>
          <a:p>
            <a:pPr marL="171450" indent="-171450">
              <a:buFontTx/>
              <a:buChar char="-"/>
            </a:pPr>
            <a:r>
              <a:rPr lang="en-US" sz="1200" dirty="0" smtClean="0">
                <a:latin typeface="Century Gothic" pitchFamily="34" charset="0"/>
              </a:rPr>
              <a:t>create a flyer, talk to students, etc.</a:t>
            </a:r>
            <a:r>
              <a:rPr lang="en-US" sz="1200" baseline="0" dirty="0" smtClean="0">
                <a:latin typeface="Century Gothic" pitchFamily="34" charset="0"/>
              </a:rPr>
              <a:t> to get students interested</a:t>
            </a:r>
            <a:endParaRPr lang="en-US" dirty="0"/>
          </a:p>
        </p:txBody>
      </p:sp>
      <p:sp>
        <p:nvSpPr>
          <p:cNvPr id="4" name="Slide Number Placeholder 3"/>
          <p:cNvSpPr>
            <a:spLocks noGrp="1"/>
          </p:cNvSpPr>
          <p:nvPr>
            <p:ph type="sldNum" sz="quarter" idx="10"/>
          </p:nvPr>
        </p:nvSpPr>
        <p:spPr/>
        <p:txBody>
          <a:bodyPr/>
          <a:lstStyle/>
          <a:p>
            <a:fld id="{23B44D4C-F51F-492D-9FB1-C2D6B36C95D9}" type="slidenum">
              <a:rPr lang="en-US" smtClean="0"/>
              <a:pPr/>
              <a:t>10</a:t>
            </a:fld>
            <a:endParaRPr lang="en-US" dirty="0"/>
          </a:p>
        </p:txBody>
      </p:sp>
    </p:spTree>
    <p:extLst>
      <p:ext uri="{BB962C8B-B14F-4D97-AF65-F5344CB8AC3E}">
        <p14:creationId xmlns:p14="http://schemas.microsoft.com/office/powerpoint/2010/main" xmlns="" val="2989000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000DCA-B869-4957-9214-1A0666FB36FA}"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8C30D-F7E0-412D-A547-2E7BB773AE5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00DCA-B869-4957-9214-1A0666FB36FA}"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8C30D-F7E0-412D-A547-2E7BB773AE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00DCA-B869-4957-9214-1A0666FB36FA}"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8C30D-F7E0-412D-A547-2E7BB773AE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00DCA-B869-4957-9214-1A0666FB36FA}"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8C30D-F7E0-412D-A547-2E7BB773AE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000DCA-B869-4957-9214-1A0666FB36FA}"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8C30D-F7E0-412D-A547-2E7BB773AE5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000DCA-B869-4957-9214-1A0666FB36FA}"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8C30D-F7E0-412D-A547-2E7BB773AE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000DCA-B869-4957-9214-1A0666FB36FA}" type="datetimeFigureOut">
              <a:rPr lang="en-US" smtClean="0"/>
              <a:pPr/>
              <a:t>8/25/2015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8C30D-F7E0-412D-A547-2E7BB773AE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000DCA-B869-4957-9214-1A0666FB36FA}" type="datetimeFigureOut">
              <a:rPr lang="en-US" smtClean="0"/>
              <a:pPr/>
              <a:t>8/25/2015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8C30D-F7E0-412D-A547-2E7BB773AE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00DCA-B869-4957-9214-1A0666FB36FA}" type="datetimeFigureOut">
              <a:rPr lang="en-US" smtClean="0"/>
              <a:pPr/>
              <a:t>8/25/2015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8C30D-F7E0-412D-A547-2E7BB773AE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00DCA-B869-4957-9214-1A0666FB36FA}"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8C30D-F7E0-412D-A547-2E7BB773AE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00DCA-B869-4957-9214-1A0666FB36FA}"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8C30D-F7E0-412D-A547-2E7BB773AE5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00DCA-B869-4957-9214-1A0666FB36FA}" type="datetimeFigureOut">
              <a:rPr lang="en-US" smtClean="0"/>
              <a:pPr/>
              <a:t>8/25/2015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8C30D-F7E0-412D-A547-2E7BB773AE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1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gif"/><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27.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gif"/><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32.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33.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2.gif"/><Relationship Id="rId4" Type="http://schemas.openxmlformats.org/officeDocument/2006/relationships/image" Target="../media/image38.png"/><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6.png"/><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37.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6.png"/><Relationship Id="rId7" Type="http://schemas.openxmlformats.org/officeDocument/2006/relationships/image" Target="../media/image50.png"/><Relationship Id="rId12"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jpe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13.pn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gif"/><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5.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9" descr="382 circles"/>
          <p:cNvPicPr>
            <a:picLocks noChangeAspect="1" noChangeArrowheads="1"/>
          </p:cNvPicPr>
          <p:nvPr/>
        </p:nvPicPr>
        <p:blipFill>
          <a:blip r:embed="rId3" cstate="print"/>
          <a:srcRect b="29362"/>
          <a:stretch>
            <a:fillRect/>
          </a:stretch>
        </p:blipFill>
        <p:spPr bwMode="auto">
          <a:xfrm>
            <a:off x="0" y="0"/>
            <a:ext cx="9144000" cy="1676400"/>
          </a:xfrm>
          <a:prstGeom prst="rect">
            <a:avLst/>
          </a:prstGeom>
          <a:noFill/>
          <a:ln w="9525">
            <a:solidFill>
              <a:schemeClr val="accent1"/>
            </a:solidFill>
            <a:miter lim="800000"/>
            <a:headEnd/>
            <a:tailEnd/>
          </a:ln>
        </p:spPr>
      </p:pic>
      <p:sp>
        <p:nvSpPr>
          <p:cNvPr id="2" name="Title 1"/>
          <p:cNvSpPr>
            <a:spLocks noGrp="1"/>
          </p:cNvSpPr>
          <p:nvPr>
            <p:ph type="title"/>
          </p:nvPr>
        </p:nvSpPr>
        <p:spPr/>
        <p:txBody>
          <a:bodyPr>
            <a:normAutofit/>
          </a:bodyPr>
          <a:lstStyle/>
          <a:p>
            <a:r>
              <a:rPr lang="en-US" dirty="0" smtClean="0">
                <a:solidFill>
                  <a:schemeClr val="bg1"/>
                </a:solidFill>
                <a:latin typeface="Century Gothic" pitchFamily="34" charset="0"/>
              </a:rPr>
              <a:t>      We are the Kiwanis Family</a:t>
            </a:r>
            <a:endParaRPr lang="en-US" dirty="0">
              <a:solidFill>
                <a:schemeClr val="bg1"/>
              </a:solidFill>
              <a:latin typeface="Century Gothic" pitchFamily="34" charset="0"/>
            </a:endParaRPr>
          </a:p>
        </p:txBody>
      </p:sp>
      <p:sp>
        <p:nvSpPr>
          <p:cNvPr id="4" name="Pentagon 3"/>
          <p:cNvSpPr/>
          <p:nvPr/>
        </p:nvSpPr>
        <p:spPr>
          <a:xfrm>
            <a:off x="0" y="1447800"/>
            <a:ext cx="8610600" cy="457200"/>
          </a:xfrm>
          <a:prstGeom prst="homePlate">
            <a:avLst>
              <a:gd name="adj" fmla="val 7046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6386" name="Picture 2" descr="Logo"/>
          <p:cNvPicPr>
            <a:picLocks noChangeAspect="1" noChangeArrowheads="1"/>
          </p:cNvPicPr>
          <p:nvPr/>
        </p:nvPicPr>
        <p:blipFill>
          <a:blip r:embed="rId4" cstate="print"/>
          <a:srcRect/>
          <a:stretch>
            <a:fillRect/>
          </a:stretch>
        </p:blipFill>
        <p:spPr bwMode="auto">
          <a:xfrm>
            <a:off x="228600" y="217169"/>
            <a:ext cx="1143000" cy="1154431"/>
          </a:xfrm>
          <a:prstGeom prst="rect">
            <a:avLst/>
          </a:prstGeom>
          <a:noFill/>
        </p:spPr>
      </p:pic>
      <p:pic>
        <p:nvPicPr>
          <p:cNvPr id="5" name="Content Placeholder 4"/>
          <p:cNvPicPr>
            <a:picLocks noGrp="1" noChangeAspect="1"/>
          </p:cNvPicPr>
          <p:nvPr>
            <p:ph idx="1"/>
          </p:nvPr>
        </p:nvPicPr>
        <p:blipFill>
          <a:blip r:embed="rId5" cstate="print">
            <a:extLst>
              <a:ext uri="{28A0092B-C50C-407E-A947-70E740481C1C}">
                <a14:useLocalDpi xmlns:a14="http://schemas.microsoft.com/office/drawing/2010/main" xmlns="" val="0"/>
              </a:ext>
            </a:extLst>
          </a:blip>
          <a:stretch>
            <a:fillRect/>
          </a:stretch>
        </p:blipFill>
        <p:spPr>
          <a:xfrm>
            <a:off x="3168316" y="3352799"/>
            <a:ext cx="3181853" cy="231407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28600" y="2743199"/>
            <a:ext cx="2724616" cy="2939717"/>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621416" y="2330115"/>
            <a:ext cx="2309707" cy="335280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3385"/>
            <a:ext cx="8229600" cy="3581400"/>
          </a:xfrm>
        </p:spPr>
        <p:txBody>
          <a:bodyPr>
            <a:normAutofit/>
          </a:bodyPr>
          <a:lstStyle/>
          <a:p>
            <a:pPr algn="l"/>
            <a:r>
              <a:rPr lang="en-US" sz="2400" b="1" dirty="0" smtClean="0">
                <a:latin typeface="Century Gothic" pitchFamily="34" charset="0"/>
              </a:rPr>
              <a:t>1.    </a:t>
            </a:r>
            <a:r>
              <a:rPr lang="en-US" sz="2400" dirty="0" smtClean="0">
                <a:latin typeface="Century Gothic" pitchFamily="34" charset="0"/>
              </a:rPr>
              <a:t>Talk with your Kiwanis Club to see if they are willing to co-sponsor with you. </a:t>
            </a:r>
            <a:br>
              <a:rPr lang="en-US" sz="2400" dirty="0" smtClean="0">
                <a:latin typeface="Century Gothic" pitchFamily="34" charset="0"/>
              </a:rPr>
            </a:br>
            <a:r>
              <a:rPr lang="en-US" sz="2400" b="1" dirty="0" smtClean="0">
                <a:latin typeface="Century Gothic" pitchFamily="34" charset="0"/>
              </a:rPr>
              <a:t>2.    </a:t>
            </a:r>
            <a:r>
              <a:rPr lang="en-US" sz="2400" dirty="0" smtClean="0">
                <a:latin typeface="Century Gothic" pitchFamily="34" charset="0"/>
              </a:rPr>
              <a:t>Talk to the Principal of the middle school and support.</a:t>
            </a:r>
            <a:br>
              <a:rPr lang="en-US" sz="2400" dirty="0" smtClean="0">
                <a:latin typeface="Century Gothic" pitchFamily="34" charset="0"/>
              </a:rPr>
            </a:br>
            <a:r>
              <a:rPr lang="en-US" sz="2400" b="1" dirty="0" smtClean="0">
                <a:latin typeface="Century Gothic" pitchFamily="34" charset="0"/>
              </a:rPr>
              <a:t>3.    </a:t>
            </a:r>
            <a:r>
              <a:rPr lang="en-US" sz="2400" dirty="0" smtClean="0">
                <a:latin typeface="Century Gothic" pitchFamily="34" charset="0"/>
              </a:rPr>
              <a:t>Find a Faculty Advisor </a:t>
            </a:r>
            <a:br>
              <a:rPr lang="en-US" sz="2400" dirty="0" smtClean="0">
                <a:latin typeface="Century Gothic" pitchFamily="34" charset="0"/>
              </a:rPr>
            </a:br>
            <a:r>
              <a:rPr lang="en-US" sz="2400" b="1" dirty="0" smtClean="0">
                <a:latin typeface="Century Gothic" pitchFamily="34" charset="0"/>
              </a:rPr>
              <a:t>4.    </a:t>
            </a:r>
            <a:r>
              <a:rPr lang="en-US" sz="2400" dirty="0" smtClean="0">
                <a:latin typeface="Century Gothic" pitchFamily="34" charset="0"/>
              </a:rPr>
              <a:t>Find interested students </a:t>
            </a:r>
            <a:br>
              <a:rPr lang="en-US" sz="2400" dirty="0" smtClean="0">
                <a:latin typeface="Century Gothic" pitchFamily="34" charset="0"/>
              </a:rPr>
            </a:br>
            <a:r>
              <a:rPr lang="en-US" sz="2400" b="1" dirty="0" smtClean="0">
                <a:latin typeface="Century Gothic" pitchFamily="34" charset="0"/>
              </a:rPr>
              <a:t>5. </a:t>
            </a:r>
            <a:r>
              <a:rPr lang="en-US" sz="2400" b="1" dirty="0">
                <a:latin typeface="Century Gothic" pitchFamily="34" charset="0"/>
              </a:rPr>
              <a:t> </a:t>
            </a:r>
            <a:r>
              <a:rPr lang="en-US" sz="2400" b="1" dirty="0" smtClean="0">
                <a:latin typeface="Century Gothic" pitchFamily="34" charset="0"/>
              </a:rPr>
              <a:t>  </a:t>
            </a:r>
            <a:r>
              <a:rPr lang="en-US" sz="2400" dirty="0" smtClean="0">
                <a:latin typeface="Century Gothic" pitchFamily="34" charset="0"/>
              </a:rPr>
              <a:t>Hold club elections</a:t>
            </a:r>
            <a:br>
              <a:rPr lang="en-US" sz="2400" dirty="0" smtClean="0">
                <a:latin typeface="Century Gothic" pitchFamily="34" charset="0"/>
              </a:rPr>
            </a:br>
            <a:r>
              <a:rPr lang="en-US" sz="2400" b="1" dirty="0" smtClean="0">
                <a:latin typeface="Century Gothic" pitchFamily="34" charset="0"/>
              </a:rPr>
              <a:t>6.    </a:t>
            </a:r>
            <a:r>
              <a:rPr lang="en-US" sz="2400" dirty="0" smtClean="0">
                <a:latin typeface="Century Gothic" pitchFamily="34" charset="0"/>
              </a:rPr>
              <a:t>Create club bylaws</a:t>
            </a:r>
            <a:r>
              <a:rPr lang="en-US" sz="2800" dirty="0">
                <a:latin typeface="Century Gothic" pitchFamily="34" charset="0"/>
              </a:rPr>
              <a:t/>
            </a:r>
            <a:br>
              <a:rPr lang="en-US" sz="2800" dirty="0">
                <a:latin typeface="Century Gothic" pitchFamily="34" charset="0"/>
              </a:rPr>
            </a:br>
            <a:endParaRPr lang="en-US" sz="2800" dirty="0">
              <a:latin typeface="Century Gothic" pitchFamily="34" charset="0"/>
            </a:endParaRPr>
          </a:p>
        </p:txBody>
      </p:sp>
      <p:pic>
        <p:nvPicPr>
          <p:cNvPr id="3074" name="Picture 2"/>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xmlns="" val="0"/>
              </a:ext>
            </a:extLst>
          </a:blip>
          <a:srcRect/>
          <a:stretch>
            <a:fillRect/>
          </a:stretch>
        </p:blipFill>
        <p:spPr bwMode="auto">
          <a:xfrm>
            <a:off x="-25400" y="0"/>
            <a:ext cx="9169400" cy="170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bwMode="auto">
          <a:xfrm>
            <a:off x="-25400" y="1481805"/>
            <a:ext cx="8229600" cy="4368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4775" y="603884"/>
            <a:ext cx="7769225" cy="584775"/>
          </a:xfrm>
          <a:prstGeom prst="rect">
            <a:avLst/>
          </a:prstGeom>
          <a:noFill/>
        </p:spPr>
        <p:txBody>
          <a:bodyPr wrap="square" rtlCol="0">
            <a:spAutoFit/>
          </a:bodyPr>
          <a:lstStyle/>
          <a:p>
            <a:pPr algn="ctr"/>
            <a:r>
              <a:rPr lang="en-US" sz="3200" dirty="0" smtClean="0">
                <a:solidFill>
                  <a:schemeClr val="bg1"/>
                </a:solidFill>
                <a:latin typeface="Century Gothic" pitchFamily="34" charset="0"/>
              </a:rPr>
              <a:t>Builders Club- How to Charter a club</a:t>
            </a:r>
            <a:endParaRPr lang="en-US" sz="3200" dirty="0">
              <a:solidFill>
                <a:schemeClr val="bg1"/>
              </a:solidFill>
              <a:latin typeface="Century Gothic" pitchFamily="34" charset="0"/>
            </a:endParaRPr>
          </a:p>
        </p:txBody>
      </p:sp>
      <p:pic>
        <p:nvPicPr>
          <p:cNvPr id="7" name="Picture 2" descr="Logo"/>
          <p:cNvPicPr>
            <a:picLocks noChangeAspect="1" noChangeArrowheads="1"/>
          </p:cNvPicPr>
          <p:nvPr/>
        </p:nvPicPr>
        <p:blipFill>
          <a:blip r:embed="rId5" cstate="print"/>
          <a:srcRect/>
          <a:stretch>
            <a:fillRect/>
          </a:stretch>
        </p:blipFill>
        <p:spPr bwMode="auto">
          <a:xfrm>
            <a:off x="228600" y="228600"/>
            <a:ext cx="1143000" cy="1154431"/>
          </a:xfrm>
          <a:prstGeom prst="rect">
            <a:avLst/>
          </a:prstGeom>
          <a:noFill/>
        </p:spPr>
      </p:pic>
    </p:spTree>
    <p:extLst>
      <p:ext uri="{BB962C8B-B14F-4D97-AF65-F5344CB8AC3E}">
        <p14:creationId xmlns:p14="http://schemas.microsoft.com/office/powerpoint/2010/main" xmlns="" val="907110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xmlns="" val="0"/>
              </a:ext>
            </a:extLst>
          </a:blip>
          <a:srcRect/>
          <a:stretch>
            <a:fillRect/>
          </a:stretch>
        </p:blipFill>
        <p:spPr bwMode="auto">
          <a:xfrm>
            <a:off x="-12700" y="0"/>
            <a:ext cx="9169400" cy="170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2369552"/>
            <a:ext cx="8382000" cy="914400"/>
          </a:xfrm>
        </p:spPr>
        <p:txBody>
          <a:bodyPr>
            <a:noAutofit/>
          </a:bodyPr>
          <a:lstStyle/>
          <a:p>
            <a:pPr algn="l"/>
            <a:r>
              <a:rPr lang="en-US" sz="3000" b="1" dirty="0">
                <a:latin typeface="Century Gothic" pitchFamily="34" charset="0"/>
              </a:rPr>
              <a:t>Once you get </a:t>
            </a:r>
            <a:r>
              <a:rPr lang="en-US" sz="3000" b="1" dirty="0" smtClean="0">
                <a:latin typeface="Century Gothic" pitchFamily="34" charset="0"/>
              </a:rPr>
              <a:t>started… What do you do?</a:t>
            </a:r>
            <a:endParaRPr lang="en-US" sz="3000" dirty="0"/>
          </a:p>
        </p:txBody>
      </p:sp>
      <p:pic>
        <p:nvPicPr>
          <p:cNvPr id="4099" name="Picture 3"/>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bwMode="auto">
          <a:xfrm>
            <a:off x="-34621" y="1481805"/>
            <a:ext cx="8229600" cy="4368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3900" y="3457885"/>
            <a:ext cx="7696200" cy="553998"/>
          </a:xfrm>
          <a:prstGeom prst="rect">
            <a:avLst/>
          </a:prstGeom>
          <a:noFill/>
        </p:spPr>
        <p:txBody>
          <a:bodyPr wrap="square" rtlCol="0">
            <a:spAutoFit/>
          </a:bodyPr>
          <a:lstStyle/>
          <a:p>
            <a:r>
              <a:rPr lang="en-US" sz="3000" b="1" dirty="0" smtClean="0">
                <a:latin typeface="Century Gothic" pitchFamily="34" charset="0"/>
              </a:rPr>
              <a:t>Get </a:t>
            </a:r>
            <a:r>
              <a:rPr lang="en-US" sz="3000" b="1" dirty="0">
                <a:latin typeface="Century Gothic" pitchFamily="34" charset="0"/>
              </a:rPr>
              <a:t>them excited about Key Club!</a:t>
            </a:r>
            <a:endParaRPr lang="en-US" sz="3000" dirty="0"/>
          </a:p>
        </p:txBody>
      </p:sp>
      <p:pic>
        <p:nvPicPr>
          <p:cNvPr id="8" name="Picture 2" descr="Logo"/>
          <p:cNvPicPr>
            <a:picLocks noChangeAspect="1" noChangeArrowheads="1"/>
          </p:cNvPicPr>
          <p:nvPr/>
        </p:nvPicPr>
        <p:blipFill>
          <a:blip r:embed="rId5" cstate="print"/>
          <a:srcRect/>
          <a:stretch>
            <a:fillRect/>
          </a:stretch>
        </p:blipFill>
        <p:spPr bwMode="auto">
          <a:xfrm>
            <a:off x="228600" y="217169"/>
            <a:ext cx="1143000" cy="1154431"/>
          </a:xfrm>
          <a:prstGeom prst="rect">
            <a:avLst/>
          </a:prstGeom>
          <a:noFill/>
        </p:spPr>
      </p:pic>
      <p:sp>
        <p:nvSpPr>
          <p:cNvPr id="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smtClean="0">
                <a:solidFill>
                  <a:schemeClr val="bg1"/>
                </a:solidFill>
                <a:latin typeface="Century Gothic" pitchFamily="34" charset="0"/>
              </a:rPr>
              <a:t>Builders Club</a:t>
            </a:r>
            <a:endParaRPr lang="en-US" sz="6000" dirty="0">
              <a:solidFill>
                <a:schemeClr val="bg1"/>
              </a:solidFill>
              <a:latin typeface="Century Gothic" pitchFamily="34" charset="0"/>
            </a:endParaRPr>
          </a:p>
        </p:txBody>
      </p:sp>
    </p:spTree>
    <p:extLst>
      <p:ext uri="{BB962C8B-B14F-4D97-AF65-F5344CB8AC3E}">
        <p14:creationId xmlns:p14="http://schemas.microsoft.com/office/powerpoint/2010/main" xmlns="" val="38166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42908"/>
            <a:ext cx="9169400" cy="170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bg1"/>
                </a:solidFill>
                <a:latin typeface="Century Gothic" panose="020B0502020202020204" pitchFamily="34" charset="0"/>
              </a:rPr>
              <a:t>Key Club</a:t>
            </a:r>
            <a:endParaRPr lang="en-US" dirty="0">
              <a:solidFill>
                <a:schemeClr val="bg1"/>
              </a:solidFill>
              <a:latin typeface="Century Gothic" panose="020B0502020202020204" pitchFamily="34" charset="0"/>
            </a:endParaRPr>
          </a:p>
        </p:txBody>
      </p:sp>
      <p:pic>
        <p:nvPicPr>
          <p:cNvPr id="11" name="Content Placeholder 10"/>
          <p:cNvPicPr>
            <a:picLocks noGrp="1" noChangeAspect="1"/>
          </p:cNvPicPr>
          <p:nvPr>
            <p:ph sz="half" idx="2"/>
          </p:nvPr>
        </p:nvPicPr>
        <p:blipFill>
          <a:blip r:embed="rId4" cstate="print">
            <a:extLst>
              <a:ext uri="{28A0092B-C50C-407E-A947-70E740481C1C}">
                <a14:useLocalDpi xmlns:a14="http://schemas.microsoft.com/office/drawing/2010/main" xmlns="" val="0"/>
              </a:ext>
            </a:extLst>
          </a:blip>
          <a:stretch>
            <a:fillRect/>
          </a:stretch>
        </p:blipFill>
        <p:spPr>
          <a:xfrm>
            <a:off x="4648200" y="2348706"/>
            <a:ext cx="4038600" cy="3028950"/>
          </a:xfrm>
        </p:spPr>
      </p:pic>
      <p:pic>
        <p:nvPicPr>
          <p:cNvPr id="5" name="Picture 3"/>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5400" y="1529931"/>
            <a:ext cx="8229600" cy="4368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Content Placeholder 12"/>
          <p:cNvPicPr>
            <a:picLocks noGrp="1" noChangeAspect="1"/>
          </p:cNvPicPr>
          <p:nvPr>
            <p:ph sz="half" idx="1"/>
          </p:nvPr>
        </p:nvPicPr>
        <p:blipFill>
          <a:blip r:embed="rId6" cstate="print">
            <a:extLst>
              <a:ext uri="{28A0092B-C50C-407E-A947-70E740481C1C}">
                <a14:useLocalDpi xmlns:a14="http://schemas.microsoft.com/office/drawing/2010/main" xmlns="" val="0"/>
              </a:ext>
            </a:extLst>
          </a:blip>
          <a:stretch>
            <a:fillRect/>
          </a:stretch>
        </p:blipFill>
        <p:spPr>
          <a:xfrm>
            <a:off x="457200" y="2348707"/>
            <a:ext cx="4038600" cy="3028949"/>
          </a:xfrm>
        </p:spPr>
      </p:pic>
      <p:pic>
        <p:nvPicPr>
          <p:cNvPr id="8" name="Picture 2" descr="Logo"/>
          <p:cNvPicPr>
            <a:picLocks noChangeAspect="1" noChangeArrowheads="1"/>
          </p:cNvPicPr>
          <p:nvPr/>
        </p:nvPicPr>
        <p:blipFill>
          <a:blip r:embed="rId7" cstate="print"/>
          <a:srcRect/>
          <a:stretch>
            <a:fillRect/>
          </a:stretch>
        </p:blipFill>
        <p:spPr bwMode="auto">
          <a:xfrm>
            <a:off x="228600" y="228600"/>
            <a:ext cx="1143000" cy="1154431"/>
          </a:xfrm>
          <a:prstGeom prst="rect">
            <a:avLst/>
          </a:prstGeom>
          <a:noFill/>
        </p:spPr>
      </p:pic>
    </p:spTree>
    <p:extLst>
      <p:ext uri="{BB962C8B-B14F-4D97-AF65-F5344CB8AC3E}">
        <p14:creationId xmlns:p14="http://schemas.microsoft.com/office/powerpoint/2010/main" xmlns="" val="1294121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42908"/>
            <a:ext cx="9169400" cy="170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solidFill>
                  <a:schemeClr val="bg1"/>
                </a:solidFill>
                <a:latin typeface="Century Gothic" panose="020B0502020202020204" pitchFamily="34" charset="0"/>
              </a:rPr>
              <a:t>What we stand for</a:t>
            </a:r>
            <a:endParaRPr lang="en-US" dirty="0">
              <a:solidFill>
                <a:schemeClr val="bg1"/>
              </a:solidFill>
              <a:latin typeface="Century Gothic" panose="020B0502020202020204" pitchFamily="34" charset="0"/>
            </a:endParaRPr>
          </a:p>
        </p:txBody>
      </p:sp>
      <p:pic>
        <p:nvPicPr>
          <p:cNvPr id="5" name="Picture 3"/>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5400" y="1529931"/>
            <a:ext cx="8229600" cy="4368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2027237"/>
            <a:ext cx="8470900" cy="4525963"/>
          </a:xfrm>
        </p:spPr>
        <p:txBody>
          <a:bodyPr>
            <a:normAutofit/>
          </a:bodyPr>
          <a:lstStyle/>
          <a:p>
            <a:pPr marL="0" indent="0">
              <a:buNone/>
            </a:pPr>
            <a:r>
              <a:rPr lang="en-US" sz="2800" u="sng" dirty="0" smtClean="0">
                <a:latin typeface="Century Gothic"/>
                <a:cs typeface="Century Gothic"/>
              </a:rPr>
              <a:t>Vision</a:t>
            </a:r>
            <a:endParaRPr lang="en-US" sz="2800" u="sng" dirty="0">
              <a:latin typeface="Century Gothic"/>
              <a:cs typeface="Century Gothic"/>
            </a:endParaRPr>
          </a:p>
          <a:p>
            <a:r>
              <a:rPr lang="en-US" sz="2800" dirty="0">
                <a:latin typeface="Century Gothic"/>
                <a:cs typeface="Century Gothic"/>
              </a:rPr>
              <a:t>We are caring and competent servant leaders transforming communities worldwide</a:t>
            </a:r>
            <a:r>
              <a:rPr lang="en-US" sz="2800" dirty="0" smtClean="0">
                <a:latin typeface="Century Gothic"/>
                <a:cs typeface="Century Gothic"/>
              </a:rPr>
              <a:t>.</a:t>
            </a:r>
            <a:endParaRPr lang="en-US" sz="2800" dirty="0">
              <a:latin typeface="Century Gothic"/>
              <a:cs typeface="Century Gothic"/>
            </a:endParaRPr>
          </a:p>
          <a:p>
            <a:pPr marL="0" indent="0">
              <a:buNone/>
            </a:pPr>
            <a:r>
              <a:rPr lang="en-US" sz="2800" u="sng" dirty="0">
                <a:latin typeface="Century Gothic"/>
                <a:cs typeface="Century Gothic"/>
              </a:rPr>
              <a:t>Core values</a:t>
            </a:r>
          </a:p>
          <a:p>
            <a:r>
              <a:rPr lang="en-US" sz="2800" dirty="0">
                <a:latin typeface="Century Gothic"/>
                <a:cs typeface="Century Gothic"/>
              </a:rPr>
              <a:t>L</a:t>
            </a:r>
            <a:r>
              <a:rPr lang="en-US" sz="2800" dirty="0" smtClean="0">
                <a:latin typeface="Century Gothic"/>
                <a:cs typeface="Century Gothic"/>
              </a:rPr>
              <a:t>eadership</a:t>
            </a:r>
            <a:r>
              <a:rPr lang="en-US" sz="2800" dirty="0">
                <a:latin typeface="Century Gothic"/>
                <a:cs typeface="Century Gothic"/>
              </a:rPr>
              <a:t>, character building, caring and inclusiveness</a:t>
            </a:r>
            <a:r>
              <a:rPr lang="en-US" sz="2800" dirty="0" smtClean="0">
                <a:latin typeface="Century Gothic"/>
                <a:cs typeface="Century Gothic"/>
              </a:rPr>
              <a:t>.</a:t>
            </a:r>
            <a:endParaRPr lang="en-US" sz="2800" dirty="0">
              <a:latin typeface="Century Gothic"/>
              <a:cs typeface="Century Gothic"/>
            </a:endParaRPr>
          </a:p>
          <a:p>
            <a:pPr marL="0" indent="0">
              <a:buNone/>
            </a:pPr>
            <a:r>
              <a:rPr lang="en-US" sz="2800" u="sng" dirty="0">
                <a:latin typeface="Century Gothic"/>
                <a:cs typeface="Century Gothic"/>
              </a:rPr>
              <a:t>Motto</a:t>
            </a:r>
          </a:p>
          <a:p>
            <a:r>
              <a:rPr lang="en-US" sz="2800" dirty="0">
                <a:latin typeface="Century Gothic"/>
                <a:cs typeface="Century Gothic"/>
              </a:rPr>
              <a:t>Caring–Our Way of Life</a:t>
            </a:r>
          </a:p>
        </p:txBody>
      </p:sp>
      <p:pic>
        <p:nvPicPr>
          <p:cNvPr id="7" name="Picture 2" descr="Logo"/>
          <p:cNvPicPr>
            <a:picLocks noChangeAspect="1" noChangeArrowheads="1"/>
          </p:cNvPicPr>
          <p:nvPr/>
        </p:nvPicPr>
        <p:blipFill>
          <a:blip r:embed="rId5" cstate="print"/>
          <a:srcRect/>
          <a:stretch>
            <a:fillRect/>
          </a:stretch>
        </p:blipFill>
        <p:spPr bwMode="auto">
          <a:xfrm>
            <a:off x="228600" y="217169"/>
            <a:ext cx="1143000" cy="1154431"/>
          </a:xfrm>
          <a:prstGeom prst="rect">
            <a:avLst/>
          </a:prstGeom>
          <a:noFill/>
        </p:spPr>
      </p:pic>
    </p:spTree>
    <p:extLst>
      <p:ext uri="{BB962C8B-B14F-4D97-AF65-F5344CB8AC3E}">
        <p14:creationId xmlns:p14="http://schemas.microsoft.com/office/powerpoint/2010/main" xmlns="" val="2806536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Century Gothic" pitchFamily="34" charset="0"/>
              </a:rPr>
              <a:t>Circle K International</a:t>
            </a:r>
            <a:endParaRPr lang="en-US" dirty="0">
              <a:solidFill>
                <a:schemeClr val="bg1"/>
              </a:solidFill>
              <a:latin typeface="Century Gothic" pitchFamily="34" charset="0"/>
            </a:endParaRPr>
          </a:p>
        </p:txBody>
      </p:sp>
      <p:pic>
        <p:nvPicPr>
          <p:cNvPr id="13" name="Picture 2"/>
          <p:cNvPicPr>
            <a:picLocks noChangeAspect="1" noChangeArrowheads="1"/>
          </p:cNvPicPr>
          <p:nvPr/>
        </p:nvPicPr>
        <p:blipFill>
          <a:blip r:embed="rId2">
            <a:duotone>
              <a:prstClr val="black"/>
              <a:srgbClr val="FF0000">
                <a:tint val="45000"/>
                <a:satMod val="400000"/>
              </a:srgbClr>
            </a:duotone>
            <a:extLst>
              <a:ext uri="{28A0092B-C50C-407E-A947-70E740481C1C}">
                <a14:useLocalDpi xmlns:a14="http://schemas.microsoft.com/office/drawing/2010/main" xmlns="" val="0"/>
              </a:ext>
            </a:extLst>
          </a:blip>
          <a:srcRect/>
          <a:stretch>
            <a:fillRect/>
          </a:stretch>
        </p:blipFill>
        <p:spPr bwMode="auto">
          <a:xfrm>
            <a:off x="-25400" y="0"/>
            <a:ext cx="9169400" cy="170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457200" y="25922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Century Gothic" pitchFamily="34" charset="0"/>
              </a:rPr>
              <a:t>Circle K International</a:t>
            </a:r>
            <a:endParaRPr lang="en-US" dirty="0">
              <a:solidFill>
                <a:schemeClr val="bg1"/>
              </a:solidFill>
              <a:latin typeface="Century Gothic"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4999078" y="2761703"/>
            <a:ext cx="3610687" cy="2850356"/>
          </a:xfrm>
          <a:prstGeom prst="rect">
            <a:avLst/>
          </a:prstGeom>
          <a:ln>
            <a:noFill/>
          </a:ln>
          <a:effectLst>
            <a:outerShdw blurRad="292100" dist="139700" dir="2700000" algn="tl" rotWithShape="0">
              <a:srgbClr val="333333">
                <a:alpha val="65000"/>
              </a:srgbClr>
            </a:outerShdw>
          </a:effectLst>
        </p:spPr>
      </p:pic>
      <p:pic>
        <p:nvPicPr>
          <p:cNvPr id="4101" name="Picture 5" descr="C:\Users\morgan\Pictures\Key Club 2012-2013\149059_463874998894_3779889_n.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3400" y="2391771"/>
            <a:ext cx="4038600" cy="360045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9" name="Picture 2" descr="Logo"/>
          <p:cNvPicPr>
            <a:picLocks noChangeAspect="1" noChangeArrowheads="1"/>
          </p:cNvPicPr>
          <p:nvPr/>
        </p:nvPicPr>
        <p:blipFill>
          <a:blip r:embed="rId5" cstate="print"/>
          <a:srcRect/>
          <a:stretch>
            <a:fillRect/>
          </a:stretch>
        </p:blipFill>
        <p:spPr bwMode="auto">
          <a:xfrm>
            <a:off x="228600" y="217169"/>
            <a:ext cx="1143000" cy="1154431"/>
          </a:xfrm>
          <a:prstGeom prst="rect">
            <a:avLst/>
          </a:prstGeom>
          <a:noFill/>
        </p:spPr>
      </p:pic>
      <p:pic>
        <p:nvPicPr>
          <p:cNvPr id="12"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5400" y="1481805"/>
            <a:ext cx="8229600" cy="4368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7"/>
          <a:stretch>
            <a:fillRect/>
          </a:stretch>
        </p:blipFill>
        <p:spPr>
          <a:xfrm>
            <a:off x="3233737" y="4191000"/>
            <a:ext cx="2676525" cy="2667000"/>
          </a:xfrm>
          <a:prstGeom prst="rect">
            <a:avLst/>
          </a:prstGeom>
        </p:spPr>
      </p:pic>
    </p:spTree>
    <p:extLst>
      <p:ext uri="{BB962C8B-B14F-4D97-AF65-F5344CB8AC3E}">
        <p14:creationId xmlns:p14="http://schemas.microsoft.com/office/powerpoint/2010/main" xmlns="" val="995867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duotone>
              <a:prstClr val="black"/>
              <a:srgbClr val="FF0000">
                <a:tint val="45000"/>
                <a:satMod val="400000"/>
              </a:srgbClr>
            </a:duotone>
            <a:extLst>
              <a:ext uri="{28A0092B-C50C-407E-A947-70E740481C1C}">
                <a14:useLocalDpi xmlns:a14="http://schemas.microsoft.com/office/drawing/2010/main" xmlns="" val="0"/>
              </a:ext>
            </a:extLst>
          </a:blip>
          <a:srcRect/>
          <a:stretch>
            <a:fillRect/>
          </a:stretch>
        </p:blipFill>
        <p:spPr bwMode="auto">
          <a:xfrm>
            <a:off x="-25400" y="0"/>
            <a:ext cx="9169400" cy="170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4500" y="2057400"/>
            <a:ext cx="8229600" cy="1905000"/>
          </a:xfrm>
        </p:spPr>
        <p:txBody>
          <a:bodyPr>
            <a:normAutofit fontScale="90000"/>
          </a:bodyPr>
          <a:lstStyle/>
          <a:p>
            <a:pPr>
              <a:lnSpc>
                <a:spcPct val="150000"/>
              </a:lnSpc>
            </a:pPr>
            <a:r>
              <a:rPr lang="en-US" sz="3600" dirty="0" smtClean="0">
                <a:latin typeface="Century Gothic" pitchFamily="34" charset="0"/>
              </a:rPr>
              <a:t>Circle </a:t>
            </a:r>
            <a:r>
              <a:rPr lang="en-US" sz="3600" dirty="0">
                <a:latin typeface="Century Gothic" pitchFamily="34" charset="0"/>
              </a:rPr>
              <a:t>K is </a:t>
            </a:r>
            <a:r>
              <a:rPr lang="en-US" sz="3600" dirty="0" smtClean="0">
                <a:latin typeface="Century Gothic" pitchFamily="34" charset="0"/>
              </a:rPr>
              <a:t>Kiwanis </a:t>
            </a:r>
            <a:r>
              <a:rPr lang="en-US" sz="3600" dirty="0">
                <a:latin typeface="Century Gothic" pitchFamily="34" charset="0"/>
              </a:rPr>
              <a:t>for college </a:t>
            </a:r>
            <a:r>
              <a:rPr lang="en-US" sz="3600" dirty="0" smtClean="0">
                <a:latin typeface="Century Gothic" pitchFamily="34" charset="0"/>
              </a:rPr>
              <a:t>students</a:t>
            </a:r>
            <a:br>
              <a:rPr lang="en-US" sz="3600" dirty="0" smtClean="0">
                <a:latin typeface="Century Gothic" pitchFamily="34" charset="0"/>
              </a:rPr>
            </a:br>
            <a:r>
              <a:rPr lang="en-US" sz="3100" dirty="0">
                <a:latin typeface="Century Gothic" pitchFamily="34" charset="0"/>
              </a:rPr>
              <a:t/>
            </a:r>
            <a:br>
              <a:rPr lang="en-US" sz="3100" dirty="0">
                <a:latin typeface="Century Gothic" pitchFamily="34" charset="0"/>
              </a:rPr>
            </a:br>
            <a:endParaRPr lang="en-US" sz="3100" dirty="0">
              <a:latin typeface="Century Gothic" pitchFamily="34" charset="0"/>
            </a:endParaRPr>
          </a:p>
        </p:txBody>
      </p:sp>
      <p:pic>
        <p:nvPicPr>
          <p:cNvPr id="5123" name="Picture 3"/>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bwMode="auto">
          <a:xfrm>
            <a:off x="-25400" y="1481805"/>
            <a:ext cx="8229600" cy="4368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7400" y="2819400"/>
            <a:ext cx="4756150" cy="356711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2" descr="Logo"/>
          <p:cNvPicPr>
            <a:picLocks noChangeAspect="1" noChangeArrowheads="1"/>
          </p:cNvPicPr>
          <p:nvPr/>
        </p:nvPicPr>
        <p:blipFill>
          <a:blip r:embed="rId6" cstate="print"/>
          <a:srcRect/>
          <a:stretch>
            <a:fillRect/>
          </a:stretch>
        </p:blipFill>
        <p:spPr bwMode="auto">
          <a:xfrm>
            <a:off x="228600" y="228600"/>
            <a:ext cx="1143000" cy="1154431"/>
          </a:xfrm>
          <a:prstGeom prst="rect">
            <a:avLst/>
          </a:prstGeom>
          <a:noFill/>
        </p:spPr>
      </p:pic>
      <p:sp>
        <p:nvSpPr>
          <p:cNvPr id="10" name="Title 1"/>
          <p:cNvSpPr txBox="1">
            <a:spLocks/>
          </p:cNvSpPr>
          <p:nvPr/>
        </p:nvSpPr>
        <p:spPr>
          <a:xfrm>
            <a:off x="457200" y="25922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Century Gothic" pitchFamily="34" charset="0"/>
              </a:rPr>
              <a:t>Circle K International</a:t>
            </a:r>
            <a:endParaRPr lang="en-US" dirty="0">
              <a:solidFill>
                <a:schemeClr val="bg1"/>
              </a:solidFill>
              <a:latin typeface="Century Gothic" pitchFamily="34" charset="0"/>
            </a:endParaRPr>
          </a:p>
        </p:txBody>
      </p:sp>
    </p:spTree>
    <p:extLst>
      <p:ext uri="{BB962C8B-B14F-4D97-AF65-F5344CB8AC3E}">
        <p14:creationId xmlns:p14="http://schemas.microsoft.com/office/powerpoint/2010/main" xmlns="" val="2700016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700" y="0"/>
            <a:ext cx="9169400" cy="170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cstate="print"/>
          <a:stretch>
            <a:fillRect/>
          </a:stretch>
        </p:blipFill>
        <p:spPr>
          <a:xfrm>
            <a:off x="2943367" y="5521456"/>
            <a:ext cx="5867400" cy="1336544"/>
          </a:xfrm>
          <a:prstGeom prst="rect">
            <a:avLst/>
          </a:prstGeom>
        </p:spPr>
      </p:pic>
      <p:sp>
        <p:nvSpPr>
          <p:cNvPr id="2" name="Title 1"/>
          <p:cNvSpPr>
            <a:spLocks noGrp="1"/>
          </p:cNvSpPr>
          <p:nvPr>
            <p:ph type="title"/>
          </p:nvPr>
        </p:nvSpPr>
        <p:spPr/>
        <p:txBody>
          <a:bodyPr>
            <a:normAutofit/>
          </a:bodyPr>
          <a:lstStyle/>
          <a:p>
            <a:r>
              <a:rPr lang="en-US" sz="5400" dirty="0" smtClean="0">
                <a:solidFill>
                  <a:schemeClr val="bg1"/>
                </a:solidFill>
                <a:latin typeface="Century Gothic" pitchFamily="34" charset="0"/>
              </a:rPr>
              <a:t>Aktion Club</a:t>
            </a:r>
            <a:endParaRPr lang="en-US" sz="5400" dirty="0">
              <a:solidFill>
                <a:schemeClr val="bg1"/>
              </a:solidFill>
              <a:latin typeface="Century Gothic" pitchFamily="34"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236" y="1480344"/>
            <a:ext cx="8229600" cy="439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09767" y="2133600"/>
            <a:ext cx="21336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852152" y="2028825"/>
            <a:ext cx="4367212" cy="34899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descr="Logo"/>
          <p:cNvPicPr>
            <a:picLocks noChangeAspect="1" noChangeArrowheads="1"/>
          </p:cNvPicPr>
          <p:nvPr/>
        </p:nvPicPr>
        <p:blipFill>
          <a:blip r:embed="rId7" cstate="print"/>
          <a:srcRect/>
          <a:stretch>
            <a:fillRect/>
          </a:stretch>
        </p:blipFill>
        <p:spPr bwMode="auto">
          <a:xfrm>
            <a:off x="228600" y="217169"/>
            <a:ext cx="1143000" cy="1154431"/>
          </a:xfrm>
          <a:prstGeom prst="rect">
            <a:avLst/>
          </a:prstGeom>
          <a:noFill/>
        </p:spPr>
      </p:pic>
    </p:spTree>
    <p:extLst>
      <p:ext uri="{BB962C8B-B14F-4D97-AF65-F5344CB8AC3E}">
        <p14:creationId xmlns:p14="http://schemas.microsoft.com/office/powerpoint/2010/main" xmlns="" val="3131758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duotone>
              <a:prstClr val="black"/>
              <a:srgbClr val="00B050">
                <a:tint val="45000"/>
                <a:satMod val="400000"/>
              </a:srgbClr>
            </a:duotone>
            <a:extLst>
              <a:ext uri="{28A0092B-C50C-407E-A947-70E740481C1C}">
                <a14:useLocalDpi xmlns:a14="http://schemas.microsoft.com/office/drawing/2010/main" xmlns="" val="0"/>
              </a:ext>
            </a:extLst>
          </a:blip>
          <a:srcRect/>
          <a:stretch>
            <a:fillRect/>
          </a:stretch>
        </p:blipFill>
        <p:spPr bwMode="auto">
          <a:xfrm>
            <a:off x="-25400" y="0"/>
            <a:ext cx="9169400" cy="170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4500" y="2209799"/>
            <a:ext cx="6032500" cy="2819401"/>
          </a:xfrm>
        </p:spPr>
        <p:txBody>
          <a:bodyPr>
            <a:normAutofit/>
          </a:bodyPr>
          <a:lstStyle/>
          <a:p>
            <a:pPr algn="l"/>
            <a:r>
              <a:rPr lang="en-US" sz="2800" dirty="0" smtClean="0">
                <a:latin typeface="Century Gothic" pitchFamily="34" charset="0"/>
              </a:rPr>
              <a:t>-</a:t>
            </a:r>
            <a:r>
              <a:rPr lang="en-US" sz="2800" dirty="0" err="1" smtClean="0">
                <a:latin typeface="Century Gothic" pitchFamily="34" charset="0"/>
              </a:rPr>
              <a:t>Aktion</a:t>
            </a:r>
            <a:r>
              <a:rPr lang="en-US" sz="2800" dirty="0" smtClean="0">
                <a:latin typeface="Century Gothic" pitchFamily="34" charset="0"/>
              </a:rPr>
              <a:t> </a:t>
            </a:r>
            <a:r>
              <a:rPr lang="en-US" sz="2800" dirty="0">
                <a:latin typeface="Century Gothic" pitchFamily="34" charset="0"/>
              </a:rPr>
              <a:t>Club is </a:t>
            </a:r>
            <a:r>
              <a:rPr lang="en-US" sz="2800" dirty="0" smtClean="0">
                <a:latin typeface="Century Gothic" pitchFamily="34" charset="0"/>
              </a:rPr>
              <a:t>Kiwanis Sponsored </a:t>
            </a:r>
            <a:r>
              <a:rPr lang="en-US" sz="2800" dirty="0">
                <a:latin typeface="Century Gothic" pitchFamily="34" charset="0"/>
              </a:rPr>
              <a:t>for disabled or </a:t>
            </a:r>
            <a:r>
              <a:rPr lang="en-US" sz="2800" dirty="0" smtClean="0">
                <a:latin typeface="Century Gothic" pitchFamily="34" charset="0"/>
              </a:rPr>
              <a:t>disabled adults</a:t>
            </a:r>
            <a:br>
              <a:rPr lang="en-US" sz="2800" dirty="0" smtClean="0">
                <a:latin typeface="Century Gothic" pitchFamily="34" charset="0"/>
              </a:rPr>
            </a:br>
            <a:r>
              <a:rPr lang="en-US" sz="2800" dirty="0">
                <a:latin typeface="Century Gothic" pitchFamily="34" charset="0"/>
              </a:rPr>
              <a:t/>
            </a:r>
            <a:br>
              <a:rPr lang="en-US" sz="2800" dirty="0">
                <a:latin typeface="Century Gothic" pitchFamily="34" charset="0"/>
              </a:rPr>
            </a:br>
            <a:r>
              <a:rPr lang="en-US" sz="2800" dirty="0" smtClean="0">
                <a:latin typeface="Century Gothic" pitchFamily="34" charset="0"/>
              </a:rPr>
              <a:t>-It is the only service c</a:t>
            </a:r>
            <a:r>
              <a:rPr lang="en-US" sz="2800" dirty="0">
                <a:latin typeface="Century Gothic" pitchFamily="34" charset="0"/>
              </a:rPr>
              <a:t>lub for adults with </a:t>
            </a:r>
            <a:r>
              <a:rPr lang="en-US" sz="2800" dirty="0" smtClean="0">
                <a:latin typeface="Century Gothic" pitchFamily="34" charset="0"/>
              </a:rPr>
              <a:t>disabilities</a:t>
            </a:r>
            <a:endParaRPr lang="en-US" sz="3200" dirty="0"/>
          </a:p>
        </p:txBody>
      </p:sp>
      <p:pic>
        <p:nvPicPr>
          <p:cNvPr id="6147" name="Picture 3"/>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bwMode="auto">
          <a:xfrm>
            <a:off x="-36534" y="1481805"/>
            <a:ext cx="8229600" cy="4368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a:stretch>
            <a:fillRect/>
          </a:stretch>
        </p:blipFill>
        <p:spPr>
          <a:xfrm>
            <a:off x="6324600" y="2171699"/>
            <a:ext cx="2577922" cy="3864419"/>
          </a:xfrm>
          <a:prstGeom prst="rect">
            <a:avLst/>
          </a:prstGeom>
          <a:ln>
            <a:noFill/>
          </a:ln>
          <a:effectLst>
            <a:softEdge rad="112500"/>
          </a:effectLst>
        </p:spPr>
      </p:pic>
      <p:pic>
        <p:nvPicPr>
          <p:cNvPr id="8" name="Picture 2" descr="Logo"/>
          <p:cNvPicPr>
            <a:picLocks noChangeAspect="1" noChangeArrowheads="1"/>
          </p:cNvPicPr>
          <p:nvPr/>
        </p:nvPicPr>
        <p:blipFill>
          <a:blip r:embed="rId6" cstate="print"/>
          <a:srcRect/>
          <a:stretch>
            <a:fillRect/>
          </a:stretch>
        </p:blipFill>
        <p:spPr bwMode="auto">
          <a:xfrm>
            <a:off x="228600" y="217169"/>
            <a:ext cx="1143000" cy="1154431"/>
          </a:xfrm>
          <a:prstGeom prst="rect">
            <a:avLst/>
          </a:prstGeom>
          <a:noFill/>
        </p:spPr>
      </p:pic>
      <p:sp>
        <p:nvSpPr>
          <p:cNvPr id="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smtClean="0">
                <a:solidFill>
                  <a:schemeClr val="bg1"/>
                </a:solidFill>
                <a:latin typeface="Century Gothic" pitchFamily="34" charset="0"/>
              </a:rPr>
              <a:t>Aktion Club</a:t>
            </a:r>
            <a:endParaRPr lang="en-US" sz="5400" dirty="0">
              <a:solidFill>
                <a:schemeClr val="bg1"/>
              </a:solidFill>
              <a:latin typeface="Century Gothic" pitchFamily="34" charset="0"/>
            </a:endParaRPr>
          </a:p>
        </p:txBody>
      </p:sp>
    </p:spTree>
    <p:extLst>
      <p:ext uri="{BB962C8B-B14F-4D97-AF65-F5344CB8AC3E}">
        <p14:creationId xmlns:p14="http://schemas.microsoft.com/office/powerpoint/2010/main" xmlns="" val="2199144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duotone>
              <a:prstClr val="black"/>
              <a:srgbClr val="00B050">
                <a:tint val="45000"/>
                <a:satMod val="400000"/>
              </a:srgbClr>
            </a:duotone>
            <a:extLst>
              <a:ext uri="{28A0092B-C50C-407E-A947-70E740481C1C}">
                <a14:useLocalDpi xmlns:a14="http://schemas.microsoft.com/office/drawing/2010/main" xmlns="" val="0"/>
              </a:ext>
            </a:extLst>
          </a:blip>
          <a:srcRect/>
          <a:stretch>
            <a:fillRect/>
          </a:stretch>
        </p:blipFill>
        <p:spPr bwMode="auto">
          <a:xfrm>
            <a:off x="-25400" y="0"/>
            <a:ext cx="9169400" cy="170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bwMode="auto">
          <a:xfrm>
            <a:off x="-36534" y="1481805"/>
            <a:ext cx="8229600" cy="4368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98575" y="253663"/>
            <a:ext cx="7467600" cy="1323439"/>
          </a:xfrm>
          <a:prstGeom prst="rect">
            <a:avLst/>
          </a:prstGeom>
          <a:noFill/>
        </p:spPr>
        <p:txBody>
          <a:bodyPr wrap="square" rtlCol="0">
            <a:spAutoFit/>
          </a:bodyPr>
          <a:lstStyle/>
          <a:p>
            <a:pPr algn="ctr"/>
            <a:r>
              <a:rPr lang="en-US" sz="4000" dirty="0" err="1" smtClean="0">
                <a:solidFill>
                  <a:schemeClr val="bg1"/>
                </a:solidFill>
                <a:latin typeface="Century Gothic" pitchFamily="34" charset="0"/>
              </a:rPr>
              <a:t>Aktion</a:t>
            </a:r>
            <a:r>
              <a:rPr lang="en-US" sz="4000" dirty="0" smtClean="0">
                <a:solidFill>
                  <a:schemeClr val="bg1"/>
                </a:solidFill>
                <a:latin typeface="Century Gothic" pitchFamily="34" charset="0"/>
              </a:rPr>
              <a:t> Club – How </a:t>
            </a:r>
            <a:r>
              <a:rPr lang="en-US" sz="4000" dirty="0">
                <a:solidFill>
                  <a:schemeClr val="bg1"/>
                </a:solidFill>
                <a:latin typeface="Century Gothic" pitchFamily="34" charset="0"/>
              </a:rPr>
              <a:t>Y</a:t>
            </a:r>
            <a:r>
              <a:rPr lang="en-US" sz="4000" dirty="0" smtClean="0">
                <a:solidFill>
                  <a:schemeClr val="bg1"/>
                </a:solidFill>
                <a:latin typeface="Century Gothic" pitchFamily="34" charset="0"/>
              </a:rPr>
              <a:t>our Club can get involved</a:t>
            </a:r>
            <a:endParaRPr lang="en-US" sz="4000" dirty="0">
              <a:solidFill>
                <a:schemeClr val="bg1"/>
              </a:solidFill>
              <a:latin typeface="Century Gothic" pitchFamily="34" charset="0"/>
            </a:endParaRPr>
          </a:p>
        </p:txBody>
      </p:sp>
      <p:sp>
        <p:nvSpPr>
          <p:cNvPr id="14" name="TextBox 13"/>
          <p:cNvSpPr txBox="1"/>
          <p:nvPr/>
        </p:nvSpPr>
        <p:spPr>
          <a:xfrm>
            <a:off x="457200" y="2438400"/>
            <a:ext cx="5086065" cy="369332"/>
          </a:xfrm>
          <a:prstGeom prst="rect">
            <a:avLst/>
          </a:prstGeom>
          <a:noFill/>
        </p:spPr>
        <p:txBody>
          <a:bodyPr wrap="square" rtlCol="0">
            <a:spAutoFit/>
          </a:bodyPr>
          <a:lstStyle/>
          <a:p>
            <a:endParaRPr lang="en-US" dirty="0"/>
          </a:p>
        </p:txBody>
      </p:sp>
      <p:sp>
        <p:nvSpPr>
          <p:cNvPr id="15" name="Title 1"/>
          <p:cNvSpPr>
            <a:spLocks noGrp="1"/>
          </p:cNvSpPr>
          <p:nvPr>
            <p:ph type="title"/>
          </p:nvPr>
        </p:nvSpPr>
        <p:spPr>
          <a:xfrm>
            <a:off x="265491" y="1851190"/>
            <a:ext cx="8587617" cy="2568409"/>
          </a:xfrm>
        </p:spPr>
        <p:txBody>
          <a:bodyPr>
            <a:normAutofit fontScale="90000"/>
          </a:bodyPr>
          <a:lstStyle/>
          <a:p>
            <a:pPr algn="l"/>
            <a:r>
              <a:rPr lang="en-US" sz="3200" dirty="0" smtClean="0"/>
              <a:t/>
            </a:r>
            <a:br>
              <a:rPr lang="en-US" sz="3200" dirty="0" smtClean="0"/>
            </a:br>
            <a:r>
              <a:rPr lang="en-US" sz="2800" dirty="0">
                <a:latin typeface="Century Gothic"/>
                <a:cs typeface="Century Gothic"/>
              </a:rPr>
              <a:t/>
            </a:r>
            <a:br>
              <a:rPr lang="en-US" sz="2800" dirty="0">
                <a:latin typeface="Century Gothic"/>
                <a:cs typeface="Century Gothic"/>
              </a:rPr>
            </a:br>
            <a:r>
              <a:rPr lang="en-US" sz="2800" dirty="0" smtClean="0">
                <a:latin typeface="Century Gothic"/>
                <a:cs typeface="Century Gothic"/>
              </a:rPr>
              <a:t>-</a:t>
            </a:r>
            <a:r>
              <a:rPr lang="en-US" sz="3100" dirty="0" smtClean="0">
                <a:latin typeface="Century Gothic"/>
                <a:cs typeface="Century Gothic"/>
              </a:rPr>
              <a:t>Assist in training of new  </a:t>
            </a:r>
            <a:r>
              <a:rPr lang="en-US" sz="3100" dirty="0" err="1" smtClean="0">
                <a:latin typeface="Century Gothic"/>
                <a:cs typeface="Century Gothic"/>
              </a:rPr>
              <a:t>Aktion</a:t>
            </a:r>
            <a:r>
              <a:rPr lang="en-US" sz="3100" dirty="0" smtClean="0">
                <a:latin typeface="Century Gothic"/>
                <a:cs typeface="Century Gothic"/>
              </a:rPr>
              <a:t> Club officers</a:t>
            </a:r>
            <a:br>
              <a:rPr lang="en-US" sz="3100" dirty="0" smtClean="0">
                <a:latin typeface="Century Gothic"/>
                <a:cs typeface="Century Gothic"/>
              </a:rPr>
            </a:br>
            <a:r>
              <a:rPr lang="en-US" sz="3100" dirty="0">
                <a:latin typeface="Century Gothic"/>
                <a:cs typeface="Century Gothic"/>
              </a:rPr>
              <a:t/>
            </a:r>
            <a:br>
              <a:rPr lang="en-US" sz="3100" dirty="0">
                <a:latin typeface="Century Gothic"/>
                <a:cs typeface="Century Gothic"/>
              </a:rPr>
            </a:br>
            <a:r>
              <a:rPr lang="en-US" sz="3100" dirty="0" smtClean="0">
                <a:latin typeface="Century Gothic"/>
                <a:cs typeface="Century Gothic"/>
              </a:rPr>
              <a:t>-Plan an </a:t>
            </a:r>
            <a:r>
              <a:rPr lang="en-US" sz="3100" dirty="0" err="1" smtClean="0">
                <a:latin typeface="Century Gothic"/>
                <a:cs typeface="Century Gothic"/>
              </a:rPr>
              <a:t>Aktion</a:t>
            </a:r>
            <a:r>
              <a:rPr lang="en-US" sz="3100" dirty="0" smtClean="0">
                <a:latin typeface="Century Gothic"/>
                <a:cs typeface="Century Gothic"/>
              </a:rPr>
              <a:t> Club prom for members</a:t>
            </a:r>
            <a:br>
              <a:rPr lang="en-US" sz="3100" dirty="0" smtClean="0">
                <a:latin typeface="Century Gothic"/>
                <a:cs typeface="Century Gothic"/>
              </a:rPr>
            </a:br>
            <a:r>
              <a:rPr lang="en-US" sz="3100" dirty="0">
                <a:latin typeface="Century Gothic"/>
                <a:cs typeface="Century Gothic"/>
              </a:rPr>
              <a:t/>
            </a:r>
            <a:br>
              <a:rPr lang="en-US" sz="3100" dirty="0">
                <a:latin typeface="Century Gothic"/>
                <a:cs typeface="Century Gothic"/>
              </a:rPr>
            </a:br>
            <a:r>
              <a:rPr lang="en-US" sz="3100" dirty="0" smtClean="0">
                <a:latin typeface="Century Gothic"/>
                <a:cs typeface="Century Gothic"/>
              </a:rPr>
              <a:t>-</a:t>
            </a:r>
            <a:r>
              <a:rPr lang="en-US" sz="3100" dirty="0">
                <a:solidFill>
                  <a:srgbClr val="000000"/>
                </a:solidFill>
                <a:latin typeface="Century Gothic"/>
                <a:cs typeface="Century Gothic"/>
              </a:rPr>
              <a:t>Organize a car wash to raise funds </a:t>
            </a:r>
            <a:r>
              <a:rPr lang="en-US" sz="3100" dirty="0" smtClean="0">
                <a:solidFill>
                  <a:srgbClr val="000000"/>
                </a:solidFill>
                <a:latin typeface="Century Gothic"/>
                <a:cs typeface="Century Gothic"/>
              </a:rPr>
              <a:t>for a charity</a:t>
            </a:r>
            <a:r>
              <a:rPr lang="en-US" sz="2800" dirty="0">
                <a:latin typeface="Century Gothic"/>
                <a:cs typeface="Century Gothic"/>
              </a:rPr>
              <a:t/>
            </a:r>
            <a:br>
              <a:rPr lang="en-US" sz="2800" dirty="0">
                <a:latin typeface="Century Gothic"/>
                <a:cs typeface="Century Gothic"/>
              </a:rPr>
            </a:br>
            <a:endParaRPr lang="en-US" sz="2800" dirty="0">
              <a:latin typeface="Century Gothic"/>
              <a:cs typeface="Century Gothic"/>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00232" y="4570576"/>
            <a:ext cx="3215564" cy="21451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2" descr="Logo"/>
          <p:cNvPicPr>
            <a:picLocks noChangeAspect="1" noChangeArrowheads="1"/>
          </p:cNvPicPr>
          <p:nvPr/>
        </p:nvPicPr>
        <p:blipFill>
          <a:blip r:embed="rId6" cstate="print"/>
          <a:srcRect/>
          <a:stretch>
            <a:fillRect/>
          </a:stretch>
        </p:blipFill>
        <p:spPr bwMode="auto">
          <a:xfrm>
            <a:off x="228600" y="228600"/>
            <a:ext cx="1143000" cy="1154431"/>
          </a:xfrm>
          <a:prstGeom prst="rect">
            <a:avLst/>
          </a:prstGeom>
          <a:noFill/>
        </p:spPr>
      </p:pic>
    </p:spTree>
    <p:extLst>
      <p:ext uri="{BB962C8B-B14F-4D97-AF65-F5344CB8AC3E}">
        <p14:creationId xmlns:p14="http://schemas.microsoft.com/office/powerpoint/2010/main" xmlns="" val="3118507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135" r="1826"/>
          <a:stretch/>
        </p:blipFill>
        <p:spPr>
          <a:xfrm>
            <a:off x="1" y="1676400"/>
            <a:ext cx="9144000" cy="5181600"/>
          </a:xfrm>
          <a:prstGeom prst="rect">
            <a:avLst/>
          </a:prstGeom>
        </p:spPr>
      </p:pic>
      <p:pic>
        <p:nvPicPr>
          <p:cNvPr id="10242" name="Picture 2"/>
          <p:cNvPicPr>
            <a:picLocks noChangeAspect="1" noChangeArrowheads="1"/>
          </p:cNvPicPr>
          <p:nvPr/>
        </p:nvPicPr>
        <p:blipFill>
          <a:blip r:embed="rId3">
            <a:duotone>
              <a:prstClr val="black"/>
              <a:srgbClr val="0070C0">
                <a:tint val="45000"/>
                <a:satMod val="400000"/>
              </a:srgbClr>
            </a:duotone>
            <a:extLst>
              <a:ext uri="{28A0092B-C50C-407E-A947-70E740481C1C}">
                <a14:useLocalDpi xmlns:a14="http://schemas.microsoft.com/office/drawing/2010/main" xmlns="" val="0"/>
              </a:ext>
            </a:extLst>
          </a:blip>
          <a:srcRect/>
          <a:stretch>
            <a:fillRect/>
          </a:stretch>
        </p:blipFill>
        <p:spPr bwMode="auto">
          <a:xfrm>
            <a:off x="-25400" y="0"/>
            <a:ext cx="9169400" cy="1695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6600" dirty="0" smtClean="0">
                <a:solidFill>
                  <a:schemeClr val="bg1"/>
                </a:solidFill>
                <a:latin typeface="Century Gothic" pitchFamily="34" charset="0"/>
              </a:rPr>
              <a:t>Kiwanis</a:t>
            </a:r>
            <a:endParaRPr lang="en-US" sz="6600" dirty="0">
              <a:solidFill>
                <a:schemeClr val="bg1"/>
              </a:solidFill>
              <a:latin typeface="Century Gothic" pitchFamily="34" charset="0"/>
            </a:endParaRPr>
          </a:p>
        </p:txBody>
      </p:sp>
      <p:pic>
        <p:nvPicPr>
          <p:cNvPr id="10243" name="Picture 3"/>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bwMode="auto">
          <a:xfrm>
            <a:off x="-52540" y="1477042"/>
            <a:ext cx="8229600" cy="4368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descr="Logo"/>
          <p:cNvPicPr>
            <a:picLocks noChangeAspect="1" noChangeArrowheads="1"/>
          </p:cNvPicPr>
          <p:nvPr/>
        </p:nvPicPr>
        <p:blipFill>
          <a:blip r:embed="rId5" cstate="print"/>
          <a:srcRect/>
          <a:stretch>
            <a:fillRect/>
          </a:stretch>
        </p:blipFill>
        <p:spPr bwMode="auto">
          <a:xfrm>
            <a:off x="228600" y="228600"/>
            <a:ext cx="1143000" cy="1154431"/>
          </a:xfrm>
          <a:prstGeom prst="rect">
            <a:avLst/>
          </a:prstGeom>
          <a:noFill/>
        </p:spPr>
      </p:pic>
    </p:spTree>
    <p:extLst>
      <p:ext uri="{BB962C8B-B14F-4D97-AF65-F5344CB8AC3E}">
        <p14:creationId xmlns:p14="http://schemas.microsoft.com/office/powerpoint/2010/main" xmlns="" val="4217512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69400" cy="170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4000" dirty="0">
                <a:solidFill>
                  <a:schemeClr val="bg1"/>
                </a:solidFill>
                <a:latin typeface="Century Gothic" pitchFamily="34" charset="0"/>
              </a:rPr>
              <a:t>Kiwanis Family Relations</a:t>
            </a:r>
          </a:p>
        </p:txBody>
      </p:sp>
      <p:sp>
        <p:nvSpPr>
          <p:cNvPr id="3" name="Content Placeholder 2"/>
          <p:cNvSpPr>
            <a:spLocks noGrp="1"/>
          </p:cNvSpPr>
          <p:nvPr>
            <p:ph idx="1"/>
          </p:nvPr>
        </p:nvSpPr>
        <p:spPr>
          <a:xfrm>
            <a:off x="304800" y="2057400"/>
            <a:ext cx="8382000" cy="4068763"/>
          </a:xfrm>
        </p:spPr>
        <p:txBody>
          <a:bodyPr/>
          <a:lstStyle/>
          <a:p>
            <a:r>
              <a:rPr lang="en-US" sz="2400" dirty="0" smtClean="0">
                <a:latin typeface="Century Gothic" pitchFamily="34" charset="0"/>
              </a:rPr>
              <a:t>The Kiwanis Family: K-Kids</a:t>
            </a:r>
            <a:r>
              <a:rPr lang="en-US" sz="2400" dirty="0">
                <a:latin typeface="Century Gothic" pitchFamily="34" charset="0"/>
              </a:rPr>
              <a:t>, Builders Club, Key Club, Circle K, Kiwanis, and </a:t>
            </a:r>
            <a:r>
              <a:rPr lang="en-US" sz="2400" dirty="0" err="1">
                <a:latin typeface="Century Gothic" pitchFamily="34" charset="0"/>
              </a:rPr>
              <a:t>Aktion</a:t>
            </a:r>
            <a:r>
              <a:rPr lang="en-US" sz="2400" dirty="0">
                <a:latin typeface="Century Gothic" pitchFamily="34" charset="0"/>
              </a:rPr>
              <a:t> </a:t>
            </a:r>
            <a:r>
              <a:rPr lang="en-US" sz="2400" dirty="0" smtClean="0">
                <a:latin typeface="Century Gothic" pitchFamily="34" charset="0"/>
              </a:rPr>
              <a:t>Club</a:t>
            </a:r>
          </a:p>
          <a:p>
            <a:endParaRPr lang="en-US" sz="2800" dirty="0"/>
          </a:p>
          <a:p>
            <a:pPr marL="0" indent="0">
              <a:buNone/>
            </a:pPr>
            <a:endParaRPr lang="en-US" sz="28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658" y="1471613"/>
            <a:ext cx="86137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232209" y="3372352"/>
            <a:ext cx="4118039" cy="30518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descr="Logo"/>
          <p:cNvPicPr>
            <a:picLocks noChangeAspect="1" noChangeArrowheads="1"/>
          </p:cNvPicPr>
          <p:nvPr/>
        </p:nvPicPr>
        <p:blipFill>
          <a:blip r:embed="rId6" cstate="print"/>
          <a:srcRect/>
          <a:stretch>
            <a:fillRect/>
          </a:stretch>
        </p:blipFill>
        <p:spPr bwMode="auto">
          <a:xfrm>
            <a:off x="228600" y="217169"/>
            <a:ext cx="1143000" cy="1154431"/>
          </a:xfrm>
          <a:prstGeom prst="rect">
            <a:avLst/>
          </a:prstGeom>
          <a:noFill/>
        </p:spPr>
      </p:pic>
    </p:spTree>
    <p:extLst>
      <p:ext uri="{BB962C8B-B14F-4D97-AF65-F5344CB8AC3E}">
        <p14:creationId xmlns:p14="http://schemas.microsoft.com/office/powerpoint/2010/main" xmlns="" val="1575239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duotone>
              <a:prstClr val="black"/>
              <a:srgbClr val="0070C0">
                <a:tint val="45000"/>
                <a:satMod val="400000"/>
              </a:srgbClr>
            </a:duotone>
            <a:extLst>
              <a:ext uri="{28A0092B-C50C-407E-A947-70E740481C1C}">
                <a14:useLocalDpi xmlns:a14="http://schemas.microsoft.com/office/drawing/2010/main" xmlns="" val="0"/>
              </a:ext>
            </a:extLst>
          </a:blip>
          <a:srcRect/>
          <a:stretch>
            <a:fillRect/>
          </a:stretch>
        </p:blipFill>
        <p:spPr bwMode="auto">
          <a:xfrm>
            <a:off x="-25400" y="-27140"/>
            <a:ext cx="9169400" cy="170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5900" y="1957203"/>
            <a:ext cx="8686800" cy="2895600"/>
          </a:xfrm>
        </p:spPr>
        <p:txBody>
          <a:bodyPr>
            <a:normAutofit/>
          </a:bodyPr>
          <a:lstStyle/>
          <a:p>
            <a:pPr algn="l"/>
            <a:r>
              <a:rPr lang="en-US" sz="2800" dirty="0" smtClean="0">
                <a:latin typeface="Century Gothic" pitchFamily="34" charset="0"/>
              </a:rPr>
              <a:t>- Kiwanis International is the head of the Kiwanis organization</a:t>
            </a:r>
            <a:r>
              <a:rPr lang="en-US" sz="2800" dirty="0">
                <a:latin typeface="Century Gothic" pitchFamily="34" charset="0"/>
              </a:rPr>
              <a:t/>
            </a:r>
            <a:br>
              <a:rPr lang="en-US" sz="2800" dirty="0">
                <a:latin typeface="Century Gothic" pitchFamily="34" charset="0"/>
              </a:rPr>
            </a:br>
            <a:r>
              <a:rPr lang="en-US" sz="2700" dirty="0" smtClean="0">
                <a:latin typeface="Century Gothic" pitchFamily="34" charset="0"/>
              </a:rPr>
              <a:t/>
            </a:r>
            <a:br>
              <a:rPr lang="en-US" sz="2700" dirty="0" smtClean="0">
                <a:latin typeface="Century Gothic" pitchFamily="34" charset="0"/>
              </a:rPr>
            </a:br>
            <a:r>
              <a:rPr lang="en-US" sz="2700" dirty="0" smtClean="0">
                <a:latin typeface="Century Gothic" pitchFamily="34" charset="0"/>
              </a:rPr>
              <a:t>- </a:t>
            </a:r>
            <a:r>
              <a:rPr lang="en-US" sz="2700" dirty="0">
                <a:latin typeface="Century Gothic" pitchFamily="34" charset="0"/>
              </a:rPr>
              <a:t>T</a:t>
            </a:r>
            <a:r>
              <a:rPr lang="en-US" sz="2700" dirty="0" smtClean="0">
                <a:latin typeface="Century Gothic" pitchFamily="34" charset="0"/>
              </a:rPr>
              <a:t>op </a:t>
            </a:r>
            <a:r>
              <a:rPr lang="en-US" sz="2700" dirty="0">
                <a:latin typeface="Century Gothic" pitchFamily="34" charset="0"/>
              </a:rPr>
              <a:t>of the </a:t>
            </a:r>
            <a:r>
              <a:rPr lang="en-US" sz="2700" dirty="0" smtClean="0">
                <a:latin typeface="Century Gothic" pitchFamily="34" charset="0"/>
              </a:rPr>
              <a:t>Kiwanis-Family</a:t>
            </a:r>
            <a:br>
              <a:rPr lang="en-US" sz="2700" dirty="0" smtClean="0">
                <a:latin typeface="Century Gothic" pitchFamily="34" charset="0"/>
              </a:rPr>
            </a:br>
            <a:r>
              <a:rPr lang="en-US" sz="2700" dirty="0" smtClean="0">
                <a:latin typeface="Century Gothic" pitchFamily="34" charset="0"/>
              </a:rPr>
              <a:t/>
            </a:r>
            <a:br>
              <a:rPr lang="en-US" sz="2700" dirty="0" smtClean="0">
                <a:latin typeface="Century Gothic" pitchFamily="34" charset="0"/>
              </a:rPr>
            </a:br>
            <a:r>
              <a:rPr lang="en-US" sz="2700" dirty="0" smtClean="0">
                <a:latin typeface="Century Gothic" pitchFamily="34" charset="0"/>
              </a:rPr>
              <a:t>- It </a:t>
            </a:r>
            <a:r>
              <a:rPr lang="en-US" sz="2700" dirty="0">
                <a:latin typeface="Century Gothic" pitchFamily="34" charset="0"/>
              </a:rPr>
              <a:t>is very much like Key Club in its </a:t>
            </a:r>
            <a:r>
              <a:rPr lang="en-US" sz="2700" dirty="0" smtClean="0">
                <a:latin typeface="Century Gothic" pitchFamily="34" charset="0"/>
              </a:rPr>
              <a:t>structure</a:t>
            </a:r>
            <a:endParaRPr lang="en-US" sz="2700" dirty="0"/>
          </a:p>
        </p:txBody>
      </p:sp>
      <p:pic>
        <p:nvPicPr>
          <p:cNvPr id="7171" name="Picture 3"/>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bwMode="auto">
          <a:xfrm>
            <a:off x="-3132" y="1481805"/>
            <a:ext cx="8229600" cy="4368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descr="Logo"/>
          <p:cNvPicPr>
            <a:picLocks noChangeAspect="1" noChangeArrowheads="1"/>
          </p:cNvPicPr>
          <p:nvPr/>
        </p:nvPicPr>
        <p:blipFill>
          <a:blip r:embed="rId5" cstate="print"/>
          <a:srcRect/>
          <a:stretch>
            <a:fillRect/>
          </a:stretch>
        </p:blipFill>
        <p:spPr bwMode="auto">
          <a:xfrm>
            <a:off x="228600" y="217169"/>
            <a:ext cx="1143000" cy="1154431"/>
          </a:xfrm>
          <a:prstGeom prst="rect">
            <a:avLst/>
          </a:prstGeom>
          <a:noFill/>
        </p:spPr>
      </p:pic>
      <p:sp>
        <p:nvSpPr>
          <p:cNvPr id="8"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smtClean="0">
                <a:solidFill>
                  <a:schemeClr val="bg1"/>
                </a:solidFill>
                <a:latin typeface="Century Gothic" pitchFamily="34" charset="0"/>
              </a:rPr>
              <a:t>Kiwanis</a:t>
            </a:r>
            <a:endParaRPr lang="en-US" sz="6600" dirty="0">
              <a:solidFill>
                <a:schemeClr val="bg1"/>
              </a:solidFill>
              <a:latin typeface="Century Gothic" pitchFamily="34" charset="0"/>
            </a:endParaRPr>
          </a:p>
        </p:txBody>
      </p:sp>
    </p:spTree>
    <p:extLst>
      <p:ext uri="{BB962C8B-B14F-4D97-AF65-F5344CB8AC3E}">
        <p14:creationId xmlns:p14="http://schemas.microsoft.com/office/powerpoint/2010/main" xmlns="" val="1234332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949" y="1137"/>
            <a:ext cx="9169400" cy="1695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228600"/>
            <a:ext cx="8682251" cy="1143000"/>
          </a:xfrm>
        </p:spPr>
        <p:txBody>
          <a:bodyPr>
            <a:normAutofit/>
          </a:bodyPr>
          <a:lstStyle/>
          <a:p>
            <a:r>
              <a:rPr lang="en-US" sz="3200" dirty="0" smtClean="0">
                <a:solidFill>
                  <a:schemeClr val="bg1"/>
                </a:solidFill>
                <a:latin typeface="Century Gothic" pitchFamily="34" charset="0"/>
              </a:rPr>
              <a:t>The Benefits of Working with Kiwanis</a:t>
            </a:r>
            <a:endParaRPr lang="en-US" sz="3200" dirty="0">
              <a:solidFill>
                <a:schemeClr val="bg1"/>
              </a:solidFill>
              <a:latin typeface="Century Gothic" pitchFamily="34" charset="0"/>
            </a:endParaRPr>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35257" y="1477131"/>
            <a:ext cx="8229600" cy="4389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4800" y="2438400"/>
            <a:ext cx="3045185"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63859" y="3866983"/>
            <a:ext cx="2206625" cy="1450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657600" y="2514600"/>
            <a:ext cx="21336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003550" y="4012247"/>
            <a:ext cx="2752725" cy="18829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400800" y="5257800"/>
            <a:ext cx="1792287" cy="1274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53200" y="2133600"/>
            <a:ext cx="2073275" cy="292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2" descr="Logo"/>
          <p:cNvPicPr>
            <a:picLocks noChangeAspect="1" noChangeArrowheads="1"/>
          </p:cNvPicPr>
          <p:nvPr/>
        </p:nvPicPr>
        <p:blipFill>
          <a:blip r:embed="rId10" cstate="print"/>
          <a:srcRect/>
          <a:stretch>
            <a:fillRect/>
          </a:stretch>
        </p:blipFill>
        <p:spPr bwMode="auto">
          <a:xfrm>
            <a:off x="228600" y="228600"/>
            <a:ext cx="1143000" cy="1154431"/>
          </a:xfrm>
          <a:prstGeom prst="rect">
            <a:avLst/>
          </a:prstGeom>
          <a:noFill/>
        </p:spPr>
      </p:pic>
    </p:spTree>
    <p:extLst>
      <p:ext uri="{BB962C8B-B14F-4D97-AF65-F5344CB8AC3E}">
        <p14:creationId xmlns:p14="http://schemas.microsoft.com/office/powerpoint/2010/main" xmlns="" val="7795810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69400" cy="170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1905000"/>
            <a:ext cx="8229600" cy="4267200"/>
          </a:xfrm>
        </p:spPr>
        <p:txBody>
          <a:bodyPr>
            <a:normAutofit/>
          </a:bodyPr>
          <a:lstStyle/>
          <a:p>
            <a:pPr algn="l"/>
            <a:r>
              <a:rPr lang="en-US" sz="2800" b="1" dirty="0" smtClean="0">
                <a:latin typeface="Century Gothic" pitchFamily="34" charset="0"/>
              </a:rPr>
              <a:t>Potential Projects to get you connected:</a:t>
            </a:r>
            <a:r>
              <a:rPr lang="en-US" sz="2000" dirty="0">
                <a:latin typeface="Century Gothic" pitchFamily="34" charset="0"/>
              </a:rPr>
              <a:t/>
            </a:r>
            <a:br>
              <a:rPr lang="en-US" sz="2000" dirty="0">
                <a:latin typeface="Century Gothic" pitchFamily="34" charset="0"/>
              </a:rPr>
            </a:br>
            <a:r>
              <a:rPr lang="en-US" sz="2000" dirty="0" smtClean="0">
                <a:latin typeface="Century Gothic" pitchFamily="34" charset="0"/>
              </a:rPr>
              <a:t/>
            </a:r>
            <a:br>
              <a:rPr lang="en-US" sz="2000" dirty="0" smtClean="0">
                <a:latin typeface="Century Gothic" pitchFamily="34" charset="0"/>
              </a:rPr>
            </a:br>
            <a:r>
              <a:rPr lang="en-US" sz="2000" dirty="0" smtClean="0">
                <a:latin typeface="Century Gothic" pitchFamily="34" charset="0"/>
              </a:rPr>
              <a:t>-</a:t>
            </a:r>
            <a:r>
              <a:rPr lang="en-US" sz="2400" dirty="0" smtClean="0">
                <a:latin typeface="Century Gothic" pitchFamily="34" charset="0"/>
              </a:rPr>
              <a:t>Joint </a:t>
            </a:r>
            <a:r>
              <a:rPr lang="en-US" sz="2400" dirty="0">
                <a:latin typeface="Century Gothic" pitchFamily="34" charset="0"/>
              </a:rPr>
              <a:t>picnic</a:t>
            </a:r>
            <a:br>
              <a:rPr lang="en-US" sz="2400" dirty="0">
                <a:latin typeface="Century Gothic" pitchFamily="34" charset="0"/>
              </a:rPr>
            </a:br>
            <a:r>
              <a:rPr lang="en-US" sz="2400" dirty="0" smtClean="0">
                <a:latin typeface="Century Gothic" pitchFamily="34" charset="0"/>
              </a:rPr>
              <a:t>-Clean </a:t>
            </a:r>
            <a:r>
              <a:rPr lang="en-US" sz="2400" dirty="0">
                <a:latin typeface="Century Gothic" pitchFamily="34" charset="0"/>
              </a:rPr>
              <a:t>ups</a:t>
            </a:r>
            <a:br>
              <a:rPr lang="en-US" sz="2400" dirty="0">
                <a:latin typeface="Century Gothic" pitchFamily="34" charset="0"/>
              </a:rPr>
            </a:br>
            <a:r>
              <a:rPr lang="en-US" sz="2400" dirty="0" smtClean="0">
                <a:latin typeface="Century Gothic" pitchFamily="34" charset="0"/>
              </a:rPr>
              <a:t>-Garage </a:t>
            </a:r>
            <a:r>
              <a:rPr lang="en-US" sz="2400" dirty="0">
                <a:latin typeface="Century Gothic" pitchFamily="34" charset="0"/>
              </a:rPr>
              <a:t>sales </a:t>
            </a:r>
            <a:br>
              <a:rPr lang="en-US" sz="2400" dirty="0">
                <a:latin typeface="Century Gothic" pitchFamily="34" charset="0"/>
              </a:rPr>
            </a:br>
            <a:r>
              <a:rPr lang="en-US" sz="2400" dirty="0" smtClean="0">
                <a:latin typeface="Century Gothic" pitchFamily="34" charset="0"/>
              </a:rPr>
              <a:t>-Talent </a:t>
            </a:r>
            <a:r>
              <a:rPr lang="en-US" sz="2400" dirty="0">
                <a:latin typeface="Century Gothic" pitchFamily="34" charset="0"/>
              </a:rPr>
              <a:t>shows</a:t>
            </a:r>
            <a:br>
              <a:rPr lang="en-US" sz="2400" dirty="0">
                <a:latin typeface="Century Gothic" pitchFamily="34" charset="0"/>
              </a:rPr>
            </a:br>
            <a:r>
              <a:rPr lang="en-US" sz="2000" dirty="0" smtClean="0">
                <a:latin typeface="Century Gothic" pitchFamily="34" charset="0"/>
              </a:rPr>
              <a:t/>
            </a:r>
            <a:br>
              <a:rPr lang="en-US" sz="2000" dirty="0" smtClean="0">
                <a:latin typeface="Century Gothic" pitchFamily="34" charset="0"/>
              </a:rPr>
            </a:br>
            <a:endParaRPr lang="en-US" sz="6000" dirty="0">
              <a:latin typeface="Century Gothic" pitchFamily="34" charset="0"/>
            </a:endParaRPr>
          </a:p>
        </p:txBody>
      </p:sp>
      <p:pic>
        <p:nvPicPr>
          <p:cNvPr id="8195" name="Picture 3"/>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bwMode="auto">
          <a:xfrm>
            <a:off x="0" y="1481805"/>
            <a:ext cx="8229600" cy="4368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09800" y="457200"/>
            <a:ext cx="5562600" cy="646331"/>
          </a:xfrm>
          <a:prstGeom prst="rect">
            <a:avLst/>
          </a:prstGeom>
          <a:noFill/>
        </p:spPr>
        <p:txBody>
          <a:bodyPr wrap="square" rtlCol="0">
            <a:spAutoFit/>
          </a:bodyPr>
          <a:lstStyle/>
          <a:p>
            <a:r>
              <a:rPr lang="en-US" sz="3600" dirty="0" smtClean="0">
                <a:solidFill>
                  <a:schemeClr val="bg1"/>
                </a:solidFill>
                <a:latin typeface="Century Gothic" pitchFamily="34" charset="0"/>
              </a:rPr>
              <a:t>Kiwanis Family Projects!</a:t>
            </a:r>
            <a:endParaRPr lang="en-US" sz="3600" dirty="0">
              <a:solidFill>
                <a:schemeClr val="bg1"/>
              </a:solidFill>
              <a:latin typeface="Century Gothic" pitchFamily="34" charset="0"/>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09600" y="5181600"/>
            <a:ext cx="3139546" cy="1295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038600" y="3124200"/>
            <a:ext cx="1836496" cy="1628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376916" y="4953000"/>
            <a:ext cx="1981200" cy="14024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2" descr="Logo"/>
          <p:cNvPicPr>
            <a:picLocks noChangeAspect="1" noChangeArrowheads="1"/>
          </p:cNvPicPr>
          <p:nvPr/>
        </p:nvPicPr>
        <p:blipFill>
          <a:blip r:embed="rId8" cstate="print"/>
          <a:srcRect/>
          <a:stretch>
            <a:fillRect/>
          </a:stretch>
        </p:blipFill>
        <p:spPr bwMode="auto">
          <a:xfrm>
            <a:off x="228600" y="217169"/>
            <a:ext cx="1143000" cy="1154431"/>
          </a:xfrm>
          <a:prstGeom prst="rect">
            <a:avLst/>
          </a:prstGeom>
          <a:noFill/>
        </p:spPr>
      </p:pic>
    </p:spTree>
    <p:extLst>
      <p:ext uri="{BB962C8B-B14F-4D97-AF65-F5344CB8AC3E}">
        <p14:creationId xmlns:p14="http://schemas.microsoft.com/office/powerpoint/2010/main" xmlns="" val="502938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62800" y="2390337"/>
            <a:ext cx="1856937" cy="1856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
            <a:ext cx="9169400" cy="170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2000" y="304800"/>
            <a:ext cx="8229600" cy="1143000"/>
          </a:xfrm>
        </p:spPr>
        <p:txBody>
          <a:bodyPr>
            <a:normAutofit fontScale="90000"/>
          </a:bodyPr>
          <a:lstStyle/>
          <a:p>
            <a:r>
              <a:rPr lang="en-US" dirty="0" smtClean="0">
                <a:solidFill>
                  <a:schemeClr val="bg1"/>
                </a:solidFill>
                <a:latin typeface="Century Gothic" pitchFamily="34" charset="0"/>
              </a:rPr>
              <a:t>Things to Keep in Mind when working with Kiwanis</a:t>
            </a:r>
            <a:endParaRPr lang="en-US" dirty="0">
              <a:solidFill>
                <a:schemeClr val="bg1"/>
              </a:solidFill>
              <a:latin typeface="Century Gothic" pitchFamily="34" charset="0"/>
            </a:endParaRPr>
          </a:p>
        </p:txBody>
      </p:sp>
      <p:pic>
        <p:nvPicPr>
          <p:cNvPr id="2051" name="Picture 3"/>
          <p:cNvPicPr>
            <a:picLocks noGrp="1" noChangeAspect="1" noChangeArrowheads="1"/>
          </p:cNvPicPr>
          <p:nvPr>
            <p:ph idx="1"/>
          </p:nvPr>
        </p:nvPicPr>
        <p:blipFill>
          <a:blip r:embed="rId5">
            <a:extLst>
              <a:ext uri="{28A0092B-C50C-407E-A947-70E740481C1C}">
                <a14:useLocalDpi xmlns:a14="http://schemas.microsoft.com/office/drawing/2010/main" xmlns="" val="0"/>
              </a:ext>
            </a:extLst>
          </a:blip>
          <a:srcRect/>
          <a:stretch>
            <a:fillRect/>
          </a:stretch>
        </p:blipFill>
        <p:spPr bwMode="auto">
          <a:xfrm>
            <a:off x="0" y="1480756"/>
            <a:ext cx="8229600" cy="4389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1905000"/>
            <a:ext cx="6794353" cy="4401205"/>
          </a:xfrm>
          <a:prstGeom prst="rect">
            <a:avLst/>
          </a:prstGeom>
          <a:noFill/>
        </p:spPr>
        <p:txBody>
          <a:bodyPr wrap="square" rtlCol="0">
            <a:spAutoFit/>
          </a:bodyPr>
          <a:lstStyle/>
          <a:p>
            <a:pPr marL="285750" indent="-285750">
              <a:buFont typeface="Arial" pitchFamily="34" charset="0"/>
              <a:buChar char="•"/>
            </a:pPr>
            <a:r>
              <a:rPr lang="en-US" sz="2800" dirty="0" smtClean="0">
                <a:latin typeface="Century Gothic"/>
                <a:cs typeface="Century Gothic"/>
              </a:rPr>
              <a:t>Invite </a:t>
            </a:r>
            <a:r>
              <a:rPr lang="en-US" sz="2800" dirty="0">
                <a:latin typeface="Century Gothic"/>
                <a:cs typeface="Century Gothic"/>
              </a:rPr>
              <a:t>them to your Key Club </a:t>
            </a:r>
            <a:r>
              <a:rPr lang="en-US" sz="2800" dirty="0" smtClean="0">
                <a:latin typeface="Century Gothic"/>
                <a:cs typeface="Century Gothic"/>
              </a:rPr>
              <a:t>meetings and service projects</a:t>
            </a:r>
          </a:p>
          <a:p>
            <a:pPr marL="285750" indent="-285750">
              <a:buFont typeface="Arial" pitchFamily="34" charset="0"/>
              <a:buChar char="•"/>
            </a:pPr>
            <a:endParaRPr lang="en-US" sz="2800" dirty="0" smtClean="0">
              <a:latin typeface="Century Gothic"/>
              <a:cs typeface="Century Gothic"/>
            </a:endParaRPr>
          </a:p>
          <a:p>
            <a:pPr marL="285750" indent="-285750">
              <a:buFont typeface="Arial" pitchFamily="34" charset="0"/>
              <a:buChar char="•"/>
            </a:pPr>
            <a:r>
              <a:rPr lang="en-US" sz="2800" dirty="0" smtClean="0">
                <a:latin typeface="Century Gothic"/>
                <a:cs typeface="Century Gothic"/>
              </a:rPr>
              <a:t>Offer </a:t>
            </a:r>
            <a:r>
              <a:rPr lang="en-US" sz="2800" dirty="0">
                <a:latin typeface="Century Gothic"/>
                <a:cs typeface="Century Gothic"/>
              </a:rPr>
              <a:t>to </a:t>
            </a:r>
            <a:r>
              <a:rPr lang="en-US" sz="2800" dirty="0" smtClean="0">
                <a:latin typeface="Century Gothic"/>
                <a:cs typeface="Century Gothic"/>
              </a:rPr>
              <a:t>help with their </a:t>
            </a:r>
            <a:r>
              <a:rPr lang="en-US" sz="2800" dirty="0">
                <a:latin typeface="Century Gothic"/>
                <a:cs typeface="Century Gothic"/>
              </a:rPr>
              <a:t>service projects and </a:t>
            </a:r>
            <a:r>
              <a:rPr lang="en-US" sz="2800" dirty="0" smtClean="0">
                <a:latin typeface="Century Gothic"/>
                <a:cs typeface="Century Gothic"/>
              </a:rPr>
              <a:t>fundraising</a:t>
            </a:r>
          </a:p>
          <a:p>
            <a:pPr marL="285750" indent="-285750">
              <a:buFont typeface="Arial" pitchFamily="34" charset="0"/>
              <a:buChar char="•"/>
            </a:pPr>
            <a:endParaRPr lang="en-US" sz="2800" dirty="0" smtClean="0">
              <a:latin typeface="Century Gothic"/>
              <a:cs typeface="Century Gothic"/>
            </a:endParaRPr>
          </a:p>
          <a:p>
            <a:pPr marL="285750" indent="-285750">
              <a:buFont typeface="Arial" pitchFamily="34" charset="0"/>
              <a:buChar char="•"/>
            </a:pPr>
            <a:r>
              <a:rPr lang="en-US" sz="2800" dirty="0" smtClean="0">
                <a:latin typeface="Century Gothic"/>
                <a:cs typeface="Century Gothic"/>
              </a:rPr>
              <a:t>Schedule </a:t>
            </a:r>
            <a:r>
              <a:rPr lang="en-US" sz="2800" dirty="0">
                <a:latin typeface="Century Gothic"/>
                <a:cs typeface="Century Gothic"/>
              </a:rPr>
              <a:t>a monthly/bimonthly Kiwanis Family </a:t>
            </a:r>
            <a:r>
              <a:rPr lang="en-US" sz="2800" dirty="0" smtClean="0">
                <a:latin typeface="Century Gothic"/>
                <a:cs typeface="Century Gothic"/>
              </a:rPr>
              <a:t>Event</a:t>
            </a:r>
          </a:p>
          <a:p>
            <a:pPr marL="285750" indent="-285750">
              <a:buFont typeface="Arial" pitchFamily="34" charset="0"/>
              <a:buChar char="•"/>
            </a:pPr>
            <a:endParaRPr lang="en-US" sz="2800" dirty="0" smtClean="0">
              <a:latin typeface="Century Gothic"/>
              <a:cs typeface="Century Gothic"/>
            </a:endParaRPr>
          </a:p>
          <a:p>
            <a:pPr marL="285750" indent="-285750">
              <a:buFont typeface="Arial" pitchFamily="34" charset="0"/>
              <a:buChar char="•"/>
            </a:pPr>
            <a:r>
              <a:rPr lang="en-US" sz="2800" dirty="0" smtClean="0">
                <a:latin typeface="Century Gothic"/>
                <a:cs typeface="Century Gothic"/>
              </a:rPr>
              <a:t>Keep </a:t>
            </a:r>
            <a:r>
              <a:rPr lang="en-US" sz="2800" dirty="0">
                <a:latin typeface="Century Gothic"/>
                <a:cs typeface="Century Gothic"/>
              </a:rPr>
              <a:t>a positive </a:t>
            </a:r>
            <a:r>
              <a:rPr lang="en-US" sz="2800" dirty="0" smtClean="0">
                <a:latin typeface="Century Gothic"/>
                <a:cs typeface="Century Gothic"/>
              </a:rPr>
              <a:t>attitude</a:t>
            </a:r>
          </a:p>
        </p:txBody>
      </p:sp>
      <p:pic>
        <p:nvPicPr>
          <p:cNvPr id="8" name="Picture 2" descr="Logo"/>
          <p:cNvPicPr>
            <a:picLocks noChangeAspect="1" noChangeArrowheads="1"/>
          </p:cNvPicPr>
          <p:nvPr/>
        </p:nvPicPr>
        <p:blipFill>
          <a:blip r:embed="rId6" cstate="print"/>
          <a:srcRect/>
          <a:stretch>
            <a:fillRect/>
          </a:stretch>
        </p:blipFill>
        <p:spPr bwMode="auto">
          <a:xfrm>
            <a:off x="228600" y="217169"/>
            <a:ext cx="1143000" cy="1154431"/>
          </a:xfrm>
          <a:prstGeom prst="rect">
            <a:avLst/>
          </a:prstGeom>
          <a:noFill/>
        </p:spPr>
      </p:pic>
    </p:spTree>
    <p:extLst>
      <p:ext uri="{BB962C8B-B14F-4D97-AF65-F5344CB8AC3E}">
        <p14:creationId xmlns:p14="http://schemas.microsoft.com/office/powerpoint/2010/main" xmlns="" val="3911529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700" y="0"/>
            <a:ext cx="9169400" cy="170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81529" y="228600"/>
            <a:ext cx="8229600" cy="1143000"/>
          </a:xfrm>
        </p:spPr>
        <p:txBody>
          <a:bodyPr>
            <a:normAutofit/>
          </a:bodyPr>
          <a:lstStyle/>
          <a:p>
            <a:r>
              <a:rPr lang="en-US" sz="4000" dirty="0" smtClean="0">
                <a:solidFill>
                  <a:schemeClr val="bg1"/>
                </a:solidFill>
                <a:latin typeface="Century Gothic" pitchFamily="34" charset="0"/>
              </a:rPr>
              <a:t>Remember we are </a:t>
            </a:r>
            <a:r>
              <a:rPr lang="en-US" sz="4000" dirty="0">
                <a:solidFill>
                  <a:schemeClr val="bg1"/>
                </a:solidFill>
                <a:latin typeface="Century Gothic" pitchFamily="34" charset="0"/>
              </a:rPr>
              <a:t>f</a:t>
            </a:r>
            <a:r>
              <a:rPr lang="en-US" sz="4000" dirty="0" smtClean="0">
                <a:solidFill>
                  <a:schemeClr val="bg1"/>
                </a:solidFill>
                <a:latin typeface="Century Gothic" pitchFamily="34" charset="0"/>
              </a:rPr>
              <a:t>amily!</a:t>
            </a:r>
            <a:endParaRPr lang="en-US" sz="4000" dirty="0">
              <a:solidFill>
                <a:schemeClr val="bg1"/>
              </a:solidFill>
              <a:latin typeface="Century Gothic" pitchFamily="34" charset="0"/>
            </a:endParaRPr>
          </a:p>
        </p:txBody>
      </p:sp>
      <p:pic>
        <p:nvPicPr>
          <p:cNvPr id="9220" name="Picture 4"/>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bwMode="auto">
          <a:xfrm>
            <a:off x="0" y="1481805"/>
            <a:ext cx="8229600" cy="4368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534" y="2057401"/>
            <a:ext cx="1487465" cy="13240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9224" y="3505200"/>
            <a:ext cx="1292375" cy="1299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52400" y="4953000"/>
            <a:ext cx="1364412" cy="13715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39000" y="2021104"/>
            <a:ext cx="1223092" cy="12551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254657" y="3363713"/>
            <a:ext cx="1488828" cy="13495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239000" y="4953000"/>
            <a:ext cx="1207746"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2" name="Picture 8" descr="C:\Users\morgan\Pictures\Key Club 2012-2013\Kiwanis Family Pics\imagesCAU0QP97.jp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2209800" y="2346769"/>
            <a:ext cx="4438230" cy="3768281"/>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13" name="Picture 2" descr="Logo"/>
          <p:cNvPicPr>
            <a:picLocks noChangeAspect="1" noChangeArrowheads="1"/>
          </p:cNvPicPr>
          <p:nvPr/>
        </p:nvPicPr>
        <p:blipFill>
          <a:blip r:embed="rId12" cstate="print"/>
          <a:srcRect/>
          <a:stretch>
            <a:fillRect/>
          </a:stretch>
        </p:blipFill>
        <p:spPr bwMode="auto">
          <a:xfrm>
            <a:off x="228600" y="217169"/>
            <a:ext cx="1143000" cy="1154431"/>
          </a:xfrm>
          <a:prstGeom prst="rect">
            <a:avLst/>
          </a:prstGeom>
          <a:noFill/>
        </p:spPr>
      </p:pic>
    </p:spTree>
    <p:extLst>
      <p:ext uri="{BB962C8B-B14F-4D97-AF65-F5344CB8AC3E}">
        <p14:creationId xmlns:p14="http://schemas.microsoft.com/office/powerpoint/2010/main" xmlns="" val="3520651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400" y="0"/>
            <a:ext cx="9169400" cy="170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2000" y="304800"/>
            <a:ext cx="8229600" cy="1143000"/>
          </a:xfrm>
        </p:spPr>
        <p:txBody>
          <a:bodyPr>
            <a:normAutofit fontScale="90000"/>
          </a:bodyPr>
          <a:lstStyle/>
          <a:p>
            <a:r>
              <a:rPr lang="en-US" dirty="0" smtClean="0">
                <a:solidFill>
                  <a:schemeClr val="bg1"/>
                </a:solidFill>
                <a:latin typeface="Century Gothic" pitchFamily="34" charset="0"/>
              </a:rPr>
              <a:t>    Why Should </a:t>
            </a:r>
            <a:r>
              <a:rPr lang="en-US" dirty="0">
                <a:solidFill>
                  <a:schemeClr val="bg1"/>
                </a:solidFill>
                <a:latin typeface="Century Gothic" pitchFamily="34" charset="0"/>
              </a:rPr>
              <a:t>Y</a:t>
            </a:r>
            <a:r>
              <a:rPr lang="en-US" dirty="0" smtClean="0">
                <a:solidFill>
                  <a:schemeClr val="bg1"/>
                </a:solidFill>
                <a:latin typeface="Century Gothic" pitchFamily="34" charset="0"/>
              </a:rPr>
              <a:t>ou Work With the Kiwanis Family?</a:t>
            </a:r>
            <a:endParaRPr lang="en-US" dirty="0">
              <a:solidFill>
                <a:schemeClr val="bg1"/>
              </a:solidFill>
              <a:latin typeface="Century Gothic"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334" y="1471613"/>
            <a:ext cx="86137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85900" y="4104620"/>
            <a:ext cx="1752600" cy="523220"/>
          </a:xfrm>
          <a:prstGeom prst="rect">
            <a:avLst/>
          </a:prstGeom>
          <a:noFill/>
        </p:spPr>
        <p:txBody>
          <a:bodyPr wrap="square" rtlCol="0">
            <a:spAutoFit/>
          </a:bodyPr>
          <a:lstStyle/>
          <a:p>
            <a:r>
              <a:rPr lang="en-US" sz="2800" dirty="0" smtClean="0">
                <a:latin typeface="Century Gothic"/>
                <a:cs typeface="Century Gothic"/>
              </a:rPr>
              <a:t>Funding</a:t>
            </a:r>
            <a:endParaRPr lang="en-US" sz="2800" dirty="0">
              <a:latin typeface="Century Gothic"/>
              <a:cs typeface="Century Gothic"/>
            </a:endParaRPr>
          </a:p>
        </p:txBody>
      </p:sp>
      <p:sp>
        <p:nvSpPr>
          <p:cNvPr id="10" name="TextBox 9"/>
          <p:cNvSpPr txBox="1"/>
          <p:nvPr/>
        </p:nvSpPr>
        <p:spPr>
          <a:xfrm>
            <a:off x="4080711" y="4508911"/>
            <a:ext cx="1676400" cy="523220"/>
          </a:xfrm>
          <a:prstGeom prst="rect">
            <a:avLst/>
          </a:prstGeom>
          <a:noFill/>
        </p:spPr>
        <p:txBody>
          <a:bodyPr wrap="square" rtlCol="0">
            <a:spAutoFit/>
          </a:bodyPr>
          <a:lstStyle/>
          <a:p>
            <a:r>
              <a:rPr lang="en-US" sz="2800" dirty="0" smtClean="0">
                <a:latin typeface="Century Gothic"/>
                <a:cs typeface="Century Gothic"/>
              </a:rPr>
              <a:t>Planning</a:t>
            </a:r>
            <a:endParaRPr lang="en-US" sz="2800" dirty="0">
              <a:latin typeface="Century Gothic"/>
              <a:cs typeface="Century Gothic"/>
            </a:endParaRPr>
          </a:p>
        </p:txBody>
      </p:sp>
      <p:sp>
        <p:nvSpPr>
          <p:cNvPr id="11" name="TextBox 10"/>
          <p:cNvSpPr txBox="1"/>
          <p:nvPr/>
        </p:nvSpPr>
        <p:spPr>
          <a:xfrm>
            <a:off x="4724400" y="3581400"/>
            <a:ext cx="2819400" cy="523220"/>
          </a:xfrm>
          <a:prstGeom prst="rect">
            <a:avLst/>
          </a:prstGeom>
          <a:noFill/>
        </p:spPr>
        <p:txBody>
          <a:bodyPr wrap="square" rtlCol="0">
            <a:spAutoFit/>
          </a:bodyPr>
          <a:lstStyle/>
          <a:p>
            <a:r>
              <a:rPr lang="en-US" sz="2800" dirty="0" smtClean="0">
                <a:latin typeface="Century Gothic"/>
                <a:cs typeface="Century Gothic"/>
              </a:rPr>
              <a:t>Volunteering</a:t>
            </a:r>
            <a:endParaRPr lang="en-US" sz="2800" dirty="0">
              <a:latin typeface="Century Gothic"/>
              <a:cs typeface="Century Gothic"/>
            </a:endParaRPr>
          </a:p>
        </p:txBody>
      </p:sp>
      <p:sp>
        <p:nvSpPr>
          <p:cNvPr id="12" name="TextBox 11"/>
          <p:cNvSpPr txBox="1"/>
          <p:nvPr/>
        </p:nvSpPr>
        <p:spPr>
          <a:xfrm>
            <a:off x="533400" y="3347154"/>
            <a:ext cx="1524000" cy="523220"/>
          </a:xfrm>
          <a:prstGeom prst="rect">
            <a:avLst/>
          </a:prstGeom>
          <a:noFill/>
        </p:spPr>
        <p:txBody>
          <a:bodyPr wrap="square" rtlCol="0">
            <a:spAutoFit/>
          </a:bodyPr>
          <a:lstStyle/>
          <a:p>
            <a:r>
              <a:rPr lang="en-US" sz="2800" dirty="0" smtClean="0">
                <a:latin typeface="Century Gothic"/>
                <a:cs typeface="Century Gothic"/>
              </a:rPr>
              <a:t>Set up</a:t>
            </a:r>
            <a:endParaRPr lang="en-US" sz="2800" dirty="0">
              <a:latin typeface="Century Gothic"/>
              <a:cs typeface="Century Gothic"/>
            </a:endParaRPr>
          </a:p>
        </p:txBody>
      </p:sp>
      <p:sp>
        <p:nvSpPr>
          <p:cNvPr id="13" name="TextBox 12"/>
          <p:cNvSpPr txBox="1"/>
          <p:nvPr/>
        </p:nvSpPr>
        <p:spPr>
          <a:xfrm>
            <a:off x="1754606" y="5032131"/>
            <a:ext cx="2362200" cy="523220"/>
          </a:xfrm>
          <a:prstGeom prst="rect">
            <a:avLst/>
          </a:prstGeom>
          <a:noFill/>
        </p:spPr>
        <p:txBody>
          <a:bodyPr wrap="square" rtlCol="0">
            <a:spAutoFit/>
          </a:bodyPr>
          <a:lstStyle/>
          <a:p>
            <a:r>
              <a:rPr lang="en-US" sz="2800" dirty="0" smtClean="0">
                <a:latin typeface="Century Gothic"/>
                <a:cs typeface="Century Gothic"/>
              </a:rPr>
              <a:t>Advertising </a:t>
            </a:r>
            <a:endParaRPr lang="en-US" sz="2800" dirty="0">
              <a:latin typeface="Century Gothic"/>
              <a:cs typeface="Century Gothic"/>
            </a:endParaRPr>
          </a:p>
        </p:txBody>
      </p:sp>
      <p:sp>
        <p:nvSpPr>
          <p:cNvPr id="14" name="TextBox 13"/>
          <p:cNvSpPr txBox="1"/>
          <p:nvPr/>
        </p:nvSpPr>
        <p:spPr>
          <a:xfrm>
            <a:off x="2590800" y="2895600"/>
            <a:ext cx="2514600" cy="523220"/>
          </a:xfrm>
          <a:prstGeom prst="rect">
            <a:avLst/>
          </a:prstGeom>
          <a:noFill/>
        </p:spPr>
        <p:txBody>
          <a:bodyPr wrap="square" rtlCol="0">
            <a:spAutoFit/>
          </a:bodyPr>
          <a:lstStyle/>
          <a:p>
            <a:r>
              <a:rPr lang="en-US" sz="2800" dirty="0" smtClean="0">
                <a:latin typeface="Century Gothic"/>
                <a:cs typeface="Century Gothic"/>
              </a:rPr>
              <a:t>Take-down</a:t>
            </a:r>
            <a:endParaRPr lang="en-US" sz="2800" dirty="0">
              <a:latin typeface="Century Gothic"/>
              <a:cs typeface="Century Gothic"/>
            </a:endParaRPr>
          </a:p>
        </p:txBody>
      </p:sp>
      <p:sp>
        <p:nvSpPr>
          <p:cNvPr id="6" name="TextBox 5"/>
          <p:cNvSpPr txBox="1"/>
          <p:nvPr/>
        </p:nvSpPr>
        <p:spPr>
          <a:xfrm>
            <a:off x="381000" y="2057400"/>
            <a:ext cx="8382000" cy="523220"/>
          </a:xfrm>
          <a:prstGeom prst="rect">
            <a:avLst/>
          </a:prstGeom>
          <a:noFill/>
        </p:spPr>
        <p:txBody>
          <a:bodyPr wrap="square" rtlCol="0">
            <a:spAutoFit/>
          </a:bodyPr>
          <a:lstStyle/>
          <a:p>
            <a:r>
              <a:rPr lang="en-US" sz="2800" dirty="0">
                <a:latin typeface="Century Gothic" pitchFamily="34" charset="0"/>
              </a:rPr>
              <a:t> </a:t>
            </a:r>
            <a:r>
              <a:rPr lang="en-US" sz="2800" b="1" dirty="0">
                <a:latin typeface="Century Gothic" pitchFamily="34" charset="0"/>
              </a:rPr>
              <a:t>Kiwanis makes your Key Club dreams a reality! </a:t>
            </a:r>
            <a:endParaRPr lang="en-US" sz="2800" dirty="0">
              <a:latin typeface="Century Gothic" pitchFamily="34" charset="0"/>
            </a:endParaRPr>
          </a:p>
        </p:txBody>
      </p:sp>
      <p:pic>
        <p:nvPicPr>
          <p:cNvPr id="15" name="Picture 2" descr="Logo"/>
          <p:cNvPicPr>
            <a:picLocks noChangeAspect="1" noChangeArrowheads="1"/>
          </p:cNvPicPr>
          <p:nvPr/>
        </p:nvPicPr>
        <p:blipFill>
          <a:blip r:embed="rId5" cstate="print"/>
          <a:srcRect/>
          <a:stretch>
            <a:fillRect/>
          </a:stretch>
        </p:blipFill>
        <p:spPr bwMode="auto">
          <a:xfrm>
            <a:off x="228600" y="217169"/>
            <a:ext cx="1143000" cy="1154431"/>
          </a:xfrm>
          <a:prstGeom prst="rect">
            <a:avLst/>
          </a:prstGeom>
          <a:noFill/>
        </p:spPr>
      </p:pic>
      <p:pic>
        <p:nvPicPr>
          <p:cNvPr id="17" name="Picture 16" descr="stamp logo no background.png"/>
          <p:cNvPicPr>
            <a:picLocks noChangeAspect="1"/>
          </p:cNvPicPr>
          <p:nvPr/>
        </p:nvPicPr>
        <p:blipFill>
          <a:blip r:embed="rId6" cstate="print"/>
          <a:stretch>
            <a:fillRect/>
          </a:stretch>
        </p:blipFill>
        <p:spPr>
          <a:xfrm>
            <a:off x="7228547" y="5410200"/>
            <a:ext cx="1495750" cy="922768"/>
          </a:xfrm>
          <a:prstGeom prst="rect">
            <a:avLst/>
          </a:prstGeom>
          <a:noFill/>
          <a:ln>
            <a:noFill/>
          </a:ln>
        </p:spPr>
      </p:pic>
    </p:spTree>
    <p:extLst>
      <p:ext uri="{BB962C8B-B14F-4D97-AF65-F5344CB8AC3E}">
        <p14:creationId xmlns:p14="http://schemas.microsoft.com/office/powerpoint/2010/main" xmlns="" val="93030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69400" cy="170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6600" dirty="0" smtClean="0">
                <a:solidFill>
                  <a:schemeClr val="bg1"/>
                </a:solidFill>
                <a:latin typeface="Century Gothic" pitchFamily="34" charset="0"/>
              </a:rPr>
              <a:t>K-Kids</a:t>
            </a:r>
            <a:endParaRPr lang="en-US" sz="6600" dirty="0">
              <a:solidFill>
                <a:schemeClr val="bg1"/>
              </a:solidFill>
              <a:latin typeface="Century Gothic"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471613"/>
            <a:ext cx="86137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5400000">
            <a:off x="5219486" y="2680748"/>
            <a:ext cx="3177529" cy="264370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29126" y="2413835"/>
            <a:ext cx="3838074" cy="3177528"/>
          </a:xfrm>
          <a:prstGeom prst="rect">
            <a:avLst/>
          </a:prstGeom>
          <a:ln>
            <a:noFill/>
          </a:ln>
          <a:effectLst>
            <a:outerShdw blurRad="292100" dist="139700" dir="2700000" algn="tl" rotWithShape="0">
              <a:srgbClr val="333333">
                <a:alpha val="65000"/>
              </a:srgbClr>
            </a:outerShdw>
          </a:effectLst>
        </p:spPr>
      </p:pic>
      <p:pic>
        <p:nvPicPr>
          <p:cNvPr id="8" name="Picture 2" descr="Logo"/>
          <p:cNvPicPr>
            <a:picLocks noChangeAspect="1" noChangeArrowheads="1"/>
          </p:cNvPicPr>
          <p:nvPr/>
        </p:nvPicPr>
        <p:blipFill>
          <a:blip r:embed="rId7" cstate="print"/>
          <a:srcRect/>
          <a:stretch>
            <a:fillRect/>
          </a:stretch>
        </p:blipFill>
        <p:spPr bwMode="auto">
          <a:xfrm>
            <a:off x="228600" y="228600"/>
            <a:ext cx="1143000" cy="1154431"/>
          </a:xfrm>
          <a:prstGeom prst="rect">
            <a:avLst/>
          </a:prstGeom>
          <a:noFill/>
        </p:spPr>
      </p:pic>
      <p:pic>
        <p:nvPicPr>
          <p:cNvPr id="4" name="Picture 3"/>
          <p:cNvPicPr>
            <a:picLocks noChangeAspect="1"/>
          </p:cNvPicPr>
          <p:nvPr/>
        </p:nvPicPr>
        <p:blipFill>
          <a:blip r:embed="rId8"/>
          <a:stretch>
            <a:fillRect/>
          </a:stretch>
        </p:blipFill>
        <p:spPr>
          <a:xfrm>
            <a:off x="2030458" y="4114800"/>
            <a:ext cx="5083084" cy="2520133"/>
          </a:xfrm>
          <a:prstGeom prst="rect">
            <a:avLst/>
          </a:prstGeom>
        </p:spPr>
      </p:pic>
    </p:spTree>
    <p:extLst>
      <p:ext uri="{BB962C8B-B14F-4D97-AF65-F5344CB8AC3E}">
        <p14:creationId xmlns:p14="http://schemas.microsoft.com/office/powerpoint/2010/main" xmlns="" val="1829314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duotone>
              <a:prstClr val="black"/>
              <a:srgbClr val="FF0066">
                <a:tint val="45000"/>
                <a:satMod val="400000"/>
              </a:srgbClr>
            </a:duotone>
            <a:extLst>
              <a:ext uri="{28A0092B-C50C-407E-A947-70E740481C1C}">
                <a14:useLocalDpi xmlns:a14="http://schemas.microsoft.com/office/drawing/2010/main" xmlns="" val="0"/>
              </a:ext>
            </a:extLst>
          </a:blip>
          <a:srcRect/>
          <a:stretch>
            <a:fillRect/>
          </a:stretch>
        </p:blipFill>
        <p:spPr bwMode="auto">
          <a:xfrm>
            <a:off x="-25400" y="0"/>
            <a:ext cx="9169400" cy="170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6600" dirty="0" smtClean="0">
                <a:solidFill>
                  <a:schemeClr val="bg1"/>
                </a:solidFill>
                <a:latin typeface="Century Gothic" pitchFamily="34" charset="0"/>
              </a:rPr>
              <a:t>K-Kids</a:t>
            </a:r>
            <a:endParaRPr lang="en-US" sz="6600" dirty="0">
              <a:solidFill>
                <a:schemeClr val="bg1"/>
              </a:solidFill>
              <a:latin typeface="Century Gothic" pitchFamily="34" charset="0"/>
            </a:endParaRPr>
          </a:p>
        </p:txBody>
      </p:sp>
      <p:sp>
        <p:nvSpPr>
          <p:cNvPr id="3" name="Content Placeholder 2"/>
          <p:cNvSpPr>
            <a:spLocks noGrp="1"/>
          </p:cNvSpPr>
          <p:nvPr>
            <p:ph idx="1"/>
          </p:nvPr>
        </p:nvSpPr>
        <p:spPr>
          <a:xfrm>
            <a:off x="523092" y="2057400"/>
            <a:ext cx="8054975" cy="4336288"/>
          </a:xfrm>
        </p:spPr>
        <p:txBody>
          <a:bodyPr>
            <a:normAutofit/>
          </a:bodyPr>
          <a:lstStyle/>
          <a:p>
            <a:r>
              <a:rPr lang="en-US" dirty="0">
                <a:latin typeface="Century Gothic" pitchFamily="34" charset="0"/>
              </a:rPr>
              <a:t>K-Kids is Kiwanis for elementary school children.</a:t>
            </a:r>
          </a:p>
          <a:p>
            <a:r>
              <a:rPr lang="en-US" dirty="0">
                <a:latin typeface="Century Gothic" pitchFamily="34" charset="0"/>
              </a:rPr>
              <a:t> It is part of the Kiwanis Kids Program, which </a:t>
            </a:r>
            <a:r>
              <a:rPr lang="en-US" dirty="0" smtClean="0">
                <a:latin typeface="Century Gothic" pitchFamily="34" charset="0"/>
              </a:rPr>
              <a:t>includes: </a:t>
            </a:r>
            <a:endParaRPr lang="en-US" dirty="0">
              <a:latin typeface="Century Gothic" pitchFamily="34" charset="0"/>
            </a:endParaRPr>
          </a:p>
          <a:p>
            <a:pPr marL="0" indent="0">
              <a:buNone/>
            </a:pPr>
            <a:r>
              <a:rPr lang="en-US" dirty="0" smtClean="0">
                <a:latin typeface="Century Gothic" pitchFamily="34" charset="0"/>
              </a:rPr>
              <a:t>        </a:t>
            </a:r>
            <a:r>
              <a:rPr lang="en-US" sz="2800" dirty="0" smtClean="0">
                <a:latin typeface="Century Gothic" pitchFamily="34" charset="0"/>
              </a:rPr>
              <a:t>-Bringing </a:t>
            </a:r>
            <a:r>
              <a:rPr lang="en-US" sz="2800" dirty="0">
                <a:latin typeface="Century Gothic" pitchFamily="34" charset="0"/>
              </a:rPr>
              <a:t>Up Grades and Terrific Kids. </a:t>
            </a:r>
          </a:p>
          <a:p>
            <a:pPr marL="0" indent="0">
              <a:buNone/>
            </a:pPr>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400" y="1471613"/>
            <a:ext cx="86137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descr="Logo"/>
          <p:cNvPicPr>
            <a:picLocks noChangeAspect="1" noChangeArrowheads="1"/>
          </p:cNvPicPr>
          <p:nvPr/>
        </p:nvPicPr>
        <p:blipFill>
          <a:blip r:embed="rId5" cstate="print"/>
          <a:srcRect/>
          <a:stretch>
            <a:fillRect/>
          </a:stretch>
        </p:blipFill>
        <p:spPr bwMode="auto">
          <a:xfrm>
            <a:off x="228600" y="217169"/>
            <a:ext cx="1143000" cy="1154431"/>
          </a:xfrm>
          <a:prstGeom prst="rect">
            <a:avLst/>
          </a:prstGeom>
          <a:noFill/>
        </p:spPr>
      </p:pic>
    </p:spTree>
    <p:extLst>
      <p:ext uri="{BB962C8B-B14F-4D97-AF65-F5344CB8AC3E}">
        <p14:creationId xmlns:p14="http://schemas.microsoft.com/office/powerpoint/2010/main" xmlns="" val="887116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duotone>
              <a:prstClr val="black"/>
              <a:srgbClr val="FF0066">
                <a:tint val="45000"/>
                <a:satMod val="400000"/>
              </a:srgbClr>
            </a:duotone>
            <a:extLst>
              <a:ext uri="{28A0092B-C50C-407E-A947-70E740481C1C}">
                <a14:useLocalDpi xmlns:a14="http://schemas.microsoft.com/office/drawing/2010/main" xmlns="" val="0"/>
              </a:ext>
            </a:extLst>
          </a:blip>
          <a:srcRect/>
          <a:stretch>
            <a:fillRect/>
          </a:stretch>
        </p:blipFill>
        <p:spPr bwMode="auto">
          <a:xfrm>
            <a:off x="1044" y="-3132"/>
            <a:ext cx="9169400" cy="170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1828800"/>
            <a:ext cx="8229600" cy="4343400"/>
          </a:xfrm>
        </p:spPr>
        <p:txBody>
          <a:bodyPr>
            <a:normAutofit fontScale="90000"/>
          </a:bodyPr>
          <a:lstStyle/>
          <a:p>
            <a:pPr algn="l"/>
            <a:r>
              <a:rPr lang="en-US" sz="2800" dirty="0" smtClean="0">
                <a:latin typeface="Century Gothic" pitchFamily="34" charset="0"/>
              </a:rPr>
              <a:t>-To </a:t>
            </a:r>
            <a:r>
              <a:rPr lang="en-US" sz="2800" dirty="0">
                <a:latin typeface="Century Gothic" pitchFamily="34" charset="0"/>
              </a:rPr>
              <a:t>provide opportunities for working </a:t>
            </a:r>
            <a:r>
              <a:rPr lang="en-US" sz="2800" dirty="0" smtClean="0">
                <a:latin typeface="Century Gothic" pitchFamily="34" charset="0"/>
              </a:rPr>
              <a:t>together in our communities</a:t>
            </a:r>
            <a:br>
              <a:rPr lang="en-US" sz="2800" dirty="0" smtClean="0">
                <a:latin typeface="Century Gothic" pitchFamily="34" charset="0"/>
              </a:rPr>
            </a:br>
            <a:r>
              <a:rPr lang="en-US" sz="2800" dirty="0" smtClean="0">
                <a:latin typeface="Century Gothic" pitchFamily="34" charset="0"/>
              </a:rPr>
              <a:t/>
            </a:r>
            <a:br>
              <a:rPr lang="en-US" sz="2800" dirty="0" smtClean="0">
                <a:latin typeface="Century Gothic" pitchFamily="34" charset="0"/>
              </a:rPr>
            </a:br>
            <a:r>
              <a:rPr lang="en-US" sz="2800" dirty="0" smtClean="0">
                <a:latin typeface="Century Gothic" pitchFamily="34" charset="0"/>
              </a:rPr>
              <a:t>-To </a:t>
            </a:r>
            <a:r>
              <a:rPr lang="en-US" sz="2800" dirty="0">
                <a:latin typeface="Century Gothic" pitchFamily="34" charset="0"/>
              </a:rPr>
              <a:t>develop leadership </a:t>
            </a:r>
            <a:r>
              <a:rPr lang="en-US" sz="2800" dirty="0" smtClean="0">
                <a:latin typeface="Century Gothic" pitchFamily="34" charset="0"/>
              </a:rPr>
              <a:t>potential </a:t>
            </a:r>
            <a:br>
              <a:rPr lang="en-US" sz="2800" dirty="0" smtClean="0">
                <a:latin typeface="Century Gothic" pitchFamily="34" charset="0"/>
              </a:rPr>
            </a:br>
            <a:r>
              <a:rPr lang="en-US" sz="2800" dirty="0">
                <a:latin typeface="Century Gothic" pitchFamily="34" charset="0"/>
              </a:rPr>
              <a:t/>
            </a:r>
            <a:br>
              <a:rPr lang="en-US" sz="2800" dirty="0">
                <a:latin typeface="Century Gothic" pitchFamily="34" charset="0"/>
              </a:rPr>
            </a:br>
            <a:r>
              <a:rPr lang="en-US" sz="2800" dirty="0" smtClean="0">
                <a:latin typeface="Century Gothic" pitchFamily="34" charset="0"/>
              </a:rPr>
              <a:t>-To </a:t>
            </a:r>
            <a:r>
              <a:rPr lang="en-US" sz="2800" dirty="0">
                <a:latin typeface="Century Gothic" pitchFamily="34" charset="0"/>
              </a:rPr>
              <a:t>foster development of a strong, moral </a:t>
            </a:r>
            <a:r>
              <a:rPr lang="en-US" sz="2800" dirty="0" smtClean="0">
                <a:latin typeface="Century Gothic" pitchFamily="34" charset="0"/>
              </a:rPr>
              <a:t>character</a:t>
            </a:r>
            <a:br>
              <a:rPr lang="en-US" sz="2800" dirty="0" smtClean="0">
                <a:latin typeface="Century Gothic" pitchFamily="34" charset="0"/>
              </a:rPr>
            </a:br>
            <a:r>
              <a:rPr lang="en-US" sz="2800" dirty="0" smtClean="0">
                <a:latin typeface="Century Gothic" pitchFamily="34" charset="0"/>
              </a:rPr>
              <a:t/>
            </a:r>
            <a:br>
              <a:rPr lang="en-US" sz="2800" dirty="0" smtClean="0">
                <a:latin typeface="Century Gothic" pitchFamily="34" charset="0"/>
              </a:rPr>
            </a:br>
            <a:r>
              <a:rPr lang="en-US" sz="2800" dirty="0" smtClean="0">
                <a:latin typeface="Century Gothic" pitchFamily="34" charset="0"/>
              </a:rPr>
              <a:t>-To </a:t>
            </a:r>
            <a:r>
              <a:rPr lang="en-US" sz="2800" dirty="0">
                <a:latin typeface="Century Gothic" pitchFamily="34" charset="0"/>
              </a:rPr>
              <a:t>encourage loyalty to school, community, and nation</a:t>
            </a:r>
            <a:r>
              <a:rPr lang="en-US" sz="2800" dirty="0"/>
              <a:t/>
            </a:r>
            <a:br>
              <a:rPr lang="en-US" sz="2800" dirty="0"/>
            </a:br>
            <a:endParaRPr lang="en-US" sz="28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471613"/>
            <a:ext cx="86137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47344" y="429533"/>
            <a:ext cx="5701256" cy="830997"/>
          </a:xfrm>
          <a:prstGeom prst="rect">
            <a:avLst/>
          </a:prstGeom>
          <a:noFill/>
        </p:spPr>
        <p:txBody>
          <a:bodyPr wrap="square" rtlCol="0">
            <a:spAutoFit/>
          </a:bodyPr>
          <a:lstStyle/>
          <a:p>
            <a:r>
              <a:rPr lang="en-US" sz="4800" dirty="0" smtClean="0">
                <a:solidFill>
                  <a:schemeClr val="bg1"/>
                </a:solidFill>
                <a:latin typeface="Century Gothic"/>
                <a:cs typeface="Century Gothic"/>
              </a:rPr>
              <a:t>K-Kids Objectives</a:t>
            </a:r>
            <a:endParaRPr lang="en-US" sz="4800" dirty="0">
              <a:solidFill>
                <a:schemeClr val="bg1"/>
              </a:solidFill>
              <a:latin typeface="Century Gothic"/>
              <a:cs typeface="Century Gothic"/>
            </a:endParaRPr>
          </a:p>
        </p:txBody>
      </p:sp>
      <p:pic>
        <p:nvPicPr>
          <p:cNvPr id="8" name="Picture 2" descr="Logo"/>
          <p:cNvPicPr>
            <a:picLocks noChangeAspect="1" noChangeArrowheads="1"/>
          </p:cNvPicPr>
          <p:nvPr/>
        </p:nvPicPr>
        <p:blipFill>
          <a:blip r:embed="rId5" cstate="print"/>
          <a:srcRect/>
          <a:stretch>
            <a:fillRect/>
          </a:stretch>
        </p:blipFill>
        <p:spPr bwMode="auto">
          <a:xfrm>
            <a:off x="228600" y="217169"/>
            <a:ext cx="1143000" cy="1154431"/>
          </a:xfrm>
          <a:prstGeom prst="rect">
            <a:avLst/>
          </a:prstGeom>
          <a:noFill/>
        </p:spPr>
      </p:pic>
    </p:spTree>
    <p:extLst>
      <p:ext uri="{BB962C8B-B14F-4D97-AF65-F5344CB8AC3E}">
        <p14:creationId xmlns:p14="http://schemas.microsoft.com/office/powerpoint/2010/main" xmlns="" val="85320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duotone>
              <a:prstClr val="black"/>
              <a:srgbClr val="FF0066">
                <a:tint val="45000"/>
                <a:satMod val="400000"/>
              </a:srgbClr>
            </a:duotone>
            <a:extLst>
              <a:ext uri="{28A0092B-C50C-407E-A947-70E740481C1C}">
                <a14:useLocalDpi xmlns:a14="http://schemas.microsoft.com/office/drawing/2010/main" xmlns="" val="0"/>
              </a:ext>
            </a:extLst>
          </a:blip>
          <a:srcRect/>
          <a:stretch>
            <a:fillRect/>
          </a:stretch>
        </p:blipFill>
        <p:spPr bwMode="auto">
          <a:xfrm>
            <a:off x="0" y="-42908"/>
            <a:ext cx="9169400" cy="170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4800" y="1918620"/>
            <a:ext cx="8229600" cy="4191000"/>
          </a:xfrm>
        </p:spPr>
        <p:txBody>
          <a:bodyPr>
            <a:noAutofit/>
          </a:bodyPr>
          <a:lstStyle/>
          <a:p>
            <a:pPr algn="l"/>
            <a:r>
              <a:rPr lang="en-US" sz="2800" dirty="0" smtClean="0">
                <a:latin typeface="Century Gothic" pitchFamily="34" charset="0"/>
              </a:rPr>
              <a:t/>
            </a:r>
            <a:br>
              <a:rPr lang="en-US" sz="2800" dirty="0" smtClean="0">
                <a:latin typeface="Century Gothic" pitchFamily="34" charset="0"/>
              </a:rPr>
            </a:br>
            <a:r>
              <a:rPr lang="en-US" sz="3200" dirty="0" smtClean="0">
                <a:latin typeface="Century Gothic" pitchFamily="34" charset="0"/>
              </a:rPr>
              <a:t>-</a:t>
            </a:r>
            <a:r>
              <a:rPr lang="en-US" sz="2800" dirty="0" smtClean="0">
                <a:latin typeface="Century Gothic" pitchFamily="34" charset="0"/>
              </a:rPr>
              <a:t>You become a role model and mentor to the members of the K-Kids Club</a:t>
            </a:r>
            <a:br>
              <a:rPr lang="en-US" sz="2800" dirty="0" smtClean="0">
                <a:latin typeface="Century Gothic" pitchFamily="34" charset="0"/>
              </a:rPr>
            </a:br>
            <a:r>
              <a:rPr lang="en-US" sz="2800" dirty="0" smtClean="0">
                <a:latin typeface="Century Gothic" pitchFamily="34" charset="0"/>
              </a:rPr>
              <a:t/>
            </a:r>
            <a:br>
              <a:rPr lang="en-US" sz="2800" dirty="0" smtClean="0">
                <a:latin typeface="Century Gothic" pitchFamily="34" charset="0"/>
              </a:rPr>
            </a:br>
            <a:r>
              <a:rPr lang="en-US" sz="2800" dirty="0" smtClean="0">
                <a:latin typeface="Century Gothic" pitchFamily="34" charset="0"/>
              </a:rPr>
              <a:t>-You help create the leaders of tomorrow</a:t>
            </a:r>
            <a:br>
              <a:rPr lang="en-US" sz="2800" dirty="0" smtClean="0">
                <a:latin typeface="Century Gothic" pitchFamily="34" charset="0"/>
              </a:rPr>
            </a:br>
            <a:r>
              <a:rPr lang="en-US" sz="2800" dirty="0" smtClean="0">
                <a:latin typeface="Century Gothic" pitchFamily="34" charset="0"/>
              </a:rPr>
              <a:t/>
            </a:r>
            <a:br>
              <a:rPr lang="en-US" sz="2800" dirty="0" smtClean="0">
                <a:latin typeface="Century Gothic" pitchFamily="34" charset="0"/>
              </a:rPr>
            </a:br>
            <a:r>
              <a:rPr lang="en-US" sz="2800" dirty="0" smtClean="0">
                <a:latin typeface="Century Gothic" pitchFamily="34" charset="0"/>
              </a:rPr>
              <a:t>-You can recruit future Key Club members</a:t>
            </a:r>
            <a:br>
              <a:rPr lang="en-US" sz="2800" dirty="0" smtClean="0">
                <a:latin typeface="Century Gothic" pitchFamily="34" charset="0"/>
              </a:rPr>
            </a:br>
            <a:r>
              <a:rPr lang="en-US" sz="2800" dirty="0">
                <a:latin typeface="Century Gothic" pitchFamily="34" charset="0"/>
              </a:rPr>
              <a:t/>
            </a:r>
            <a:br>
              <a:rPr lang="en-US" sz="2800" dirty="0">
                <a:latin typeface="Century Gothic" pitchFamily="34" charset="0"/>
              </a:rPr>
            </a:br>
            <a:r>
              <a:rPr lang="en-US" sz="2000" dirty="0" smtClean="0">
                <a:latin typeface="Century Gothic" pitchFamily="34" charset="0"/>
              </a:rPr>
              <a:t/>
            </a:r>
            <a:br>
              <a:rPr lang="en-US" sz="2000" dirty="0" smtClean="0">
                <a:latin typeface="Century Gothic" pitchFamily="34" charset="0"/>
              </a:rPr>
            </a:br>
            <a:r>
              <a:rPr lang="en-US" sz="2400" dirty="0"/>
              <a:t/>
            </a:r>
            <a:br>
              <a:rPr lang="en-US" sz="2400" dirty="0"/>
            </a:br>
            <a:endParaRPr lang="en-US" sz="2400" dirty="0"/>
          </a:p>
        </p:txBody>
      </p:sp>
      <p:pic>
        <p:nvPicPr>
          <p:cNvPr id="2051" name="Picture 3"/>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bwMode="auto">
          <a:xfrm>
            <a:off x="-25400" y="1481805"/>
            <a:ext cx="8229600" cy="4368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533400"/>
            <a:ext cx="7086600" cy="769441"/>
          </a:xfrm>
          <a:prstGeom prst="rect">
            <a:avLst/>
          </a:prstGeom>
          <a:noFill/>
        </p:spPr>
        <p:txBody>
          <a:bodyPr wrap="square" rtlCol="0">
            <a:spAutoFit/>
          </a:bodyPr>
          <a:lstStyle/>
          <a:p>
            <a:r>
              <a:rPr lang="en-US" sz="4400" dirty="0" smtClean="0">
                <a:solidFill>
                  <a:schemeClr val="bg1"/>
                </a:solidFill>
                <a:latin typeface="Century Gothic" pitchFamily="34" charset="0"/>
              </a:rPr>
              <a:t>K-Kids: Why Co-Sponsor? </a:t>
            </a:r>
            <a:r>
              <a:rPr lang="en-US" dirty="0" smtClean="0"/>
              <a:t>.</a:t>
            </a:r>
            <a:endParaRPr lang="en-US" dirty="0"/>
          </a:p>
        </p:txBody>
      </p:sp>
      <p:pic>
        <p:nvPicPr>
          <p:cNvPr id="7" name="Picture 2" descr="Logo"/>
          <p:cNvPicPr>
            <a:picLocks noChangeAspect="1" noChangeArrowheads="1"/>
          </p:cNvPicPr>
          <p:nvPr/>
        </p:nvPicPr>
        <p:blipFill>
          <a:blip r:embed="rId5" cstate="print"/>
          <a:srcRect/>
          <a:stretch>
            <a:fillRect/>
          </a:stretch>
        </p:blipFill>
        <p:spPr bwMode="auto">
          <a:xfrm>
            <a:off x="228600" y="217169"/>
            <a:ext cx="1143000" cy="1154431"/>
          </a:xfrm>
          <a:prstGeom prst="rect">
            <a:avLst/>
          </a:prstGeom>
          <a:noFill/>
        </p:spPr>
      </p:pic>
    </p:spTree>
    <p:extLst>
      <p:ext uri="{BB962C8B-B14F-4D97-AF65-F5344CB8AC3E}">
        <p14:creationId xmlns:p14="http://schemas.microsoft.com/office/powerpoint/2010/main" xmlns="" val="2566470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700" y="0"/>
            <a:ext cx="9169400" cy="170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6000" dirty="0" smtClean="0">
                <a:solidFill>
                  <a:schemeClr val="bg1"/>
                </a:solidFill>
                <a:latin typeface="Century Gothic" pitchFamily="34" charset="0"/>
              </a:rPr>
              <a:t>Builders Club</a:t>
            </a:r>
            <a:endParaRPr lang="en-US" sz="6000" dirty="0">
              <a:solidFill>
                <a:schemeClr val="bg1"/>
              </a:solidFill>
              <a:latin typeface="Century Gothic" pitchFamily="34" charset="0"/>
            </a:endParaRPr>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12700" y="1480757"/>
            <a:ext cx="8229600" cy="4389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 y="2437766"/>
            <a:ext cx="3962400" cy="29718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562600" y="2437766"/>
            <a:ext cx="2286000" cy="3000969"/>
          </a:xfrm>
          <a:prstGeom prst="rect">
            <a:avLst/>
          </a:prstGeom>
          <a:ln>
            <a:noFill/>
          </a:ln>
          <a:effectLst>
            <a:outerShdw blurRad="292100" dist="139700" dir="2700000" algn="tl" rotWithShape="0">
              <a:srgbClr val="333333">
                <a:alpha val="65000"/>
              </a:srgbClr>
            </a:outerShdw>
          </a:effectLst>
        </p:spPr>
      </p:pic>
      <p:pic>
        <p:nvPicPr>
          <p:cNvPr id="9" name="Picture 2" descr="Logo"/>
          <p:cNvPicPr>
            <a:picLocks noChangeAspect="1" noChangeArrowheads="1"/>
          </p:cNvPicPr>
          <p:nvPr/>
        </p:nvPicPr>
        <p:blipFill>
          <a:blip r:embed="rId6" cstate="print"/>
          <a:srcRect/>
          <a:stretch>
            <a:fillRect/>
          </a:stretch>
        </p:blipFill>
        <p:spPr bwMode="auto">
          <a:xfrm>
            <a:off x="228600" y="217169"/>
            <a:ext cx="1143000" cy="1154431"/>
          </a:xfrm>
          <a:prstGeom prst="rect">
            <a:avLst/>
          </a:prstGeom>
          <a:noFill/>
        </p:spPr>
      </p:pic>
      <p:pic>
        <p:nvPicPr>
          <p:cNvPr id="3" name="Picture 2"/>
          <p:cNvPicPr>
            <a:picLocks noChangeAspect="1"/>
          </p:cNvPicPr>
          <p:nvPr/>
        </p:nvPicPr>
        <p:blipFill>
          <a:blip r:embed="rId7"/>
          <a:stretch>
            <a:fillRect/>
          </a:stretch>
        </p:blipFill>
        <p:spPr>
          <a:xfrm>
            <a:off x="2133600" y="4276307"/>
            <a:ext cx="4038600" cy="2581693"/>
          </a:xfrm>
          <a:prstGeom prst="rect">
            <a:avLst/>
          </a:prstGeom>
        </p:spPr>
      </p:pic>
    </p:spTree>
    <p:extLst>
      <p:ext uri="{BB962C8B-B14F-4D97-AF65-F5344CB8AC3E}">
        <p14:creationId xmlns:p14="http://schemas.microsoft.com/office/powerpoint/2010/main" xmlns="" val="2262121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400" y="0"/>
            <a:ext cx="9169400" cy="170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bwMode="auto">
          <a:xfrm>
            <a:off x="-25400" y="1480757"/>
            <a:ext cx="8229600" cy="4389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9400" y="2061597"/>
            <a:ext cx="7924800" cy="2677656"/>
          </a:xfrm>
          <a:prstGeom prst="rect">
            <a:avLst/>
          </a:prstGeom>
          <a:noFill/>
        </p:spPr>
        <p:txBody>
          <a:bodyPr wrap="square" rtlCol="0">
            <a:spAutoFit/>
          </a:bodyPr>
          <a:lstStyle/>
          <a:p>
            <a:pPr marL="285750" indent="-285750">
              <a:buFont typeface="Arial" pitchFamily="34" charset="0"/>
              <a:buChar char="•"/>
            </a:pPr>
            <a:r>
              <a:rPr lang="en-US" dirty="0" smtClean="0"/>
              <a:t> </a:t>
            </a:r>
            <a:r>
              <a:rPr lang="en-US" sz="2800" dirty="0" smtClean="0">
                <a:latin typeface="Century Gothic" pitchFamily="34" charset="0"/>
              </a:rPr>
              <a:t>This is the middle school version of Kiwanis.</a:t>
            </a:r>
          </a:p>
          <a:p>
            <a:endParaRPr lang="en-US" sz="2800" b="1" dirty="0">
              <a:latin typeface="Century Gothic" pitchFamily="34" charset="0"/>
            </a:endParaRPr>
          </a:p>
          <a:p>
            <a:pPr marL="285750" indent="-285750">
              <a:buFont typeface="Arial" pitchFamily="34" charset="0"/>
              <a:buChar char="•"/>
            </a:pPr>
            <a:r>
              <a:rPr lang="en-US" sz="2800" b="1" dirty="0" smtClean="0">
                <a:latin typeface="Century Gothic" pitchFamily="34" charset="0"/>
              </a:rPr>
              <a:t>Objectives:</a:t>
            </a:r>
          </a:p>
          <a:p>
            <a:pPr marL="914400" lvl="1" indent="-457200">
              <a:buFont typeface="Arial" panose="020B0604020202020204" pitchFamily="34" charset="0"/>
              <a:buChar char="•"/>
            </a:pPr>
            <a:r>
              <a:rPr lang="en-US" sz="2800" dirty="0" smtClean="0">
                <a:latin typeface="Century Gothic" pitchFamily="34" charset="0"/>
              </a:rPr>
              <a:t>To </a:t>
            </a:r>
            <a:r>
              <a:rPr lang="en-US" sz="2800" dirty="0">
                <a:latin typeface="Century Gothic" pitchFamily="34" charset="0"/>
              </a:rPr>
              <a:t>develop competent, capable, caring leaders through the vehicle of service</a:t>
            </a:r>
            <a:r>
              <a:rPr lang="en-US" sz="2800" dirty="0" smtClean="0">
                <a:latin typeface="Century Gothic" pitchFamily="34" charset="0"/>
              </a:rPr>
              <a:t>.</a:t>
            </a:r>
            <a:r>
              <a:rPr lang="en-US" dirty="0" smtClean="0"/>
              <a:t> </a:t>
            </a:r>
            <a:endParaRPr lang="en-US" dirty="0"/>
          </a:p>
        </p:txBody>
      </p:sp>
      <p:pic>
        <p:nvPicPr>
          <p:cNvPr id="7" name="Picture 2" descr="Logo"/>
          <p:cNvPicPr>
            <a:picLocks noChangeAspect="1" noChangeArrowheads="1"/>
          </p:cNvPicPr>
          <p:nvPr/>
        </p:nvPicPr>
        <p:blipFill>
          <a:blip r:embed="rId5" cstate="print"/>
          <a:srcRect/>
          <a:stretch>
            <a:fillRect/>
          </a:stretch>
        </p:blipFill>
        <p:spPr bwMode="auto">
          <a:xfrm>
            <a:off x="228600" y="217169"/>
            <a:ext cx="1143000" cy="1154431"/>
          </a:xfrm>
          <a:prstGeom prst="rect">
            <a:avLst/>
          </a:prstGeom>
          <a:noFill/>
        </p:spPr>
      </p:pic>
      <p:sp>
        <p:nvSpPr>
          <p:cNvPr id="9" name="Title 1"/>
          <p:cNvSpPr>
            <a:spLocks noGrp="1"/>
          </p:cNvSpPr>
          <p:nvPr>
            <p:ph type="title"/>
          </p:nvPr>
        </p:nvSpPr>
        <p:spPr>
          <a:xfrm>
            <a:off x="457200" y="274638"/>
            <a:ext cx="8229600" cy="1143000"/>
          </a:xfrm>
        </p:spPr>
        <p:txBody>
          <a:bodyPr>
            <a:normAutofit/>
          </a:bodyPr>
          <a:lstStyle/>
          <a:p>
            <a:r>
              <a:rPr lang="en-US" sz="6000" dirty="0" smtClean="0">
                <a:solidFill>
                  <a:schemeClr val="bg1"/>
                </a:solidFill>
                <a:latin typeface="Century Gothic" pitchFamily="34" charset="0"/>
              </a:rPr>
              <a:t>Builders Club</a:t>
            </a:r>
            <a:endParaRPr lang="en-US" sz="6000" dirty="0">
              <a:solidFill>
                <a:schemeClr val="bg1"/>
              </a:solidFill>
              <a:latin typeface="Century Gothic" pitchFamily="34" charset="0"/>
            </a:endParaRPr>
          </a:p>
        </p:txBody>
      </p:sp>
    </p:spTree>
    <p:extLst>
      <p:ext uri="{BB962C8B-B14F-4D97-AF65-F5344CB8AC3E}">
        <p14:creationId xmlns:p14="http://schemas.microsoft.com/office/powerpoint/2010/main" xmlns="" val="2977656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5710</TotalTime>
  <Words>1072</Words>
  <Application>Microsoft Office PowerPoint</Application>
  <PresentationFormat>On-screen Show (4:3)</PresentationFormat>
  <Paragraphs>128</Paragraphs>
  <Slides>24</Slides>
  <Notes>19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We are the Kiwanis Family</vt:lpstr>
      <vt:lpstr>Kiwanis Family Relations</vt:lpstr>
      <vt:lpstr>    Why Should You Work With the Kiwanis Family?</vt:lpstr>
      <vt:lpstr>K-Kids</vt:lpstr>
      <vt:lpstr>K-Kids</vt:lpstr>
      <vt:lpstr>-To provide opportunities for working together in our communities  -To develop leadership potential   -To foster development of a strong, moral character  -To encourage loyalty to school, community, and nation </vt:lpstr>
      <vt:lpstr> -You become a role model and mentor to the members of the K-Kids Club  -You help create the leaders of tomorrow  -You can recruit future Key Club members    </vt:lpstr>
      <vt:lpstr>Builders Club</vt:lpstr>
      <vt:lpstr>Builders Club</vt:lpstr>
      <vt:lpstr>1.    Talk with your Kiwanis Club to see if they are willing to co-sponsor with you.  2.    Talk to the Principal of the middle school and support. 3.    Find a Faculty Advisor  4.    Find interested students  5.    Hold club elections 6.    Create club bylaws </vt:lpstr>
      <vt:lpstr>Once you get started… What do you do?</vt:lpstr>
      <vt:lpstr>Key Club</vt:lpstr>
      <vt:lpstr>What we stand for</vt:lpstr>
      <vt:lpstr>Circle K International</vt:lpstr>
      <vt:lpstr>Circle K is Kiwanis for college students  </vt:lpstr>
      <vt:lpstr>Aktion Club</vt:lpstr>
      <vt:lpstr>-Aktion Club is Kiwanis Sponsored for disabled or disabled adults  -It is the only service club for adults with disabilities</vt:lpstr>
      <vt:lpstr>  -Assist in training of new  Aktion Club officers  -Plan an Aktion Club prom for members  -Organize a car wash to raise funds for a charity </vt:lpstr>
      <vt:lpstr>Kiwanis</vt:lpstr>
      <vt:lpstr>- Kiwanis International is the head of the Kiwanis organization  - Top of the Kiwanis-Family  - It is very much like Key Club in its structure</vt:lpstr>
      <vt:lpstr>The Benefits of Working with Kiwanis</vt:lpstr>
      <vt:lpstr>Potential Projects to get you connected:  -Joint picnic -Clean ups -Garage sales  -Talent shows  </vt:lpstr>
      <vt:lpstr>Things to Keep in Mind when working with Kiwanis</vt:lpstr>
      <vt:lpstr>Remember we are family!</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Tanya</dc:creator>
  <cp:lastModifiedBy>Katie Havemann</cp:lastModifiedBy>
  <cp:revision>88</cp:revision>
  <dcterms:created xsi:type="dcterms:W3CDTF">2012-09-21T20:18:05Z</dcterms:created>
  <dcterms:modified xsi:type="dcterms:W3CDTF">2015-08-25T22:05:35Z</dcterms:modified>
</cp:coreProperties>
</file>