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9" r:id="rId2"/>
    <p:sldId id="280" r:id="rId3"/>
    <p:sldId id="301" r:id="rId4"/>
    <p:sldId id="288" r:id="rId5"/>
    <p:sldId id="302" r:id="rId6"/>
    <p:sldId id="289" r:id="rId7"/>
    <p:sldId id="294" r:id="rId8"/>
    <p:sldId id="303" r:id="rId9"/>
    <p:sldId id="281" r:id="rId10"/>
    <p:sldId id="305" r:id="rId11"/>
    <p:sldId id="286" r:id="rId12"/>
    <p:sldId id="297" r:id="rId13"/>
    <p:sldId id="296" r:id="rId14"/>
    <p:sldId id="295" r:id="rId15"/>
    <p:sldId id="299" r:id="rId16"/>
    <p:sldId id="298" r:id="rId17"/>
    <p:sldId id="283" r:id="rId18"/>
    <p:sldId id="282" r:id="rId19"/>
    <p:sldId id="304" r:id="rId20"/>
    <p:sldId id="272" r:id="rId21"/>
    <p:sldId id="287" r:id="rId22"/>
    <p:sldId id="290" r:id="rId23"/>
    <p:sldId id="268" r:id="rId24"/>
    <p:sldId id="306" r:id="rId25"/>
    <p:sldId id="291" r:id="rId26"/>
    <p:sldId id="292" r:id="rId27"/>
    <p:sldId id="293" r:id="rId28"/>
    <p:sldId id="285"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70902" autoAdjust="0"/>
  </p:normalViewPr>
  <p:slideViewPr>
    <p:cSldViewPr>
      <p:cViewPr varScale="1">
        <p:scale>
          <a:sx n="51" d="100"/>
          <a:sy n="51" d="100"/>
        </p:scale>
        <p:origin x="174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1BA41-ABFC-4E41-84DC-029CC50ECB3E}" type="datetimeFigureOut">
              <a:rPr lang="en-US" smtClean="0"/>
              <a:pPr/>
              <a:t>9/3/2016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E8F72-5A7C-44C0-ACC2-B9CBB9BC982F}" type="slidenum">
              <a:rPr lang="en-US" smtClean="0"/>
              <a:pPr/>
              <a:t>‹#›</a:t>
            </a:fld>
            <a:endParaRPr lang="en-US"/>
          </a:p>
        </p:txBody>
      </p:sp>
    </p:spTree>
    <p:extLst>
      <p:ext uri="{BB962C8B-B14F-4D97-AF65-F5344CB8AC3E}">
        <p14:creationId xmlns:p14="http://schemas.microsoft.com/office/powerpoint/2010/main" val="221063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loridakeyclub.org/theeliminateproject"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keyclub.org/Libraries/Service/Guide_KeyClub_Fundraising_project_ideas.sflb.ashx" TargetMode="External"/><Relationship Id="rId4" Type="http://schemas.openxmlformats.org/officeDocument/2006/relationships/hyperlink" Target="http://www.floridakeyclub.org/dco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baseline="0" dirty="0">
                <a:latin typeface="Century Gothic" panose="020B0502020202020204" pitchFamily="34" charset="0"/>
              </a:rPr>
              <a:t>Reasons for Fundraising:</a:t>
            </a:r>
          </a:p>
          <a:p>
            <a:pPr marL="285750" indent="-285750">
              <a:buFont typeface="Arial" panose="020B0604020202020204" pitchFamily="34" charset="0"/>
              <a:buChar char="•"/>
            </a:pPr>
            <a:r>
              <a:rPr lang="en-US" sz="1200" dirty="0">
                <a:latin typeface="Century Gothic" panose="020B0502020202020204" pitchFamily="34" charset="0"/>
                <a:ea typeface="Arial" charset="0"/>
                <a:cs typeface="Century Gothic"/>
              </a:rPr>
              <a:t>To generate enough funds to support both our administrative and service accounts, we fundraise.</a:t>
            </a:r>
          </a:p>
          <a:p>
            <a:pPr marL="171450" indent="-171450">
              <a:buFont typeface="Arial"/>
              <a:buChar char="•"/>
            </a:pPr>
            <a:r>
              <a:rPr lang="en-US" dirty="0">
                <a:latin typeface="Century Gothic" panose="020B0502020202020204" pitchFamily="34" charset="0"/>
              </a:rPr>
              <a:t> Explain that a service fundraiser is one in which all proceeds go to a service project such as March of</a:t>
            </a:r>
            <a:r>
              <a:rPr lang="en-US" baseline="0" dirty="0">
                <a:latin typeface="Century Gothic" panose="020B0502020202020204" pitchFamily="34" charset="0"/>
              </a:rPr>
              <a:t> Dimes or Children’s Miracle Network. </a:t>
            </a:r>
          </a:p>
          <a:p>
            <a:pPr marL="171450" indent="-171450">
              <a:buFont typeface="Arial"/>
              <a:buChar char="•"/>
            </a:pPr>
            <a:r>
              <a:rPr lang="en-US" baseline="0" dirty="0">
                <a:latin typeface="Century Gothic" panose="020B0502020202020204" pitchFamily="34" charset="0"/>
              </a:rPr>
              <a:t>A fundraiser for a club, goes toward paying for an installation ceremony or for larger events like DCON. </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75534F40-EBB8-46BA-842D-F6577BECFF6E}" type="slidenum">
              <a:rPr lang="en-US" smtClean="0"/>
              <a:pPr/>
              <a:t>2</a:t>
            </a:fld>
            <a:endParaRPr lang="en-US"/>
          </a:p>
        </p:txBody>
      </p:sp>
    </p:spTree>
    <p:extLst>
      <p:ext uri="{BB962C8B-B14F-4D97-AF65-F5344CB8AC3E}">
        <p14:creationId xmlns:p14="http://schemas.microsoft.com/office/powerpoint/2010/main" val="73815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This</a:t>
            </a:r>
            <a:r>
              <a:rPr lang="en-US" baseline="0" dirty="0">
                <a:latin typeface="Century Gothic" panose="020B0502020202020204" pitchFamily="34" charset="0"/>
              </a:rPr>
              <a:t> is where committee chairs might come in handy. </a:t>
            </a:r>
          </a:p>
          <a:p>
            <a:endParaRPr lang="en-US" baseline="0" dirty="0">
              <a:latin typeface="Century Gothic" panose="020B0502020202020204" pitchFamily="34" charset="0"/>
            </a:endParaRPr>
          </a:p>
          <a:p>
            <a:r>
              <a:rPr lang="en-US" baseline="0" dirty="0">
                <a:latin typeface="Century Gothic" panose="020B0502020202020204" pitchFamily="34" charset="0"/>
              </a:rPr>
              <a:t>Look for dedicated members to run a fundraiser. This will create a sense of responsibility and also build future leaders for your club and will ensure that volunteers know who will be able to answer their questions. </a:t>
            </a:r>
          </a:p>
          <a:p>
            <a:endParaRPr lang="en-US" baseline="0" dirty="0">
              <a:latin typeface="Century Gothic" panose="020B0502020202020204" pitchFamily="34" charset="0"/>
            </a:endParaRPr>
          </a:p>
          <a:p>
            <a:r>
              <a:rPr lang="en-US" baseline="0" dirty="0">
                <a:latin typeface="Century Gothic" panose="020B0502020202020204" pitchFamily="34" charset="0"/>
              </a:rPr>
              <a:t>If your fundraiser is large and requires more planning, it may be helpful to establish several committees along with their own committee chair, to get smaller goals done.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14</a:t>
            </a:fld>
            <a:endParaRPr lang="en-US"/>
          </a:p>
        </p:txBody>
      </p:sp>
    </p:spTree>
    <p:extLst>
      <p:ext uri="{BB962C8B-B14F-4D97-AF65-F5344CB8AC3E}">
        <p14:creationId xmlns:p14="http://schemas.microsoft.com/office/powerpoint/2010/main" val="18216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Volunteers</a:t>
            </a:r>
            <a:r>
              <a:rPr lang="en-US" baseline="0" dirty="0">
                <a:latin typeface="Century Gothic" panose="020B0502020202020204" pitchFamily="34" charset="0"/>
              </a:rPr>
              <a:t> should come from within your club, and should be </a:t>
            </a:r>
            <a:r>
              <a:rPr lang="en-US" b="1" baseline="0" dirty="0">
                <a:latin typeface="Century Gothic" panose="020B0502020202020204" pitchFamily="34" charset="0"/>
              </a:rPr>
              <a:t>dues paid members</a:t>
            </a:r>
            <a:r>
              <a:rPr lang="en-US" baseline="0" dirty="0">
                <a:latin typeface="Century Gothic" panose="020B0502020202020204" pitchFamily="34" charset="0"/>
              </a:rPr>
              <a:t>.</a:t>
            </a:r>
          </a:p>
          <a:p>
            <a:endParaRPr lang="en-US" baseline="0" dirty="0">
              <a:latin typeface="Century Gothic" panose="020B0502020202020204" pitchFamily="34" charset="0"/>
            </a:endParaRPr>
          </a:p>
          <a:p>
            <a:r>
              <a:rPr lang="en-US" baseline="0" dirty="0">
                <a:latin typeface="Century Gothic" panose="020B0502020202020204" pitchFamily="34" charset="0"/>
              </a:rPr>
              <a:t>Well in advance your volunteers should know when and where they will be volunteering.</a:t>
            </a:r>
          </a:p>
          <a:p>
            <a:r>
              <a:rPr lang="en-US" baseline="0" dirty="0">
                <a:latin typeface="Century Gothic" panose="020B0502020202020204" pitchFamily="34" charset="0"/>
              </a:rPr>
              <a:t>	-If necessary, establish members or adults who can assist with rides to the fundraiser if it isn’t local.</a:t>
            </a:r>
          </a:p>
          <a:p>
            <a:endParaRPr lang="en-US" baseline="0" dirty="0">
              <a:latin typeface="Century Gothic" panose="020B0502020202020204" pitchFamily="34" charset="0"/>
            </a:endParaRPr>
          </a:p>
          <a:p>
            <a:r>
              <a:rPr lang="en-US" baseline="0" dirty="0">
                <a:latin typeface="Century Gothic" panose="020B0502020202020204" pitchFamily="34" charset="0"/>
              </a:rPr>
              <a:t>Creating a schedule will help everyone understand their role, and what days/times they will be working.</a:t>
            </a:r>
          </a:p>
          <a:p>
            <a:endParaRPr lang="en-US" baseline="0" dirty="0">
              <a:latin typeface="Century Gothic" panose="020B0502020202020204" pitchFamily="34" charset="0"/>
            </a:endParaRPr>
          </a:p>
          <a:p>
            <a:r>
              <a:rPr lang="en-US" baseline="0" dirty="0">
                <a:latin typeface="Century Gothic" panose="020B0502020202020204" pitchFamily="34" charset="0"/>
              </a:rPr>
              <a:t>In addition, make sure all your volunteers know where the funds will be going and are knowledgeable about the organization. Everyone on your volunteer staff should be able to answer questions about whatever organization you are fundraising for. </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343E8F72-5A7C-44C0-ACC2-B9CBB9BC982F}" type="slidenum">
              <a:rPr lang="en-US" smtClean="0"/>
              <a:pPr/>
              <a:t>15</a:t>
            </a:fld>
            <a:endParaRPr lang="en-US"/>
          </a:p>
        </p:txBody>
      </p:sp>
    </p:spTree>
    <p:extLst>
      <p:ext uri="{BB962C8B-B14F-4D97-AF65-F5344CB8AC3E}">
        <p14:creationId xmlns:p14="http://schemas.microsoft.com/office/powerpoint/2010/main" val="155627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Century Gothic" panose="020B0502020202020204" pitchFamily="34" charset="0"/>
              </a:rPr>
              <a:t>Following through:</a:t>
            </a:r>
          </a:p>
          <a:p>
            <a:r>
              <a:rPr lang="en-US" baseline="0" dirty="0">
                <a:latin typeface="Century Gothic" panose="020B0502020202020204" pitchFamily="34" charset="0"/>
              </a:rPr>
              <a:t>If you offered volunteer hours to your volunteers make sure they do get those hours. This will reflect on you, your club, and Key Club in general.</a:t>
            </a:r>
          </a:p>
          <a:p>
            <a:endParaRPr lang="en-US" baseline="0" dirty="0">
              <a:latin typeface="Century Gothic" panose="020B0502020202020204" pitchFamily="34" charset="0"/>
            </a:endParaRPr>
          </a:p>
          <a:p>
            <a:r>
              <a:rPr lang="en-US" baseline="0" dirty="0">
                <a:latin typeface="Century Gothic" panose="020B0502020202020204" pitchFamily="34" charset="0"/>
              </a:rPr>
              <a:t>Finally, when it comes time to sending in or counting money, make sure you do this in a timely and orderly fashion. </a:t>
            </a:r>
          </a:p>
        </p:txBody>
      </p:sp>
      <p:sp>
        <p:nvSpPr>
          <p:cNvPr id="4" name="Slide Number Placeholder 3"/>
          <p:cNvSpPr>
            <a:spLocks noGrp="1"/>
          </p:cNvSpPr>
          <p:nvPr>
            <p:ph type="sldNum" sz="quarter" idx="10"/>
          </p:nvPr>
        </p:nvSpPr>
        <p:spPr/>
        <p:txBody>
          <a:bodyPr/>
          <a:lstStyle/>
          <a:p>
            <a:fld id="{343E8F72-5A7C-44C0-ACC2-B9CBB9BC982F}" type="slidenum">
              <a:rPr lang="en-US" smtClean="0"/>
              <a:pPr/>
              <a:t>16</a:t>
            </a:fld>
            <a:endParaRPr lang="en-US"/>
          </a:p>
        </p:txBody>
      </p:sp>
    </p:spTree>
    <p:extLst>
      <p:ext uri="{BB962C8B-B14F-4D97-AF65-F5344CB8AC3E}">
        <p14:creationId xmlns:p14="http://schemas.microsoft.com/office/powerpoint/2010/main" val="32012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00100" lvl="1" indent="-342900" defTabSz="914400" fontAlgn="base">
              <a:spcBef>
                <a:spcPct val="20000"/>
              </a:spcBef>
              <a:spcAft>
                <a:spcPct val="0"/>
              </a:spcAft>
            </a:pPr>
            <a:r>
              <a:rPr lang="en-US" sz="1200" dirty="0">
                <a:latin typeface="Century Gothic"/>
                <a:ea typeface="Arial" charset="0"/>
                <a:cs typeface="Century Gothic"/>
              </a:rPr>
              <a:t>Some</a:t>
            </a:r>
            <a:r>
              <a:rPr lang="en-US" sz="1200" baseline="0" dirty="0">
                <a:latin typeface="Century Gothic"/>
                <a:ea typeface="Arial" charset="0"/>
                <a:cs typeface="Century Gothic"/>
              </a:rPr>
              <a:t> schools will allow you to sell treats (such as cookies or other food) after school, not during school. This can still raise plenty of money if it is done a few times during the year, so make sure you plan ahead. Before actually selling products, however, speak to your faculty advisor about your school’s policy on fundraising. </a:t>
            </a:r>
          </a:p>
          <a:p>
            <a:pPr marL="800100" lvl="1" indent="-342900" defTabSz="914400" fontAlgn="base">
              <a:spcBef>
                <a:spcPct val="20000"/>
              </a:spcBef>
              <a:spcAft>
                <a:spcPct val="0"/>
              </a:spcAft>
            </a:pPr>
            <a:endParaRPr lang="en-US" sz="900" baseline="0" dirty="0">
              <a:latin typeface="Century Gothic"/>
              <a:ea typeface="Arial" charset="0"/>
              <a:cs typeface="Century Gothic"/>
            </a:endParaRPr>
          </a:p>
          <a:p>
            <a:pPr marL="800100" lvl="1" indent="-342900" defTabSz="914400" fontAlgn="base">
              <a:spcBef>
                <a:spcPct val="20000"/>
              </a:spcBef>
              <a:spcAft>
                <a:spcPct val="0"/>
              </a:spcAft>
            </a:pPr>
            <a:r>
              <a:rPr lang="en-US" sz="1200" dirty="0">
                <a:latin typeface="Century Gothic"/>
                <a:ea typeface="Arial" charset="0"/>
                <a:cs typeface="Century Gothic"/>
              </a:rPr>
              <a:t>Sales Fundraisers are very common</a:t>
            </a:r>
            <a:r>
              <a:rPr lang="en-US" sz="1200" baseline="0" dirty="0">
                <a:latin typeface="Century Gothic"/>
                <a:ea typeface="Arial" charset="0"/>
                <a:cs typeface="Century Gothic"/>
              </a:rPr>
              <a:t>. </a:t>
            </a:r>
          </a:p>
          <a:p>
            <a:pPr marL="800100" lvl="1" indent="-342900" defTabSz="914400" fontAlgn="base">
              <a:spcBef>
                <a:spcPct val="20000"/>
              </a:spcBef>
              <a:spcAft>
                <a:spcPct val="0"/>
              </a:spcAft>
            </a:pPr>
            <a:r>
              <a:rPr lang="en-US" sz="1200" baseline="0" dirty="0">
                <a:latin typeface="Century Gothic"/>
                <a:ea typeface="Arial" charset="0"/>
                <a:cs typeface="Century Gothic"/>
              </a:rPr>
              <a:t>Again, these must be approved by your school! </a:t>
            </a:r>
          </a:p>
          <a:p>
            <a:pPr marL="800100" lvl="1" indent="-342900" defTabSz="914400" fontAlgn="base">
              <a:spcBef>
                <a:spcPct val="20000"/>
              </a:spcBef>
              <a:spcAft>
                <a:spcPct val="0"/>
              </a:spcAft>
            </a:pPr>
            <a:endParaRPr lang="en-US" sz="1200" baseline="0" dirty="0">
              <a:latin typeface="Century Gothic"/>
              <a:ea typeface="Arial" charset="0"/>
              <a:cs typeface="Century Gothic"/>
            </a:endParaRPr>
          </a:p>
        </p:txBody>
      </p:sp>
      <p:sp>
        <p:nvSpPr>
          <p:cNvPr id="4" name="Slide Number Placeholder 3"/>
          <p:cNvSpPr>
            <a:spLocks noGrp="1"/>
          </p:cNvSpPr>
          <p:nvPr>
            <p:ph type="sldNum" sz="quarter" idx="10"/>
          </p:nvPr>
        </p:nvSpPr>
        <p:spPr/>
        <p:txBody>
          <a:bodyPr/>
          <a:lstStyle/>
          <a:p>
            <a:fld id="{343E8F72-5A7C-44C0-ACC2-B9CBB9BC982F}" type="slidenum">
              <a:rPr lang="en-US" smtClean="0"/>
              <a:pPr/>
              <a:t>17</a:t>
            </a:fld>
            <a:endParaRPr lang="en-US"/>
          </a:p>
        </p:txBody>
      </p:sp>
    </p:spTree>
    <p:extLst>
      <p:ext uri="{BB962C8B-B14F-4D97-AF65-F5344CB8AC3E}">
        <p14:creationId xmlns:p14="http://schemas.microsoft.com/office/powerpoint/2010/main" val="12488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Pct val="100000"/>
              <a:buFont typeface="Arial"/>
              <a:buNone/>
              <a:tabLst/>
              <a:defRPr/>
            </a:pPr>
            <a:endParaRPr lang="en-US" sz="1200" dirty="0">
              <a:latin typeface="Century Gothic"/>
              <a:ea typeface="Arial" charset="0"/>
              <a:cs typeface="Century Gothic"/>
            </a:endParaRPr>
          </a:p>
        </p:txBody>
      </p:sp>
      <p:sp>
        <p:nvSpPr>
          <p:cNvPr id="4" name="Slide Number Placeholder 3"/>
          <p:cNvSpPr>
            <a:spLocks noGrp="1"/>
          </p:cNvSpPr>
          <p:nvPr>
            <p:ph type="sldNum" sz="quarter" idx="10"/>
          </p:nvPr>
        </p:nvSpPr>
        <p:spPr/>
        <p:txBody>
          <a:bodyPr/>
          <a:lstStyle/>
          <a:p>
            <a:fld id="{343E8F72-5A7C-44C0-ACC2-B9CBB9BC982F}" type="slidenum">
              <a:rPr lang="en-US" smtClean="0"/>
              <a:pPr/>
              <a:t>18</a:t>
            </a:fld>
            <a:endParaRPr lang="en-US"/>
          </a:p>
        </p:txBody>
      </p:sp>
    </p:spTree>
    <p:extLst>
      <p:ext uri="{BB962C8B-B14F-4D97-AF65-F5344CB8AC3E}">
        <p14:creationId xmlns:p14="http://schemas.microsoft.com/office/powerpoint/2010/main" val="50640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lnSpc>
                <a:spcPct val="50000"/>
              </a:lnSpc>
              <a:spcBef>
                <a:spcPct val="20000"/>
              </a:spcBef>
              <a:spcAft>
                <a:spcPct val="0"/>
              </a:spcAft>
            </a:pPr>
            <a:endParaRPr lang="en-US" sz="100" dirty="0">
              <a:ea typeface="Arial" charset="0"/>
              <a:cs typeface="Century Gothic"/>
            </a:endParaRPr>
          </a:p>
          <a:p>
            <a:pPr lvl="0">
              <a:defRPr/>
            </a:pPr>
            <a:r>
              <a:rPr lang="en-US" sz="1200" dirty="0">
                <a:latin typeface="Century Gothic" panose="020B0502020202020204" pitchFamily="34" charset="0"/>
                <a:ea typeface="Arial" charset="0"/>
                <a:cs typeface="Century Gothic"/>
              </a:rPr>
              <a:t>You can seek corporate sponsors by selling advertisements or by telling them they can make a tax-deductible donation.</a:t>
            </a:r>
          </a:p>
          <a:p>
            <a:pPr lvl="0">
              <a:defRPr/>
            </a:pPr>
            <a:r>
              <a:rPr lang="en-US" sz="1200" dirty="0">
                <a:latin typeface="Century Gothic" panose="020B0502020202020204" pitchFamily="34" charset="0"/>
                <a:ea typeface="Arial" charset="0"/>
                <a:cs typeface="Century Gothic"/>
              </a:rPr>
              <a:t>Make sure to thank your sponsors for participating, and keep them updated with photos, phone calls, emails, or letters on how your fundraiser has been doing. </a:t>
            </a:r>
          </a:p>
          <a:p>
            <a:endParaRPr lang="en-US" sz="900"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19</a:t>
            </a:fld>
            <a:endParaRPr lang="en-US"/>
          </a:p>
        </p:txBody>
      </p:sp>
    </p:spTree>
    <p:extLst>
      <p:ext uri="{BB962C8B-B14F-4D97-AF65-F5344CB8AC3E}">
        <p14:creationId xmlns:p14="http://schemas.microsoft.com/office/powerpoint/2010/main" val="2453667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entury Gothic" panose="020B0502020202020204" pitchFamily="34" charset="0"/>
              </a:rPr>
              <a:t>Kiwanis</a:t>
            </a:r>
            <a:r>
              <a:rPr lang="en-US" baseline="0" dirty="0">
                <a:latin typeface="Century Gothic" panose="020B0502020202020204" pitchFamily="34" charset="0"/>
              </a:rPr>
              <a:t> clubs will usually be willing to start a joint project, especially if you have a strong relationship with your Kiwanis Club. If you don’t have a relationship with your Kiwanis Club or they are not willing to participate, ask your Lieutenant Governor for help getting them to be active in your club.</a:t>
            </a:r>
          </a:p>
          <a:p>
            <a:endParaRPr lang="en-US" baseline="0" dirty="0">
              <a:latin typeface="Century Gothic" panose="020B0502020202020204" pitchFamily="34" charset="0"/>
            </a:endParaRPr>
          </a:p>
          <a:p>
            <a:r>
              <a:rPr lang="en-US" baseline="0" dirty="0">
                <a:latin typeface="Century Gothic" panose="020B0502020202020204" pitchFamily="34" charset="0"/>
              </a:rPr>
              <a:t>Businesses will definitely want to help, because they can get a tax deduction (meaning that they can deduct the expense from their income on their tax return). </a:t>
            </a:r>
            <a:r>
              <a:rPr lang="en-US" b="1" baseline="0" dirty="0">
                <a:latin typeface="Century Gothic" panose="020B0502020202020204" pitchFamily="34" charset="0"/>
              </a:rPr>
              <a:t>Make sure to mention 501c3 status (non-profit organizations are tax-exempt</a:t>
            </a:r>
            <a:r>
              <a:rPr lang="en-US" b="1" baseline="0" dirty="0"/>
              <a: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20</a:t>
            </a:fld>
            <a:endParaRPr lang="en-US"/>
          </a:p>
        </p:txBody>
      </p:sp>
    </p:spTree>
    <p:extLst>
      <p:ext uri="{BB962C8B-B14F-4D97-AF65-F5344CB8AC3E}">
        <p14:creationId xmlns:p14="http://schemas.microsoft.com/office/powerpoint/2010/main" val="967140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entury Gothic" panose="020B0502020202020204" pitchFamily="34" charset="0"/>
              </a:rPr>
              <a:t>NOTE: Businesses such as </a:t>
            </a:r>
            <a:r>
              <a:rPr lang="en-US" b="1" baseline="0" dirty="0">
                <a:latin typeface="Century Gothic" panose="020B0502020202020204" pitchFamily="34" charset="0"/>
              </a:rPr>
              <a:t>Costco and most other chains will require at LEAST a few months notice</a:t>
            </a:r>
            <a:r>
              <a:rPr lang="en-US" baseline="0" dirty="0">
                <a:latin typeface="Century Gothic" panose="020B0502020202020204" pitchFamily="34" charset="0"/>
              </a:rPr>
              <a:t>. It is always beneficial to ask for donations as early as possible and plan your fundraisers in advance.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When it comes to donations, time frame for fundraising should always be considered. </a:t>
            </a:r>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21</a:t>
            </a:fld>
            <a:endParaRPr lang="en-US"/>
          </a:p>
        </p:txBody>
      </p:sp>
    </p:spTree>
    <p:extLst>
      <p:ext uri="{BB962C8B-B14F-4D97-AF65-F5344CB8AC3E}">
        <p14:creationId xmlns:p14="http://schemas.microsoft.com/office/powerpoint/2010/main" val="3447012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a:latin typeface="Century Gothic" panose="020B0502020202020204" pitchFamily="34" charset="0"/>
              </a:rPr>
              <a:t>Every Business will have its own protocol for donations.</a:t>
            </a:r>
          </a:p>
          <a:p>
            <a:pPr marL="342900" indent="-342900">
              <a:buFont typeface="Arial"/>
              <a:buChar char="•"/>
            </a:pPr>
            <a:r>
              <a:rPr lang="en-US" sz="1200" dirty="0">
                <a:latin typeface="Century Gothic" panose="020B0502020202020204" pitchFamily="34" charset="0"/>
              </a:rPr>
              <a:t>You should first check a businesses' website for any paperwork concerning donations.</a:t>
            </a:r>
          </a:p>
          <a:p>
            <a:pPr marL="342900" indent="-342900">
              <a:buFont typeface="Arial"/>
              <a:buChar char="•"/>
            </a:pPr>
            <a:r>
              <a:rPr lang="en-US" sz="1200" dirty="0">
                <a:latin typeface="Century Gothic" panose="020B0502020202020204" pitchFamily="34" charset="0"/>
              </a:rPr>
              <a:t>Most larger businesses will need advanced notice in order to give a donation. </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Plan on searching for donations at least 2 months prior to your project. This will help you hone in on which businesses you can work with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Century Gothic"/>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22</a:t>
            </a:fld>
            <a:endParaRPr lang="en-US"/>
          </a:p>
        </p:txBody>
      </p:sp>
    </p:spTree>
    <p:extLst>
      <p:ext uri="{BB962C8B-B14F-4D97-AF65-F5344CB8AC3E}">
        <p14:creationId xmlns:p14="http://schemas.microsoft.com/office/powerpoint/2010/main" val="113933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aseline="0" dirty="0">
                <a:latin typeface="Century Gothic" panose="020B0502020202020204" pitchFamily="34" charset="0"/>
              </a:rPr>
              <a:t>Be extremely knowledgeable about your project and explain the impact it has on the community</a:t>
            </a:r>
          </a:p>
          <a:p>
            <a:pPr marL="171450" indent="-171450">
              <a:buFont typeface="Arial"/>
              <a:buChar char="•"/>
            </a:pPr>
            <a:r>
              <a:rPr lang="en-US" baseline="0" dirty="0">
                <a:latin typeface="Century Gothic" panose="020B0502020202020204" pitchFamily="34" charset="0"/>
              </a:rPr>
              <a:t>Thank those who you are asking, regardless whether they are able to work with you</a:t>
            </a:r>
          </a:p>
          <a:p>
            <a:pPr marL="171450" indent="-171450">
              <a:buFont typeface="Arial"/>
              <a:buChar char="•"/>
            </a:pPr>
            <a:r>
              <a:rPr lang="en-US" baseline="0" dirty="0">
                <a:latin typeface="Century Gothic" panose="020B0502020202020204" pitchFamily="34" charset="0"/>
              </a:rPr>
              <a:t>Don’t be pushy! Ask others for their help the way you would want someone to ask for your monetary assistance</a:t>
            </a:r>
          </a:p>
          <a:p>
            <a:r>
              <a:rPr lang="en-US" baseline="0" dirty="0">
                <a:latin typeface="Century Gothic" panose="020B0502020202020204" pitchFamily="34" charset="0"/>
              </a:rPr>
              <a:t> </a:t>
            </a:r>
          </a:p>
        </p:txBody>
      </p:sp>
      <p:sp>
        <p:nvSpPr>
          <p:cNvPr id="4" name="Slide Number Placeholder 3"/>
          <p:cNvSpPr>
            <a:spLocks noGrp="1"/>
          </p:cNvSpPr>
          <p:nvPr>
            <p:ph type="sldNum" sz="quarter" idx="10"/>
          </p:nvPr>
        </p:nvSpPr>
        <p:spPr/>
        <p:txBody>
          <a:bodyPr/>
          <a:lstStyle/>
          <a:p>
            <a:fld id="{343E8F72-5A7C-44C0-ACC2-B9CBB9BC982F}" type="slidenum">
              <a:rPr lang="en-US" smtClean="0"/>
              <a:pPr/>
              <a:t>23</a:t>
            </a:fld>
            <a:endParaRPr lang="en-US"/>
          </a:p>
        </p:txBody>
      </p:sp>
    </p:spTree>
    <p:extLst>
      <p:ext uri="{BB962C8B-B14F-4D97-AF65-F5344CB8AC3E}">
        <p14:creationId xmlns:p14="http://schemas.microsoft.com/office/powerpoint/2010/main" val="9257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a:latin typeface="Century Gothic" panose="020B0502020202020204" pitchFamily="34" charset="0"/>
              </a:rPr>
              <a:t>What fundraisers do you have for DCON? </a:t>
            </a:r>
          </a:p>
          <a:p>
            <a:pPr marL="171450" indent="-171450">
              <a:buFont typeface="Arial"/>
              <a:buChar char="•"/>
            </a:pPr>
            <a:r>
              <a:rPr lang="en-US" b="0" dirty="0">
                <a:latin typeface="Century Gothic" panose="020B0502020202020204" pitchFamily="34" charset="0"/>
              </a:rPr>
              <a:t>Ask</a:t>
            </a:r>
            <a:r>
              <a:rPr lang="en-US" b="0" baseline="0" dirty="0">
                <a:latin typeface="Century Gothic" panose="020B0502020202020204" pitchFamily="34" charset="0"/>
              </a:rPr>
              <a:t> the audience </a:t>
            </a:r>
            <a:r>
              <a:rPr lang="en-US" baseline="0" dirty="0">
                <a:latin typeface="Century Gothic" panose="020B0502020202020204" pitchFamily="34" charset="0"/>
              </a:rPr>
              <a:t>to raise their hands.</a:t>
            </a:r>
          </a:p>
          <a:p>
            <a:pPr marL="628650" lvl="1" indent="-171450">
              <a:buFont typeface="Arial"/>
              <a:buChar char="•"/>
            </a:pPr>
            <a:r>
              <a:rPr lang="en-US" baseline="0" dirty="0">
                <a:latin typeface="Century Gothic" panose="020B0502020202020204" pitchFamily="34" charset="0"/>
              </a:rPr>
              <a:t>Encourage them to fundraise, for a greater amount of attendance at DCON.</a:t>
            </a:r>
          </a:p>
          <a:p>
            <a:pPr marL="171450" lvl="0" indent="-171450">
              <a:buFont typeface="Arial"/>
              <a:buChar char="•"/>
            </a:pPr>
            <a:r>
              <a:rPr lang="en-US" baseline="0" dirty="0">
                <a:latin typeface="Century Gothic" panose="020B0502020202020204" pitchFamily="34" charset="0"/>
              </a:rPr>
              <a:t>Give examples of fundraisers</a:t>
            </a:r>
          </a:p>
          <a:p>
            <a:pPr marL="1085850" lvl="2" indent="-171450">
              <a:buFont typeface="Arial"/>
              <a:buChar char="•"/>
            </a:pPr>
            <a:r>
              <a:rPr lang="en-US" baseline="0" dirty="0">
                <a:latin typeface="Century Gothic" panose="020B0502020202020204" pitchFamily="34" charset="0"/>
              </a:rPr>
              <a:t>Yard/Bake Sales</a:t>
            </a:r>
          </a:p>
          <a:p>
            <a:pPr marL="1085850" lvl="2" indent="-171450">
              <a:buFont typeface="Arial"/>
              <a:buChar char="•"/>
            </a:pPr>
            <a:r>
              <a:rPr lang="en-US" baseline="0" dirty="0">
                <a:latin typeface="Century Gothic" panose="020B0502020202020204" pitchFamily="34" charset="0"/>
              </a:rPr>
              <a:t>Car washes</a:t>
            </a:r>
          </a:p>
          <a:p>
            <a:pPr marL="1085850" lvl="2" indent="-171450">
              <a:buFont typeface="Arial"/>
              <a:buChar char="•"/>
            </a:pPr>
            <a:r>
              <a:rPr lang="en-US" baseline="0" dirty="0">
                <a:latin typeface="Century Gothic" panose="020B0502020202020204" pitchFamily="34" charset="0"/>
              </a:rPr>
              <a:t>Etc.</a:t>
            </a:r>
          </a:p>
          <a:p>
            <a:pPr marL="171450" lvl="0" indent="-171450">
              <a:buFont typeface="Arial"/>
              <a:buChar char="•"/>
            </a:pPr>
            <a:endParaRPr lang="en-US" baseline="0" dirty="0"/>
          </a:p>
          <a:p>
            <a:pPr marL="0" indent="0">
              <a:buFontTx/>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4</a:t>
            </a:fld>
            <a:endParaRPr lang="en-US"/>
          </a:p>
        </p:txBody>
      </p:sp>
    </p:spTree>
    <p:extLst>
      <p:ext uri="{BB962C8B-B14F-4D97-AF65-F5344CB8AC3E}">
        <p14:creationId xmlns:p14="http://schemas.microsoft.com/office/powerpoint/2010/main" val="2991256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For more information on FLOF funding, visit floridakeyclub.org</a:t>
            </a:r>
          </a:p>
        </p:txBody>
      </p:sp>
      <p:sp>
        <p:nvSpPr>
          <p:cNvPr id="4" name="Slide Number Placeholder 3"/>
          <p:cNvSpPr>
            <a:spLocks noGrp="1"/>
          </p:cNvSpPr>
          <p:nvPr>
            <p:ph type="sldNum" sz="quarter" idx="10"/>
          </p:nvPr>
        </p:nvSpPr>
        <p:spPr/>
        <p:txBody>
          <a:bodyPr/>
          <a:lstStyle/>
          <a:p>
            <a:fld id="{343E8F72-5A7C-44C0-ACC2-B9CBB9BC982F}" type="slidenum">
              <a:rPr lang="en-US" smtClean="0"/>
              <a:pPr/>
              <a:t>25</a:t>
            </a:fld>
            <a:endParaRPr lang="en-US"/>
          </a:p>
        </p:txBody>
      </p:sp>
    </p:spTree>
    <p:extLst>
      <p:ext uri="{BB962C8B-B14F-4D97-AF65-F5344CB8AC3E}">
        <p14:creationId xmlns:p14="http://schemas.microsoft.com/office/powerpoint/2010/main" val="3006606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For more information on YOF funding, visit keyclub.org or floridakeyclub.org</a:t>
            </a:r>
          </a:p>
        </p:txBody>
      </p:sp>
      <p:sp>
        <p:nvSpPr>
          <p:cNvPr id="4" name="Slide Number Placeholder 3"/>
          <p:cNvSpPr>
            <a:spLocks noGrp="1"/>
          </p:cNvSpPr>
          <p:nvPr>
            <p:ph type="sldNum" sz="quarter" idx="10"/>
          </p:nvPr>
        </p:nvSpPr>
        <p:spPr/>
        <p:txBody>
          <a:bodyPr/>
          <a:lstStyle/>
          <a:p>
            <a:fld id="{343E8F72-5A7C-44C0-ACC2-B9CBB9BC982F}" type="slidenum">
              <a:rPr lang="en-US" smtClean="0"/>
              <a:pPr/>
              <a:t>26</a:t>
            </a:fld>
            <a:endParaRPr lang="en-US"/>
          </a:p>
        </p:txBody>
      </p:sp>
    </p:spTree>
    <p:extLst>
      <p:ext uri="{BB962C8B-B14F-4D97-AF65-F5344CB8AC3E}">
        <p14:creationId xmlns:p14="http://schemas.microsoft.com/office/powerpoint/2010/main" val="402312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In order to apply, go to www.floridakeyclub.org</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Century Gothic" panose="020B0502020202020204" pitchFamily="34" charset="0"/>
              </a:rPr>
              <a:t>Under the Finances Label you will find the “FLOF/YOF” Tab</a:t>
            </a:r>
            <a:r>
              <a:rPr lang="en-US" b="1" baseline="0" dirty="0">
                <a:latin typeface="Century Gothic" panose="020B0502020202020204" pitchFamily="34" charset="0"/>
              </a:rPr>
              <a:t> . T</a:t>
            </a:r>
            <a:r>
              <a:rPr lang="en-US" b="1" dirty="0">
                <a:latin typeface="Century Gothic" panose="020B0502020202020204" pitchFamily="34" charset="0"/>
              </a:rPr>
              <a:t>he information necessary to apply</a:t>
            </a:r>
            <a:r>
              <a:rPr lang="en-US" b="1" baseline="0" dirty="0">
                <a:latin typeface="Century Gothic" panose="020B0502020202020204" pitchFamily="34" charset="0"/>
              </a:rPr>
              <a:t> to both FLOF/YOF is all on this page.</a:t>
            </a:r>
            <a:endParaRPr lang="en-US" b="1"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27</a:t>
            </a:fld>
            <a:endParaRPr lang="en-US"/>
          </a:p>
        </p:txBody>
      </p:sp>
    </p:spTree>
    <p:extLst>
      <p:ext uri="{BB962C8B-B14F-4D97-AF65-F5344CB8AC3E}">
        <p14:creationId xmlns:p14="http://schemas.microsoft.com/office/powerpoint/2010/main" val="3954619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hlinkClick r:id="rId3"/>
              </a:rPr>
              <a:t>www.FloridaKeyClub.org/theeliminateproject</a:t>
            </a:r>
            <a:r>
              <a:rPr lang="en-US" sz="1200" dirty="0">
                <a:latin typeface="Century Gothic" panose="020B0502020202020204" pitchFamily="34" charset="0"/>
              </a:rPr>
              <a:t> &gt;&gt; Eliminate Project Idea Book</a:t>
            </a:r>
          </a:p>
          <a:p>
            <a:r>
              <a:rPr lang="en-US" sz="1200" dirty="0">
                <a:latin typeface="Century Gothic" panose="020B0502020202020204" pitchFamily="34" charset="0"/>
                <a:hlinkClick r:id="rId4"/>
              </a:rPr>
              <a:t>www.FloridaKeyClub.org/dcon</a:t>
            </a:r>
            <a:r>
              <a:rPr lang="en-US" sz="1200" dirty="0">
                <a:latin typeface="Century Gothic" panose="020B0502020202020204" pitchFamily="34" charset="0"/>
              </a:rPr>
              <a:t> &gt;&gt; DCON Fundraising Ideas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hlinkClick r:id="rId5"/>
              </a:rPr>
              <a:t>Key Club Fundraising Guide</a:t>
            </a:r>
            <a:r>
              <a:rPr lang="en-US" sz="1200" dirty="0">
                <a:latin typeface="Century Gothic" panose="020B0502020202020204" pitchFamily="34" charset="0"/>
              </a:rPr>
              <a:t> &gt;&gt; Key</a:t>
            </a:r>
            <a:r>
              <a:rPr lang="en-US" sz="1200" baseline="0" dirty="0">
                <a:latin typeface="Century Gothic" panose="020B0502020202020204" pitchFamily="34" charset="0"/>
              </a:rPr>
              <a:t> Club International Fundraising Ideas (simply Google Key Club Fundraising Ideas</a:t>
            </a:r>
            <a:r>
              <a:rPr lang="en-US" sz="1200" baseline="0" dirty="0"/>
              <a:t>)</a:t>
            </a:r>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28</a:t>
            </a:fld>
            <a:endParaRPr lang="en-US"/>
          </a:p>
        </p:txBody>
      </p:sp>
    </p:spTree>
    <p:extLst>
      <p:ext uri="{BB962C8B-B14F-4D97-AF65-F5344CB8AC3E}">
        <p14:creationId xmlns:p14="http://schemas.microsoft.com/office/powerpoint/2010/main" val="3384957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29</a:t>
            </a:fld>
            <a:endParaRPr lang="en-US"/>
          </a:p>
        </p:txBody>
      </p:sp>
    </p:spTree>
    <p:extLst>
      <p:ext uri="{BB962C8B-B14F-4D97-AF65-F5344CB8AC3E}">
        <p14:creationId xmlns:p14="http://schemas.microsoft.com/office/powerpoint/2010/main" val="314172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entury Gothic" panose="020B0502020202020204" pitchFamily="34" charset="0"/>
              </a:rPr>
              <a:t>If</a:t>
            </a:r>
            <a:r>
              <a:rPr lang="en-US" baseline="0" dirty="0">
                <a:latin typeface="Century Gothic" panose="020B0502020202020204" pitchFamily="34" charset="0"/>
              </a:rPr>
              <a:t> you need ideas as to organizations you can fundraise for, visit floridakeyclub.org to work with our partners or search for local charities.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a:latin typeface="Century Gothic" panose="020B0502020202020204" pitchFamily="34" charset="0"/>
              </a:rPr>
              <a:t>You can seek out any organizations that need your help and are local to you,</a:t>
            </a:r>
            <a:r>
              <a:rPr lang="en-US" sz="1200" baseline="0" dirty="0">
                <a:latin typeface="Century Gothic" panose="020B0502020202020204" pitchFamily="34" charset="0"/>
              </a:rPr>
              <a:t> they most likely will be open to helping out. </a:t>
            </a:r>
            <a:endParaRPr lang="en-US"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6</a:t>
            </a:fld>
            <a:endParaRPr lang="en-US"/>
          </a:p>
        </p:txBody>
      </p:sp>
    </p:spTree>
    <p:extLst>
      <p:ext uri="{BB962C8B-B14F-4D97-AF65-F5344CB8AC3E}">
        <p14:creationId xmlns:p14="http://schemas.microsoft.com/office/powerpoint/2010/main" val="282598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Century Gothic" panose="020B0502020202020204" pitchFamily="34" charset="0"/>
              </a:rPr>
              <a:t>Some examples of our Key Club partners</a:t>
            </a:r>
            <a:r>
              <a:rPr lang="en-US" baseline="0" dirty="0">
                <a:latin typeface="Century Gothic" panose="020B0502020202020204" pitchFamily="34" charset="0"/>
              </a:rPr>
              <a:t> include Trick-or-Treat for UNICEF, Children’s Miracle Network, and March of Dimes</a:t>
            </a:r>
          </a:p>
          <a:p>
            <a:pPr marL="171450" indent="-171450">
              <a:buFontTx/>
              <a:buChar char="-"/>
            </a:pPr>
            <a:r>
              <a:rPr lang="en-US" dirty="0">
                <a:latin typeface="Century Gothic" panose="020B0502020202020204" pitchFamily="34" charset="0"/>
              </a:rPr>
              <a:t>Are there any organizations you know of or work with</a:t>
            </a:r>
            <a:r>
              <a:rPr lang="en-US" baseline="0" dirty="0">
                <a:latin typeface="Century Gothic" panose="020B0502020202020204" pitchFamily="34" charset="0"/>
              </a:rPr>
              <a:t>, you would like to share?</a:t>
            </a:r>
          </a:p>
          <a:p>
            <a:pPr marL="171450" indent="-171450">
              <a:buFontTx/>
              <a:buChar char="-"/>
            </a:pPr>
            <a:r>
              <a:rPr lang="en-US" baseline="0" dirty="0">
                <a:latin typeface="Century Gothic" panose="020B0502020202020204" pitchFamily="34" charset="0"/>
              </a:rPr>
              <a:t>Provide Examples of local organizations</a:t>
            </a:r>
          </a:p>
          <a:p>
            <a:pPr marL="628650" lvl="1" indent="-171450">
              <a:buFontTx/>
              <a:buChar char="-"/>
            </a:pPr>
            <a:r>
              <a:rPr lang="en-US" baseline="0" dirty="0">
                <a:latin typeface="Century Gothic" panose="020B0502020202020204" pitchFamily="34" charset="0"/>
              </a:rPr>
              <a:t>Help Centers</a:t>
            </a:r>
          </a:p>
          <a:p>
            <a:pPr marL="628650" lvl="1" indent="-171450">
              <a:buFontTx/>
              <a:buChar char="-"/>
            </a:pPr>
            <a:r>
              <a:rPr lang="en-US" baseline="0" dirty="0">
                <a:latin typeface="Century Gothic" panose="020B0502020202020204" pitchFamily="34" charset="0"/>
              </a:rPr>
              <a:t>Homeless Coalitions</a:t>
            </a:r>
          </a:p>
          <a:p>
            <a:pPr marL="628650" lvl="1" indent="-171450">
              <a:buFontTx/>
              <a:buChar char="-"/>
            </a:pPr>
            <a:r>
              <a:rPr lang="en-US" baseline="0" dirty="0">
                <a:latin typeface="Century Gothic" panose="020B0502020202020204" pitchFamily="34" charset="0"/>
              </a:rPr>
              <a:t>Etc. </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343E8F72-5A7C-44C0-ACC2-B9CBB9BC982F}" type="slidenum">
              <a:rPr lang="en-US" smtClean="0"/>
              <a:pPr/>
              <a:t>7</a:t>
            </a:fld>
            <a:endParaRPr lang="en-US"/>
          </a:p>
        </p:txBody>
      </p:sp>
    </p:spTree>
    <p:extLst>
      <p:ext uri="{BB962C8B-B14F-4D97-AF65-F5344CB8AC3E}">
        <p14:creationId xmlns:p14="http://schemas.microsoft.com/office/powerpoint/2010/main" val="206700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marR="0" lvl="1" indent="-457200" algn="l" defTabSz="914400" rtl="0" eaLnBrk="1" fontAlgn="base" latinLnBrk="0" hangingPunct="1">
              <a:lnSpc>
                <a:spcPct val="100000"/>
              </a:lnSpc>
              <a:spcBef>
                <a:spcPct val="20000"/>
              </a:spcBef>
              <a:spcAft>
                <a:spcPct val="0"/>
              </a:spcAft>
              <a:buClrTx/>
              <a:buSzTx/>
              <a:buFont typeface="Arial"/>
              <a:buChar char="•"/>
              <a:tabLst/>
              <a:defRPr/>
            </a:pPr>
            <a:r>
              <a:rPr lang="en-US" sz="1200" dirty="0">
                <a:latin typeface="Century Gothic" panose="020B0502020202020204" pitchFamily="34" charset="0"/>
                <a:ea typeface="Arial" charset="0"/>
                <a:cs typeface="Century Gothic"/>
              </a:rPr>
              <a:t>The ideal fundraiser requires little or no money to put on, but will result in great funds.</a:t>
            </a:r>
          </a:p>
          <a:p>
            <a:pPr marL="914400" marR="0" lvl="1" indent="-457200" algn="l" defTabSz="914400" rtl="0" eaLnBrk="1" fontAlgn="base" latinLnBrk="0" hangingPunct="1">
              <a:lnSpc>
                <a:spcPct val="100000"/>
              </a:lnSpc>
              <a:spcBef>
                <a:spcPct val="20000"/>
              </a:spcBef>
              <a:spcAft>
                <a:spcPct val="0"/>
              </a:spcAft>
              <a:buClrTx/>
              <a:buSzTx/>
              <a:buFont typeface="Arial"/>
              <a:buChar char="•"/>
              <a:tabLst/>
              <a:defRPr/>
            </a:pPr>
            <a:endParaRPr lang="en-US" sz="1200" dirty="0">
              <a:latin typeface="Century Gothic"/>
              <a:ea typeface="Arial" charset="0"/>
              <a:cs typeface="Century Gothic"/>
            </a:endParaRPr>
          </a:p>
          <a:p>
            <a:pPr marL="914400" marR="0" lvl="1" indent="-457200" algn="l" defTabSz="914400" rtl="0" eaLnBrk="1" fontAlgn="base" latinLnBrk="0" hangingPunct="1">
              <a:lnSpc>
                <a:spcPct val="100000"/>
              </a:lnSpc>
              <a:spcBef>
                <a:spcPct val="20000"/>
              </a:spcBef>
              <a:spcAft>
                <a:spcPct val="0"/>
              </a:spcAft>
              <a:buClrTx/>
              <a:buSzTx/>
              <a:buFont typeface="Arial"/>
              <a:buChar char="•"/>
              <a:tabLst/>
              <a:defRPr/>
            </a:pPr>
            <a:r>
              <a:rPr lang="en-US" sz="1200" dirty="0">
                <a:latin typeface="Century Gothic"/>
                <a:ea typeface="Arial" charset="0"/>
                <a:cs typeface="Century Gothic"/>
              </a:rPr>
              <a:t>For any fundraiser to work well, the club must put planning and effort into conducting</a:t>
            </a:r>
            <a:r>
              <a:rPr lang="en-US" sz="1200" baseline="0" dirty="0">
                <a:latin typeface="Century Gothic"/>
                <a:ea typeface="Arial" charset="0"/>
                <a:cs typeface="Century Gothic"/>
              </a:rPr>
              <a:t> it.</a:t>
            </a:r>
            <a:endParaRPr lang="en-US" sz="1200" dirty="0">
              <a:latin typeface="Century Gothic"/>
              <a:ea typeface="Arial" charset="0"/>
              <a:cs typeface="Century Gothic"/>
            </a:endParaRPr>
          </a:p>
          <a:p>
            <a:pPr marL="914400" lvl="1" indent="-457200" defTabSz="914400" fontAlgn="base">
              <a:spcBef>
                <a:spcPct val="20000"/>
              </a:spcBef>
              <a:spcAft>
                <a:spcPct val="0"/>
              </a:spcAft>
              <a:buFont typeface="Arial"/>
              <a:buChar char="•"/>
            </a:pPr>
            <a:endParaRPr lang="en-US" sz="1200" dirty="0">
              <a:latin typeface="Century Gothic"/>
              <a:ea typeface="Arial" charset="0"/>
              <a:cs typeface="Century Gothic"/>
            </a:endParaRPr>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8</a:t>
            </a:fld>
            <a:endParaRPr lang="en-US"/>
          </a:p>
        </p:txBody>
      </p:sp>
    </p:spTree>
    <p:extLst>
      <p:ext uri="{BB962C8B-B14F-4D97-AF65-F5344CB8AC3E}">
        <p14:creationId xmlns:p14="http://schemas.microsoft.com/office/powerpoint/2010/main" val="149275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0" indent="-457200" defTabSz="914400" fontAlgn="base">
              <a:spcBef>
                <a:spcPct val="20000"/>
              </a:spcBef>
              <a:spcAft>
                <a:spcPct val="0"/>
              </a:spcAft>
              <a:buSzPct val="100000"/>
              <a:buFont typeface="Arial"/>
              <a:buChar char="•"/>
            </a:pPr>
            <a:r>
              <a:rPr lang="en-US" sz="1400" dirty="0">
                <a:latin typeface="Century Gothic"/>
                <a:ea typeface="Arial" charset="0"/>
                <a:cs typeface="Century Gothic"/>
              </a:rPr>
              <a:t>Ask</a:t>
            </a:r>
            <a:r>
              <a:rPr lang="en-US" sz="2000" dirty="0">
                <a:latin typeface="Century Gothic"/>
                <a:ea typeface="Arial" charset="0"/>
                <a:cs typeface="Century Gothic"/>
              </a:rPr>
              <a:t> </a:t>
            </a:r>
            <a:r>
              <a:rPr lang="en-US" sz="1200" dirty="0">
                <a:latin typeface="Century Gothic"/>
                <a:ea typeface="Arial" charset="0"/>
                <a:cs typeface="Century Gothic"/>
              </a:rPr>
              <a:t>your audience</a:t>
            </a:r>
            <a:r>
              <a:rPr lang="en-US" sz="1200" baseline="0" dirty="0">
                <a:latin typeface="Century Gothic"/>
                <a:ea typeface="Arial" charset="0"/>
                <a:cs typeface="Century Gothic"/>
              </a:rPr>
              <a:t> to get involved! </a:t>
            </a:r>
          </a:p>
          <a:p>
            <a:pPr marL="457200" marR="0" lvl="1" indent="0" algn="l" defTabSz="914400" rtl="0" eaLnBrk="1" fontAlgn="base" latinLnBrk="0" hangingPunct="1">
              <a:lnSpc>
                <a:spcPct val="100000"/>
              </a:lnSpc>
              <a:spcBef>
                <a:spcPct val="20000"/>
              </a:spcBef>
              <a:spcAft>
                <a:spcPct val="0"/>
              </a:spcAft>
              <a:buClrTx/>
              <a:buSzPct val="100000"/>
              <a:buFont typeface="Arial"/>
              <a:buNone/>
              <a:tabLst/>
              <a:defRPr/>
            </a:pPr>
            <a:r>
              <a:rPr lang="en-US" sz="1200" dirty="0">
                <a:latin typeface="Century Gothic"/>
                <a:ea typeface="Arial" charset="0"/>
                <a:cs typeface="Century Gothic"/>
              </a:rPr>
              <a:t>-   What does your club do to fundraise?</a:t>
            </a:r>
            <a:endParaRPr lang="en-US" sz="1200" baseline="0" dirty="0">
              <a:latin typeface="Century Gothic"/>
              <a:ea typeface="Arial" charset="0"/>
              <a:cs typeface="Century Gothic"/>
            </a:endParaRPr>
          </a:p>
          <a:p>
            <a:pPr marL="457200" lvl="0" indent="-457200" defTabSz="914400" fontAlgn="base">
              <a:spcBef>
                <a:spcPct val="20000"/>
              </a:spcBef>
              <a:spcAft>
                <a:spcPct val="0"/>
              </a:spcAft>
              <a:buSzPct val="100000"/>
              <a:buFont typeface="Arial"/>
              <a:buChar char="•"/>
            </a:pPr>
            <a:r>
              <a:rPr lang="en-US" sz="1200" baseline="0" dirty="0">
                <a:latin typeface="Century Gothic"/>
                <a:ea typeface="Arial" charset="0"/>
                <a:cs typeface="Century Gothic"/>
              </a:rPr>
              <a:t>Ask if anyone would like to share examples of fundraisers that have worked in the past. </a:t>
            </a:r>
          </a:p>
          <a:p>
            <a:pPr marL="457200" marR="0" lvl="0" indent="-457200" algn="l" defTabSz="914400" rtl="0" eaLnBrk="1" fontAlgn="base" latinLnBrk="0" hangingPunct="1">
              <a:lnSpc>
                <a:spcPct val="100000"/>
              </a:lnSpc>
              <a:spcBef>
                <a:spcPct val="20000"/>
              </a:spcBef>
              <a:spcAft>
                <a:spcPct val="0"/>
              </a:spcAft>
              <a:buClrTx/>
              <a:buSzPct val="100000"/>
              <a:buFont typeface="Arial"/>
              <a:buChar char="•"/>
              <a:tabLst/>
              <a:defRPr/>
            </a:pPr>
            <a:r>
              <a:rPr lang="en-US" sz="1200" dirty="0">
                <a:latin typeface="Century Gothic"/>
                <a:ea typeface="Arial" charset="0"/>
                <a:cs typeface="Century Gothic"/>
              </a:rPr>
              <a:t>Stress planning.</a:t>
            </a:r>
            <a:r>
              <a:rPr lang="en-US" sz="1200" baseline="0" dirty="0">
                <a:latin typeface="Century Gothic"/>
                <a:ea typeface="Arial" charset="0"/>
                <a:cs typeface="Century Gothic"/>
              </a:rPr>
              <a:t> The next slide will give a general outline for a fundraiser, but, this will be the number one way to guarantee a successful one.</a:t>
            </a:r>
            <a:endParaRPr lang="en-US" sz="1200" dirty="0">
              <a:latin typeface="Century Gothic"/>
              <a:ea typeface="Arial" charset="0"/>
              <a:cs typeface="Century Gothic"/>
            </a:endParaRPr>
          </a:p>
          <a:p>
            <a:pPr marL="0" lvl="0" indent="0" defTabSz="914400" fontAlgn="base">
              <a:spcBef>
                <a:spcPct val="20000"/>
              </a:spcBef>
              <a:spcAft>
                <a:spcPct val="0"/>
              </a:spcAft>
              <a:buSzPct val="100000"/>
              <a:buFont typeface="Arial"/>
              <a:buNone/>
            </a:pPr>
            <a:endParaRPr lang="en-US" sz="1200" dirty="0">
              <a:latin typeface="Century Gothic"/>
              <a:ea typeface="Arial" charset="0"/>
              <a:cs typeface="Century Gothic"/>
            </a:endParaRPr>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9</a:t>
            </a:fld>
            <a:endParaRPr lang="en-US"/>
          </a:p>
        </p:txBody>
      </p:sp>
    </p:spTree>
    <p:extLst>
      <p:ext uri="{BB962C8B-B14F-4D97-AF65-F5344CB8AC3E}">
        <p14:creationId xmlns:p14="http://schemas.microsoft.com/office/powerpoint/2010/main" val="149275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This is a general</a:t>
            </a:r>
            <a:r>
              <a:rPr lang="en-US" baseline="0" dirty="0">
                <a:latin typeface="Century Gothic" panose="020B0502020202020204" pitchFamily="34" charset="0"/>
              </a:rPr>
              <a:t> outline for a fundraiser. </a:t>
            </a:r>
          </a:p>
          <a:p>
            <a:r>
              <a:rPr lang="en-US" baseline="0" dirty="0">
                <a:latin typeface="Century Gothic" panose="020B0502020202020204" pitchFamily="34" charset="0"/>
              </a:rPr>
              <a:t>-Make sure to mention that each fundraiser is unique and will require different steps, but, all fundraisers can follow this general outline. </a:t>
            </a:r>
          </a:p>
          <a:p>
            <a:endParaRPr lang="en-US" baseline="0" dirty="0">
              <a:latin typeface="Century Gothic" panose="020B0502020202020204" pitchFamily="34" charset="0"/>
            </a:endParaRPr>
          </a:p>
          <a:p>
            <a:r>
              <a:rPr lang="en-US" baseline="0" dirty="0">
                <a:latin typeface="Century Gothic" panose="020B0502020202020204" pitchFamily="34" charset="0"/>
              </a:rPr>
              <a:t>All officers should be well informed and in accordance of what/who you’re fundraising for. This will reduce any difficulties with the fundraiser, and increase your chances of participation and success with each officer. Members and volunteers should also understand this. </a:t>
            </a:r>
          </a:p>
          <a:p>
            <a:endParaRPr lang="en-US" baseline="0"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11</a:t>
            </a:fld>
            <a:endParaRPr lang="en-US"/>
          </a:p>
        </p:txBody>
      </p:sp>
    </p:spTree>
    <p:extLst>
      <p:ext uri="{BB962C8B-B14F-4D97-AF65-F5344CB8AC3E}">
        <p14:creationId xmlns:p14="http://schemas.microsoft.com/office/powerpoint/2010/main" val="91496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Minimizing</a:t>
            </a:r>
            <a:r>
              <a:rPr lang="en-US" baseline="0" dirty="0">
                <a:latin typeface="Century Gothic" panose="020B0502020202020204" pitchFamily="34" charset="0"/>
              </a:rPr>
              <a:t> costs is always a plus when it comes to fundraisers. </a:t>
            </a:r>
          </a:p>
          <a:p>
            <a:endParaRPr lang="en-US" baseline="0" dirty="0">
              <a:latin typeface="Century Gothic" panose="020B0502020202020204" pitchFamily="34" charset="0"/>
            </a:endParaRPr>
          </a:p>
          <a:p>
            <a:r>
              <a:rPr lang="en-US" baseline="0" dirty="0">
                <a:latin typeface="Century Gothic" panose="020B0502020202020204" pitchFamily="34" charset="0"/>
              </a:rPr>
              <a:t>Club officers, committee chairs, and advisors should work together to figure out what you’ll need to start off the project. </a:t>
            </a:r>
          </a:p>
          <a:p>
            <a:r>
              <a:rPr lang="en-US" baseline="0" dirty="0">
                <a:latin typeface="Century Gothic" panose="020B0502020202020204" pitchFamily="34" charset="0"/>
              </a:rPr>
              <a:t>Make sure to track how much money you spend initially, and pay back (if that is the case) those who may have loaned your club money to kick start your fundraiser.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12</a:t>
            </a:fld>
            <a:endParaRPr lang="en-US"/>
          </a:p>
        </p:txBody>
      </p:sp>
    </p:spTree>
    <p:extLst>
      <p:ext uri="{BB962C8B-B14F-4D97-AF65-F5344CB8AC3E}">
        <p14:creationId xmlns:p14="http://schemas.microsoft.com/office/powerpoint/2010/main" val="312157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Every</a:t>
            </a:r>
            <a:r>
              <a:rPr lang="en-US" baseline="0" dirty="0">
                <a:latin typeface="Century Gothic" panose="020B0502020202020204" pitchFamily="34" charset="0"/>
              </a:rPr>
              <a:t> school has a different policy when it comes to fundraisers.</a:t>
            </a:r>
          </a:p>
          <a:p>
            <a:r>
              <a:rPr lang="en-US" baseline="0" dirty="0">
                <a:latin typeface="Century Gothic" panose="020B0502020202020204" pitchFamily="34" charset="0"/>
              </a:rPr>
              <a:t>Most schools require that fundraisers be approved by administration before they begin.</a:t>
            </a:r>
          </a:p>
          <a:p>
            <a:endParaRPr lang="en-US" baseline="0" dirty="0">
              <a:latin typeface="Century Gothic" panose="020B0502020202020204" pitchFamily="34" charset="0"/>
            </a:endParaRPr>
          </a:p>
          <a:p>
            <a:r>
              <a:rPr lang="en-US" baseline="0" dirty="0">
                <a:latin typeface="Century Gothic" panose="020B0502020202020204" pitchFamily="34" charset="0"/>
              </a:rPr>
              <a:t>Make sure that you, your club, and your school are on the same page with your fundraiser. </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343E8F72-5A7C-44C0-ACC2-B9CBB9BC982F}" type="slidenum">
              <a:rPr lang="en-US" smtClean="0"/>
              <a:pPr/>
              <a:t>13</a:t>
            </a:fld>
            <a:endParaRPr lang="en-US"/>
          </a:p>
        </p:txBody>
      </p:sp>
    </p:spTree>
    <p:extLst>
      <p:ext uri="{BB962C8B-B14F-4D97-AF65-F5344CB8AC3E}">
        <p14:creationId xmlns:p14="http://schemas.microsoft.com/office/powerpoint/2010/main" val="72633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DCCBC0-2064-4439-9D49-9E81A2179A4F}" type="datetimeFigureOut">
              <a:rPr lang="en-US" smtClean="0"/>
              <a:pPr/>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CCBC0-2064-4439-9D49-9E81A2179A4F}" type="datetimeFigureOut">
              <a:rPr lang="en-US" smtClean="0"/>
              <a:pPr/>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CCBC0-2064-4439-9D49-9E81A2179A4F}" type="datetimeFigureOut">
              <a:rPr lang="en-US" smtClean="0"/>
              <a:pPr/>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CCBC0-2064-4439-9D49-9E81A2179A4F}" type="datetimeFigureOut">
              <a:rPr lang="en-US" smtClean="0"/>
              <a:pPr/>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DCCBC0-2064-4439-9D49-9E81A2179A4F}" type="datetimeFigureOut">
              <a:rPr lang="en-US" smtClean="0"/>
              <a:pPr/>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DCCBC0-2064-4439-9D49-9E81A2179A4F}" type="datetimeFigureOut">
              <a:rPr lang="en-US" smtClean="0"/>
              <a:pPr/>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DCCBC0-2064-4439-9D49-9E81A2179A4F}" type="datetimeFigureOut">
              <a:rPr lang="en-US" smtClean="0"/>
              <a:pPr/>
              <a:t>9/3/2016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DCCBC0-2064-4439-9D49-9E81A2179A4F}" type="datetimeFigureOut">
              <a:rPr lang="en-US" smtClean="0"/>
              <a:pPr/>
              <a:t>9/3/2016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CCBC0-2064-4439-9D49-9E81A2179A4F}" type="datetimeFigureOut">
              <a:rPr lang="en-US" smtClean="0"/>
              <a:pPr/>
              <a:t>9/3/2016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DCCBC0-2064-4439-9D49-9E81A2179A4F}" type="datetimeFigureOut">
              <a:rPr lang="en-US" smtClean="0"/>
              <a:pPr/>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DCCBC0-2064-4439-9D49-9E81A2179A4F}" type="datetimeFigureOut">
              <a:rPr lang="en-US" smtClean="0"/>
              <a:pPr/>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CCBC0-2064-4439-9D49-9E81A2179A4F}" type="datetimeFigureOut">
              <a:rPr lang="en-US" smtClean="0"/>
              <a:pPr/>
              <a:t>9/3/2016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B29AD-6EA6-4147-9E21-74A5ED807A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tm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floridakeyclub.org/theeliminateproject" TargetMode="External"/><Relationship Id="rId7" Type="http://schemas.openxmlformats.org/officeDocument/2006/relationships/hyperlink" Target="http://www.keyclub.org/Libraries/Service/Guide_KeyClub_Fundraising_project_ideas.sflb.ash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floridakeyclub.org/dcon" TargetMode="External"/><Relationship Id="rId5" Type="http://schemas.openxmlformats.org/officeDocument/2006/relationships/hyperlink" Target="http://www.FloridaKeyClub.org/dcon" TargetMode="External"/><Relationship Id="rId10" Type="http://schemas.openxmlformats.org/officeDocument/2006/relationships/image" Target="../media/image5.png"/><Relationship Id="rId4" Type="http://schemas.openxmlformats.org/officeDocument/2006/relationships/hyperlink" Target="http://www.FloridaKeyClub.org/theeliminateproject" TargetMode="Externa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15000"/>
          </a:blip>
          <a:srcRect t="-1" b="16250"/>
          <a:stretch/>
        </p:blipFill>
        <p:spPr>
          <a:xfrm>
            <a:off x="-5443" y="637381"/>
            <a:ext cx="9144000" cy="5072742"/>
          </a:xfrm>
          <a:prstGeom prst="rect">
            <a:avLst/>
          </a:prstGeom>
        </p:spPr>
      </p:pic>
      <p:sp>
        <p:nvSpPr>
          <p:cNvPr id="4" name="Title 3"/>
          <p:cNvSpPr>
            <a:spLocks noGrp="1"/>
          </p:cNvSpPr>
          <p:nvPr>
            <p:ph type="ctrTitle"/>
          </p:nvPr>
        </p:nvSpPr>
        <p:spPr>
          <a:xfrm>
            <a:off x="838200" y="1655254"/>
            <a:ext cx="7772400" cy="1816290"/>
          </a:xfrm>
        </p:spPr>
        <p:txBody>
          <a:bodyPr>
            <a:normAutofit fontScale="90000"/>
          </a:bodyPr>
          <a:lstStyle/>
          <a:p>
            <a:r>
              <a:rPr lang="en-US" sz="7200" dirty="0"/>
              <a:t>KEYS TO FUNDRAISING</a:t>
            </a:r>
          </a:p>
        </p:txBody>
      </p:sp>
      <p:pic>
        <p:nvPicPr>
          <p:cNvPr id="8"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0237"/>
          <a:stretch/>
        </p:blipFill>
        <p:spPr>
          <a:xfrm>
            <a:off x="0" y="5117908"/>
            <a:ext cx="9144000" cy="1740092"/>
          </a:xfrm>
          <a:prstGeom prst="rect">
            <a:avLst/>
          </a:prstGeom>
        </p:spPr>
      </p:pic>
      <p:pic>
        <p:nvPicPr>
          <p:cNvPr id="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003"/>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9187" y="3619499"/>
            <a:ext cx="1568425" cy="137160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8600" y="695001"/>
            <a:ext cx="2512773" cy="12944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15000"/>
          </a:blip>
          <a:srcRect t="-1" b="16250"/>
          <a:stretch/>
        </p:blipFill>
        <p:spPr>
          <a:xfrm>
            <a:off x="0" y="537786"/>
            <a:ext cx="9144000" cy="5105399"/>
          </a:xfrm>
          <a:prstGeom prst="rect">
            <a:avLst/>
          </a:prstGeom>
        </p:spPr>
      </p:pic>
      <p:sp>
        <p:nvSpPr>
          <p:cNvPr id="4" name="Title 3"/>
          <p:cNvSpPr>
            <a:spLocks noGrp="1"/>
          </p:cNvSpPr>
          <p:nvPr>
            <p:ph type="ctrTitle"/>
          </p:nvPr>
        </p:nvSpPr>
        <p:spPr>
          <a:xfrm>
            <a:off x="381000" y="1676401"/>
            <a:ext cx="7772400" cy="2364387"/>
          </a:xfrm>
        </p:spPr>
        <p:txBody>
          <a:bodyPr>
            <a:normAutofit/>
          </a:bodyPr>
          <a:lstStyle/>
          <a:p>
            <a:r>
              <a:rPr lang="en-US" sz="7200" dirty="0"/>
              <a:t>Planning Fundraisers</a:t>
            </a:r>
          </a:p>
        </p:txBody>
      </p:sp>
      <p:pic>
        <p:nvPicPr>
          <p:cNvPr id="8"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0237"/>
          <a:stretch/>
        </p:blipFill>
        <p:spPr>
          <a:xfrm>
            <a:off x="0" y="5117908"/>
            <a:ext cx="9144000" cy="1740092"/>
          </a:xfrm>
          <a:prstGeom prst="rect">
            <a:avLst/>
          </a:prstGeom>
        </p:spPr>
      </p:pic>
      <p:pic>
        <p:nvPicPr>
          <p:cNvPr id="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003"/>
            <a:ext cx="9144000" cy="70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727015"/>
            <a:ext cx="1568425" cy="1371600"/>
          </a:xfrm>
          <a:prstGeom prst="rect">
            <a:avLst/>
          </a:prstGeom>
        </p:spPr>
      </p:pic>
    </p:spTree>
    <p:extLst>
      <p:ext uri="{BB962C8B-B14F-4D97-AF65-F5344CB8AC3E}">
        <p14:creationId xmlns:p14="http://schemas.microsoft.com/office/powerpoint/2010/main" val="272979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4459"/>
          <a:stretch/>
        </p:blipFill>
        <p:spPr>
          <a:xfrm>
            <a:off x="0" y="5199761"/>
            <a:ext cx="9144000" cy="1658239"/>
          </a:xfrm>
          <a:prstGeom prst="rect">
            <a:avLst/>
          </a:prstGeom>
        </p:spPr>
      </p:pic>
      <p:sp>
        <p:nvSpPr>
          <p:cNvPr id="3" name="Content Placeholder 2"/>
          <p:cNvSpPr>
            <a:spLocks noGrp="1"/>
          </p:cNvSpPr>
          <p:nvPr>
            <p:ph idx="1"/>
          </p:nvPr>
        </p:nvSpPr>
        <p:spPr>
          <a:xfrm>
            <a:off x="-19050" y="828196"/>
            <a:ext cx="8763000" cy="3048000"/>
          </a:xfrm>
        </p:spPr>
        <p:txBody>
          <a:bodyPr>
            <a:normAutofit/>
          </a:bodyPr>
          <a:lstStyle/>
          <a:p>
            <a:pPr marL="0" indent="0">
              <a:buNone/>
            </a:pPr>
            <a:r>
              <a:rPr lang="en-US" b="1" dirty="0"/>
              <a:t>Step 1: </a:t>
            </a:r>
          </a:p>
          <a:p>
            <a:pPr marL="0" indent="0">
              <a:lnSpc>
                <a:spcPct val="60000"/>
              </a:lnSpc>
              <a:buNone/>
            </a:pPr>
            <a:endParaRPr lang="en-US" sz="1200" b="1" dirty="0"/>
          </a:p>
          <a:p>
            <a:pPr marL="0" indent="0">
              <a:buNone/>
            </a:pPr>
            <a:r>
              <a:rPr lang="en-US" sz="2400" dirty="0"/>
              <a:t>Decide where you would like the funds you raise to go.</a:t>
            </a:r>
          </a:p>
          <a:p>
            <a:pPr marL="0" indent="0">
              <a:buNone/>
            </a:pPr>
            <a:endParaRPr lang="en-US" sz="2400" dirty="0"/>
          </a:p>
          <a:p>
            <a:pPr marL="0" indent="0">
              <a:buNone/>
            </a:pPr>
            <a:r>
              <a:rPr lang="en-US" sz="2400" dirty="0"/>
              <a:t>Do you want to fundraise for a charity or your club?</a:t>
            </a:r>
          </a:p>
          <a:p>
            <a:pPr marL="0" indent="0">
              <a:buNone/>
            </a:pPr>
            <a:r>
              <a:rPr lang="en-US" sz="2400" dirty="0"/>
              <a:t>	-Make sure everyone in your club is in accordance 	 and is informed</a:t>
            </a:r>
            <a:r>
              <a:rPr lang="en-US" sz="3000" dirty="0"/>
              <a:t>.</a:t>
            </a:r>
          </a:p>
          <a:p>
            <a:pPr marL="0" indent="0">
              <a:buNone/>
            </a:pPr>
            <a:endParaRPr lang="en-US" sz="2800" dirty="0"/>
          </a:p>
        </p:txBody>
      </p:sp>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76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
        <p:nvSpPr>
          <p:cNvPr id="9" name="Rectangle 8"/>
          <p:cNvSpPr/>
          <p:nvPr/>
        </p:nvSpPr>
        <p:spPr>
          <a:xfrm>
            <a:off x="927100" y="13964"/>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rPr>
              <a:t>One Step at a Time</a:t>
            </a:r>
          </a:p>
        </p:txBody>
      </p:sp>
    </p:spTree>
    <p:extLst>
      <p:ext uri="{BB962C8B-B14F-4D97-AF65-F5344CB8AC3E}">
        <p14:creationId xmlns:p14="http://schemas.microsoft.com/office/powerpoint/2010/main" val="311564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30" y="907364"/>
            <a:ext cx="8763000" cy="2501259"/>
          </a:xfrm>
        </p:spPr>
        <p:txBody>
          <a:bodyPr>
            <a:normAutofit/>
          </a:bodyPr>
          <a:lstStyle/>
          <a:p>
            <a:pPr marL="0" indent="0">
              <a:buNone/>
            </a:pPr>
            <a:r>
              <a:rPr lang="en-US" sz="2800" b="1" dirty="0"/>
              <a:t>Step 2:</a:t>
            </a:r>
          </a:p>
          <a:p>
            <a:pPr marL="0" indent="0">
              <a:lnSpc>
                <a:spcPct val="60000"/>
              </a:lnSpc>
              <a:buNone/>
            </a:pPr>
            <a:endParaRPr lang="en-US" sz="2800" dirty="0"/>
          </a:p>
          <a:p>
            <a:pPr marL="0" indent="0">
              <a:buNone/>
            </a:pPr>
            <a:r>
              <a:rPr lang="en-US" sz="2800" dirty="0"/>
              <a:t>Decide what donations you might need to start.</a:t>
            </a:r>
          </a:p>
          <a:p>
            <a:pPr marL="0" indent="0">
              <a:buNone/>
            </a:pPr>
            <a:endParaRPr lang="en-US" sz="2800" dirty="0"/>
          </a:p>
          <a:p>
            <a:pPr marL="0" indent="0">
              <a:buNone/>
            </a:pPr>
            <a:r>
              <a:rPr lang="en-US" sz="2800" dirty="0"/>
              <a:t>What will this fundraiser cost you?</a:t>
            </a:r>
          </a:p>
          <a:p>
            <a:pPr marL="0" indent="0">
              <a:buNone/>
            </a:pPr>
            <a:endParaRPr lang="en-US" sz="2800" dirty="0"/>
          </a:p>
          <a:p>
            <a:pPr marL="0" indent="0">
              <a:buNone/>
            </a:pPr>
            <a:endParaRPr lang="en-US" sz="2800" dirty="0"/>
          </a:p>
        </p:txBody>
      </p:sp>
      <p:pic>
        <p:nvPicPr>
          <p:cNvPr id="10"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3522"/>
          <a:stretch/>
        </p:blipFill>
        <p:spPr>
          <a:xfrm>
            <a:off x="0" y="5181600"/>
            <a:ext cx="9144000" cy="1676400"/>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27100" y="0"/>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rPr>
              <a:t>One Step at a Time</a:t>
            </a: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extLst>
      <p:ext uri="{BB962C8B-B14F-4D97-AF65-F5344CB8AC3E}">
        <p14:creationId xmlns:p14="http://schemas.microsoft.com/office/powerpoint/2010/main" val="11894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1792"/>
          <a:stretch/>
        </p:blipFill>
        <p:spPr>
          <a:xfrm>
            <a:off x="0" y="5148072"/>
            <a:ext cx="9144000" cy="17099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43000" y="-65395"/>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rPr>
              <a:t>One Step at a Time</a:t>
            </a:r>
          </a:p>
        </p:txBody>
      </p:sp>
      <p:sp>
        <p:nvSpPr>
          <p:cNvPr id="3" name="Content Placeholder 2"/>
          <p:cNvSpPr>
            <a:spLocks noGrp="1"/>
          </p:cNvSpPr>
          <p:nvPr>
            <p:ph idx="1"/>
          </p:nvPr>
        </p:nvSpPr>
        <p:spPr>
          <a:xfrm>
            <a:off x="142230" y="778586"/>
            <a:ext cx="8686800" cy="5257800"/>
          </a:xfrm>
        </p:spPr>
        <p:txBody>
          <a:bodyPr>
            <a:normAutofit/>
          </a:bodyPr>
          <a:lstStyle/>
          <a:p>
            <a:pPr marL="0" indent="0">
              <a:buNone/>
            </a:pPr>
            <a:r>
              <a:rPr lang="en-US" b="1" dirty="0"/>
              <a:t>Step 3:</a:t>
            </a:r>
            <a:endParaRPr lang="en-US" dirty="0"/>
          </a:p>
          <a:p>
            <a:pPr marL="0" indent="0">
              <a:lnSpc>
                <a:spcPct val="50000"/>
              </a:lnSpc>
              <a:buNone/>
            </a:pPr>
            <a:endParaRPr lang="en-US" sz="2800" dirty="0"/>
          </a:p>
          <a:p>
            <a:pPr marL="0" indent="0">
              <a:buNone/>
            </a:pPr>
            <a:r>
              <a:rPr lang="en-US" sz="2800" dirty="0"/>
              <a:t>Approve any in-school fundraisers with your </a:t>
            </a:r>
          </a:p>
          <a:p>
            <a:pPr marL="0" indent="0">
              <a:buNone/>
            </a:pPr>
            <a:r>
              <a:rPr lang="en-US" sz="2800" dirty="0"/>
              <a:t>club coordinators and school administrators.</a:t>
            </a: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extLst>
      <p:ext uri="{BB962C8B-B14F-4D97-AF65-F5344CB8AC3E}">
        <p14:creationId xmlns:p14="http://schemas.microsoft.com/office/powerpoint/2010/main" val="95284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3522"/>
          <a:stretch/>
        </p:blipFill>
        <p:spPr>
          <a:xfrm>
            <a:off x="-19050" y="5162550"/>
            <a:ext cx="9144000" cy="1676400"/>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70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08050" y="-83927"/>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rPr>
              <a:t>One Step at a Time</a:t>
            </a:r>
          </a:p>
        </p:txBody>
      </p:sp>
      <p:sp>
        <p:nvSpPr>
          <p:cNvPr id="3" name="Content Placeholder 2"/>
          <p:cNvSpPr>
            <a:spLocks noGrp="1"/>
          </p:cNvSpPr>
          <p:nvPr>
            <p:ph idx="1"/>
          </p:nvPr>
        </p:nvSpPr>
        <p:spPr>
          <a:xfrm>
            <a:off x="38100" y="869097"/>
            <a:ext cx="8610600" cy="2514600"/>
          </a:xfrm>
        </p:spPr>
        <p:txBody>
          <a:bodyPr>
            <a:normAutofit lnSpcReduction="10000"/>
          </a:bodyPr>
          <a:lstStyle/>
          <a:p>
            <a:pPr marL="0" indent="0">
              <a:buNone/>
            </a:pPr>
            <a:r>
              <a:rPr lang="en-US" sz="2800" b="1" dirty="0"/>
              <a:t>Step 4:</a:t>
            </a:r>
          </a:p>
          <a:p>
            <a:pPr marL="0" indent="0">
              <a:lnSpc>
                <a:spcPct val="50000"/>
              </a:lnSpc>
              <a:buNone/>
            </a:pPr>
            <a:endParaRPr lang="en-US" sz="1900" dirty="0"/>
          </a:p>
          <a:p>
            <a:pPr marL="0" indent="0">
              <a:buNone/>
            </a:pPr>
            <a:r>
              <a:rPr lang="en-US" sz="2600" dirty="0"/>
              <a:t>Make sure there is a clear leader of the project. For example, a designated officer or committee chair.</a:t>
            </a:r>
          </a:p>
          <a:p>
            <a:pPr marL="0" indent="0">
              <a:buNone/>
            </a:pPr>
            <a:endParaRPr lang="en-US" sz="2600" dirty="0"/>
          </a:p>
          <a:p>
            <a:pPr marL="0" indent="0">
              <a:buNone/>
            </a:pPr>
            <a:r>
              <a:rPr lang="en-US" sz="2600" dirty="0"/>
              <a:t>This will make the entire fundraiser run smoothly.</a:t>
            </a:r>
          </a:p>
          <a:p>
            <a:pPr marL="0" indent="0">
              <a:buNone/>
            </a:pPr>
            <a:endParaRPr lang="en-US" sz="2800" dirty="0"/>
          </a:p>
          <a:p>
            <a:pPr marL="0" indent="0">
              <a:buNone/>
            </a:pPr>
            <a:endParaRPr lang="en-US" sz="2800" dirty="0"/>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extLst>
      <p:ext uri="{BB962C8B-B14F-4D97-AF65-F5344CB8AC3E}">
        <p14:creationId xmlns:p14="http://schemas.microsoft.com/office/powerpoint/2010/main" val="141754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1792"/>
          <a:stretch/>
        </p:blipFill>
        <p:spPr>
          <a:xfrm>
            <a:off x="0" y="5148072"/>
            <a:ext cx="9144000" cy="17099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0188"/>
            <a:ext cx="9144000" cy="65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27100" y="-94610"/>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rPr>
              <a:t>One Step at a Time</a:t>
            </a:r>
          </a:p>
        </p:txBody>
      </p:sp>
      <p:sp>
        <p:nvSpPr>
          <p:cNvPr id="3" name="Content Placeholder 2"/>
          <p:cNvSpPr>
            <a:spLocks noGrp="1"/>
          </p:cNvSpPr>
          <p:nvPr>
            <p:ph idx="1"/>
          </p:nvPr>
        </p:nvSpPr>
        <p:spPr>
          <a:xfrm>
            <a:off x="0" y="799413"/>
            <a:ext cx="8610600" cy="5029200"/>
          </a:xfrm>
        </p:spPr>
        <p:txBody>
          <a:bodyPr>
            <a:normAutofit/>
          </a:bodyPr>
          <a:lstStyle/>
          <a:p>
            <a:pPr marL="0" indent="0">
              <a:buNone/>
            </a:pPr>
            <a:r>
              <a:rPr lang="en-US" b="1" dirty="0"/>
              <a:t>Step 5: </a:t>
            </a:r>
            <a:endParaRPr lang="en-US" dirty="0"/>
          </a:p>
          <a:p>
            <a:pPr marL="0" indent="0">
              <a:buNone/>
            </a:pPr>
            <a:r>
              <a:rPr lang="en-US" sz="2400" dirty="0"/>
              <a:t>Gather Volunteers! </a:t>
            </a:r>
          </a:p>
          <a:p>
            <a:pPr marL="0" indent="0">
              <a:buNone/>
            </a:pPr>
            <a:endParaRPr lang="en-US" sz="1050" dirty="0"/>
          </a:p>
          <a:p>
            <a:pPr marL="0" indent="0">
              <a:buNone/>
            </a:pPr>
            <a:r>
              <a:rPr lang="en-US" sz="2400" dirty="0"/>
              <a:t>Make sure all your volunteers understand their role within the fundraiser and know the tasks assigned to them. </a:t>
            </a: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extLst>
      <p:ext uri="{BB962C8B-B14F-4D97-AF65-F5344CB8AC3E}">
        <p14:creationId xmlns:p14="http://schemas.microsoft.com/office/powerpoint/2010/main" val="3888847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7453"/>
          <a:stretch/>
        </p:blipFill>
        <p:spPr>
          <a:xfrm>
            <a:off x="0" y="5276850"/>
            <a:ext cx="9144000" cy="1600200"/>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50900" y="-72599"/>
            <a:ext cx="7442199" cy="830997"/>
          </a:xfrm>
          <a:prstGeom prst="rect">
            <a:avLst/>
          </a:prstGeom>
        </p:spPr>
        <p:txBody>
          <a:bodyPr wrap="square">
            <a:spAutoFit/>
          </a:bodyPr>
          <a:lstStyle/>
          <a:p>
            <a:pPr algn="ctr"/>
            <a:r>
              <a:rPr lang="en-US" sz="4800" dirty="0">
                <a:effectLst>
                  <a:outerShdw blurRad="50800" algn="ctr">
                    <a:srgbClr val="000000">
                      <a:alpha val="43000"/>
                    </a:srgbClr>
                  </a:outerShdw>
                </a:effectLst>
              </a:rPr>
              <a:t>One Step at a Time</a:t>
            </a:r>
          </a:p>
        </p:txBody>
      </p:sp>
      <p:sp>
        <p:nvSpPr>
          <p:cNvPr id="3" name="Content Placeholder 2"/>
          <p:cNvSpPr>
            <a:spLocks noGrp="1"/>
          </p:cNvSpPr>
          <p:nvPr>
            <p:ph idx="1"/>
          </p:nvPr>
        </p:nvSpPr>
        <p:spPr>
          <a:xfrm>
            <a:off x="38100" y="735864"/>
            <a:ext cx="8610600" cy="3733800"/>
          </a:xfrm>
        </p:spPr>
        <p:txBody>
          <a:bodyPr>
            <a:normAutofit/>
          </a:bodyPr>
          <a:lstStyle/>
          <a:p>
            <a:pPr marL="0" indent="0">
              <a:buNone/>
            </a:pPr>
            <a:r>
              <a:rPr lang="en-US" b="1" dirty="0"/>
              <a:t>Step 6:</a:t>
            </a:r>
          </a:p>
          <a:p>
            <a:pPr marL="0" indent="0">
              <a:lnSpc>
                <a:spcPct val="50000"/>
              </a:lnSpc>
              <a:buNone/>
            </a:pPr>
            <a:endParaRPr lang="en-US" sz="500" dirty="0"/>
          </a:p>
          <a:p>
            <a:pPr marL="0" indent="0">
              <a:buNone/>
            </a:pPr>
            <a:r>
              <a:rPr lang="en-US" sz="2400" dirty="0"/>
              <a:t>Execute your fundraiser and follow through with your plans.</a:t>
            </a:r>
          </a:p>
          <a:p>
            <a:pPr marL="0" indent="0">
              <a:lnSpc>
                <a:spcPct val="60000"/>
              </a:lnSpc>
              <a:buNone/>
            </a:pPr>
            <a:endParaRPr lang="en-US" sz="1600" dirty="0"/>
          </a:p>
          <a:p>
            <a:pPr marL="0" indent="0">
              <a:buNone/>
            </a:pPr>
            <a:r>
              <a:rPr lang="en-US" sz="2400" dirty="0"/>
              <a:t>If planned correctly, your fundraiser should go well!</a:t>
            </a:r>
          </a:p>
          <a:p>
            <a:pPr marL="0" indent="0">
              <a:lnSpc>
                <a:spcPct val="60000"/>
              </a:lnSpc>
              <a:buNone/>
            </a:pPr>
            <a:endParaRPr lang="en-US" sz="1600" dirty="0"/>
          </a:p>
          <a:p>
            <a:pPr marL="0" indent="0">
              <a:buNone/>
            </a:pPr>
            <a:r>
              <a:rPr lang="en-US" sz="2400" dirty="0"/>
              <a:t>If things are not going according to plan, stay calm, have patience, and work to fix the issues.</a:t>
            </a:r>
          </a:p>
          <a:p>
            <a:pPr marL="0" indent="0">
              <a:buNone/>
            </a:pPr>
            <a:endParaRPr lang="en-US" sz="2800" dirty="0"/>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extLst>
      <p:ext uri="{BB962C8B-B14F-4D97-AF65-F5344CB8AC3E}">
        <p14:creationId xmlns:p14="http://schemas.microsoft.com/office/powerpoint/2010/main" val="3276163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6706"/>
          <a:stretch/>
        </p:blipFill>
        <p:spPr>
          <a:xfrm>
            <a:off x="0" y="5243322"/>
            <a:ext cx="9144000" cy="1614678"/>
          </a:xfrm>
          <a:prstGeom prst="rect">
            <a:avLst/>
          </a:prstGeom>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4343"/>
            <a:ext cx="9144000" cy="72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7100" y="-34343"/>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latin typeface="Century Gothic" charset="0"/>
                <a:cs typeface="Arial" charset="0"/>
              </a:rPr>
              <a:t>Sales</a:t>
            </a:r>
            <a:r>
              <a:rPr lang="en-US" sz="4800" dirty="0">
                <a:solidFill>
                  <a:schemeClr val="bg1"/>
                </a:solidFill>
                <a:effectLst>
                  <a:outerShdw blurRad="50800" algn="ctr">
                    <a:srgbClr val="000000">
                      <a:alpha val="43000"/>
                    </a:srgbClr>
                  </a:outerShdw>
                </a:effectLst>
                <a:latin typeface="Century Gothic" charset="0"/>
                <a:cs typeface="Arial" charset="0"/>
              </a:rPr>
              <a:t> </a:t>
            </a:r>
            <a:r>
              <a:rPr lang="en-US" sz="4800" dirty="0">
                <a:effectLst>
                  <a:outerShdw blurRad="50800" algn="ctr">
                    <a:srgbClr val="000000">
                      <a:alpha val="43000"/>
                    </a:srgbClr>
                  </a:outerShdw>
                </a:effectLst>
                <a:latin typeface="Century Gothic" charset="0"/>
                <a:cs typeface="Arial" charset="0"/>
              </a:rPr>
              <a:t>Fundraisers</a:t>
            </a:r>
            <a:endParaRPr lang="en-US" sz="4800" dirty="0">
              <a:effectLst>
                <a:outerShdw blurRad="50800" algn="ctr">
                  <a:srgbClr val="000000">
                    <a:alpha val="43000"/>
                  </a:srgbClr>
                </a:outerShdw>
              </a:effectLst>
            </a:endParaRPr>
          </a:p>
        </p:txBody>
      </p:sp>
      <p:sp>
        <p:nvSpPr>
          <p:cNvPr id="7" name="Content Placeholder 2"/>
          <p:cNvSpPr txBox="1">
            <a:spLocks/>
          </p:cNvSpPr>
          <p:nvPr/>
        </p:nvSpPr>
        <p:spPr bwMode="auto">
          <a:xfrm>
            <a:off x="0" y="796654"/>
            <a:ext cx="8966037" cy="3786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fontAlgn="base">
              <a:spcBef>
                <a:spcPct val="20000"/>
              </a:spcBef>
              <a:spcAft>
                <a:spcPct val="0"/>
              </a:spcAft>
              <a:buSzPct val="100000"/>
              <a:buFont typeface="Arial"/>
              <a:buChar char="•"/>
            </a:pPr>
            <a:r>
              <a:rPr lang="en-US" sz="2400" dirty="0">
                <a:latin typeface="Century Gothic"/>
                <a:ea typeface="Arial" charset="0"/>
                <a:cs typeface="Century Gothic"/>
              </a:rPr>
              <a:t>Fundraisers that sell products.</a:t>
            </a:r>
          </a:p>
          <a:p>
            <a:pPr lvl="0" defTabSz="914400" fontAlgn="base">
              <a:spcBef>
                <a:spcPct val="20000"/>
              </a:spcBef>
              <a:spcAft>
                <a:spcPct val="0"/>
              </a:spcAft>
              <a:buSzPct val="100000"/>
            </a:pPr>
            <a:endParaRPr lang="en-US" sz="2400" dirty="0">
              <a:latin typeface="Century Gothic"/>
              <a:ea typeface="Arial" charset="0"/>
              <a:cs typeface="Century Gothic"/>
            </a:endParaRPr>
          </a:p>
          <a:p>
            <a:pPr marL="342900" lvl="0" indent="-342900" defTabSz="914400" fontAlgn="base">
              <a:spcBef>
                <a:spcPct val="20000"/>
              </a:spcBef>
              <a:spcAft>
                <a:spcPct val="0"/>
              </a:spcAft>
              <a:buSzPct val="100000"/>
              <a:buFont typeface="Arial"/>
              <a:buChar char="•"/>
            </a:pPr>
            <a:r>
              <a:rPr lang="en-US" sz="2400" dirty="0">
                <a:latin typeface="Century Gothic"/>
                <a:ea typeface="Arial" charset="0"/>
                <a:cs typeface="Century Gothic"/>
              </a:rPr>
              <a:t>Key Club International and Kiwanis both have licensed merchandise that can be found at:</a:t>
            </a:r>
          </a:p>
          <a:p>
            <a:pPr marL="800100" lvl="1" indent="-342900" fontAlgn="base">
              <a:spcBef>
                <a:spcPct val="20000"/>
              </a:spcBef>
              <a:spcAft>
                <a:spcPct val="0"/>
              </a:spcAft>
              <a:buFont typeface="Arial" charset="0"/>
              <a:buChar char="•"/>
            </a:pPr>
            <a:r>
              <a:rPr lang="en-US" sz="2400" dirty="0">
                <a:ea typeface="Arial" charset="0"/>
                <a:cs typeface="Century Gothic"/>
              </a:rPr>
              <a:t>www.keyprofits.com: Lollipops, Candy, and </a:t>
            </a:r>
            <a:r>
              <a:rPr lang="en-US" sz="2400" dirty="0" err="1">
                <a:ea typeface="Arial" charset="0"/>
                <a:cs typeface="Century Gothic"/>
              </a:rPr>
              <a:t>Smencils</a:t>
            </a:r>
            <a:endParaRPr lang="en-US" sz="2400" dirty="0">
              <a:ea typeface="Arial" charset="0"/>
              <a:cs typeface="Century Gothic"/>
            </a:endParaRPr>
          </a:p>
          <a:p>
            <a:pPr marL="800100" lvl="1" indent="-342900" fontAlgn="base">
              <a:spcBef>
                <a:spcPct val="20000"/>
              </a:spcBef>
              <a:spcAft>
                <a:spcPct val="0"/>
              </a:spcAft>
              <a:buFont typeface="Arial" charset="0"/>
              <a:buChar char="•"/>
            </a:pPr>
            <a:r>
              <a:rPr lang="en-US" sz="2400" dirty="0">
                <a:ea typeface="Arial" charset="0"/>
                <a:cs typeface="Century Gothic"/>
              </a:rPr>
              <a:t>www.kiwanispeanutday.com: Candies, Nuts, Snacks</a:t>
            </a:r>
          </a:p>
          <a:p>
            <a:pPr marL="800100" lvl="1" indent="-342900" fontAlgn="base">
              <a:spcBef>
                <a:spcPct val="20000"/>
              </a:spcBef>
              <a:spcAft>
                <a:spcPct val="0"/>
              </a:spcAft>
              <a:buFont typeface="Arial" charset="0"/>
              <a:buChar char="•"/>
            </a:pPr>
            <a:endParaRPr lang="en-US" sz="2400" dirty="0">
              <a:latin typeface="Century Gothic"/>
              <a:ea typeface="Arial" charset="0"/>
              <a:cs typeface="Century Gothic"/>
            </a:endParaRPr>
          </a:p>
          <a:p>
            <a:pPr marL="406400" lvl="1" indent="-406400" defTabSz="914400" fontAlgn="base">
              <a:spcBef>
                <a:spcPct val="20000"/>
              </a:spcBef>
              <a:spcAft>
                <a:spcPct val="0"/>
              </a:spcAft>
              <a:buFont typeface="Arial" charset="0"/>
              <a:buChar char="•"/>
            </a:pPr>
            <a:r>
              <a:rPr lang="en-US" sz="2400" dirty="0">
                <a:latin typeface="Century Gothic"/>
                <a:ea typeface="Arial" charset="0"/>
                <a:cs typeface="Century Gothic"/>
              </a:rPr>
              <a:t>You can also get involved in fundraisers where merchandise is provided.</a:t>
            </a: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48605" y="4173546"/>
            <a:ext cx="1936587" cy="9976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8645"/>
          <a:stretch/>
        </p:blipFill>
        <p:spPr>
          <a:xfrm>
            <a:off x="12699" y="5280898"/>
            <a:ext cx="9144000" cy="1577102"/>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7100" y="0"/>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latin typeface="Century Gothic" charset="0"/>
                <a:cs typeface="Arial" charset="0"/>
              </a:rPr>
              <a:t>Sponsorship Fundraisers</a:t>
            </a:r>
            <a:endParaRPr lang="en-US" sz="4800" dirty="0">
              <a:effectLst>
                <a:outerShdw blurRad="50800" algn="ctr">
                  <a:srgbClr val="000000">
                    <a:alpha val="43000"/>
                  </a:srgbClr>
                </a:outerShdw>
              </a:effectLst>
            </a:endParaRPr>
          </a:p>
        </p:txBody>
      </p:sp>
      <p:sp>
        <p:nvSpPr>
          <p:cNvPr id="6" name="Content Placeholder 2"/>
          <p:cNvSpPr txBox="1">
            <a:spLocks/>
          </p:cNvSpPr>
          <p:nvPr/>
        </p:nvSpPr>
        <p:spPr bwMode="auto">
          <a:xfrm>
            <a:off x="165100" y="992566"/>
            <a:ext cx="89789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20000"/>
              </a:spcBef>
              <a:spcAft>
                <a:spcPct val="0"/>
              </a:spcAft>
              <a:buSzPct val="100000"/>
            </a:pPr>
            <a:r>
              <a:rPr lang="en-US" sz="2400" dirty="0">
                <a:latin typeface="Century Gothic"/>
                <a:ea typeface="Arial" charset="0"/>
                <a:cs typeface="Century Gothic"/>
              </a:rPr>
              <a:t>These fundraisers will require lots of planning but can be extremely successful.</a:t>
            </a:r>
          </a:p>
          <a:p>
            <a:pPr lvl="0" defTabSz="914400" fontAlgn="base">
              <a:spcBef>
                <a:spcPct val="20000"/>
              </a:spcBef>
              <a:spcAft>
                <a:spcPct val="0"/>
              </a:spcAft>
              <a:buSzPct val="100000"/>
            </a:pPr>
            <a:endParaRPr lang="en-US" sz="3600" dirty="0">
              <a:latin typeface="Century Gothic"/>
              <a:ea typeface="Arial" charset="0"/>
              <a:cs typeface="Century Gothic"/>
            </a:endParaRPr>
          </a:p>
          <a:p>
            <a:pPr lvl="0" defTabSz="914400" fontAlgn="base">
              <a:spcBef>
                <a:spcPct val="20000"/>
              </a:spcBef>
              <a:spcAft>
                <a:spcPct val="0"/>
              </a:spcAft>
              <a:buSzPct val="100000"/>
            </a:pPr>
            <a:endParaRPr lang="en-US" sz="2800" dirty="0">
              <a:latin typeface="Century Gothic"/>
              <a:ea typeface="Arial" charset="0"/>
              <a:cs typeface="Century Gothic"/>
            </a:endParaRPr>
          </a:p>
        </p:txBody>
      </p:sp>
      <p:sp>
        <p:nvSpPr>
          <p:cNvPr id="4" name="TextBox 3"/>
          <p:cNvSpPr txBox="1"/>
          <p:nvPr/>
        </p:nvSpPr>
        <p:spPr>
          <a:xfrm>
            <a:off x="165100" y="1970509"/>
            <a:ext cx="7239000" cy="2215991"/>
          </a:xfrm>
          <a:prstGeom prst="rect">
            <a:avLst/>
          </a:prstGeom>
          <a:noFill/>
        </p:spPr>
        <p:txBody>
          <a:bodyPr wrap="square" rtlCol="0">
            <a:spAutoFit/>
          </a:bodyPr>
          <a:lstStyle/>
          <a:p>
            <a:r>
              <a:rPr lang="en-US" sz="2400" dirty="0"/>
              <a:t>Sponsors to consider:</a:t>
            </a:r>
          </a:p>
          <a:p>
            <a:pPr marL="285750" indent="-285750">
              <a:buFont typeface="Arial"/>
              <a:buChar char="•"/>
            </a:pPr>
            <a:r>
              <a:rPr lang="en-US" sz="2400" dirty="0"/>
              <a:t>Kiwanis</a:t>
            </a:r>
          </a:p>
          <a:p>
            <a:pPr marL="285750" indent="-285750">
              <a:buFont typeface="Arial"/>
              <a:buChar char="•"/>
            </a:pPr>
            <a:r>
              <a:rPr lang="en-US" sz="2400" dirty="0"/>
              <a:t>Local Businesses</a:t>
            </a:r>
          </a:p>
          <a:p>
            <a:pPr marL="285750" indent="-285750">
              <a:buFont typeface="Arial"/>
              <a:buChar char="•"/>
            </a:pPr>
            <a:r>
              <a:rPr lang="en-US" sz="2400" dirty="0"/>
              <a:t>Credit Unions</a:t>
            </a:r>
          </a:p>
          <a:p>
            <a:pPr marL="285750" indent="-285750">
              <a:buFont typeface="Arial"/>
              <a:buChar char="•"/>
            </a:pPr>
            <a:r>
              <a:rPr lang="en-US" sz="2400" dirty="0"/>
              <a:t>Individual Clubs</a:t>
            </a:r>
          </a:p>
          <a:p>
            <a:pPr marL="285750" indent="-285750">
              <a:buFont typeface="Arial"/>
              <a:buChar char="•"/>
            </a:pPr>
            <a:endParaRPr lang="en-US" dirty="0"/>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3896"/>
          <a:stretch/>
        </p:blipFill>
        <p:spPr>
          <a:xfrm>
            <a:off x="0" y="5172456"/>
            <a:ext cx="9144000" cy="1669161"/>
          </a:xfrm>
          <a:prstGeom prst="rect">
            <a:avLst/>
          </a:prstGeom>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14400" y="-99519"/>
            <a:ext cx="7315200" cy="830997"/>
          </a:xfrm>
          <a:prstGeom prst="rect">
            <a:avLst/>
          </a:prstGeom>
        </p:spPr>
        <p:txBody>
          <a:bodyPr wrap="square">
            <a:spAutoFit/>
          </a:bodyPr>
          <a:lstStyle/>
          <a:p>
            <a:pPr algn="ctr"/>
            <a:r>
              <a:rPr lang="en-US" sz="4800" dirty="0">
                <a:effectLst>
                  <a:outerShdw blurRad="50800" algn="ctr">
                    <a:srgbClr val="000000">
                      <a:alpha val="43000"/>
                    </a:srgbClr>
                  </a:outerShdw>
                </a:effectLst>
                <a:latin typeface="Century Gothic" charset="0"/>
                <a:cs typeface="Arial" charset="0"/>
              </a:rPr>
              <a:t>Sponsorship Fundraisers</a:t>
            </a:r>
            <a:endParaRPr lang="en-US" sz="4800" dirty="0">
              <a:effectLst>
                <a:outerShdw blurRad="50800" algn="ctr">
                  <a:srgbClr val="000000">
                    <a:alpha val="43000"/>
                  </a:srgbClr>
                </a:outerShdw>
              </a:effectLst>
            </a:endParaRPr>
          </a:p>
        </p:txBody>
      </p:sp>
      <p:sp>
        <p:nvSpPr>
          <p:cNvPr id="8" name="TextBox 7"/>
          <p:cNvSpPr txBox="1"/>
          <p:nvPr/>
        </p:nvSpPr>
        <p:spPr>
          <a:xfrm>
            <a:off x="123180" y="867698"/>
            <a:ext cx="8686800" cy="2948499"/>
          </a:xfrm>
          <a:prstGeom prst="rect">
            <a:avLst/>
          </a:prstGeom>
          <a:noFill/>
        </p:spPr>
        <p:txBody>
          <a:bodyPr wrap="square" rtlCol="0">
            <a:spAutoFit/>
          </a:bodyPr>
          <a:lstStyle/>
          <a:p>
            <a:pPr lvl="0" fontAlgn="base">
              <a:spcBef>
                <a:spcPct val="20000"/>
              </a:spcBef>
              <a:spcAft>
                <a:spcPct val="0"/>
              </a:spcAft>
              <a:buSzPct val="100000"/>
            </a:pPr>
            <a:r>
              <a:rPr lang="en-US" sz="3200" dirty="0">
                <a:ea typeface="Arial" charset="0"/>
                <a:cs typeface="Century Gothic"/>
              </a:rPr>
              <a:t>Examples include: </a:t>
            </a:r>
          </a:p>
          <a:p>
            <a:pPr marL="800100" lvl="1" indent="-342900" fontAlgn="base">
              <a:spcBef>
                <a:spcPct val="20000"/>
              </a:spcBef>
              <a:spcAft>
                <a:spcPct val="0"/>
              </a:spcAft>
              <a:buSzPct val="100000"/>
              <a:buFont typeface="Arial"/>
              <a:buChar char="•"/>
            </a:pPr>
            <a:r>
              <a:rPr lang="en-US" sz="3200" dirty="0">
                <a:ea typeface="Arial" charset="0"/>
                <a:cs typeface="Century Gothic"/>
              </a:rPr>
              <a:t>Bowl-a-thons</a:t>
            </a:r>
          </a:p>
          <a:p>
            <a:pPr marL="800100" lvl="1" indent="-342900" fontAlgn="base">
              <a:spcBef>
                <a:spcPct val="20000"/>
              </a:spcBef>
              <a:spcAft>
                <a:spcPct val="0"/>
              </a:spcAft>
              <a:buFont typeface="Arial" charset="0"/>
              <a:buChar char="•"/>
            </a:pPr>
            <a:r>
              <a:rPr lang="en-US" sz="3200" dirty="0">
                <a:ea typeface="Arial" charset="0"/>
                <a:cs typeface="Century Gothic"/>
              </a:rPr>
              <a:t>Dance-a-thons</a:t>
            </a:r>
          </a:p>
          <a:p>
            <a:pPr marL="800100" lvl="1" indent="-342900" fontAlgn="base">
              <a:spcBef>
                <a:spcPct val="20000"/>
              </a:spcBef>
              <a:spcAft>
                <a:spcPct val="0"/>
              </a:spcAft>
              <a:buFont typeface="Arial" charset="0"/>
              <a:buChar char="•"/>
            </a:pPr>
            <a:r>
              <a:rPr lang="en-US" sz="3200" dirty="0">
                <a:ea typeface="Arial" charset="0"/>
                <a:cs typeface="Century Gothic"/>
              </a:rPr>
              <a:t>Walk-a-thons</a:t>
            </a:r>
          </a:p>
          <a:p>
            <a:pPr marL="800100" lvl="1" indent="-342900" fontAlgn="base">
              <a:spcBef>
                <a:spcPct val="20000"/>
              </a:spcBef>
              <a:spcAft>
                <a:spcPct val="0"/>
              </a:spcAft>
              <a:buFont typeface="Arial" charset="0"/>
              <a:buChar char="•"/>
            </a:pPr>
            <a:r>
              <a:rPr lang="en-US" sz="3200" dirty="0">
                <a:ea typeface="Arial" charset="0"/>
                <a:cs typeface="Century Gothic"/>
              </a:rPr>
              <a:t>Dinner Galas</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extLst>
      <p:ext uri="{BB962C8B-B14F-4D97-AF65-F5344CB8AC3E}">
        <p14:creationId xmlns:p14="http://schemas.microsoft.com/office/powerpoint/2010/main" val="314157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594340"/>
            <a:ext cx="9144000" cy="1938528"/>
          </a:xfrm>
          <a:prstGeom prst="rect">
            <a:avLst/>
          </a:prstGeom>
        </p:spPr>
      </p:pic>
      <p:sp>
        <p:nvSpPr>
          <p:cNvPr id="7" name="Content Placeholder 2"/>
          <p:cNvSpPr txBox="1">
            <a:spLocks/>
          </p:cNvSpPr>
          <p:nvPr/>
        </p:nvSpPr>
        <p:spPr bwMode="auto">
          <a:xfrm>
            <a:off x="0" y="775870"/>
            <a:ext cx="8267700" cy="3171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fontAlgn="base">
              <a:spcBef>
                <a:spcPct val="20000"/>
              </a:spcBef>
              <a:spcAft>
                <a:spcPct val="0"/>
              </a:spcAft>
              <a:buSzPct val="100000"/>
              <a:buFont typeface="Arial"/>
              <a:buChar char="•"/>
            </a:pPr>
            <a:r>
              <a:rPr lang="en-US" sz="2800" dirty="0">
                <a:latin typeface="Century Gothic"/>
                <a:ea typeface="Arial" charset="0"/>
                <a:cs typeface="Century Gothic"/>
              </a:rPr>
              <a:t>Two types of fundraising:</a:t>
            </a:r>
          </a:p>
          <a:p>
            <a:pPr marL="800100" lvl="1" indent="-342900" fontAlgn="base">
              <a:spcBef>
                <a:spcPct val="20000"/>
              </a:spcBef>
              <a:spcAft>
                <a:spcPct val="0"/>
              </a:spcAft>
              <a:buSzPct val="100000"/>
              <a:buFont typeface="Arial"/>
              <a:buChar char="•"/>
            </a:pPr>
            <a:r>
              <a:rPr lang="en-US" sz="2800" dirty="0">
                <a:latin typeface="Century Gothic"/>
                <a:ea typeface="Arial" charset="0"/>
                <a:cs typeface="Century Gothic"/>
              </a:rPr>
              <a:t>Fundraising for your club  </a:t>
            </a:r>
          </a:p>
          <a:p>
            <a:pPr marL="800100" lvl="1" indent="-342900" fontAlgn="base">
              <a:spcBef>
                <a:spcPct val="20000"/>
              </a:spcBef>
              <a:spcAft>
                <a:spcPct val="0"/>
              </a:spcAft>
              <a:buSzPct val="100000"/>
              <a:buFont typeface="Arial"/>
              <a:buChar char="•"/>
            </a:pPr>
            <a:r>
              <a:rPr lang="en-US" sz="2800" dirty="0">
                <a:latin typeface="Century Gothic"/>
                <a:ea typeface="Arial" charset="0"/>
                <a:cs typeface="Century Gothic"/>
              </a:rPr>
              <a:t>Fundraising for service </a:t>
            </a:r>
          </a:p>
          <a:p>
            <a:pPr lvl="1" fontAlgn="base">
              <a:spcBef>
                <a:spcPct val="20000"/>
              </a:spcBef>
              <a:spcAft>
                <a:spcPct val="0"/>
              </a:spcAft>
              <a:buSzPct val="100000"/>
            </a:pPr>
            <a:endParaRPr lang="en-US" dirty="0">
              <a:latin typeface="Century Gothic"/>
              <a:ea typeface="Arial" charset="0"/>
              <a:cs typeface="Century Gothic"/>
            </a:endParaRPr>
          </a:p>
          <a:p>
            <a:pPr marL="0" lvl="1" fontAlgn="base">
              <a:spcBef>
                <a:spcPct val="20000"/>
              </a:spcBef>
              <a:spcAft>
                <a:spcPct val="0"/>
              </a:spcAft>
              <a:buSzPct val="100000"/>
            </a:pPr>
            <a:r>
              <a:rPr lang="en-US" sz="2800" dirty="0">
                <a:latin typeface="Century Gothic"/>
                <a:ea typeface="Arial" charset="0"/>
                <a:cs typeface="Century Gothic"/>
              </a:rPr>
              <a:t>* Only fundraising for service results in service hours.</a:t>
            </a:r>
          </a:p>
        </p:txBody>
      </p:sp>
      <p:pic>
        <p:nvPicPr>
          <p:cNvPr id="1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7057"/>
            <a:ext cx="9144000" cy="72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4118536"/>
            <a:ext cx="2199630" cy="1133143"/>
          </a:xfrm>
          <a:prstGeom prst="rect">
            <a:avLst/>
          </a:prstGeom>
        </p:spPr>
      </p:pic>
      <p:sp>
        <p:nvSpPr>
          <p:cNvPr id="5" name="Rectangle 4"/>
          <p:cNvSpPr/>
          <p:nvPr/>
        </p:nvSpPr>
        <p:spPr>
          <a:xfrm>
            <a:off x="685800" y="-37057"/>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latin typeface="+mj-lt"/>
                <a:cs typeface="Arial" charset="0"/>
              </a:rPr>
              <a:t>The Basics</a:t>
            </a:r>
            <a:endParaRPr lang="en-US" sz="4800" dirty="0">
              <a:effectLst>
                <a:outerShdw blurRad="50800" algn="ctr">
                  <a:srgbClr val="000000">
                    <a:alpha val="43000"/>
                  </a:srgbClr>
                </a:outerShdw>
              </a:effectLst>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3522"/>
          <a:stretch/>
        </p:blipFill>
        <p:spPr>
          <a:xfrm>
            <a:off x="-19050" y="5200650"/>
            <a:ext cx="9144000" cy="1676400"/>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65086"/>
            <a:ext cx="9144000" cy="75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57350" y="-184943"/>
            <a:ext cx="5791200" cy="990600"/>
          </a:xfrm>
        </p:spPr>
        <p:txBody>
          <a:bodyPr>
            <a:noAutofit/>
          </a:bodyPr>
          <a:lstStyle/>
          <a:p>
            <a:r>
              <a:rPr lang="en-US" sz="4800" dirty="0">
                <a:effectLst>
                  <a:outerShdw blurRad="38100" dist="38100" dir="2700000" algn="tl">
                    <a:srgbClr val="000000">
                      <a:alpha val="43137"/>
                    </a:srgbClr>
                  </a:outerShdw>
                </a:effectLst>
                <a:latin typeface="Century Gothic"/>
                <a:cs typeface="Century Gothic"/>
              </a:rPr>
              <a:t>Donations</a:t>
            </a:r>
          </a:p>
        </p:txBody>
      </p:sp>
      <p:sp>
        <p:nvSpPr>
          <p:cNvPr id="8" name="Content Placeholder 7"/>
          <p:cNvSpPr>
            <a:spLocks noGrp="1"/>
          </p:cNvSpPr>
          <p:nvPr>
            <p:ph idx="1"/>
          </p:nvPr>
        </p:nvSpPr>
        <p:spPr>
          <a:xfrm>
            <a:off x="0" y="925514"/>
            <a:ext cx="8229600" cy="3657600"/>
          </a:xfrm>
        </p:spPr>
        <p:txBody>
          <a:bodyPr>
            <a:noAutofit/>
          </a:bodyPr>
          <a:lstStyle/>
          <a:p>
            <a:pPr marL="0" indent="0">
              <a:buNone/>
            </a:pPr>
            <a:r>
              <a:rPr lang="en-US" dirty="0"/>
              <a:t>Start with donations from: </a:t>
            </a:r>
          </a:p>
          <a:p>
            <a:r>
              <a:rPr lang="en-US" sz="2800" dirty="0"/>
              <a:t>Kiwanis</a:t>
            </a:r>
          </a:p>
          <a:p>
            <a:r>
              <a:rPr lang="en-US" sz="2800" dirty="0"/>
              <a:t>Grants for projects</a:t>
            </a:r>
          </a:p>
          <a:p>
            <a:pPr lvl="1"/>
            <a:r>
              <a:rPr lang="en-US" dirty="0"/>
              <a:t>FLOF and YOF (visit </a:t>
            </a:r>
            <a:r>
              <a:rPr lang="en-US" dirty="0" err="1"/>
              <a:t>floridakeyclub.org</a:t>
            </a:r>
            <a:r>
              <a:rPr lang="en-US" dirty="0"/>
              <a:t>)</a:t>
            </a:r>
          </a:p>
          <a:p>
            <a:r>
              <a:rPr lang="en-US" sz="2800" dirty="0"/>
              <a:t>Businesses</a:t>
            </a:r>
          </a:p>
          <a:p>
            <a:r>
              <a:rPr lang="en-US" sz="2800" dirty="0"/>
              <a:t>Sponsorships</a:t>
            </a:r>
          </a:p>
          <a:p>
            <a:r>
              <a:rPr lang="en-US" sz="2800" dirty="0"/>
              <a:t>Bucket Drops</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9654"/>
          <a:stretch/>
        </p:blipFill>
        <p:spPr>
          <a:xfrm>
            <a:off x="0" y="5300472"/>
            <a:ext cx="9144000" cy="1557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 y="-39688"/>
            <a:ext cx="9144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762000" y="-140525"/>
            <a:ext cx="7239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effectLst>
                  <a:outerShdw blurRad="38100" dist="38100" dir="2700000" algn="tl">
                    <a:srgbClr val="000000">
                      <a:alpha val="43137"/>
                    </a:srgbClr>
                  </a:outerShdw>
                </a:effectLst>
                <a:latin typeface="Century Gothic"/>
                <a:cs typeface="Century Gothic"/>
              </a:rPr>
              <a:t> Donations </a:t>
            </a:r>
          </a:p>
        </p:txBody>
      </p:sp>
      <p:sp>
        <p:nvSpPr>
          <p:cNvPr id="3" name="Content Placeholder 2"/>
          <p:cNvSpPr>
            <a:spLocks noGrp="1"/>
          </p:cNvSpPr>
          <p:nvPr>
            <p:ph idx="1"/>
          </p:nvPr>
        </p:nvSpPr>
        <p:spPr>
          <a:xfrm>
            <a:off x="228600" y="950036"/>
            <a:ext cx="8305800" cy="4525963"/>
          </a:xfrm>
        </p:spPr>
        <p:txBody>
          <a:bodyPr>
            <a:normAutofit/>
          </a:bodyPr>
          <a:lstStyle/>
          <a:p>
            <a:r>
              <a:rPr lang="en-US" sz="2800" dirty="0"/>
              <a:t>Donations can come in the form of money or goods.</a:t>
            </a:r>
          </a:p>
          <a:p>
            <a:r>
              <a:rPr lang="en-US" sz="2800" dirty="0"/>
              <a:t>A business may be willing to give your club a discount.</a:t>
            </a:r>
          </a:p>
          <a:p>
            <a:r>
              <a:rPr lang="en-US" sz="2800" dirty="0"/>
              <a:t>Time frame must be considered.</a:t>
            </a:r>
          </a:p>
          <a:p>
            <a:endParaRPr lang="en-US" sz="2400" dirty="0"/>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extLst>
      <p:ext uri="{BB962C8B-B14F-4D97-AF65-F5344CB8AC3E}">
        <p14:creationId xmlns:p14="http://schemas.microsoft.com/office/powerpoint/2010/main" val="259874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1792"/>
          <a:stretch/>
        </p:blipFill>
        <p:spPr>
          <a:xfrm>
            <a:off x="0" y="5148072"/>
            <a:ext cx="9144000" cy="17099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304800" y="-152400"/>
            <a:ext cx="92964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effectLst>
                  <a:outerShdw blurRad="38100" dist="38100" dir="2700000" algn="tl">
                    <a:srgbClr val="000000">
                      <a:alpha val="43137"/>
                    </a:srgbClr>
                  </a:outerShdw>
                </a:effectLst>
                <a:latin typeface="Century Gothic"/>
                <a:cs typeface="Century Gothic"/>
              </a:rPr>
              <a:t>Working With Businesses </a:t>
            </a:r>
          </a:p>
        </p:txBody>
      </p:sp>
      <p:sp>
        <p:nvSpPr>
          <p:cNvPr id="8" name="Content Placeholder 2"/>
          <p:cNvSpPr>
            <a:spLocks noGrp="1"/>
          </p:cNvSpPr>
          <p:nvPr>
            <p:ph idx="1"/>
          </p:nvPr>
        </p:nvSpPr>
        <p:spPr>
          <a:xfrm>
            <a:off x="171450" y="730155"/>
            <a:ext cx="8763000" cy="4525963"/>
          </a:xfrm>
        </p:spPr>
        <p:txBody>
          <a:bodyPr>
            <a:normAutofit/>
          </a:bodyPr>
          <a:lstStyle/>
          <a:p>
            <a:r>
              <a:rPr lang="en-US" sz="2800" dirty="0"/>
              <a:t>Every business has its own protocol for donations.</a:t>
            </a:r>
          </a:p>
          <a:p>
            <a:endParaRPr lang="en-US" sz="2000" dirty="0"/>
          </a:p>
          <a:p>
            <a:r>
              <a:rPr lang="en-US" sz="2800" dirty="0"/>
              <a:t>You should first check a businesses' website for any paperwork.</a:t>
            </a:r>
          </a:p>
          <a:p>
            <a:endParaRPr lang="en-US" sz="2000" dirty="0"/>
          </a:p>
          <a:p>
            <a:r>
              <a:rPr lang="en-US" sz="2800" dirty="0"/>
              <a:t>Larger business will need lots of notice.</a:t>
            </a:r>
          </a:p>
          <a:p>
            <a:endParaRPr lang="en-US" sz="2400" dirty="0"/>
          </a:p>
          <a:p>
            <a:endParaRPr lang="en-US" sz="240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63420" y="4014929"/>
            <a:ext cx="2199630" cy="1133143"/>
          </a:xfrm>
          <a:prstGeom prst="rect">
            <a:avLst/>
          </a:prstGeom>
        </p:spPr>
      </p:pic>
    </p:spTree>
    <p:extLst>
      <p:ext uri="{BB962C8B-B14F-4D97-AF65-F5344CB8AC3E}">
        <p14:creationId xmlns:p14="http://schemas.microsoft.com/office/powerpoint/2010/main" val="232572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984258"/>
            <a:ext cx="8229600" cy="2590800"/>
          </a:xfrm>
        </p:spPr>
        <p:txBody>
          <a:bodyPr>
            <a:normAutofit/>
          </a:bodyPr>
          <a:lstStyle/>
          <a:p>
            <a:r>
              <a:rPr lang="en-US" dirty="0"/>
              <a:t>Be polite</a:t>
            </a:r>
          </a:p>
          <a:p>
            <a:r>
              <a:rPr lang="en-US" dirty="0"/>
              <a:t>Have confidence</a:t>
            </a:r>
          </a:p>
          <a:p>
            <a:r>
              <a:rPr lang="en-US" dirty="0"/>
              <a:t>Know your facts and information</a:t>
            </a:r>
          </a:p>
          <a:p>
            <a:r>
              <a:rPr lang="en-US" dirty="0"/>
              <a:t>Be professional</a:t>
            </a:r>
          </a:p>
          <a:p>
            <a:endParaRPr lang="en-US" sz="2800" dirty="0"/>
          </a:p>
        </p:txBody>
      </p:sp>
      <p:pic>
        <p:nvPicPr>
          <p:cNvPr id="11"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7417"/>
          <a:stretch/>
        </p:blipFill>
        <p:spPr>
          <a:xfrm>
            <a:off x="0" y="5257103"/>
            <a:ext cx="9144000" cy="1600897"/>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9143"/>
            <a:ext cx="9144000" cy="75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227004"/>
            <a:ext cx="7315200" cy="1173162"/>
          </a:xfrm>
        </p:spPr>
        <p:txBody>
          <a:bodyPr>
            <a:noAutofit/>
          </a:bodyPr>
          <a:lstStyle/>
          <a:p>
            <a:r>
              <a:rPr lang="en-US" sz="4800" dirty="0">
                <a:effectLst>
                  <a:outerShdw blurRad="38100" dist="38100" dir="2700000" algn="tl">
                    <a:srgbClr val="000000">
                      <a:alpha val="43137"/>
                    </a:srgbClr>
                  </a:outerShdw>
                </a:effectLst>
              </a:rPr>
              <a:t>How to Ask for Money</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14000"/>
          </a:blip>
          <a:srcRect t="-1" b="16250"/>
          <a:stretch/>
        </p:blipFill>
        <p:spPr>
          <a:xfrm>
            <a:off x="-19050" y="536575"/>
            <a:ext cx="9144000" cy="5105399"/>
          </a:xfrm>
          <a:prstGeom prst="rect">
            <a:avLst/>
          </a:prstGeom>
        </p:spPr>
      </p:pic>
      <p:sp>
        <p:nvSpPr>
          <p:cNvPr id="4" name="Title 3"/>
          <p:cNvSpPr>
            <a:spLocks noGrp="1"/>
          </p:cNvSpPr>
          <p:nvPr>
            <p:ph type="ctrTitle"/>
          </p:nvPr>
        </p:nvSpPr>
        <p:spPr>
          <a:xfrm>
            <a:off x="685800" y="2362200"/>
            <a:ext cx="7772400" cy="1470025"/>
          </a:xfrm>
        </p:spPr>
        <p:txBody>
          <a:bodyPr>
            <a:noAutofit/>
          </a:bodyPr>
          <a:lstStyle/>
          <a:p>
            <a:r>
              <a:rPr lang="en-US" sz="5400" dirty="0"/>
              <a:t>FLOF &amp; YOF</a:t>
            </a:r>
          </a:p>
        </p:txBody>
      </p:sp>
      <p:pic>
        <p:nvPicPr>
          <p:cNvPr id="8"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7453"/>
          <a:stretch/>
        </p:blipFill>
        <p:spPr>
          <a:xfrm>
            <a:off x="-19050" y="5257799"/>
            <a:ext cx="9144000" cy="1600200"/>
          </a:xfrm>
          <a:prstGeom prst="rect">
            <a:avLst/>
          </a:prstGeom>
        </p:spPr>
      </p:pic>
      <p:pic>
        <p:nvPicPr>
          <p:cNvPr id="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 y="0"/>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4118536"/>
            <a:ext cx="2199630" cy="113314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727015"/>
            <a:ext cx="1568425" cy="1371600"/>
          </a:xfrm>
          <a:prstGeom prst="rect">
            <a:avLst/>
          </a:prstGeom>
        </p:spPr>
      </p:pic>
    </p:spTree>
    <p:extLst>
      <p:ext uri="{BB962C8B-B14F-4D97-AF65-F5344CB8AC3E}">
        <p14:creationId xmlns:p14="http://schemas.microsoft.com/office/powerpoint/2010/main" val="94767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4849"/>
          <a:stretch/>
        </p:blipFill>
        <p:spPr>
          <a:xfrm>
            <a:off x="-22213" y="5207305"/>
            <a:ext cx="9144000" cy="1650695"/>
          </a:xfrm>
          <a:prstGeom prst="rect">
            <a:avLst/>
          </a:prstGeom>
        </p:spPr>
      </p:pic>
      <p:pic>
        <p:nvPicPr>
          <p:cNvPr id="1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213" y="5234"/>
            <a:ext cx="9144000" cy="60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 y="-111200"/>
            <a:ext cx="716280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rPr>
              <a:t>FLOF</a:t>
            </a:r>
            <a:endParaRPr lang="en-US" sz="4800" dirty="0">
              <a:effectLst>
                <a:outerShdw blurRad="38100" dist="38100" dir="2700000" algn="tl">
                  <a:srgbClr val="000000">
                    <a:alpha val="43137"/>
                  </a:srgbClr>
                </a:outerShdw>
              </a:effectLst>
            </a:endParaRPr>
          </a:p>
        </p:txBody>
      </p:sp>
      <p:sp>
        <p:nvSpPr>
          <p:cNvPr id="13" name="Rectangle 12"/>
          <p:cNvSpPr/>
          <p:nvPr/>
        </p:nvSpPr>
        <p:spPr>
          <a:xfrm>
            <a:off x="0" y="785058"/>
            <a:ext cx="9144000" cy="3508653"/>
          </a:xfrm>
          <a:prstGeom prst="rect">
            <a:avLst/>
          </a:prstGeom>
        </p:spPr>
        <p:txBody>
          <a:bodyPr wrap="square">
            <a:spAutoFit/>
          </a:bodyPr>
          <a:lstStyle/>
          <a:p>
            <a:pPr marL="342900" indent="-342900">
              <a:buFont typeface="Arial"/>
              <a:buChar char="•"/>
            </a:pPr>
            <a:r>
              <a:rPr lang="en-US" sz="2200" dirty="0"/>
              <a:t>The Florida Opportunity Fund (FLOF) is a grant for service projects available </a:t>
            </a:r>
            <a:r>
              <a:rPr lang="en-US" sz="2200" i="1" dirty="0"/>
              <a:t>only</a:t>
            </a:r>
            <a:r>
              <a:rPr lang="en-US" sz="2200" dirty="0"/>
              <a:t> in the Florida District of Key Club International. </a:t>
            </a:r>
          </a:p>
          <a:p>
            <a:pPr marL="342900" indent="-342900">
              <a:buFont typeface="Arial"/>
              <a:buChar char="•"/>
            </a:pPr>
            <a:endParaRPr lang="en-US" sz="2200" dirty="0"/>
          </a:p>
          <a:p>
            <a:pPr marL="342900" indent="-342900">
              <a:buFont typeface="Arial"/>
              <a:buChar char="•"/>
            </a:pPr>
            <a:r>
              <a:rPr lang="en-US" sz="2200" dirty="0"/>
              <a:t>FLOF can give clubs up to 2/3 the money necessary for service projects; however, schools must provide 1/3 of the amount they wish to receive.</a:t>
            </a:r>
          </a:p>
          <a:p>
            <a:pPr marL="342900" indent="-342900">
              <a:buFont typeface="Arial"/>
              <a:buChar char="•"/>
            </a:pPr>
            <a:endParaRPr lang="en-US" sz="2200" dirty="0"/>
          </a:p>
          <a:p>
            <a:pPr marL="342900" indent="-342900">
              <a:buFont typeface="Arial"/>
              <a:buChar char="•"/>
            </a:pPr>
            <a:r>
              <a:rPr lang="en-US" sz="2200" dirty="0"/>
              <a:t>The amount of money you can get ranges from $100 to $1,000.</a:t>
            </a:r>
          </a:p>
          <a:p>
            <a:pPr marL="342900" indent="-342900">
              <a:buFont typeface="Arial"/>
              <a:buChar char="•"/>
            </a:pPr>
            <a:endParaRPr lang="en-US" sz="24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0811" y="4235252"/>
            <a:ext cx="1640752" cy="845236"/>
          </a:xfrm>
          <a:prstGeom prst="rect">
            <a:avLst/>
          </a:prstGeom>
        </p:spPr>
      </p:pic>
    </p:spTree>
    <p:extLst>
      <p:ext uri="{BB962C8B-B14F-4D97-AF65-F5344CB8AC3E}">
        <p14:creationId xmlns:p14="http://schemas.microsoft.com/office/powerpoint/2010/main" val="352127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7479"/>
          <a:stretch/>
        </p:blipFill>
        <p:spPr>
          <a:xfrm>
            <a:off x="0" y="5258304"/>
            <a:ext cx="9144000" cy="1599696"/>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5810"/>
            <a:ext cx="9144000" cy="72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62000" y="-93086"/>
            <a:ext cx="7162800" cy="830997"/>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rPr>
              <a:t>YOF</a:t>
            </a:r>
          </a:p>
        </p:txBody>
      </p:sp>
      <p:sp>
        <p:nvSpPr>
          <p:cNvPr id="7" name="Rectangle 6"/>
          <p:cNvSpPr/>
          <p:nvPr/>
        </p:nvSpPr>
        <p:spPr>
          <a:xfrm>
            <a:off x="0" y="833287"/>
            <a:ext cx="9144000" cy="3847207"/>
          </a:xfrm>
          <a:prstGeom prst="rect">
            <a:avLst/>
          </a:prstGeom>
        </p:spPr>
        <p:txBody>
          <a:bodyPr wrap="square">
            <a:spAutoFit/>
          </a:bodyPr>
          <a:lstStyle/>
          <a:p>
            <a:pPr marL="342900" indent="-342900">
              <a:buFont typeface="Arial"/>
              <a:buChar char="•"/>
            </a:pPr>
            <a:r>
              <a:rPr lang="en-US" sz="2000" dirty="0"/>
              <a:t>The Youth Opportunities Fund (YOF) is Key Club International’s grant program for service projects.</a:t>
            </a:r>
          </a:p>
          <a:p>
            <a:pPr marL="342900" indent="-342900">
              <a:buFont typeface="Arial"/>
              <a:buChar char="•"/>
            </a:pPr>
            <a:endParaRPr lang="en-US" sz="2000" dirty="0"/>
          </a:p>
          <a:p>
            <a:pPr marL="342900" indent="-342900">
              <a:buFont typeface="Arial"/>
              <a:buChar char="•"/>
            </a:pPr>
            <a:r>
              <a:rPr lang="en-US" sz="2000" dirty="0"/>
              <a:t>You can receive funding for projects between $100-$2,000 once a year. Applicants must have an adult advisor</a:t>
            </a:r>
            <a:r>
              <a:rPr lang="en-US" sz="3200" dirty="0"/>
              <a:t>.</a:t>
            </a:r>
          </a:p>
          <a:p>
            <a:endParaRPr lang="en-US" sz="3200" dirty="0"/>
          </a:p>
          <a:p>
            <a:pPr marL="342900" lvl="0" indent="-342900">
              <a:buFont typeface="Arial"/>
              <a:buChar char="•"/>
            </a:pPr>
            <a:r>
              <a:rPr lang="en-US" sz="2000" dirty="0"/>
              <a:t>Applications must be received by Key Club International on or prior to October 15.</a:t>
            </a:r>
          </a:p>
          <a:p>
            <a:endParaRPr lang="en-US" sz="2000" dirty="0"/>
          </a:p>
          <a:p>
            <a:pPr marL="342900" indent="-342900">
              <a:buFont typeface="Arial"/>
              <a:buChar char="•"/>
            </a:pPr>
            <a:r>
              <a:rPr lang="en-US" sz="2000" dirty="0"/>
              <a:t>Decisions are released Mid-January.</a:t>
            </a:r>
          </a:p>
          <a:p>
            <a:pPr marL="342900" indent="-342900">
              <a:buFont typeface="Arial"/>
              <a:buChar char="•"/>
            </a:pPr>
            <a:endParaRPr lang="en-US" sz="200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10685" y="3934409"/>
            <a:ext cx="2199630" cy="1133143"/>
          </a:xfrm>
          <a:prstGeom prst="rect">
            <a:avLst/>
          </a:prstGeom>
        </p:spPr>
      </p:pic>
    </p:spTree>
    <p:extLst>
      <p:ext uri="{BB962C8B-B14F-4D97-AF65-F5344CB8AC3E}">
        <p14:creationId xmlns:p14="http://schemas.microsoft.com/office/powerpoint/2010/main" val="2507230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3522"/>
          <a:stretch/>
        </p:blipFill>
        <p:spPr>
          <a:xfrm>
            <a:off x="0" y="5162550"/>
            <a:ext cx="9144000" cy="1676400"/>
          </a:xfrm>
          <a:prstGeom prst="rect">
            <a:avLst/>
          </a:prstGeom>
        </p:spPr>
      </p:pic>
      <p:pic>
        <p:nvPicPr>
          <p:cNvPr id="1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FLOF &amp; YOF - Florida Key Club - Google Chro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36575"/>
            <a:ext cx="9144000" cy="5483225"/>
          </a:xfrm>
          <a:prstGeom prst="rect">
            <a:avLst/>
          </a:prstGeom>
        </p:spPr>
      </p:pic>
      <p:pic>
        <p:nvPicPr>
          <p:cNvPr id="1026" name="Picture 2" descr="https://pixabay.com/static/uploads/photo/2015/08/19/16/14/arrow-896214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4810125"/>
            <a:ext cx="270140" cy="16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830997"/>
            <a:ext cx="8534400" cy="5570756"/>
          </a:xfrm>
          <a:prstGeom prst="rect">
            <a:avLst/>
          </a:prstGeom>
          <a:noFill/>
        </p:spPr>
        <p:txBody>
          <a:bodyPr wrap="square" rtlCol="0">
            <a:spAutoFit/>
          </a:bodyPr>
          <a:lstStyle/>
          <a:p>
            <a:r>
              <a:rPr lang="en-US" sz="2800" dirty="0">
                <a:latin typeface="Century Gothic"/>
                <a:cs typeface="Century Gothic"/>
              </a:rPr>
              <a:t>If you need help, contact one of these people:</a:t>
            </a:r>
          </a:p>
          <a:p>
            <a:pPr marL="457200" indent="-457200">
              <a:buFont typeface="Lucida Grande"/>
              <a:buChar char="-"/>
            </a:pPr>
            <a:r>
              <a:rPr lang="en-US" sz="2800" dirty="0">
                <a:latin typeface="Century Gothic"/>
                <a:cs typeface="Century Gothic"/>
              </a:rPr>
              <a:t>Lieutenant Governor</a:t>
            </a:r>
          </a:p>
          <a:p>
            <a:pPr marL="457200" indent="-457200">
              <a:buFont typeface="Lucida Grande"/>
              <a:buChar char="-"/>
            </a:pPr>
            <a:r>
              <a:rPr lang="en-US" sz="2800" dirty="0">
                <a:latin typeface="Century Gothic"/>
                <a:cs typeface="Century Gothic"/>
              </a:rPr>
              <a:t>Zone Administrator</a:t>
            </a:r>
          </a:p>
          <a:p>
            <a:pPr marL="457200" indent="-457200">
              <a:buFont typeface="Lucida Grande"/>
              <a:buChar char="-"/>
            </a:pPr>
            <a:r>
              <a:rPr lang="en-US" sz="2800" dirty="0">
                <a:latin typeface="Century Gothic"/>
                <a:cs typeface="Century Gothic"/>
              </a:rPr>
              <a:t>District Treasurer</a:t>
            </a:r>
          </a:p>
          <a:p>
            <a:endParaRPr lang="en-US" sz="2400" dirty="0"/>
          </a:p>
          <a:p>
            <a:r>
              <a:rPr lang="en-US" sz="2800" dirty="0"/>
              <a:t>Online Resources</a:t>
            </a:r>
            <a:endParaRPr lang="en-US" sz="2800" dirty="0">
              <a:hlinkClick r:id="rId3"/>
            </a:endParaRPr>
          </a:p>
          <a:p>
            <a:pPr marL="342900" indent="-342900">
              <a:buFont typeface="Lucida Grande"/>
              <a:buChar char="-"/>
            </a:pPr>
            <a:r>
              <a:rPr lang="en-US" sz="2800" dirty="0">
                <a:hlinkClick r:id="rId4"/>
              </a:rPr>
              <a:t>www.FloridaKeyClub.org/theeliminateproject</a:t>
            </a:r>
            <a:r>
              <a:rPr lang="en-US" sz="2800" dirty="0"/>
              <a:t> </a:t>
            </a:r>
            <a:endParaRPr lang="en-US" sz="2800" dirty="0">
              <a:hlinkClick r:id="rId5"/>
            </a:endParaRPr>
          </a:p>
          <a:p>
            <a:pPr marL="342900" indent="-342900">
              <a:buFont typeface="Lucida Grande"/>
              <a:buChar char="-"/>
            </a:pPr>
            <a:r>
              <a:rPr lang="en-US" sz="2800" dirty="0">
                <a:hlinkClick r:id="rId6"/>
              </a:rPr>
              <a:t>www.FloridaKeyClub.org/dcon</a:t>
            </a:r>
            <a:endParaRPr lang="en-US" sz="2800" dirty="0"/>
          </a:p>
          <a:p>
            <a:pPr marL="342900" indent="-342900">
              <a:buFont typeface="Lucida Grande"/>
              <a:buChar char="-"/>
            </a:pPr>
            <a:r>
              <a:rPr lang="en-US" sz="2800" dirty="0"/>
              <a:t> </a:t>
            </a:r>
            <a:r>
              <a:rPr lang="en-US" sz="2800" dirty="0">
                <a:hlinkClick r:id="rId7"/>
              </a:rPr>
              <a:t>Key Club Fundraising Guide</a:t>
            </a:r>
            <a:endParaRPr lang="en-US" sz="2800" dirty="0"/>
          </a:p>
          <a:p>
            <a:pPr marL="342900" indent="-342900">
              <a:buFont typeface="Lucida Grande"/>
              <a:buChar char="-"/>
            </a:pPr>
            <a:endParaRPr lang="en-US" sz="2400" dirty="0"/>
          </a:p>
          <a:p>
            <a:endParaRPr lang="en-US" sz="2800" dirty="0"/>
          </a:p>
          <a:p>
            <a:endParaRPr lang="en-US" sz="2800" dirty="0"/>
          </a:p>
          <a:p>
            <a:endParaRPr lang="en-US" sz="2800" dirty="0"/>
          </a:p>
        </p:txBody>
      </p:sp>
      <p:pic>
        <p:nvPicPr>
          <p:cNvPr id="11" name="Content Placeholder 3"/>
          <p:cNvPicPr>
            <a:picLocks noChangeAspect="1"/>
          </p:cNvPicPr>
          <p:nvPr/>
        </p:nvPicPr>
        <p:blipFill rotWithShape="1">
          <a:blip r:embed="rId8" cstate="email">
            <a:extLst>
              <a:ext uri="{28A0092B-C50C-407E-A947-70E740481C1C}">
                <a14:useLocalDpi xmlns:a14="http://schemas.microsoft.com/office/drawing/2010/main" val="0"/>
              </a:ext>
            </a:extLst>
          </a:blip>
          <a:srcRect b="13880"/>
          <a:stretch/>
        </p:blipFill>
        <p:spPr>
          <a:xfrm>
            <a:off x="-19050" y="5188535"/>
            <a:ext cx="9144000" cy="1669465"/>
          </a:xfrm>
          <a:prstGeom prst="rect">
            <a:avLst/>
          </a:prstGeom>
        </p:spPr>
      </p:pic>
      <p:pic>
        <p:nvPicPr>
          <p:cNvPr id="9"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100" y="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72599"/>
            <a:ext cx="7162800" cy="830997"/>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rPr>
              <a:t>Resources</a:t>
            </a:r>
          </a:p>
        </p:txBody>
      </p:sp>
      <p:pic>
        <p:nvPicPr>
          <p:cNvPr id="7" name="Picture 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934200" y="3980140"/>
            <a:ext cx="1981200" cy="102061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8835"/>
          <a:stretch/>
        </p:blipFill>
        <p:spPr>
          <a:xfrm>
            <a:off x="0" y="5257800"/>
            <a:ext cx="9144000" cy="1573403"/>
          </a:xfrm>
          <a:prstGeom prst="rect">
            <a:avLst/>
          </a:prstGeom>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914400" y="1862138"/>
            <a:ext cx="7315200" cy="1828800"/>
          </a:xfrm>
        </p:spPr>
        <p:txBody>
          <a:bodyPr>
            <a:normAutofit/>
          </a:bodyPr>
          <a:lstStyle/>
          <a:p>
            <a:r>
              <a:rPr lang="en-US" sz="8000" dirty="0">
                <a:solidFill>
                  <a:schemeClr val="tx1"/>
                </a:solidFill>
                <a:effectLst>
                  <a:outerShdw blurRad="38100" dist="38100" dir="2700000" algn="tl">
                    <a:srgbClr val="000000">
                      <a:alpha val="43137"/>
                    </a:srgbClr>
                  </a:outerShdw>
                </a:effectLst>
              </a:rPr>
              <a:t>Questions?</a:t>
            </a:r>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903093"/>
            <a:ext cx="2199630" cy="113314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727015"/>
            <a:ext cx="1568425" cy="1371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24000"/>
          </a:blip>
          <a:srcRect t="-1" b="16250"/>
          <a:stretch/>
        </p:blipFill>
        <p:spPr>
          <a:xfrm>
            <a:off x="0" y="536575"/>
            <a:ext cx="9144000" cy="5105399"/>
          </a:xfrm>
          <a:prstGeom prst="rect">
            <a:avLst/>
          </a:prstGeom>
        </p:spPr>
      </p:pic>
      <p:pic>
        <p:nvPicPr>
          <p:cNvPr id="9"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5723"/>
          <a:stretch/>
        </p:blipFill>
        <p:spPr>
          <a:xfrm>
            <a:off x="0" y="5224271"/>
            <a:ext cx="9144000" cy="1633729"/>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685800" y="2211894"/>
            <a:ext cx="7772400" cy="1470025"/>
          </a:xfrm>
        </p:spPr>
        <p:txBody>
          <a:bodyPr>
            <a:normAutofit/>
          </a:bodyPr>
          <a:lstStyle/>
          <a:p>
            <a:r>
              <a:rPr lang="en-US" sz="6000" dirty="0"/>
              <a:t>CLUB FUNDRAISING</a:t>
            </a: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848423"/>
            <a:ext cx="2199630" cy="113314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727015"/>
            <a:ext cx="1568425" cy="1371600"/>
          </a:xfrm>
          <a:prstGeom prst="rect">
            <a:avLst/>
          </a:prstGeom>
        </p:spPr>
      </p:pic>
    </p:spTree>
    <p:extLst>
      <p:ext uri="{BB962C8B-B14F-4D97-AF65-F5344CB8AC3E}">
        <p14:creationId xmlns:p14="http://schemas.microsoft.com/office/powerpoint/2010/main" val="174788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6706"/>
          <a:stretch/>
        </p:blipFill>
        <p:spPr>
          <a:xfrm>
            <a:off x="0" y="5262372"/>
            <a:ext cx="9144000" cy="1614678"/>
          </a:xfrm>
          <a:prstGeom prst="rect">
            <a:avLst/>
          </a:prstGeom>
        </p:spPr>
      </p:pic>
      <p:pic>
        <p:nvPicPr>
          <p:cNvPr id="1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27100" y="-2940"/>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latin typeface="+mj-lt"/>
              </a:rPr>
              <a:t>Club Fundraisers</a:t>
            </a:r>
          </a:p>
        </p:txBody>
      </p:sp>
      <p:sp>
        <p:nvSpPr>
          <p:cNvPr id="3" name="Content Placeholder 2"/>
          <p:cNvSpPr>
            <a:spLocks noGrp="1"/>
          </p:cNvSpPr>
          <p:nvPr>
            <p:ph idx="1"/>
          </p:nvPr>
        </p:nvSpPr>
        <p:spPr>
          <a:xfrm>
            <a:off x="0" y="838750"/>
            <a:ext cx="8382000" cy="4525963"/>
          </a:xfrm>
        </p:spPr>
        <p:txBody>
          <a:bodyPr>
            <a:normAutofit/>
          </a:bodyPr>
          <a:lstStyle/>
          <a:p>
            <a:r>
              <a:rPr lang="en-US" sz="2800" dirty="0"/>
              <a:t>A club fundraiser will bring in funds that are meant to </a:t>
            </a:r>
            <a:r>
              <a:rPr lang="en-US" sz="2800" i="1" dirty="0"/>
              <a:t>directly benefit your members</a:t>
            </a:r>
            <a:r>
              <a:rPr lang="en-US" sz="2800" dirty="0"/>
              <a:t>.</a:t>
            </a:r>
          </a:p>
          <a:p>
            <a:r>
              <a:rPr lang="en-US" sz="2800" dirty="0"/>
              <a:t>Club fundraisers do not count toward service hours.</a:t>
            </a:r>
          </a:p>
          <a:p>
            <a:r>
              <a:rPr lang="en-US" sz="2800" dirty="0"/>
              <a:t>For example:</a:t>
            </a:r>
          </a:p>
          <a:p>
            <a:pPr lvl="1"/>
            <a:r>
              <a:rPr lang="en-US" dirty="0"/>
              <a:t>Fundraising for DCON</a:t>
            </a:r>
          </a:p>
          <a:p>
            <a:pPr lvl="1"/>
            <a:r>
              <a:rPr lang="en-US" dirty="0"/>
              <a:t>Fundraising for club T-shirts</a:t>
            </a:r>
          </a:p>
          <a:p>
            <a:pPr lvl="1"/>
            <a:r>
              <a:rPr lang="en-US" dirty="0"/>
              <a:t>Fundraising for a club </a:t>
            </a:r>
            <a:r>
              <a:rPr lang="en-US" i="1" dirty="0"/>
              <a:t>social</a:t>
            </a:r>
            <a:r>
              <a:rPr lang="en-US" dirty="0"/>
              <a:t> event</a:t>
            </a:r>
          </a:p>
          <a:p>
            <a:pPr marL="457200" lvl="1" indent="0">
              <a:buNone/>
            </a:pPr>
            <a:endParaRPr lang="en-US" sz="2200" dirty="0"/>
          </a:p>
          <a:p>
            <a:pPr lvl="1"/>
            <a:endParaRPr lang="en-US" sz="22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57764" y="3962400"/>
            <a:ext cx="2117891" cy="1091035"/>
          </a:xfrm>
          <a:prstGeom prst="rect">
            <a:avLst/>
          </a:prstGeom>
        </p:spPr>
      </p:pic>
    </p:spTree>
    <p:extLst>
      <p:ext uri="{BB962C8B-B14F-4D97-AF65-F5344CB8AC3E}">
        <p14:creationId xmlns:p14="http://schemas.microsoft.com/office/powerpoint/2010/main" val="61613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14000"/>
          </a:blip>
          <a:srcRect t="-1" b="16250"/>
          <a:stretch/>
        </p:blipFill>
        <p:spPr>
          <a:xfrm>
            <a:off x="-19050" y="536575"/>
            <a:ext cx="9144000" cy="5105399"/>
          </a:xfrm>
          <a:prstGeom prst="rect">
            <a:avLst/>
          </a:prstGeom>
        </p:spPr>
      </p:pic>
      <p:sp>
        <p:nvSpPr>
          <p:cNvPr id="4" name="Title 3"/>
          <p:cNvSpPr>
            <a:spLocks noGrp="1"/>
          </p:cNvSpPr>
          <p:nvPr>
            <p:ph type="ctrTitle"/>
          </p:nvPr>
        </p:nvSpPr>
        <p:spPr>
          <a:xfrm>
            <a:off x="685800" y="2362200"/>
            <a:ext cx="7772400" cy="1470025"/>
          </a:xfrm>
        </p:spPr>
        <p:txBody>
          <a:bodyPr>
            <a:noAutofit/>
          </a:bodyPr>
          <a:lstStyle/>
          <a:p>
            <a:r>
              <a:rPr lang="en-US" sz="5400" dirty="0"/>
              <a:t>FUNDRAISING FOR SERVICE</a:t>
            </a:r>
          </a:p>
        </p:txBody>
      </p:sp>
      <p:pic>
        <p:nvPicPr>
          <p:cNvPr id="8"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7453"/>
          <a:stretch/>
        </p:blipFill>
        <p:spPr>
          <a:xfrm>
            <a:off x="-19050" y="5257799"/>
            <a:ext cx="9144000" cy="1600200"/>
          </a:xfrm>
          <a:prstGeom prst="rect">
            <a:avLst/>
          </a:prstGeom>
        </p:spPr>
      </p:pic>
      <p:pic>
        <p:nvPicPr>
          <p:cNvPr id="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 y="0"/>
            <a:ext cx="91440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4118536"/>
            <a:ext cx="2199630" cy="113314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727015"/>
            <a:ext cx="1568425" cy="1371600"/>
          </a:xfrm>
          <a:prstGeom prst="rect">
            <a:avLst/>
          </a:prstGeom>
        </p:spPr>
      </p:pic>
    </p:spTree>
    <p:extLst>
      <p:ext uri="{BB962C8B-B14F-4D97-AF65-F5344CB8AC3E}">
        <p14:creationId xmlns:p14="http://schemas.microsoft.com/office/powerpoint/2010/main" val="272904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7453"/>
          <a:stretch/>
        </p:blipFill>
        <p:spPr>
          <a:xfrm>
            <a:off x="0" y="5257800"/>
            <a:ext cx="9144000" cy="1600200"/>
          </a:xfrm>
          <a:prstGeom prst="rect">
            <a:avLst/>
          </a:prstGeom>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927100" y="10263"/>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latin typeface="+mj-lt"/>
                <a:cs typeface="Arial" charset="0"/>
              </a:rPr>
              <a:t>Fundraising for Service</a:t>
            </a:r>
            <a:endParaRPr lang="en-US" sz="4800" dirty="0">
              <a:effectLst>
                <a:outerShdw blurRad="50800" algn="ctr">
                  <a:srgbClr val="000000">
                    <a:alpha val="43000"/>
                  </a:srgbClr>
                </a:outerShdw>
              </a:effectLst>
              <a:latin typeface="+mj-lt"/>
            </a:endParaRPr>
          </a:p>
        </p:txBody>
      </p:sp>
      <p:sp>
        <p:nvSpPr>
          <p:cNvPr id="3" name="Content Placeholder 2"/>
          <p:cNvSpPr>
            <a:spLocks noGrp="1"/>
          </p:cNvSpPr>
          <p:nvPr>
            <p:ph idx="1"/>
          </p:nvPr>
        </p:nvSpPr>
        <p:spPr>
          <a:xfrm>
            <a:off x="0" y="1094536"/>
            <a:ext cx="8458200" cy="3903867"/>
          </a:xfrm>
        </p:spPr>
        <p:txBody>
          <a:bodyPr>
            <a:normAutofit fontScale="62500" lnSpcReduction="20000"/>
          </a:bodyPr>
          <a:lstStyle/>
          <a:p>
            <a:r>
              <a:rPr lang="en-US" sz="4500" dirty="0"/>
              <a:t>In these fundraisers, proceeds go to a worthy cause.</a:t>
            </a:r>
          </a:p>
          <a:p>
            <a:pPr marL="0" indent="0">
              <a:buNone/>
            </a:pPr>
            <a:endParaRPr lang="en-US" sz="4500" dirty="0"/>
          </a:p>
          <a:p>
            <a:r>
              <a:rPr lang="en-US" sz="4500" dirty="0"/>
              <a:t>You may also claim service hours for these events. </a:t>
            </a:r>
          </a:p>
          <a:p>
            <a:pPr marL="0" indent="0">
              <a:buNone/>
            </a:pPr>
            <a:endParaRPr lang="en-US" sz="4500" dirty="0"/>
          </a:p>
          <a:p>
            <a:r>
              <a:rPr lang="en-US" sz="4500" dirty="0"/>
              <a:t>You can get service hours for participating </a:t>
            </a:r>
            <a:r>
              <a:rPr lang="en-US" sz="4500" i="1" dirty="0"/>
              <a:t>and </a:t>
            </a:r>
            <a:r>
              <a:rPr lang="en-US" sz="4500" dirty="0"/>
              <a:t>planning. </a:t>
            </a:r>
          </a:p>
          <a:p>
            <a:pPr indent="0">
              <a:buNone/>
            </a:pPr>
            <a:endParaRPr lang="en-US" sz="2400" dirty="0"/>
          </a:p>
          <a:p>
            <a:endParaRPr lang="en-US" sz="2400" dirty="0"/>
          </a:p>
          <a:p>
            <a:pPr marL="0" indent="0">
              <a:buNone/>
            </a:pPr>
            <a:r>
              <a:rPr lang="en-US" sz="2400" dirty="0"/>
              <a:t> </a:t>
            </a: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4118536"/>
            <a:ext cx="2199630" cy="1133143"/>
          </a:xfrm>
          <a:prstGeom prst="rect">
            <a:avLst/>
          </a:prstGeom>
        </p:spPr>
      </p:pic>
    </p:spTree>
    <p:extLst>
      <p:ext uri="{BB962C8B-B14F-4D97-AF65-F5344CB8AC3E}">
        <p14:creationId xmlns:p14="http://schemas.microsoft.com/office/powerpoint/2010/main" val="280439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21085"/>
          <a:stretch/>
        </p:blipFill>
        <p:spPr>
          <a:xfrm>
            <a:off x="0" y="5328193"/>
            <a:ext cx="9144000" cy="1529807"/>
          </a:xfrm>
          <a:prstGeom prst="rect">
            <a:avLst/>
          </a:prstGeom>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807"/>
            <a:ext cx="9144000" cy="75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927100" y="5807"/>
            <a:ext cx="7289799" cy="830997"/>
          </a:xfrm>
          <a:prstGeom prst="rect">
            <a:avLst/>
          </a:prstGeom>
        </p:spPr>
        <p:txBody>
          <a:bodyPr wrap="square">
            <a:spAutoFit/>
          </a:bodyPr>
          <a:lstStyle/>
          <a:p>
            <a:pPr algn="ctr"/>
            <a:r>
              <a:rPr lang="en-US" sz="4800" dirty="0">
                <a:effectLst>
                  <a:outerShdw blurRad="50800" algn="ctr">
                    <a:srgbClr val="000000">
                      <a:alpha val="43000"/>
                    </a:srgbClr>
                  </a:outerShdw>
                </a:effectLst>
                <a:latin typeface="+mj-lt"/>
                <a:cs typeface="Arial" charset="0"/>
              </a:rPr>
              <a:t>Fundraising for Service</a:t>
            </a:r>
            <a:endParaRPr lang="en-US" sz="4800" dirty="0">
              <a:effectLst>
                <a:outerShdw blurRad="50800" algn="ctr">
                  <a:srgbClr val="000000">
                    <a:alpha val="43000"/>
                  </a:srgbClr>
                </a:outerShdw>
              </a:effectLst>
              <a:latin typeface="+mj-lt"/>
            </a:endParaRPr>
          </a:p>
        </p:txBody>
      </p:sp>
      <p:sp>
        <p:nvSpPr>
          <p:cNvPr id="3" name="Content Placeholder 2"/>
          <p:cNvSpPr>
            <a:spLocks noGrp="1"/>
          </p:cNvSpPr>
          <p:nvPr>
            <p:ph idx="1"/>
          </p:nvPr>
        </p:nvSpPr>
        <p:spPr>
          <a:xfrm>
            <a:off x="38100" y="782115"/>
            <a:ext cx="8686800" cy="4525963"/>
          </a:xfrm>
        </p:spPr>
        <p:txBody>
          <a:bodyPr>
            <a:normAutofit/>
          </a:bodyPr>
          <a:lstStyle/>
          <a:p>
            <a:pPr marL="0" indent="0">
              <a:buNone/>
            </a:pPr>
            <a:r>
              <a:rPr lang="en-US" sz="2800" dirty="0"/>
              <a:t>Our Partners: </a:t>
            </a:r>
          </a:p>
          <a:p>
            <a:pPr indent="450850"/>
            <a:r>
              <a:rPr lang="en-US" sz="2800" dirty="0"/>
              <a:t>Trick-or-treat for UNICEF </a:t>
            </a:r>
          </a:p>
          <a:p>
            <a:pPr indent="450850"/>
            <a:r>
              <a:rPr lang="en-US" sz="2800" dirty="0"/>
              <a:t>Children’s Miracle Network</a:t>
            </a:r>
          </a:p>
          <a:p>
            <a:pPr indent="450850"/>
            <a:r>
              <a:rPr lang="en-US" sz="2800" dirty="0"/>
              <a:t>March of Dimes </a:t>
            </a:r>
          </a:p>
          <a:p>
            <a:pPr marL="0" indent="0">
              <a:buNone/>
            </a:pPr>
            <a:endParaRPr lang="en-US" sz="2800" dirty="0"/>
          </a:p>
          <a:p>
            <a:pPr marL="0" indent="0">
              <a:buNone/>
            </a:pPr>
            <a:r>
              <a:rPr lang="en-US" dirty="0"/>
              <a:t>What other examples are you familiar with?</a:t>
            </a: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4118536"/>
            <a:ext cx="2199630" cy="1133143"/>
          </a:xfrm>
          <a:prstGeom prst="rect">
            <a:avLst/>
          </a:prstGeom>
        </p:spPr>
      </p:pic>
    </p:spTree>
    <p:extLst>
      <p:ext uri="{BB962C8B-B14F-4D97-AF65-F5344CB8AC3E}">
        <p14:creationId xmlns:p14="http://schemas.microsoft.com/office/powerpoint/2010/main" val="197041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5230" y="1143000"/>
            <a:ext cx="8991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63562" lvl="1" indent="-457200" fontAlgn="base">
              <a:spcBef>
                <a:spcPct val="20000"/>
              </a:spcBef>
              <a:spcAft>
                <a:spcPct val="0"/>
              </a:spcAft>
              <a:buFont typeface="Arial" panose="020B0604020202020204" pitchFamily="34" charset="0"/>
              <a:buChar char="•"/>
            </a:pPr>
            <a:r>
              <a:rPr lang="en-US" sz="2800" dirty="0">
                <a:ea typeface="Arial" charset="0"/>
                <a:cs typeface="Century Gothic"/>
              </a:rPr>
              <a:t>The ideal fundraiser requires little or no money to put on, but will result in great funds.</a:t>
            </a:r>
          </a:p>
          <a:p>
            <a:pPr marL="106362" lvl="1" defTabSz="914400" fontAlgn="base">
              <a:spcBef>
                <a:spcPct val="20000"/>
              </a:spcBef>
              <a:spcAft>
                <a:spcPct val="0"/>
              </a:spcAft>
            </a:pPr>
            <a:endParaRPr lang="en-US" sz="2800" dirty="0">
              <a:latin typeface="Century Gothic"/>
              <a:ea typeface="Arial" charset="0"/>
              <a:cs typeface="Century Gothic"/>
            </a:endParaRPr>
          </a:p>
          <a:p>
            <a:pPr marL="449262" lvl="1" indent="-342900" defTabSz="914400" fontAlgn="base">
              <a:spcBef>
                <a:spcPct val="20000"/>
              </a:spcBef>
              <a:spcAft>
                <a:spcPct val="0"/>
              </a:spcAft>
              <a:buFont typeface="Arial"/>
              <a:buChar char="•"/>
            </a:pPr>
            <a:r>
              <a:rPr lang="en-US" sz="2800" i="1" dirty="0">
                <a:latin typeface="Century Gothic"/>
                <a:ea typeface="Arial" charset="0"/>
                <a:cs typeface="Century Gothic"/>
              </a:rPr>
              <a:t>Planning</a:t>
            </a:r>
            <a:r>
              <a:rPr lang="en-US" sz="2800" dirty="0">
                <a:latin typeface="Century Gothic"/>
                <a:ea typeface="Arial" charset="0"/>
                <a:cs typeface="Century Gothic"/>
              </a:rPr>
              <a:t> and effort is the key in any fundraiser</a:t>
            </a:r>
            <a:r>
              <a:rPr lang="en-US" sz="2400" dirty="0">
                <a:latin typeface="Century Gothic"/>
                <a:ea typeface="Arial" charset="0"/>
                <a:cs typeface="Century Gothic"/>
              </a:rPr>
              <a:t>!  </a:t>
            </a:r>
          </a:p>
          <a:p>
            <a:pPr marL="106362" lvl="1" fontAlgn="base">
              <a:spcBef>
                <a:spcPct val="20000"/>
              </a:spcBef>
              <a:spcAft>
                <a:spcPct val="0"/>
              </a:spcAft>
            </a:pPr>
            <a:endParaRPr lang="en-US" sz="2000" dirty="0">
              <a:latin typeface="Century Gothic"/>
              <a:ea typeface="Arial" charset="0"/>
              <a:cs typeface="Century Gothic"/>
            </a:endParaRPr>
          </a:p>
          <a:p>
            <a:pPr marL="406400" lvl="1" indent="-300038" fontAlgn="base">
              <a:spcBef>
                <a:spcPct val="20000"/>
              </a:spcBef>
              <a:spcAft>
                <a:spcPct val="0"/>
              </a:spcAft>
              <a:buFont typeface="Arial"/>
              <a:buChar char="•"/>
            </a:pPr>
            <a:endParaRPr lang="en-US" sz="2000" dirty="0">
              <a:latin typeface="Century Gothic"/>
              <a:ea typeface="Arial" charset="0"/>
              <a:cs typeface="Century Gothic"/>
            </a:endParaRPr>
          </a:p>
          <a:p>
            <a:pPr marL="406400" lvl="1" indent="-300038" fontAlgn="base">
              <a:spcBef>
                <a:spcPct val="20000"/>
              </a:spcBef>
              <a:spcAft>
                <a:spcPct val="0"/>
              </a:spcAft>
              <a:buFont typeface="Arial"/>
              <a:buChar char="•"/>
            </a:pPr>
            <a:endParaRPr lang="en-US" sz="2400" dirty="0">
              <a:latin typeface="Century Gothic"/>
              <a:ea typeface="Arial" charset="0"/>
              <a:cs typeface="Century Gothic"/>
            </a:endParaRPr>
          </a:p>
        </p:txBody>
      </p:sp>
      <p:pic>
        <p:nvPicPr>
          <p:cNvPr id="11"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7453"/>
          <a:stretch/>
        </p:blipFill>
        <p:spPr>
          <a:xfrm>
            <a:off x="0" y="5257800"/>
            <a:ext cx="9144000" cy="1600200"/>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7089"/>
            <a:ext cx="9144000" cy="72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2080" y="-103135"/>
            <a:ext cx="8597900" cy="830997"/>
          </a:xfrm>
          <a:prstGeom prst="rect">
            <a:avLst/>
          </a:prstGeom>
        </p:spPr>
        <p:txBody>
          <a:bodyPr wrap="square">
            <a:spAutoFit/>
          </a:bodyPr>
          <a:lstStyle/>
          <a:p>
            <a:pPr algn="ctr"/>
            <a:r>
              <a:rPr lang="en-US" sz="4800" dirty="0">
                <a:effectLst>
                  <a:outerShdw blurRad="50800" algn="ctr">
                    <a:srgbClr val="000000">
                      <a:alpha val="43000"/>
                    </a:srgbClr>
                  </a:outerShdw>
                </a:effectLst>
              </a:rPr>
              <a:t>What Fundraisers Work? </a:t>
            </a: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72920" y="3996550"/>
            <a:ext cx="2199630" cy="1133143"/>
          </a:xfrm>
          <a:prstGeom prst="rect">
            <a:avLst/>
          </a:prstGeom>
        </p:spPr>
      </p:pic>
    </p:spTree>
    <p:extLst>
      <p:ext uri="{BB962C8B-B14F-4D97-AF65-F5344CB8AC3E}">
        <p14:creationId xmlns:p14="http://schemas.microsoft.com/office/powerpoint/2010/main" val="28715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b="15723"/>
          <a:stretch/>
        </p:blipFill>
        <p:spPr>
          <a:xfrm>
            <a:off x="19050" y="5243322"/>
            <a:ext cx="9144000" cy="1633728"/>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8001" y="0"/>
            <a:ext cx="7835899" cy="830997"/>
          </a:xfrm>
          <a:prstGeom prst="rect">
            <a:avLst/>
          </a:prstGeom>
        </p:spPr>
        <p:txBody>
          <a:bodyPr wrap="square">
            <a:spAutoFit/>
          </a:bodyPr>
          <a:lstStyle/>
          <a:p>
            <a:pPr algn="ctr"/>
            <a:r>
              <a:rPr lang="en-US" sz="4800" dirty="0">
                <a:effectLst>
                  <a:outerShdw blurRad="50800" algn="ctr">
                    <a:srgbClr val="000000">
                      <a:alpha val="43000"/>
                    </a:srgbClr>
                  </a:outerShdw>
                </a:effectLst>
              </a:rPr>
              <a:t>What Fundraisers Work? </a:t>
            </a:r>
          </a:p>
        </p:txBody>
      </p:sp>
      <p:sp>
        <p:nvSpPr>
          <p:cNvPr id="6" name="Content Placeholder 2"/>
          <p:cNvSpPr txBox="1">
            <a:spLocks/>
          </p:cNvSpPr>
          <p:nvPr/>
        </p:nvSpPr>
        <p:spPr bwMode="auto">
          <a:xfrm>
            <a:off x="-38100" y="830997"/>
            <a:ext cx="9448800" cy="55407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6400" lvl="1" indent="-300038" fontAlgn="base">
              <a:spcBef>
                <a:spcPct val="20000"/>
              </a:spcBef>
              <a:spcAft>
                <a:spcPct val="0"/>
              </a:spcAft>
              <a:buFont typeface="Arial"/>
              <a:buChar char="•"/>
            </a:pPr>
            <a:r>
              <a:rPr lang="en-US" sz="3600" dirty="0">
                <a:ea typeface="Arial" charset="0"/>
                <a:cs typeface="Century Gothic"/>
              </a:rPr>
              <a:t>Examples may include:</a:t>
            </a:r>
          </a:p>
          <a:p>
            <a:pPr marL="800100" lvl="1" indent="-342900" fontAlgn="base">
              <a:spcBef>
                <a:spcPct val="20000"/>
              </a:spcBef>
              <a:spcAft>
                <a:spcPct val="0"/>
              </a:spcAft>
              <a:buFont typeface="Arial" charset="0"/>
              <a:buChar char="•"/>
            </a:pPr>
            <a:r>
              <a:rPr lang="en-US" sz="2800" dirty="0">
                <a:ea typeface="Arial" charset="0"/>
                <a:cs typeface="Century Gothic"/>
              </a:rPr>
              <a:t>Car Washes</a:t>
            </a:r>
          </a:p>
          <a:p>
            <a:pPr marL="800100" lvl="1" indent="-342900" fontAlgn="base">
              <a:spcBef>
                <a:spcPct val="20000"/>
              </a:spcBef>
              <a:spcAft>
                <a:spcPct val="0"/>
              </a:spcAft>
              <a:buFont typeface="Arial" charset="0"/>
              <a:buChar char="•"/>
            </a:pPr>
            <a:r>
              <a:rPr lang="en-US" sz="2800" dirty="0">
                <a:ea typeface="Arial" charset="0"/>
                <a:cs typeface="Century Gothic"/>
              </a:rPr>
              <a:t>Bake Sales</a:t>
            </a:r>
          </a:p>
          <a:p>
            <a:pPr marL="800100" lvl="1" indent="-342900" fontAlgn="base">
              <a:spcBef>
                <a:spcPct val="20000"/>
              </a:spcBef>
              <a:spcAft>
                <a:spcPct val="0"/>
              </a:spcAft>
              <a:buFont typeface="Arial" charset="0"/>
              <a:buChar char="•"/>
            </a:pPr>
            <a:r>
              <a:rPr lang="en-US" sz="2800" dirty="0">
                <a:ea typeface="Arial" charset="0"/>
                <a:cs typeface="Century Gothic"/>
              </a:rPr>
              <a:t>Pancake Breakfasts </a:t>
            </a:r>
          </a:p>
          <a:p>
            <a:pPr marL="800100" lvl="1" indent="-342900" fontAlgn="base">
              <a:spcBef>
                <a:spcPct val="20000"/>
              </a:spcBef>
              <a:spcAft>
                <a:spcPct val="0"/>
              </a:spcAft>
              <a:buFont typeface="Arial" charset="0"/>
              <a:buChar char="•"/>
            </a:pPr>
            <a:r>
              <a:rPr lang="en-US" sz="2800" dirty="0">
                <a:ea typeface="Arial" charset="0"/>
                <a:cs typeface="Century Gothic"/>
              </a:rPr>
              <a:t>Movie days after school</a:t>
            </a:r>
          </a:p>
          <a:p>
            <a:pPr marL="800100" lvl="1" indent="-342900" fontAlgn="base">
              <a:spcBef>
                <a:spcPct val="20000"/>
              </a:spcBef>
              <a:spcAft>
                <a:spcPct val="0"/>
              </a:spcAft>
              <a:buFont typeface="Arial" charset="0"/>
              <a:buChar char="•"/>
            </a:pPr>
            <a:r>
              <a:rPr lang="en-US" sz="2800" dirty="0">
                <a:ea typeface="Arial" charset="0"/>
                <a:cs typeface="Century Gothic"/>
              </a:rPr>
              <a:t>Raffles</a:t>
            </a:r>
            <a:endParaRPr lang="en-US" sz="3200" dirty="0">
              <a:latin typeface="Century Gothic"/>
              <a:ea typeface="Arial" charset="0"/>
              <a:cs typeface="Century Gothic"/>
            </a:endParaRPr>
          </a:p>
          <a:p>
            <a:pPr marL="406400" lvl="1" indent="-300038" defTabSz="914400" fontAlgn="base">
              <a:spcBef>
                <a:spcPct val="20000"/>
              </a:spcBef>
              <a:spcAft>
                <a:spcPct val="0"/>
              </a:spcAft>
              <a:buFont typeface="Arial"/>
              <a:buChar char="•"/>
            </a:pPr>
            <a:endParaRPr lang="en-US" sz="2400" dirty="0">
              <a:latin typeface="Century Gothic"/>
              <a:ea typeface="Arial" charset="0"/>
              <a:cs typeface="Century Gothic"/>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4118536"/>
            <a:ext cx="2199630" cy="11331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Fundraising.thmx</Template>
  <TotalTime>30266</TotalTime>
  <Words>1907</Words>
  <Application>Microsoft Office PowerPoint</Application>
  <PresentationFormat>On-screen Show (4:3)</PresentationFormat>
  <Paragraphs>270</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Lucida Grande</vt:lpstr>
      <vt:lpstr>Office Theme</vt:lpstr>
      <vt:lpstr>KEYS TO FUNDRAISING</vt:lpstr>
      <vt:lpstr>PowerPoint Presentation</vt:lpstr>
      <vt:lpstr>CLUB FUNDRAISING</vt:lpstr>
      <vt:lpstr>PowerPoint Presentation</vt:lpstr>
      <vt:lpstr>FUNDRAISING FOR SERVICE</vt:lpstr>
      <vt:lpstr>PowerPoint Presentation</vt:lpstr>
      <vt:lpstr>PowerPoint Presentation</vt:lpstr>
      <vt:lpstr>PowerPoint Presentation</vt:lpstr>
      <vt:lpstr>PowerPoint Presentation</vt:lpstr>
      <vt:lpstr>Planning Fundraisers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Donations</vt:lpstr>
      <vt:lpstr>PowerPoint Presentation</vt:lpstr>
      <vt:lpstr>PowerPoint Presentation</vt:lpstr>
      <vt:lpstr>How to Ask for Money</vt:lpstr>
      <vt:lpstr>FLOF &amp; YOF</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Club 101</dc:title>
  <dc:creator>Tyler Johnson</dc:creator>
  <cp:lastModifiedBy>Odalis Hernandez</cp:lastModifiedBy>
  <cp:revision>235</cp:revision>
  <dcterms:created xsi:type="dcterms:W3CDTF">2012-08-15T22:30:00Z</dcterms:created>
  <dcterms:modified xsi:type="dcterms:W3CDTF">2016-09-04T03:49:26Z</dcterms:modified>
</cp:coreProperties>
</file>