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1463"/>
  </p:normalViewPr>
  <p:slideViewPr>
    <p:cSldViewPr snapToGrid="0" snapToObjects="1">
      <p:cViewPr>
        <p:scale>
          <a:sx n="80" d="100"/>
          <a:sy n="80" d="100"/>
        </p:scale>
        <p:origin x="-7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grpSp>
        <p:nvGrpSpPr>
          <p:cNvPr id="9" name="Group 8"/>
          <p:cNvGrpSpPr/>
          <p:nvPr userDrawn="1"/>
        </p:nvGrpSpPr>
        <p:grpSpPr>
          <a:xfrm>
            <a:off x="0" y="214312"/>
            <a:ext cx="12192000" cy="1411289"/>
            <a:chOff x="0" y="214312"/>
            <a:chExt cx="12192000" cy="1411289"/>
          </a:xfrm>
        </p:grpSpPr>
        <p:pic>
          <p:nvPicPr>
            <p:cNvPr id="7" name="image03.png"/>
            <p:cNvPicPr/>
            <p:nvPr userDrawn="1"/>
          </p:nvPicPr>
          <p:blipFill>
            <a:blip r:embed="rId2"/>
            <a:srcRect t="2" r="8971" b="47773"/>
            <a:stretch>
              <a:fillRect/>
            </a:stretch>
          </p:blipFill>
          <p:spPr>
            <a:xfrm>
              <a:off x="0" y="214312"/>
              <a:ext cx="9467656" cy="1411289"/>
            </a:xfrm>
            <a:prstGeom prst="rect">
              <a:avLst/>
            </a:prstGeom>
            <a:ln/>
          </p:spPr>
        </p:pic>
        <p:pic>
          <p:nvPicPr>
            <p:cNvPr id="8" name="Picture 2" descr="http://www.circlek.org/Libraries/2013_branding_design_elements/logo_CKI_wordmark_PMS639_twolines_JPG.sflb.ashx"/>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67656" y="214313"/>
              <a:ext cx="2724344"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5612" y="1122363"/>
            <a:ext cx="1789176" cy="4450080"/>
          </a:xfrm>
          <a:prstGeom prst="rect">
            <a:avLst/>
          </a:prstGeom>
        </p:spPr>
      </p:pic>
    </p:spTree>
    <p:extLst>
      <p:ext uri="{BB962C8B-B14F-4D97-AF65-F5344CB8AC3E}">
        <p14:creationId xmlns:p14="http://schemas.microsoft.com/office/powerpoint/2010/main" val="2501539"/>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70147455"/>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72428161"/>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
        <p:nvSpPr>
          <p:cNvPr id="7" name="Title 1"/>
          <p:cNvSpPr txBox="1">
            <a:spLocks/>
          </p:cNvSpPr>
          <p:nvPr userDrawn="1"/>
        </p:nvSpPr>
        <p:spPr>
          <a:xfrm>
            <a:off x="838200" y="373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smtClean="0"/>
          </a:p>
        </p:txBody>
      </p:sp>
      <p:grpSp>
        <p:nvGrpSpPr>
          <p:cNvPr id="14" name="Group 13"/>
          <p:cNvGrpSpPr/>
          <p:nvPr userDrawn="1"/>
        </p:nvGrpSpPr>
        <p:grpSpPr>
          <a:xfrm>
            <a:off x="0" y="214312"/>
            <a:ext cx="12192000" cy="1411289"/>
            <a:chOff x="0" y="214312"/>
            <a:chExt cx="12192000" cy="1411289"/>
          </a:xfrm>
        </p:grpSpPr>
        <p:pic>
          <p:nvPicPr>
            <p:cNvPr id="15" name="image03.png"/>
            <p:cNvPicPr/>
            <p:nvPr userDrawn="1"/>
          </p:nvPicPr>
          <p:blipFill>
            <a:blip r:embed="rId2"/>
            <a:srcRect t="2" r="8971" b="47773"/>
            <a:stretch>
              <a:fillRect/>
            </a:stretch>
          </p:blipFill>
          <p:spPr>
            <a:xfrm>
              <a:off x="0" y="214312"/>
              <a:ext cx="9467656" cy="1411289"/>
            </a:xfrm>
            <a:prstGeom prst="rect">
              <a:avLst/>
            </a:prstGeom>
            <a:ln/>
          </p:spPr>
        </p:pic>
        <p:pic>
          <p:nvPicPr>
            <p:cNvPr id="16" name="Picture 2" descr="http://www.circlek.org/Libraries/2013_branding_design_elements/logo_CKI_wordmark_PMS639_twolines_JPG.sflb.ashx"/>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67656" y="214313"/>
              <a:ext cx="2724344"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3512"/>
            <a:ext cx="1333500" cy="3316712"/>
          </a:xfrm>
          <a:prstGeom prst="rect">
            <a:avLst/>
          </a:prstGeom>
        </p:spPr>
      </p:pic>
    </p:spTree>
    <p:extLst>
      <p:ext uri="{BB962C8B-B14F-4D97-AF65-F5344CB8AC3E}">
        <p14:creationId xmlns:p14="http://schemas.microsoft.com/office/powerpoint/2010/main" val="1241176680"/>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47797449"/>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DE6118-2437-4B30-8E3C-4D2BE6020583}" type="datetimeFigureOut">
              <a:rPr lang="en-US" smtClean="0"/>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1010475"/>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E6118-2437-4B30-8E3C-4D2BE6020583}" type="datetimeFigureOut">
              <a:rPr lang="en-US" smtClean="0"/>
              <a:t>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grpSp>
        <p:nvGrpSpPr>
          <p:cNvPr id="10" name="Group 9"/>
          <p:cNvGrpSpPr/>
          <p:nvPr userDrawn="1"/>
        </p:nvGrpSpPr>
        <p:grpSpPr>
          <a:xfrm>
            <a:off x="0" y="214312"/>
            <a:ext cx="12192000" cy="1411289"/>
            <a:chOff x="0" y="214312"/>
            <a:chExt cx="12192000" cy="1411289"/>
          </a:xfrm>
        </p:grpSpPr>
        <p:pic>
          <p:nvPicPr>
            <p:cNvPr id="11" name="image03.png"/>
            <p:cNvPicPr/>
            <p:nvPr userDrawn="1"/>
          </p:nvPicPr>
          <p:blipFill>
            <a:blip r:embed="rId2"/>
            <a:srcRect t="2" r="8971" b="47773"/>
            <a:stretch>
              <a:fillRect/>
            </a:stretch>
          </p:blipFill>
          <p:spPr>
            <a:xfrm>
              <a:off x="0" y="214312"/>
              <a:ext cx="9467656" cy="1411289"/>
            </a:xfrm>
            <a:prstGeom prst="rect">
              <a:avLst/>
            </a:prstGeom>
            <a:ln/>
          </p:spPr>
        </p:pic>
        <p:pic>
          <p:nvPicPr>
            <p:cNvPr id="12" name="Picture 2" descr="http://www.circlek.org/Libraries/2013_branding_design_elements/logo_CKI_wordmark_PMS639_twolines_JPG.sflb.ashx"/>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67656" y="214313"/>
              <a:ext cx="2724344"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214311"/>
            <a:ext cx="1333500" cy="3316712"/>
          </a:xfrm>
          <a:prstGeom prst="rect">
            <a:avLst/>
          </a:prstGeom>
        </p:spPr>
      </p:pic>
    </p:spTree>
    <p:extLst>
      <p:ext uri="{BB962C8B-B14F-4D97-AF65-F5344CB8AC3E}">
        <p14:creationId xmlns:p14="http://schemas.microsoft.com/office/powerpoint/2010/main" val="413093505"/>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E6118-2437-4B30-8E3C-4D2BE6020583}" type="datetimeFigureOut">
              <a:rPr lang="en-US" smtClean="0"/>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7907784"/>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27241710"/>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23360315"/>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13263960"/>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12/7/2016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298982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Keys to College</a:t>
            </a:r>
            <a:endParaRPr lang="en-US" dirty="0"/>
          </a:p>
        </p:txBody>
      </p:sp>
      <p:sp>
        <p:nvSpPr>
          <p:cNvPr id="3" name="Subtitle 2"/>
          <p:cNvSpPr>
            <a:spLocks noGrp="1"/>
          </p:cNvSpPr>
          <p:nvPr>
            <p:ph type="subTitle" idx="1"/>
          </p:nvPr>
        </p:nvSpPr>
        <p:spPr/>
        <p:txBody>
          <a:bodyPr/>
          <a:lstStyle/>
          <a:p>
            <a:r>
              <a:rPr lang="en-US" dirty="0" smtClean="0"/>
              <a:t>Presented by: Circle K International</a:t>
            </a:r>
            <a:endParaRPr lang="en-US" dirty="0"/>
          </a:p>
        </p:txBody>
      </p:sp>
    </p:spTree>
    <p:extLst>
      <p:ext uri="{BB962C8B-B14F-4D97-AF65-F5344CB8AC3E}">
        <p14:creationId xmlns:p14="http://schemas.microsoft.com/office/powerpoint/2010/main" val="1752456766"/>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Circle K International?</a:t>
            </a:r>
            <a:endParaRPr lang="en-US" dirty="0"/>
          </a:p>
        </p:txBody>
      </p:sp>
      <p:sp>
        <p:nvSpPr>
          <p:cNvPr id="3" name="Content Placeholder 2"/>
          <p:cNvSpPr>
            <a:spLocks noGrp="1"/>
          </p:cNvSpPr>
          <p:nvPr>
            <p:ph idx="1"/>
          </p:nvPr>
        </p:nvSpPr>
        <p:spPr/>
        <p:txBody>
          <a:bodyPr/>
          <a:lstStyle/>
          <a:p>
            <a:r>
              <a:rPr lang="en-US" dirty="0" smtClean="0"/>
              <a:t>An international collegiate </a:t>
            </a:r>
            <a:r>
              <a:rPr lang="en-US" dirty="0"/>
              <a:t>s</a:t>
            </a:r>
            <a:r>
              <a:rPr lang="en-US" dirty="0" smtClean="0"/>
              <a:t>ervice organization sponsored by Kiwanis</a:t>
            </a:r>
          </a:p>
          <a:p>
            <a:r>
              <a:rPr lang="en-US" dirty="0" smtClean="0"/>
              <a:t>Our Three Tenets: Service, Leadership, and Fellowship</a:t>
            </a:r>
          </a:p>
          <a:p>
            <a:r>
              <a:rPr lang="en-US" dirty="0" smtClean="0"/>
              <a:t>Our Mission: to develop college and university students into a global network of responsible citizens and leaders with a lifelong commitment to service</a:t>
            </a:r>
          </a:p>
          <a:p>
            <a:r>
              <a:rPr lang="en-US" dirty="0" smtClean="0"/>
              <a:t>Our Motto: Live to Serve, Love to Serve!</a:t>
            </a:r>
            <a:endParaRPr lang="en-US" dirty="0"/>
          </a:p>
        </p:txBody>
      </p:sp>
      <p:pic>
        <p:nvPicPr>
          <p:cNvPr id="4" name="Picture 3"/>
          <p:cNvPicPr>
            <a:picLocks noChangeAspect="1"/>
          </p:cNvPicPr>
          <p:nvPr/>
        </p:nvPicPr>
        <p:blipFill>
          <a:blip r:embed="rId2">
            <a:duotone>
              <a:prstClr val="black"/>
              <a:schemeClr val="accent1">
                <a:lumMod val="75000"/>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4003327" y="4918910"/>
            <a:ext cx="4185346" cy="1088190"/>
          </a:xfrm>
          <a:prstGeom prst="rect">
            <a:avLst/>
          </a:prstGeom>
        </p:spPr>
      </p:pic>
    </p:spTree>
    <p:extLst>
      <p:ext uri="{BB962C8B-B14F-4D97-AF65-F5344CB8AC3E}">
        <p14:creationId xmlns:p14="http://schemas.microsoft.com/office/powerpoint/2010/main" val="1850700833"/>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CKI?</a:t>
            </a:r>
            <a:endParaRPr lang="en-US" dirty="0"/>
          </a:p>
        </p:txBody>
      </p:sp>
      <p:sp>
        <p:nvSpPr>
          <p:cNvPr id="3" name="Content Placeholder 2"/>
          <p:cNvSpPr>
            <a:spLocks noGrp="1"/>
          </p:cNvSpPr>
          <p:nvPr>
            <p:ph idx="1"/>
          </p:nvPr>
        </p:nvSpPr>
        <p:spPr>
          <a:xfrm>
            <a:off x="838200" y="1825625"/>
            <a:ext cx="7102642" cy="4351338"/>
          </a:xfrm>
        </p:spPr>
        <p:txBody>
          <a:bodyPr>
            <a:normAutofit fontScale="92500" lnSpcReduction="10000"/>
          </a:bodyPr>
          <a:lstStyle/>
          <a:p>
            <a:r>
              <a:rPr lang="en-US" dirty="0" smtClean="0"/>
              <a:t>Community</a:t>
            </a:r>
          </a:p>
          <a:p>
            <a:pPr lvl="1"/>
            <a:r>
              <a:rPr lang="en-US" dirty="0" smtClean="0"/>
              <a:t>Organized on more than 550 college and university campuses around the world; this provides a diverse network where ideas are shared and friendships are formed </a:t>
            </a:r>
          </a:p>
          <a:p>
            <a:r>
              <a:rPr lang="en-US" dirty="0" smtClean="0"/>
              <a:t>Individual Development </a:t>
            </a:r>
          </a:p>
          <a:p>
            <a:pPr lvl="1"/>
            <a:r>
              <a:rPr lang="en-US" dirty="0" smtClean="0"/>
              <a:t>Opportunities to develop professional and leadership abilities </a:t>
            </a:r>
          </a:p>
          <a:p>
            <a:pPr lvl="1"/>
            <a:r>
              <a:rPr lang="en-US" dirty="0" smtClean="0"/>
              <a:t>Make professional connections </a:t>
            </a:r>
          </a:p>
          <a:p>
            <a:r>
              <a:rPr lang="en-US" dirty="0" smtClean="0"/>
              <a:t>Scholarships </a:t>
            </a:r>
          </a:p>
          <a:p>
            <a:pPr lvl="1"/>
            <a:r>
              <a:rPr lang="en-US" dirty="0" smtClean="0"/>
              <a:t>With the support of Kiwanis, scholarships are made available to Circle K members at both District Convention and International Convention </a:t>
            </a:r>
            <a:endParaRPr lang="en-US"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4019" y="3796550"/>
            <a:ext cx="3685423" cy="285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4085" y="1690688"/>
            <a:ext cx="2719137" cy="20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089189"/>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CKI Members Are Here to Help!</a:t>
            </a:r>
            <a:endParaRPr lang="en-US" dirty="0"/>
          </a:p>
        </p:txBody>
      </p:sp>
      <p:sp>
        <p:nvSpPr>
          <p:cNvPr id="3" name="Content Placeholder 2"/>
          <p:cNvSpPr>
            <a:spLocks noGrp="1"/>
          </p:cNvSpPr>
          <p:nvPr>
            <p:ph idx="1"/>
          </p:nvPr>
        </p:nvSpPr>
        <p:spPr/>
        <p:txBody>
          <a:bodyPr/>
          <a:lstStyle/>
          <a:p>
            <a:r>
              <a:rPr lang="en-US" dirty="0" smtClean="0"/>
              <a:t>Just like </a:t>
            </a:r>
            <a:r>
              <a:rPr lang="en-US" smtClean="0"/>
              <a:t>we help </a:t>
            </a:r>
            <a:r>
              <a:rPr lang="en-US" dirty="0" smtClean="0"/>
              <a:t>in our communities, we are here to help you!</a:t>
            </a:r>
          </a:p>
          <a:p>
            <a:r>
              <a:rPr lang="en-US" dirty="0" smtClean="0"/>
              <a:t>CKI members have been in your shoes! We don</a:t>
            </a:r>
            <a:r>
              <a:rPr lang="fr-FR" dirty="0" smtClean="0"/>
              <a:t>’</a:t>
            </a:r>
            <a:r>
              <a:rPr lang="en-US" dirty="0" smtClean="0"/>
              <a:t>t mind taking the time to chat with you!</a:t>
            </a:r>
          </a:p>
          <a:p>
            <a:r>
              <a:rPr lang="en-US" dirty="0" smtClean="0"/>
              <a:t>To get an inside look, contact a college’s Circle K club and ask for a personal tour when you are looking at colleges or at the beginning of freshman year</a:t>
            </a:r>
          </a:p>
          <a:p>
            <a:r>
              <a:rPr lang="en-US" dirty="0" smtClean="0"/>
              <a:t>Wondering how to contact us?</a:t>
            </a:r>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3409" y="4343065"/>
            <a:ext cx="2758574" cy="214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972849"/>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t>
            </a:r>
            <a:r>
              <a:rPr lang="en-US" i="1" dirty="0" smtClean="0"/>
              <a:t>WE</a:t>
            </a:r>
            <a:r>
              <a:rPr lang="en-US" dirty="0" smtClean="0"/>
              <a:t> Learned the Hard Way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Go to class – the one you decide to skip might be the one you have a pop quiz, the professor gives extra credit, or there is a test review</a:t>
            </a:r>
          </a:p>
          <a:p>
            <a:r>
              <a:rPr lang="en-US" dirty="0" smtClean="0"/>
              <a:t>Do not take filler classes – they will ultimately delay your graduation date so take classes in your major and classes you need to fulfill graduation requirements </a:t>
            </a:r>
          </a:p>
          <a:p>
            <a:r>
              <a:rPr lang="en-US" dirty="0" smtClean="0"/>
              <a:t>Rate my Professor is great, but can be wrong because of students who want revenge</a:t>
            </a:r>
          </a:p>
          <a:p>
            <a:r>
              <a:rPr lang="en-US" dirty="0" smtClean="0"/>
              <a:t>Do not lose your Syllabus, you will need to refer back to it throughout the semester; luckily most professors post the class syllabus on the course website</a:t>
            </a:r>
          </a:p>
          <a:p>
            <a:r>
              <a:rPr lang="en-US" dirty="0" smtClean="0"/>
              <a:t>Go to your professors’ office hours – the one on one time is where you can ask as many questions as you want </a:t>
            </a:r>
          </a:p>
          <a:p>
            <a:r>
              <a:rPr lang="en-US" dirty="0" smtClean="0"/>
              <a:t>Leave yourself enough time to find parking and walk to class when you get to campus </a:t>
            </a:r>
          </a:p>
          <a:p>
            <a:r>
              <a:rPr lang="en-US" dirty="0" smtClean="0"/>
              <a:t>Take care of yourself; get sleep, eat right, and exercise!  </a:t>
            </a:r>
            <a:endParaRPr lang="en-US" dirty="0"/>
          </a:p>
        </p:txBody>
      </p:sp>
    </p:spTree>
    <p:extLst>
      <p:ext uri="{BB962C8B-B14F-4D97-AF65-F5344CB8AC3E}">
        <p14:creationId xmlns:p14="http://schemas.microsoft.com/office/powerpoint/2010/main" val="448585603"/>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Remarks</a:t>
            </a:r>
            <a:endParaRPr lang="en-US" dirty="0"/>
          </a:p>
        </p:txBody>
      </p:sp>
      <p:sp>
        <p:nvSpPr>
          <p:cNvPr id="3" name="Content Placeholder 2"/>
          <p:cNvSpPr>
            <a:spLocks noGrp="1"/>
          </p:cNvSpPr>
          <p:nvPr>
            <p:ph idx="1"/>
          </p:nvPr>
        </p:nvSpPr>
        <p:spPr/>
        <p:txBody>
          <a:bodyPr/>
          <a:lstStyle/>
          <a:p>
            <a:r>
              <a:rPr lang="en-US" dirty="0" smtClean="0"/>
              <a:t>College is what YOU make of it</a:t>
            </a:r>
          </a:p>
          <a:p>
            <a:r>
              <a:rPr lang="en-US" dirty="0" smtClean="0"/>
              <a:t>Take advantage of any opportunities that come your way </a:t>
            </a:r>
          </a:p>
          <a:p>
            <a:r>
              <a:rPr lang="en-US" dirty="0" smtClean="0"/>
              <a:t>Most of all – have FUN!!</a:t>
            </a:r>
          </a:p>
          <a:p>
            <a:r>
              <a:rPr lang="en-US" dirty="0" smtClean="0"/>
              <a:t>We hope to see you around!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200" y="2882900"/>
            <a:ext cx="6096000" cy="3429000"/>
          </a:xfrm>
          <a:prstGeom prst="rect">
            <a:avLst/>
          </a:prstGeom>
        </p:spPr>
      </p:pic>
    </p:spTree>
    <p:extLst>
      <p:ext uri="{BB962C8B-B14F-4D97-AF65-F5344CB8AC3E}">
        <p14:creationId xmlns:p14="http://schemas.microsoft.com/office/powerpoint/2010/main" val="2087277896"/>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go to College?</a:t>
            </a:r>
            <a:endParaRPr lang="en-US" dirty="0"/>
          </a:p>
        </p:txBody>
      </p:sp>
      <p:sp>
        <p:nvSpPr>
          <p:cNvPr id="3" name="Content Placeholder 2"/>
          <p:cNvSpPr>
            <a:spLocks noGrp="1"/>
          </p:cNvSpPr>
          <p:nvPr>
            <p:ph idx="1"/>
          </p:nvPr>
        </p:nvSpPr>
        <p:spPr/>
        <p:txBody>
          <a:bodyPr/>
          <a:lstStyle/>
          <a:p>
            <a:r>
              <a:rPr lang="en-US" dirty="0" smtClean="0"/>
              <a:t>Better job opportunities</a:t>
            </a:r>
          </a:p>
          <a:p>
            <a:r>
              <a:rPr lang="en-US" dirty="0" smtClean="0"/>
              <a:t>Marketability (set yourself apart from others)</a:t>
            </a:r>
          </a:p>
          <a:p>
            <a:r>
              <a:rPr lang="en-US" dirty="0" smtClean="0"/>
              <a:t>Learn a trade or a skill</a:t>
            </a:r>
          </a:p>
          <a:p>
            <a:r>
              <a:rPr lang="en-US" dirty="0" smtClean="0"/>
              <a:t>Meet new people</a:t>
            </a:r>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128503" y="3577431"/>
            <a:ext cx="4006850" cy="2667000"/>
          </a:xfrm>
          <a:prstGeom prst="rect">
            <a:avLst/>
          </a:prstGeom>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7911" y="1953168"/>
            <a:ext cx="3218447" cy="42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498089"/>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Schools</a:t>
            </a:r>
            <a:endParaRPr lang="en-US" dirty="0"/>
          </a:p>
        </p:txBody>
      </p:sp>
      <p:sp>
        <p:nvSpPr>
          <p:cNvPr id="3" name="Content Placeholder 2"/>
          <p:cNvSpPr>
            <a:spLocks noGrp="1"/>
          </p:cNvSpPr>
          <p:nvPr>
            <p:ph idx="1"/>
          </p:nvPr>
        </p:nvSpPr>
        <p:spPr/>
        <p:txBody>
          <a:bodyPr/>
          <a:lstStyle/>
          <a:p>
            <a:r>
              <a:rPr lang="en-US" dirty="0" smtClean="0"/>
              <a:t>A 4 year public university </a:t>
            </a:r>
          </a:p>
          <a:p>
            <a:r>
              <a:rPr lang="en-US" dirty="0" smtClean="0"/>
              <a:t>A 4 year private university </a:t>
            </a:r>
          </a:p>
          <a:p>
            <a:r>
              <a:rPr lang="en-US" dirty="0" smtClean="0"/>
              <a:t>A 2 year community/state college </a:t>
            </a:r>
          </a:p>
          <a:p>
            <a:r>
              <a:rPr lang="en-US" dirty="0" smtClean="0"/>
              <a:t>Satellite campus’ of larger universities </a:t>
            </a:r>
          </a:p>
          <a:p>
            <a:pPr lvl="1"/>
            <a:r>
              <a:rPr lang="en-US" dirty="0" err="1" smtClean="0"/>
              <a:t>i.e</a:t>
            </a:r>
            <a:r>
              <a:rPr lang="en-US" dirty="0" smtClean="0"/>
              <a:t> USF St. Pete, FSU Panama City</a:t>
            </a:r>
          </a:p>
          <a:p>
            <a:r>
              <a:rPr lang="en-US" dirty="0" smtClean="0"/>
              <a:t>What are the differences? </a:t>
            </a:r>
          </a:p>
          <a:p>
            <a:pPr lvl="1"/>
            <a:r>
              <a:rPr lang="en-US" dirty="0" smtClean="0"/>
              <a:t>The cost of attendance, the class size, and the programs offered</a:t>
            </a:r>
            <a:endParaRPr lang="en-US" dirty="0"/>
          </a:p>
          <a:p>
            <a:r>
              <a:rPr lang="en-US" dirty="0" smtClean="0"/>
              <a:t>Q/A</a:t>
            </a:r>
          </a:p>
          <a:p>
            <a:pPr lvl="1"/>
            <a:r>
              <a:rPr lang="en-US" dirty="0" smtClean="0"/>
              <a:t>What type of college do you think would best fit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458" y="3521424"/>
            <a:ext cx="1587500" cy="1460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860" y="3033848"/>
            <a:ext cx="4572000" cy="698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75" y="1747642"/>
            <a:ext cx="3121861" cy="10174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073" y="3842144"/>
            <a:ext cx="3199733" cy="97909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6591" y="1300796"/>
            <a:ext cx="4229768" cy="222062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7336" y="4821242"/>
            <a:ext cx="1921042" cy="192104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0168" y="6000983"/>
            <a:ext cx="3616158" cy="663556"/>
          </a:xfrm>
          <a:prstGeom prst="rect">
            <a:avLst/>
          </a:prstGeom>
        </p:spPr>
      </p:pic>
    </p:spTree>
    <p:extLst>
      <p:ext uri="{BB962C8B-B14F-4D97-AF65-F5344CB8AC3E}">
        <p14:creationId xmlns:p14="http://schemas.microsoft.com/office/powerpoint/2010/main" val="1461701461"/>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Colleges Consider?</a:t>
            </a:r>
            <a:endParaRPr lang="en-US" dirty="0"/>
          </a:p>
        </p:txBody>
      </p:sp>
      <p:sp>
        <p:nvSpPr>
          <p:cNvPr id="3" name="Content Placeholder 2"/>
          <p:cNvSpPr>
            <a:spLocks noGrp="1"/>
          </p:cNvSpPr>
          <p:nvPr>
            <p:ph idx="1"/>
          </p:nvPr>
        </p:nvSpPr>
        <p:spPr/>
        <p:txBody>
          <a:bodyPr>
            <a:normAutofit lnSpcReduction="10000"/>
          </a:bodyPr>
          <a:lstStyle/>
          <a:p>
            <a:r>
              <a:rPr lang="en-US" dirty="0" smtClean="0"/>
              <a:t>Difficulty of courses you have taken</a:t>
            </a:r>
          </a:p>
          <a:p>
            <a:r>
              <a:rPr lang="en-US" dirty="0" smtClean="0"/>
              <a:t>Test Scores – ACT/SAT</a:t>
            </a:r>
          </a:p>
          <a:p>
            <a:r>
              <a:rPr lang="en-US" dirty="0" smtClean="0"/>
              <a:t>Resume (extracurricular activities, jobs, leadership roles, awards)</a:t>
            </a:r>
          </a:p>
          <a:p>
            <a:r>
              <a:rPr lang="en-US" dirty="0" smtClean="0"/>
              <a:t>Letters of Recommendation – Start asking teachers early &amp; keep extra/digital copies for future use, may need 3 to 4 Recommendations</a:t>
            </a:r>
          </a:p>
          <a:p>
            <a:r>
              <a:rPr lang="en-US" dirty="0" smtClean="0"/>
              <a:t>Essays – write clearly and concisely to help illustrate who you are and your passions; essays include personal statement</a:t>
            </a:r>
          </a:p>
          <a:p>
            <a:r>
              <a:rPr lang="en-US" dirty="0" smtClean="0"/>
              <a:t>Your interest in the school </a:t>
            </a:r>
          </a:p>
          <a:p>
            <a:r>
              <a:rPr lang="en-US" dirty="0" smtClean="0"/>
              <a:t>Q/A</a:t>
            </a:r>
          </a:p>
          <a:p>
            <a:pPr lvl="1"/>
            <a:r>
              <a:rPr lang="en-US" dirty="0" smtClean="0"/>
              <a:t>What do you think you could bring to the college community? </a:t>
            </a:r>
          </a:p>
        </p:txBody>
      </p:sp>
    </p:spTree>
    <p:extLst>
      <p:ext uri="{BB962C8B-B14F-4D97-AF65-F5344CB8AC3E}">
        <p14:creationId xmlns:p14="http://schemas.microsoft.com/office/powerpoint/2010/main" val="226719670"/>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Process</a:t>
            </a:r>
            <a:endParaRPr lang="en-US" dirty="0"/>
          </a:p>
        </p:txBody>
      </p:sp>
      <p:sp>
        <p:nvSpPr>
          <p:cNvPr id="3" name="Content Placeholder 2"/>
          <p:cNvSpPr>
            <a:spLocks noGrp="1"/>
          </p:cNvSpPr>
          <p:nvPr>
            <p:ph idx="1"/>
          </p:nvPr>
        </p:nvSpPr>
        <p:spPr/>
        <p:txBody>
          <a:bodyPr/>
          <a:lstStyle/>
          <a:p>
            <a:r>
              <a:rPr lang="en-US" dirty="0" smtClean="0"/>
              <a:t>Once you decide what schools fit you best, start applying!</a:t>
            </a:r>
          </a:p>
          <a:p>
            <a:r>
              <a:rPr lang="en-US" dirty="0" smtClean="0"/>
              <a:t>Submit your applications early – the sooner you apply, the sooner you may be accepted</a:t>
            </a:r>
          </a:p>
          <a:p>
            <a:r>
              <a:rPr lang="en-US" dirty="0" smtClean="0"/>
              <a:t>Mail/Online applications – most colleges use online applications; some out-of-state and private schools use mail applications </a:t>
            </a:r>
          </a:p>
          <a:p>
            <a:r>
              <a:rPr lang="en-US" dirty="0" smtClean="0"/>
              <a:t>Common App – possibly your best friend, this allows you to apply to multiple schools if they use Common App</a:t>
            </a:r>
          </a:p>
          <a:p>
            <a:r>
              <a:rPr lang="en-US" dirty="0" smtClean="0"/>
              <a:t>Make copies/keep digital copies of all information (resumes, letters of recommendation, essays, </a:t>
            </a:r>
            <a:r>
              <a:rPr lang="en-US" dirty="0" err="1" smtClean="0"/>
              <a:t>etc</a:t>
            </a:r>
            <a:r>
              <a:rPr lang="en-US" dirty="0" smtClean="0"/>
              <a:t>) </a:t>
            </a:r>
            <a:endParaRPr lang="en-US" dirty="0"/>
          </a:p>
        </p:txBody>
      </p:sp>
    </p:spTree>
    <p:extLst>
      <p:ext uri="{BB962C8B-B14F-4D97-AF65-F5344CB8AC3E}">
        <p14:creationId xmlns:p14="http://schemas.microsoft.com/office/powerpoint/2010/main" val="1976433489"/>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College Essay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Possible Topics (from Common App)</a:t>
            </a:r>
          </a:p>
          <a:p>
            <a:pPr lvl="1"/>
            <a:r>
              <a:rPr lang="en-US" dirty="0"/>
              <a:t>Discuss an accomplishment or event, formal or informal, that marked your transition from childhood to adulthood within your culture, community, or </a:t>
            </a:r>
            <a:r>
              <a:rPr lang="en-US" dirty="0" smtClean="0"/>
              <a:t>family.</a:t>
            </a:r>
          </a:p>
          <a:p>
            <a:pPr lvl="1"/>
            <a:r>
              <a:rPr lang="en-US" dirty="0" smtClean="0"/>
              <a:t>The </a:t>
            </a:r>
            <a:r>
              <a:rPr lang="en-US" dirty="0"/>
              <a:t>lessons we take from failure can be fundamental to later success. Recount an incident or time when you experienced failure. How did it affect you, and what did you learn from the experience</a:t>
            </a:r>
            <a:r>
              <a:rPr lang="en-US" dirty="0" smtClean="0"/>
              <a:t>?</a:t>
            </a:r>
          </a:p>
          <a:p>
            <a:pPr lvl="1"/>
            <a:r>
              <a:rPr lang="en-US" dirty="0"/>
              <a:t>Describe a problem you've solved or a problem you'd like to solve. It can be an intellectual challenge, a research query, an ethical dilemma - anything that is of personal importance, no matter the scale. Explain its significance to you and what steps you took or could be taken to identify a solution</a:t>
            </a:r>
            <a:r>
              <a:rPr lang="en-US" dirty="0" smtClean="0"/>
              <a:t>.</a:t>
            </a:r>
          </a:p>
          <a:p>
            <a:r>
              <a:rPr lang="en-US" dirty="0" smtClean="0"/>
              <a:t>Ask for feedback from teachers, parents, counselors, etc. – give them enough time to really review your essay</a:t>
            </a:r>
            <a:br>
              <a:rPr lang="en-US" dirty="0" smtClean="0"/>
            </a:br>
            <a:endParaRPr lang="en-US" dirty="0" smtClean="0"/>
          </a:p>
          <a:p>
            <a:pPr lvl="1"/>
            <a:endParaRPr lang="en-US" dirty="0" smtClean="0"/>
          </a:p>
        </p:txBody>
      </p:sp>
    </p:spTree>
    <p:extLst>
      <p:ext uri="{BB962C8B-B14F-4D97-AF65-F5344CB8AC3E}">
        <p14:creationId xmlns:p14="http://schemas.microsoft.com/office/powerpoint/2010/main" val="1192155978"/>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it All</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Money for college is everywhere!</a:t>
            </a:r>
          </a:p>
          <a:p>
            <a:r>
              <a:rPr lang="en-US" dirty="0" smtClean="0"/>
              <a:t>Federal Financial Aid</a:t>
            </a:r>
          </a:p>
          <a:p>
            <a:pPr lvl="1"/>
            <a:r>
              <a:rPr lang="en-US" dirty="0" smtClean="0"/>
              <a:t>Complete FASFA every year (this is your ticket to all things federal aid) – this year it opens October 1</a:t>
            </a:r>
            <a:r>
              <a:rPr lang="en-US" baseline="30000" dirty="0" smtClean="0"/>
              <a:t>st</a:t>
            </a:r>
            <a:r>
              <a:rPr lang="en-US" dirty="0" smtClean="0"/>
              <a:t>! You will need your parents’ tax information to complete FASFA</a:t>
            </a:r>
          </a:p>
          <a:p>
            <a:r>
              <a:rPr lang="en-US" dirty="0" smtClean="0"/>
              <a:t>Grants – Federal and State governments provide grant funds, must apply for FASFA to receive grants</a:t>
            </a:r>
          </a:p>
          <a:p>
            <a:r>
              <a:rPr lang="en-US" dirty="0" smtClean="0"/>
              <a:t>Scholarships – apply for as many as possible; the more you apply for the better chances you have in receiving scholarships; ask counselors/career center for local list of scholarship</a:t>
            </a:r>
          </a:p>
          <a:p>
            <a:pPr lvl="1"/>
            <a:r>
              <a:rPr lang="en-US" dirty="0" smtClean="0"/>
              <a:t>Websites for Scholarships</a:t>
            </a:r>
          </a:p>
          <a:p>
            <a:pPr lvl="2"/>
            <a:r>
              <a:rPr lang="en-US" dirty="0" err="1" smtClean="0"/>
              <a:t>Fastweb.com</a:t>
            </a:r>
            <a:endParaRPr lang="en-US" dirty="0" smtClean="0"/>
          </a:p>
          <a:p>
            <a:pPr lvl="2"/>
            <a:r>
              <a:rPr lang="en-US" dirty="0" err="1" smtClean="0"/>
              <a:t>Cappex.com</a:t>
            </a:r>
            <a:endParaRPr lang="en-US" dirty="0" smtClean="0"/>
          </a:p>
          <a:p>
            <a:pPr lvl="2"/>
            <a:r>
              <a:rPr lang="en-US" dirty="0" smtClean="0"/>
              <a:t>College Board’s Scholarship Search</a:t>
            </a:r>
          </a:p>
          <a:p>
            <a:pPr lvl="2"/>
            <a:r>
              <a:rPr lang="en-US" dirty="0" err="1" smtClean="0"/>
              <a:t>Zinch.com</a:t>
            </a:r>
            <a:endParaRPr lang="en-US" dirty="0" smtClean="0"/>
          </a:p>
          <a:p>
            <a:r>
              <a:rPr lang="en-US" dirty="0" smtClean="0"/>
              <a:t>Student Loans </a:t>
            </a:r>
          </a:p>
          <a:p>
            <a:r>
              <a:rPr lang="en-US" dirty="0" smtClean="0"/>
              <a:t>Finding a job (on or off campus)</a:t>
            </a:r>
          </a:p>
          <a:p>
            <a:r>
              <a:rPr lang="en-US" dirty="0" smtClean="0"/>
              <a:t>Q/A</a:t>
            </a:r>
          </a:p>
          <a:p>
            <a:pPr lvl="1"/>
            <a:r>
              <a:rPr lang="en-US" dirty="0" smtClean="0"/>
              <a:t>Do you feel you should get a job while in college?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762901"/>
            <a:ext cx="5486400" cy="1786999"/>
          </a:xfrm>
          <a:prstGeom prst="rect">
            <a:avLst/>
          </a:prstGeom>
        </p:spPr>
      </p:pic>
    </p:spTree>
    <p:extLst>
      <p:ext uri="{BB962C8B-B14F-4D97-AF65-F5344CB8AC3E}">
        <p14:creationId xmlns:p14="http://schemas.microsoft.com/office/powerpoint/2010/main" val="1004535202"/>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Should You Live?</a:t>
            </a:r>
            <a:br>
              <a:rPr lang="en-US" dirty="0" smtClean="0"/>
            </a:br>
            <a:r>
              <a:rPr lang="en-US" dirty="0" smtClean="0"/>
              <a:t> On-Campus vs. Off-Campus</a:t>
            </a:r>
            <a:endParaRPr lang="en-US" dirty="0"/>
          </a:p>
        </p:txBody>
      </p:sp>
      <p:sp>
        <p:nvSpPr>
          <p:cNvPr id="5" name="Text Placeholder 4"/>
          <p:cNvSpPr>
            <a:spLocks noGrp="1"/>
          </p:cNvSpPr>
          <p:nvPr>
            <p:ph type="body" idx="1"/>
          </p:nvPr>
        </p:nvSpPr>
        <p:spPr/>
        <p:txBody>
          <a:bodyPr/>
          <a:lstStyle/>
          <a:p>
            <a:r>
              <a:rPr lang="en-US" dirty="0" smtClean="0"/>
              <a:t>DORM LIFE</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Close to classes and campus activities</a:t>
            </a:r>
          </a:p>
          <a:p>
            <a:r>
              <a:rPr lang="en-US" dirty="0" smtClean="0"/>
              <a:t>A great way to meet people</a:t>
            </a:r>
          </a:p>
          <a:p>
            <a:r>
              <a:rPr lang="en-US" dirty="0" smtClean="0"/>
              <a:t>Parking is usually not an issue (because if you have a car, it is parked before everyone else gets to campus)</a:t>
            </a:r>
          </a:p>
          <a:p>
            <a:r>
              <a:rPr lang="en-US" dirty="0" smtClean="0"/>
              <a:t>Dorms are sometimes more expensive but everything is included (water, electricity, etc.)</a:t>
            </a:r>
          </a:p>
          <a:p>
            <a:endParaRPr lang="en-US" dirty="0"/>
          </a:p>
        </p:txBody>
      </p:sp>
      <p:sp>
        <p:nvSpPr>
          <p:cNvPr id="7" name="Text Placeholder 6"/>
          <p:cNvSpPr>
            <a:spLocks noGrp="1"/>
          </p:cNvSpPr>
          <p:nvPr>
            <p:ph type="body" sz="quarter" idx="3"/>
          </p:nvPr>
        </p:nvSpPr>
        <p:spPr/>
        <p:txBody>
          <a:bodyPr/>
          <a:lstStyle/>
          <a:p>
            <a:r>
              <a:rPr lang="en-US" dirty="0" smtClean="0"/>
              <a:t>APARTMENT LIFE</a:t>
            </a:r>
            <a:endParaRPr lang="en-US" dirty="0"/>
          </a:p>
        </p:txBody>
      </p:sp>
      <p:sp>
        <p:nvSpPr>
          <p:cNvPr id="8" name="Content Placeholder 7"/>
          <p:cNvSpPr>
            <a:spLocks noGrp="1"/>
          </p:cNvSpPr>
          <p:nvPr>
            <p:ph sz="quarter" idx="4"/>
          </p:nvPr>
        </p:nvSpPr>
        <p:spPr/>
        <p:txBody>
          <a:bodyPr>
            <a:normAutofit fontScale="92500"/>
          </a:bodyPr>
          <a:lstStyle/>
          <a:p>
            <a:r>
              <a:rPr lang="en-US" dirty="0" smtClean="0"/>
              <a:t>Have more independence </a:t>
            </a:r>
          </a:p>
          <a:p>
            <a:r>
              <a:rPr lang="en-US" dirty="0"/>
              <a:t>M</a:t>
            </a:r>
            <a:r>
              <a:rPr lang="en-US" dirty="0" smtClean="0"/>
              <a:t>ore privacy</a:t>
            </a:r>
          </a:p>
          <a:p>
            <a:r>
              <a:rPr lang="en-US" dirty="0" smtClean="0"/>
              <a:t>Live with friends/people you know</a:t>
            </a:r>
          </a:p>
          <a:p>
            <a:r>
              <a:rPr lang="en-US" dirty="0" smtClean="0"/>
              <a:t>Sometimes less expensive</a:t>
            </a:r>
          </a:p>
          <a:p>
            <a:endParaRPr lang="en-US" dirty="0"/>
          </a:p>
          <a:p>
            <a:r>
              <a:rPr lang="en-US" dirty="0" smtClean="0"/>
              <a:t>Q/A</a:t>
            </a:r>
          </a:p>
          <a:p>
            <a:pPr lvl="1"/>
            <a:r>
              <a:rPr lang="en-US" dirty="0" smtClean="0"/>
              <a:t>Where do you think you might live while in college? </a:t>
            </a:r>
            <a:endParaRPr lang="en-US" dirty="0"/>
          </a:p>
        </p:txBody>
      </p:sp>
    </p:spTree>
    <p:extLst>
      <p:ext uri="{BB962C8B-B14F-4D97-AF65-F5344CB8AC3E}">
        <p14:creationId xmlns:p14="http://schemas.microsoft.com/office/powerpoint/2010/main" val="1252044612"/>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Involved </a:t>
            </a:r>
            <a:endParaRPr lang="en-US" dirty="0"/>
          </a:p>
        </p:txBody>
      </p:sp>
      <p:sp>
        <p:nvSpPr>
          <p:cNvPr id="3" name="Content Placeholder 2"/>
          <p:cNvSpPr>
            <a:spLocks noGrp="1"/>
          </p:cNvSpPr>
          <p:nvPr>
            <p:ph idx="1"/>
          </p:nvPr>
        </p:nvSpPr>
        <p:spPr/>
        <p:txBody>
          <a:bodyPr/>
          <a:lstStyle/>
          <a:p>
            <a:r>
              <a:rPr lang="en-US" dirty="0" smtClean="0"/>
              <a:t>Go to involvement fairs </a:t>
            </a:r>
          </a:p>
          <a:p>
            <a:r>
              <a:rPr lang="en-US" dirty="0" smtClean="0"/>
              <a:t>Join clubs that spark your interest </a:t>
            </a:r>
          </a:p>
          <a:p>
            <a:r>
              <a:rPr lang="en-US" dirty="0" smtClean="0"/>
              <a:t>Find clubs that relate to your possible major</a:t>
            </a:r>
          </a:p>
          <a:p>
            <a:r>
              <a:rPr lang="en-US" dirty="0" smtClean="0"/>
              <a:t>Greek Life</a:t>
            </a:r>
          </a:p>
          <a:p>
            <a:r>
              <a:rPr lang="en-US" dirty="0" smtClean="0"/>
              <a:t>CIRCLE K INTERNATIONAL!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510129"/>
            <a:ext cx="2676358" cy="2666834"/>
          </a:xfrm>
          <a:prstGeom prst="rect">
            <a:avLst/>
          </a:prstGeom>
        </p:spPr>
      </p:pic>
    </p:spTree>
    <p:extLst>
      <p:ext uri="{BB962C8B-B14F-4D97-AF65-F5344CB8AC3E}">
        <p14:creationId xmlns:p14="http://schemas.microsoft.com/office/powerpoint/2010/main" val="1973642222"/>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1179</TotalTime>
  <Words>1021</Words>
  <Application>Microsoft Office PowerPoint</Application>
  <PresentationFormat>Custom</PresentationFormat>
  <Paragraphs>104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Keys to College</vt:lpstr>
      <vt:lpstr>Why should I go to College?</vt:lpstr>
      <vt:lpstr>Types of Schools</vt:lpstr>
      <vt:lpstr>What Do Colleges Consider?</vt:lpstr>
      <vt:lpstr>The Application Process</vt:lpstr>
      <vt:lpstr>The College Essay </vt:lpstr>
      <vt:lpstr>Paying for it All</vt:lpstr>
      <vt:lpstr>Where Should You Live?  On-Campus vs. Off-Campus</vt:lpstr>
      <vt:lpstr>How to Get Involved </vt:lpstr>
      <vt:lpstr>What is Circle K International?</vt:lpstr>
      <vt:lpstr>What is in CKI?</vt:lpstr>
      <vt:lpstr>CKI Members Are Here to Help!</vt:lpstr>
      <vt:lpstr>Tips WE Learned the Hard Way</vt:lpstr>
      <vt:lpstr>Ending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Emily</dc:creator>
  <cp:lastModifiedBy>Samantha Gallahan</cp:lastModifiedBy>
  <cp:revision>27</cp:revision>
  <dcterms:created xsi:type="dcterms:W3CDTF">2016-09-12T23:53:13Z</dcterms:created>
  <dcterms:modified xsi:type="dcterms:W3CDTF">2016-12-08T01:52:04Z</dcterms:modified>
</cp:coreProperties>
</file>