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1" r:id="rId4"/>
    <p:sldId id="260" r:id="rId5"/>
    <p:sldId id="262" r:id="rId6"/>
    <p:sldId id="258" r:id="rId7"/>
    <p:sldId id="259" r:id="rId8"/>
    <p:sldId id="263" r:id="rId9"/>
    <p:sldId id="264" r:id="rId10"/>
    <p:sldId id="265" r:id="rId11"/>
    <p:sldId id="267" r:id="rId12"/>
    <p:sldId id="268" r:id="rId13"/>
    <p:sldId id="269" r:id="rId14"/>
    <p:sldId id="270" r:id="rId15"/>
    <p:sldId id="271" r:id="rId16"/>
    <p:sldId id="272" r:id="rId17"/>
    <p:sldId id="273" r:id="rId18"/>
    <p:sldId id="27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D82F"/>
    <a:srgbClr val="C4123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00" autoAdjust="0"/>
    <p:restoredTop sz="94660"/>
  </p:normalViewPr>
  <p:slideViewPr>
    <p:cSldViewPr snapToGrid="0">
      <p:cViewPr>
        <p:scale>
          <a:sx n="50" d="100"/>
          <a:sy n="50" d="100"/>
        </p:scale>
        <p:origin x="-1470" y="-59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8/2/2015</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8/2/2015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8/2/2015</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04067" y="1449112"/>
            <a:ext cx="7197726" cy="2421464"/>
          </a:xfrm>
        </p:spPr>
        <p:txBody>
          <a:bodyPr/>
          <a:lstStyle/>
          <a:p>
            <a:r>
              <a:rPr lang="en-US" dirty="0" smtClean="0">
                <a:latin typeface="Century Gothic" panose="020B0502020202020204" pitchFamily="34" charset="0"/>
              </a:rPr>
              <a:t>Key-Ping It Classy</a:t>
            </a:r>
            <a:endParaRPr lang="en-US" dirty="0">
              <a:latin typeface="Century Gothic" panose="020B0502020202020204" pitchFamily="34" charset="0"/>
            </a:endParaRPr>
          </a:p>
        </p:txBody>
      </p:sp>
      <p:sp>
        <p:nvSpPr>
          <p:cNvPr id="3" name="Subtitle 2"/>
          <p:cNvSpPr>
            <a:spLocks noGrp="1"/>
          </p:cNvSpPr>
          <p:nvPr>
            <p:ph type="subTitle" idx="1"/>
          </p:nvPr>
        </p:nvSpPr>
        <p:spPr>
          <a:xfrm>
            <a:off x="4104067" y="4681946"/>
            <a:ext cx="7197726" cy="1405467"/>
          </a:xfrm>
        </p:spPr>
        <p:txBody>
          <a:bodyPr/>
          <a:lstStyle/>
          <a:p>
            <a:r>
              <a:rPr lang="en-US" dirty="0" smtClean="0">
                <a:latin typeface="Century Gothic" panose="020B0502020202020204" pitchFamily="34" charset="0"/>
              </a:rPr>
              <a:t>A quick guide to dress codes and etiquette</a:t>
            </a:r>
            <a:endParaRPr lang="en-US" dirty="0">
              <a:latin typeface="Century Gothic" panose="020B0502020202020204" pitchFamily="34" charset="0"/>
            </a:endParaRPr>
          </a:p>
        </p:txBody>
      </p:sp>
      <p:pic>
        <p:nvPicPr>
          <p:cNvPr id="6" name="Picture 5"/>
          <p:cNvPicPr>
            <a:picLocks noChangeAspect="1"/>
          </p:cNvPicPr>
          <p:nvPr/>
        </p:nvPicPr>
        <p:blipFill>
          <a:blip r:embed="rId2"/>
          <a:stretch>
            <a:fillRect/>
          </a:stretch>
        </p:blipFill>
        <p:spPr>
          <a:xfrm>
            <a:off x="826022" y="1861354"/>
            <a:ext cx="2702789" cy="2690391"/>
          </a:xfrm>
          <a:prstGeom prst="rect">
            <a:avLst/>
          </a:prstGeom>
        </p:spPr>
      </p:pic>
    </p:spTree>
    <p:extLst>
      <p:ext uri="{BB962C8B-B14F-4D97-AF65-F5344CB8AC3E}">
        <p14:creationId xmlns:p14="http://schemas.microsoft.com/office/powerpoint/2010/main" xmlns="" val="3400493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Professional</a:t>
            </a:r>
            <a:endParaRPr lang="en-US" dirty="0"/>
          </a:p>
        </p:txBody>
      </p:sp>
      <p:sp>
        <p:nvSpPr>
          <p:cNvPr id="3" name="Text Placeholder 2"/>
          <p:cNvSpPr>
            <a:spLocks noGrp="1"/>
          </p:cNvSpPr>
          <p:nvPr>
            <p:ph type="body" idx="1"/>
          </p:nvPr>
        </p:nvSpPr>
        <p:spPr/>
        <p:txBody>
          <a:bodyPr/>
          <a:lstStyle/>
          <a:p>
            <a:r>
              <a:rPr lang="en-US" u="sng" dirty="0" smtClean="0">
                <a:latin typeface="Century Gothic" panose="020B0502020202020204" pitchFamily="34" charset="0"/>
              </a:rPr>
              <a:t>Males:</a:t>
            </a:r>
            <a:endParaRPr lang="en-US" u="sng" dirty="0">
              <a:latin typeface="Century Gothic" panose="020B0502020202020204" pitchFamily="34" charset="0"/>
            </a:endParaRPr>
          </a:p>
        </p:txBody>
      </p:sp>
      <p:sp>
        <p:nvSpPr>
          <p:cNvPr id="4" name="Content Placeholder 3"/>
          <p:cNvSpPr>
            <a:spLocks noGrp="1"/>
          </p:cNvSpPr>
          <p:nvPr>
            <p:ph sz="half" idx="2"/>
          </p:nvPr>
        </p:nvSpPr>
        <p:spPr/>
        <p:txBody>
          <a:bodyPr/>
          <a:lstStyle/>
          <a:p>
            <a:r>
              <a:rPr lang="en-US" dirty="0" smtClean="0">
                <a:latin typeface="Century Gothic" panose="020B0502020202020204" pitchFamily="34" charset="0"/>
              </a:rPr>
              <a:t>Suit including dress pants, dress shirt, and jacket</a:t>
            </a:r>
          </a:p>
          <a:p>
            <a:r>
              <a:rPr lang="en-US" dirty="0" smtClean="0">
                <a:latin typeface="Century Gothic" panose="020B0502020202020204" pitchFamily="34" charset="0"/>
              </a:rPr>
              <a:t>Bow tie or neck tie</a:t>
            </a:r>
          </a:p>
          <a:p>
            <a:r>
              <a:rPr lang="en-US" dirty="0" smtClean="0">
                <a:latin typeface="Century Gothic" panose="020B0502020202020204" pitchFamily="34" charset="0"/>
              </a:rPr>
              <a:t>Dress shoes</a:t>
            </a:r>
            <a:endParaRPr lang="en-US" dirty="0">
              <a:latin typeface="Century Gothic" panose="020B0502020202020204" pitchFamily="34" charset="0"/>
            </a:endParaRPr>
          </a:p>
        </p:txBody>
      </p:sp>
      <p:sp>
        <p:nvSpPr>
          <p:cNvPr id="5" name="Text Placeholder 4"/>
          <p:cNvSpPr>
            <a:spLocks noGrp="1"/>
          </p:cNvSpPr>
          <p:nvPr>
            <p:ph type="body" sz="quarter" idx="3"/>
          </p:nvPr>
        </p:nvSpPr>
        <p:spPr/>
        <p:txBody>
          <a:bodyPr/>
          <a:lstStyle/>
          <a:p>
            <a:r>
              <a:rPr lang="en-US" u="sng" dirty="0" smtClean="0">
                <a:latin typeface="Century Gothic" panose="020B0502020202020204" pitchFamily="34" charset="0"/>
              </a:rPr>
              <a:t>Females: </a:t>
            </a:r>
            <a:endParaRPr lang="en-US" u="sng" dirty="0">
              <a:latin typeface="Century Gothic" panose="020B0502020202020204" pitchFamily="34" charset="0"/>
            </a:endParaRPr>
          </a:p>
        </p:txBody>
      </p:sp>
      <p:sp>
        <p:nvSpPr>
          <p:cNvPr id="6" name="Content Placeholder 5"/>
          <p:cNvSpPr>
            <a:spLocks noGrp="1"/>
          </p:cNvSpPr>
          <p:nvPr>
            <p:ph sz="quarter" idx="4"/>
          </p:nvPr>
        </p:nvSpPr>
        <p:spPr/>
        <p:txBody>
          <a:bodyPr/>
          <a:lstStyle/>
          <a:p>
            <a:r>
              <a:rPr lang="en-US" dirty="0" smtClean="0">
                <a:latin typeface="Century Gothic" panose="020B0502020202020204" pitchFamily="34" charset="0"/>
              </a:rPr>
              <a:t>Business dress or business suit</a:t>
            </a:r>
          </a:p>
          <a:p>
            <a:r>
              <a:rPr lang="en-US" dirty="0" smtClean="0">
                <a:latin typeface="Century Gothic" panose="020B0502020202020204" pitchFamily="34" charset="0"/>
              </a:rPr>
              <a:t>Dress shoes including pumps, heels, wedges, or flats</a:t>
            </a:r>
          </a:p>
          <a:p>
            <a:r>
              <a:rPr lang="en-US" dirty="0" smtClean="0">
                <a:latin typeface="Century Gothic" panose="020B0502020202020204" pitchFamily="34" charset="0"/>
              </a:rPr>
              <a:t>Compliance with fingertip rule</a:t>
            </a:r>
          </a:p>
          <a:p>
            <a:r>
              <a:rPr lang="en-US" dirty="0" smtClean="0">
                <a:latin typeface="Century Gothic" panose="020B0502020202020204" pitchFamily="34" charset="0"/>
              </a:rPr>
              <a:t>Shoulders and bust covered</a:t>
            </a:r>
            <a:endParaRPr lang="en-US" dirty="0">
              <a:latin typeface="Century Gothic" panose="020B0502020202020204" pitchFamily="34" charset="0"/>
            </a:endParaRPr>
          </a:p>
        </p:txBody>
      </p:sp>
      <p:sp>
        <p:nvSpPr>
          <p:cNvPr id="7" name="TextBox 6"/>
          <p:cNvSpPr txBox="1"/>
          <p:nvPr/>
        </p:nvSpPr>
        <p:spPr>
          <a:xfrm>
            <a:off x="973670" y="5177986"/>
            <a:ext cx="9843556" cy="1226426"/>
          </a:xfrm>
          <a:prstGeom prst="rect">
            <a:avLst/>
          </a:prstGeom>
          <a:noFill/>
        </p:spPr>
        <p:txBody>
          <a:bodyPr wrap="square" rtlCol="0">
            <a:spAutoFit/>
          </a:bodyPr>
          <a:lstStyle/>
          <a:p>
            <a:pPr algn="ctr">
              <a:lnSpc>
                <a:spcPct val="200000"/>
              </a:lnSpc>
            </a:pPr>
            <a:r>
              <a:rPr lang="en-US" sz="2000" u="sng" dirty="0" smtClean="0">
                <a:latin typeface="Century Gothic" panose="020B0502020202020204" pitchFamily="34" charset="0"/>
              </a:rPr>
              <a:t>Do not wear:</a:t>
            </a:r>
            <a:r>
              <a:rPr lang="en-US" sz="2000" dirty="0" smtClean="0">
                <a:latin typeface="Century Gothic" panose="020B0502020202020204" pitchFamily="34" charset="0"/>
              </a:rPr>
              <a:t> Flip-flops/sandals, short skirts or dresses, shorts, jeans, sweatpants, t-shirts, sneakers, or tennis shoes.</a:t>
            </a:r>
            <a:endParaRPr lang="en-US" sz="2000" dirty="0">
              <a:latin typeface="Century Gothic" panose="020B0502020202020204" pitchFamily="34" charset="0"/>
            </a:endParaRPr>
          </a:p>
        </p:txBody>
      </p:sp>
    </p:spTree>
    <p:extLst>
      <p:ext uri="{BB962C8B-B14F-4D97-AF65-F5344CB8AC3E}">
        <p14:creationId xmlns:p14="http://schemas.microsoft.com/office/powerpoint/2010/main" xmlns="" val="39343755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Gothic" panose="020B0502020202020204" pitchFamily="34" charset="0"/>
              </a:rPr>
              <a:t>Business Professional: Examples</a:t>
            </a:r>
            <a:endParaRPr lang="en-US" dirty="0">
              <a:latin typeface="Century Gothic" panose="020B0502020202020204" pitchFamily="34" charset="0"/>
            </a:endParaRPr>
          </a:p>
        </p:txBody>
      </p:sp>
      <p:pic>
        <p:nvPicPr>
          <p:cNvPr id="3" name="Picture 2"/>
          <p:cNvPicPr>
            <a:picLocks noChangeAspect="1"/>
          </p:cNvPicPr>
          <p:nvPr/>
        </p:nvPicPr>
        <p:blipFill>
          <a:blip r:embed="rId2"/>
          <a:stretch>
            <a:fillRect/>
          </a:stretch>
        </p:blipFill>
        <p:spPr>
          <a:xfrm>
            <a:off x="3748536" y="3692737"/>
            <a:ext cx="1774090" cy="646232"/>
          </a:xfrm>
          <a:prstGeom prst="rect">
            <a:avLst/>
          </a:prstGeom>
        </p:spPr>
      </p:pic>
      <p:pic>
        <p:nvPicPr>
          <p:cNvPr id="4" name="Picture 3"/>
          <p:cNvPicPr>
            <a:picLocks noChangeAspect="1"/>
          </p:cNvPicPr>
          <p:nvPr/>
        </p:nvPicPr>
        <p:blipFill>
          <a:blip r:embed="rId3"/>
          <a:stretch>
            <a:fillRect/>
          </a:stretch>
        </p:blipFill>
        <p:spPr>
          <a:xfrm>
            <a:off x="5885867" y="2764690"/>
            <a:ext cx="2139881" cy="646232"/>
          </a:xfrm>
          <a:prstGeom prst="rect">
            <a:avLst/>
          </a:prstGeom>
        </p:spPr>
      </p:pic>
      <p:pic>
        <p:nvPicPr>
          <p:cNvPr id="5" name="Picture 4"/>
          <p:cNvPicPr>
            <a:picLocks noChangeAspect="1"/>
          </p:cNvPicPr>
          <p:nvPr/>
        </p:nvPicPr>
        <p:blipFill>
          <a:blip r:embed="rId4"/>
          <a:stretch>
            <a:fillRect/>
          </a:stretch>
        </p:blipFill>
        <p:spPr>
          <a:xfrm>
            <a:off x="550174" y="2065867"/>
            <a:ext cx="2821473" cy="426807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8479524" y="2078496"/>
            <a:ext cx="3092590" cy="40098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6779389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Gothic" panose="020B0502020202020204" pitchFamily="34" charset="0"/>
              </a:rPr>
              <a:t>Formal Wear</a:t>
            </a:r>
            <a:endParaRPr lang="en-US" dirty="0">
              <a:latin typeface="Century Gothic" panose="020B0502020202020204" pitchFamily="34" charset="0"/>
            </a:endParaRPr>
          </a:p>
        </p:txBody>
      </p:sp>
      <p:sp>
        <p:nvSpPr>
          <p:cNvPr id="3" name="Text Placeholder 2"/>
          <p:cNvSpPr>
            <a:spLocks noGrp="1"/>
          </p:cNvSpPr>
          <p:nvPr>
            <p:ph type="body" idx="1"/>
          </p:nvPr>
        </p:nvSpPr>
        <p:spPr/>
        <p:txBody>
          <a:bodyPr/>
          <a:lstStyle/>
          <a:p>
            <a:r>
              <a:rPr lang="en-US" u="sng" dirty="0" smtClean="0">
                <a:latin typeface="Century Gothic" panose="020B0502020202020204" pitchFamily="34" charset="0"/>
              </a:rPr>
              <a:t>Males:</a:t>
            </a:r>
            <a:endParaRPr lang="en-US" u="sng" dirty="0">
              <a:latin typeface="Century Gothic" panose="020B0502020202020204" pitchFamily="34" charset="0"/>
            </a:endParaRPr>
          </a:p>
        </p:txBody>
      </p:sp>
      <p:sp>
        <p:nvSpPr>
          <p:cNvPr id="4" name="Content Placeholder 3"/>
          <p:cNvSpPr>
            <a:spLocks noGrp="1"/>
          </p:cNvSpPr>
          <p:nvPr>
            <p:ph sz="half" idx="2"/>
          </p:nvPr>
        </p:nvSpPr>
        <p:spPr/>
        <p:txBody>
          <a:bodyPr/>
          <a:lstStyle/>
          <a:p>
            <a:r>
              <a:rPr lang="en-US" dirty="0" smtClean="0">
                <a:latin typeface="Century Gothic" panose="020B0502020202020204" pitchFamily="34" charset="0"/>
              </a:rPr>
              <a:t>Suit including dress pants, dress shirt, and jacket OR tuxedo</a:t>
            </a:r>
          </a:p>
          <a:p>
            <a:r>
              <a:rPr lang="en-US" dirty="0" smtClean="0">
                <a:latin typeface="Century Gothic" panose="020B0502020202020204" pitchFamily="34" charset="0"/>
              </a:rPr>
              <a:t>Bow tie or neck tie</a:t>
            </a:r>
          </a:p>
          <a:p>
            <a:r>
              <a:rPr lang="en-US" dirty="0" smtClean="0">
                <a:latin typeface="Century Gothic" panose="020B0502020202020204" pitchFamily="34" charset="0"/>
              </a:rPr>
              <a:t>Dress shoes</a:t>
            </a:r>
            <a:endParaRPr lang="en-US" dirty="0">
              <a:latin typeface="Century Gothic" panose="020B0502020202020204" pitchFamily="34" charset="0"/>
            </a:endParaRPr>
          </a:p>
        </p:txBody>
      </p:sp>
      <p:sp>
        <p:nvSpPr>
          <p:cNvPr id="5" name="Text Placeholder 4"/>
          <p:cNvSpPr>
            <a:spLocks noGrp="1"/>
          </p:cNvSpPr>
          <p:nvPr>
            <p:ph type="body" sz="quarter" idx="3"/>
          </p:nvPr>
        </p:nvSpPr>
        <p:spPr/>
        <p:txBody>
          <a:bodyPr/>
          <a:lstStyle/>
          <a:p>
            <a:r>
              <a:rPr lang="en-US" u="sng" dirty="0" smtClean="0">
                <a:latin typeface="Century Gothic" panose="020B0502020202020204" pitchFamily="34" charset="0"/>
              </a:rPr>
              <a:t>Females:</a:t>
            </a:r>
            <a:endParaRPr lang="en-US" u="sng" dirty="0">
              <a:latin typeface="Century Gothic" panose="020B0502020202020204" pitchFamily="34" charset="0"/>
            </a:endParaRPr>
          </a:p>
        </p:txBody>
      </p:sp>
      <p:sp>
        <p:nvSpPr>
          <p:cNvPr id="6" name="Content Placeholder 5"/>
          <p:cNvSpPr>
            <a:spLocks noGrp="1"/>
          </p:cNvSpPr>
          <p:nvPr>
            <p:ph sz="quarter" idx="4"/>
          </p:nvPr>
        </p:nvSpPr>
        <p:spPr/>
        <p:txBody>
          <a:bodyPr/>
          <a:lstStyle/>
          <a:p>
            <a:r>
              <a:rPr lang="en-US" dirty="0" smtClean="0">
                <a:latin typeface="Century Gothic" panose="020B0502020202020204" pitchFamily="34" charset="0"/>
              </a:rPr>
              <a:t>Business/formal dress or Sunday dress (prom/homecoming style)</a:t>
            </a:r>
          </a:p>
          <a:p>
            <a:r>
              <a:rPr lang="en-US" dirty="0" smtClean="0">
                <a:latin typeface="Century Gothic" panose="020B0502020202020204" pitchFamily="34" charset="0"/>
              </a:rPr>
              <a:t>Dress shoes including nice heels or flats</a:t>
            </a:r>
          </a:p>
          <a:p>
            <a:r>
              <a:rPr lang="en-US" dirty="0" smtClean="0">
                <a:latin typeface="Century Gothic" panose="020B0502020202020204" pitchFamily="34" charset="0"/>
              </a:rPr>
              <a:t>Shoulders may be revealed</a:t>
            </a:r>
          </a:p>
          <a:p>
            <a:r>
              <a:rPr lang="en-US" dirty="0" smtClean="0">
                <a:latin typeface="Century Gothic" panose="020B0502020202020204" pitchFamily="34" charset="0"/>
              </a:rPr>
              <a:t>Compliance with fingertip rule </a:t>
            </a:r>
            <a:endParaRPr lang="en-US" dirty="0">
              <a:latin typeface="Century Gothic" panose="020B0502020202020204" pitchFamily="34" charset="0"/>
            </a:endParaRPr>
          </a:p>
        </p:txBody>
      </p:sp>
      <p:sp>
        <p:nvSpPr>
          <p:cNvPr id="7" name="TextBox 6"/>
          <p:cNvSpPr txBox="1"/>
          <p:nvPr/>
        </p:nvSpPr>
        <p:spPr>
          <a:xfrm>
            <a:off x="973670" y="5022376"/>
            <a:ext cx="9843556" cy="1323439"/>
          </a:xfrm>
          <a:prstGeom prst="rect">
            <a:avLst/>
          </a:prstGeom>
          <a:noFill/>
        </p:spPr>
        <p:txBody>
          <a:bodyPr wrap="square" rtlCol="0">
            <a:spAutoFit/>
          </a:bodyPr>
          <a:lstStyle/>
          <a:p>
            <a:pPr algn="ctr">
              <a:lnSpc>
                <a:spcPct val="200000"/>
              </a:lnSpc>
            </a:pPr>
            <a:r>
              <a:rPr lang="en-US" sz="2000" u="sng" dirty="0" smtClean="0">
                <a:latin typeface="Century Gothic" panose="020B0502020202020204" pitchFamily="34" charset="0"/>
              </a:rPr>
              <a:t>Do not wear:</a:t>
            </a:r>
            <a:r>
              <a:rPr lang="en-US" sz="2000" dirty="0" smtClean="0">
                <a:latin typeface="Century Gothic" panose="020B0502020202020204" pitchFamily="34" charset="0"/>
              </a:rPr>
              <a:t> Flip-flops/sandals, short skirts or dresses, shorts, jeans, sweatpants, t-shirts, sneakers, or tennis shoes.</a:t>
            </a:r>
            <a:endParaRPr lang="en-US" sz="2000" dirty="0">
              <a:latin typeface="Century Gothic" panose="020B0502020202020204" pitchFamily="34" charset="0"/>
            </a:endParaRPr>
          </a:p>
        </p:txBody>
      </p:sp>
    </p:spTree>
    <p:extLst>
      <p:ext uri="{BB962C8B-B14F-4D97-AF65-F5344CB8AC3E}">
        <p14:creationId xmlns:p14="http://schemas.microsoft.com/office/powerpoint/2010/main" xmlns="" val="1484321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Gothic" panose="020B0502020202020204" pitchFamily="34" charset="0"/>
              </a:rPr>
              <a:t>Formal Wear: Examples</a:t>
            </a:r>
            <a:endParaRPr lang="en-US" dirty="0">
              <a:latin typeface="Century Gothic" panose="020B0502020202020204" pitchFamily="34" charset="0"/>
            </a:endParaRPr>
          </a:p>
        </p:txBody>
      </p:sp>
      <p:pic>
        <p:nvPicPr>
          <p:cNvPr id="7" name="Picture 6"/>
          <p:cNvPicPr>
            <a:picLocks noChangeAspect="1"/>
          </p:cNvPicPr>
          <p:nvPr/>
        </p:nvPicPr>
        <p:blipFill>
          <a:blip r:embed="rId2"/>
          <a:stretch>
            <a:fillRect/>
          </a:stretch>
        </p:blipFill>
        <p:spPr>
          <a:xfrm>
            <a:off x="685801" y="2183432"/>
            <a:ext cx="3154680" cy="3943350"/>
          </a:xfrm>
          <a:prstGeom prst="rect">
            <a:avLst/>
          </a:prstGeom>
        </p:spPr>
      </p:pic>
      <p:pic>
        <p:nvPicPr>
          <p:cNvPr id="8" name="Picture 7"/>
          <p:cNvPicPr>
            <a:picLocks noChangeAspect="1"/>
          </p:cNvPicPr>
          <p:nvPr/>
        </p:nvPicPr>
        <p:blipFill>
          <a:blip r:embed="rId3"/>
          <a:stretch>
            <a:fillRect/>
          </a:stretch>
        </p:blipFill>
        <p:spPr>
          <a:xfrm>
            <a:off x="4098612" y="3831991"/>
            <a:ext cx="1774090" cy="646232"/>
          </a:xfrm>
          <a:prstGeom prst="rect">
            <a:avLst/>
          </a:prstGeom>
        </p:spPr>
      </p:pic>
      <p:pic>
        <p:nvPicPr>
          <p:cNvPr id="9" name="Picture 8"/>
          <p:cNvPicPr>
            <a:picLocks noChangeAspect="1"/>
          </p:cNvPicPr>
          <p:nvPr/>
        </p:nvPicPr>
        <p:blipFill>
          <a:blip r:embed="rId4"/>
          <a:stretch>
            <a:fillRect/>
          </a:stretch>
        </p:blipFill>
        <p:spPr>
          <a:xfrm>
            <a:off x="5872702" y="2844627"/>
            <a:ext cx="2139881" cy="646232"/>
          </a:xfrm>
          <a:prstGeom prst="rect">
            <a:avLst/>
          </a:prstGeom>
        </p:spPr>
      </p:pic>
      <p:pic>
        <p:nvPicPr>
          <p:cNvPr id="10" name="Picture 9"/>
          <p:cNvPicPr>
            <a:picLocks noChangeAspect="1"/>
          </p:cNvPicPr>
          <p:nvPr/>
        </p:nvPicPr>
        <p:blipFill>
          <a:blip r:embed="rId5"/>
          <a:stretch>
            <a:fillRect/>
          </a:stretch>
        </p:blipFill>
        <p:spPr>
          <a:xfrm>
            <a:off x="8568553" y="1733161"/>
            <a:ext cx="2612868" cy="45503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8472340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Gothic" panose="020B0502020202020204" pitchFamily="34" charset="0"/>
              </a:rPr>
              <a:t>Part II: Etiquette</a:t>
            </a:r>
            <a:endParaRPr lang="en-US" dirty="0">
              <a:latin typeface="Century Gothic" panose="020B0502020202020204" pitchFamily="34" charset="0"/>
            </a:endParaRPr>
          </a:p>
        </p:txBody>
      </p:sp>
      <p:sp>
        <p:nvSpPr>
          <p:cNvPr id="5" name="Content Placeholder 4"/>
          <p:cNvSpPr>
            <a:spLocks noGrp="1"/>
          </p:cNvSpPr>
          <p:nvPr>
            <p:ph idx="1"/>
          </p:nvPr>
        </p:nvSpPr>
        <p:spPr>
          <a:xfrm>
            <a:off x="685801" y="2375983"/>
            <a:ext cx="10131425" cy="3649133"/>
          </a:xfrm>
        </p:spPr>
        <p:txBody>
          <a:bodyPr>
            <a:noAutofit/>
          </a:bodyPr>
          <a:lstStyle/>
          <a:p>
            <a:pPr marL="0" indent="0">
              <a:buNone/>
            </a:pPr>
            <a:r>
              <a:rPr lang="en-US" sz="1700" u="sng" dirty="0" smtClean="0">
                <a:latin typeface="Century Gothic" panose="020B0502020202020204" pitchFamily="34" charset="0"/>
              </a:rPr>
              <a:t>Basic table manners:</a:t>
            </a:r>
          </a:p>
          <a:p>
            <a:pPr>
              <a:lnSpc>
                <a:spcPct val="200000"/>
              </a:lnSpc>
            </a:pPr>
            <a:r>
              <a:rPr lang="en-US" sz="1700" dirty="0" smtClean="0">
                <a:latin typeface="Century Gothic" panose="020B0502020202020204" pitchFamily="34" charset="0"/>
              </a:rPr>
              <a:t>Place your napkin in your lap.</a:t>
            </a:r>
          </a:p>
          <a:p>
            <a:pPr>
              <a:lnSpc>
                <a:spcPct val="200000"/>
              </a:lnSpc>
            </a:pPr>
            <a:r>
              <a:rPr lang="en-US" sz="1700" dirty="0" smtClean="0">
                <a:latin typeface="Century Gothic" panose="020B0502020202020204" pitchFamily="34" charset="0"/>
              </a:rPr>
              <a:t>If you leave the table during the meal, place your napkin on the table, to the left of your fork.</a:t>
            </a:r>
          </a:p>
          <a:p>
            <a:pPr>
              <a:lnSpc>
                <a:spcPct val="200000"/>
              </a:lnSpc>
            </a:pPr>
            <a:r>
              <a:rPr lang="en-US" sz="1700" dirty="0" smtClean="0">
                <a:latin typeface="Century Gothic" panose="020B0502020202020204" pitchFamily="34" charset="0"/>
              </a:rPr>
              <a:t>Work from the outside in with utensils.</a:t>
            </a:r>
          </a:p>
          <a:p>
            <a:pPr>
              <a:lnSpc>
                <a:spcPct val="200000"/>
              </a:lnSpc>
            </a:pPr>
            <a:r>
              <a:rPr lang="en-US" sz="1700" dirty="0">
                <a:latin typeface="Century Gothic" panose="020B0502020202020204" pitchFamily="34" charset="0"/>
              </a:rPr>
              <a:t>When you’re taking a break, rest your fork and knife entirely on the plate. When you’re finished, place them diagonally on the plate, side by side, with the handles at four o’clock</a:t>
            </a:r>
            <a:r>
              <a:rPr lang="en-US" sz="1700" dirty="0" smtClean="0">
                <a:latin typeface="Century Gothic" panose="020B0502020202020204" pitchFamily="34" charset="0"/>
              </a:rPr>
              <a:t>.</a:t>
            </a:r>
          </a:p>
        </p:txBody>
      </p:sp>
    </p:spTree>
    <p:extLst>
      <p:ext uri="{BB962C8B-B14F-4D97-AF65-F5344CB8AC3E}">
        <p14:creationId xmlns:p14="http://schemas.microsoft.com/office/powerpoint/2010/main" xmlns="" val="1546473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Gothic" panose="020B0502020202020204" pitchFamily="34" charset="0"/>
              </a:rPr>
              <a:t>Basic Table manners: Continued</a:t>
            </a:r>
            <a:endParaRPr lang="en-US" dirty="0">
              <a:latin typeface="Century Gothic" panose="020B0502020202020204" pitchFamily="34" charset="0"/>
            </a:endParaRPr>
          </a:p>
        </p:txBody>
      </p:sp>
      <p:sp>
        <p:nvSpPr>
          <p:cNvPr id="3" name="Content Placeholder 2"/>
          <p:cNvSpPr>
            <a:spLocks noGrp="1"/>
          </p:cNvSpPr>
          <p:nvPr>
            <p:ph idx="1"/>
          </p:nvPr>
        </p:nvSpPr>
        <p:spPr/>
        <p:txBody>
          <a:bodyPr/>
          <a:lstStyle/>
          <a:p>
            <a:pPr>
              <a:lnSpc>
                <a:spcPct val="200000"/>
              </a:lnSpc>
            </a:pPr>
            <a:r>
              <a:rPr lang="en-US" dirty="0" smtClean="0">
                <a:latin typeface="Century Gothic" panose="020B0502020202020204" pitchFamily="34" charset="0"/>
              </a:rPr>
              <a:t>Never use your hands to eat if utensils are available.</a:t>
            </a:r>
          </a:p>
          <a:p>
            <a:pPr>
              <a:lnSpc>
                <a:spcPct val="200000"/>
              </a:lnSpc>
            </a:pPr>
            <a:r>
              <a:rPr lang="en-US" dirty="0" smtClean="0">
                <a:latin typeface="Century Gothic" panose="020B0502020202020204" pitchFamily="34" charset="0"/>
              </a:rPr>
              <a:t>Try not to be too loud while at the table.</a:t>
            </a:r>
          </a:p>
          <a:p>
            <a:pPr>
              <a:lnSpc>
                <a:spcPct val="200000"/>
              </a:lnSpc>
            </a:pPr>
            <a:r>
              <a:rPr lang="en-US" dirty="0">
                <a:latin typeface="Century Gothic" panose="020B0502020202020204" pitchFamily="34" charset="0"/>
              </a:rPr>
              <a:t>If you drop something, pretend that it didn’t happen, but if a drop or spill is too major, discreetly call a server.</a:t>
            </a:r>
          </a:p>
          <a:p>
            <a:endParaRPr lang="en-US" dirty="0">
              <a:latin typeface="Century Gothic" panose="020B0502020202020204" pitchFamily="34" charset="0"/>
            </a:endParaRPr>
          </a:p>
        </p:txBody>
      </p:sp>
    </p:spTree>
    <p:extLst>
      <p:ext uri="{BB962C8B-B14F-4D97-AF65-F5344CB8AC3E}">
        <p14:creationId xmlns:p14="http://schemas.microsoft.com/office/powerpoint/2010/main" xmlns="" val="24538618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43288"/>
          <a:stretch/>
        </p:blipFill>
        <p:spPr>
          <a:xfrm>
            <a:off x="2524627" y="0"/>
            <a:ext cx="6940215" cy="6864238"/>
          </a:xfrm>
          <a:prstGeom prst="rect">
            <a:avLst/>
          </a:prstGeom>
        </p:spPr>
      </p:pic>
    </p:spTree>
    <p:extLst>
      <p:ext uri="{BB962C8B-B14F-4D97-AF65-F5344CB8AC3E}">
        <p14:creationId xmlns:p14="http://schemas.microsoft.com/office/powerpoint/2010/main" xmlns="" val="33788432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6218"/>
          <a:stretch/>
        </p:blipFill>
        <p:spPr>
          <a:xfrm>
            <a:off x="1575706" y="-17976"/>
            <a:ext cx="9005208" cy="6875976"/>
          </a:xfrm>
          <a:prstGeom prst="rect">
            <a:avLst/>
          </a:prstGeom>
        </p:spPr>
      </p:pic>
    </p:spTree>
    <p:extLst>
      <p:ext uri="{BB962C8B-B14F-4D97-AF65-F5344CB8AC3E}">
        <p14:creationId xmlns:p14="http://schemas.microsoft.com/office/powerpoint/2010/main" xmlns="" val="14757554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301" y="2800350"/>
            <a:ext cx="10131425" cy="1456267"/>
          </a:xfrm>
        </p:spPr>
        <p:txBody>
          <a:bodyPr>
            <a:noAutofit/>
          </a:bodyPr>
          <a:lstStyle/>
          <a:p>
            <a:pPr algn="ctr">
              <a:lnSpc>
                <a:spcPct val="200000"/>
              </a:lnSpc>
            </a:pPr>
            <a:r>
              <a:rPr lang="en-US" dirty="0" smtClean="0">
                <a:latin typeface="Century Gothic" panose="020B0502020202020204" pitchFamily="34" charset="0"/>
              </a:rPr>
              <a:t>Just remember these simple rules, and you’ll always Key-p it classy!</a:t>
            </a:r>
            <a:endParaRPr lang="en-US" dirty="0">
              <a:latin typeface="Century Gothic" panose="020B0502020202020204" pitchFamily="34" charset="0"/>
            </a:endParaRPr>
          </a:p>
        </p:txBody>
      </p:sp>
    </p:spTree>
    <p:extLst>
      <p:ext uri="{BB962C8B-B14F-4D97-AF65-F5344CB8AC3E}">
        <p14:creationId xmlns:p14="http://schemas.microsoft.com/office/powerpoint/2010/main" xmlns="" val="22611658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Gothic" panose="020B0502020202020204" pitchFamily="34" charset="0"/>
              </a:rPr>
              <a:t>Part I: Dress codes in Key Club</a:t>
            </a:r>
            <a:endParaRPr lang="en-US" dirty="0">
              <a:latin typeface="Century Gothic" panose="020B0502020202020204" pitchFamily="34" charset="0"/>
            </a:endParaRPr>
          </a:p>
        </p:txBody>
      </p:sp>
      <p:sp>
        <p:nvSpPr>
          <p:cNvPr id="3" name="Content Placeholder 2"/>
          <p:cNvSpPr>
            <a:spLocks noGrp="1"/>
          </p:cNvSpPr>
          <p:nvPr>
            <p:ph idx="1"/>
          </p:nvPr>
        </p:nvSpPr>
        <p:spPr/>
        <p:txBody>
          <a:bodyPr/>
          <a:lstStyle/>
          <a:p>
            <a:pPr marL="0" indent="0">
              <a:lnSpc>
                <a:spcPct val="200000"/>
              </a:lnSpc>
              <a:buNone/>
            </a:pPr>
            <a:r>
              <a:rPr lang="en-US" dirty="0" smtClean="0"/>
              <a:t>	</a:t>
            </a:r>
            <a:r>
              <a:rPr lang="en-US" sz="2400" dirty="0" smtClean="0">
                <a:latin typeface="Century Gothic" panose="020B0502020202020204" pitchFamily="34" charset="0"/>
              </a:rPr>
              <a:t>In Key Club, there are different dress codes that you will be expected to follow. Some examples are spirit wear, classy casual, business casual, business professional, and formal wear. They will be covered in order from least to most formal.</a:t>
            </a:r>
            <a:endParaRPr lang="en-US" sz="2400" dirty="0">
              <a:latin typeface="Century Gothic" panose="020B0502020202020204" pitchFamily="34" charset="0"/>
            </a:endParaRPr>
          </a:p>
        </p:txBody>
      </p:sp>
    </p:spTree>
    <p:extLst>
      <p:ext uri="{BB962C8B-B14F-4D97-AF65-F5344CB8AC3E}">
        <p14:creationId xmlns:p14="http://schemas.microsoft.com/office/powerpoint/2010/main" xmlns="" val="42195641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Gothic" panose="020B0502020202020204" pitchFamily="34" charset="0"/>
              </a:rPr>
              <a:t>Fingertip Rule</a:t>
            </a:r>
            <a:endParaRPr lang="en-US" dirty="0">
              <a:latin typeface="Century Gothic" panose="020B0502020202020204" pitchFamily="34" charset="0"/>
            </a:endParaRPr>
          </a:p>
        </p:txBody>
      </p:sp>
      <p:sp>
        <p:nvSpPr>
          <p:cNvPr id="3" name="Content Placeholder 2"/>
          <p:cNvSpPr>
            <a:spLocks noGrp="1"/>
          </p:cNvSpPr>
          <p:nvPr>
            <p:ph idx="1"/>
          </p:nvPr>
        </p:nvSpPr>
        <p:spPr>
          <a:xfrm>
            <a:off x="685800" y="957211"/>
            <a:ext cx="10131425" cy="3649133"/>
          </a:xfrm>
        </p:spPr>
        <p:txBody>
          <a:bodyPr>
            <a:normAutofit/>
          </a:bodyPr>
          <a:lstStyle/>
          <a:p>
            <a:pPr marL="0" indent="0">
              <a:lnSpc>
                <a:spcPct val="200000"/>
              </a:lnSpc>
              <a:buNone/>
            </a:pPr>
            <a:r>
              <a:rPr lang="en-US" sz="2800" dirty="0" smtClean="0"/>
              <a:t>	</a:t>
            </a:r>
            <a:r>
              <a:rPr lang="en-US" sz="2000" dirty="0" smtClean="0">
                <a:latin typeface="Century Gothic" panose="020B0502020202020204" pitchFamily="34" charset="0"/>
              </a:rPr>
              <a:t>All skirts, dresses, and shorts must be to at least fingertip length when standing upright, meaning that no fingertip may extend below the hem of the dress, skirt, or shorts.</a:t>
            </a:r>
            <a:endParaRPr lang="en-US" sz="2000" dirty="0"/>
          </a:p>
        </p:txBody>
      </p:sp>
      <p:pic>
        <p:nvPicPr>
          <p:cNvPr id="4" name="Picture 3"/>
          <p:cNvPicPr>
            <a:picLocks noChangeAspect="1"/>
          </p:cNvPicPr>
          <p:nvPr/>
        </p:nvPicPr>
        <p:blipFill>
          <a:blip r:embed="rId2"/>
          <a:stretch>
            <a:fillRect/>
          </a:stretch>
        </p:blipFill>
        <p:spPr>
          <a:xfrm>
            <a:off x="3082404" y="3696468"/>
            <a:ext cx="2799781" cy="284422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a:srcRect l="57746"/>
          <a:stretch/>
        </p:blipFill>
        <p:spPr>
          <a:xfrm>
            <a:off x="7195024" y="3683190"/>
            <a:ext cx="2414801" cy="2857500"/>
          </a:xfrm>
          <a:prstGeom prst="rect">
            <a:avLst/>
          </a:prstGeom>
          <a:ln>
            <a:noFill/>
          </a:ln>
          <a:effectLst>
            <a:outerShdw blurRad="292100" dist="139700" dir="2700000" algn="tl" rotWithShape="0">
              <a:srgbClr val="333333">
                <a:alpha val="65000"/>
              </a:srgbClr>
            </a:outerShdw>
          </a:effectLst>
        </p:spPr>
      </p:pic>
      <p:sp>
        <p:nvSpPr>
          <p:cNvPr id="6" name="Multiply 5"/>
          <p:cNvSpPr/>
          <p:nvPr/>
        </p:nvSpPr>
        <p:spPr>
          <a:xfrm>
            <a:off x="8619793" y="3303000"/>
            <a:ext cx="2963034" cy="3631158"/>
          </a:xfrm>
          <a:prstGeom prst="mathMultiply">
            <a:avLst/>
          </a:prstGeom>
          <a:solidFill>
            <a:srgbClr val="C41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7649327">
            <a:off x="854132" y="4813576"/>
            <a:ext cx="357377" cy="1441837"/>
          </a:xfrm>
          <a:prstGeom prst="rect">
            <a:avLst/>
          </a:prstGeom>
          <a:solidFill>
            <a:srgbClr val="C4D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8651645">
            <a:off x="959752" y="4839118"/>
            <a:ext cx="2714100" cy="415915"/>
          </a:xfrm>
          <a:prstGeom prst="rect">
            <a:avLst/>
          </a:prstGeom>
          <a:solidFill>
            <a:srgbClr val="C4D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3572694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Gothic" panose="020B0502020202020204" pitchFamily="34" charset="0"/>
              </a:rPr>
              <a:t>Spirit Wear</a:t>
            </a:r>
            <a:endParaRPr lang="en-US" dirty="0">
              <a:latin typeface="Century Gothic" panose="020B0502020202020204" pitchFamily="34" charset="0"/>
            </a:endParaRPr>
          </a:p>
        </p:txBody>
      </p:sp>
      <p:sp>
        <p:nvSpPr>
          <p:cNvPr id="9" name="Text Placeholder 8"/>
          <p:cNvSpPr>
            <a:spLocks noGrp="1"/>
          </p:cNvSpPr>
          <p:nvPr>
            <p:ph type="body" idx="1"/>
          </p:nvPr>
        </p:nvSpPr>
        <p:spPr/>
        <p:txBody>
          <a:bodyPr/>
          <a:lstStyle/>
          <a:p>
            <a:r>
              <a:rPr lang="en-US" u="sng" dirty="0" smtClean="0">
                <a:latin typeface="Century Gothic" panose="020B0502020202020204" pitchFamily="34" charset="0"/>
              </a:rPr>
              <a:t>Males:</a:t>
            </a:r>
            <a:endParaRPr lang="en-US" u="sng" dirty="0">
              <a:latin typeface="Century Gothic" panose="020B0502020202020204" pitchFamily="34" charset="0"/>
            </a:endParaRPr>
          </a:p>
        </p:txBody>
      </p:sp>
      <p:sp>
        <p:nvSpPr>
          <p:cNvPr id="10" name="Content Placeholder 9"/>
          <p:cNvSpPr>
            <a:spLocks noGrp="1"/>
          </p:cNvSpPr>
          <p:nvPr>
            <p:ph sz="half" idx="2"/>
          </p:nvPr>
        </p:nvSpPr>
        <p:spPr/>
        <p:txBody>
          <a:bodyPr/>
          <a:lstStyle/>
          <a:p>
            <a:r>
              <a:rPr lang="en-US" dirty="0" smtClean="0">
                <a:latin typeface="Century Gothic" panose="020B0502020202020204" pitchFamily="34" charset="0"/>
              </a:rPr>
              <a:t>Appropriate pants, jeans, or dress pants</a:t>
            </a:r>
          </a:p>
          <a:p>
            <a:r>
              <a:rPr lang="en-US" dirty="0" smtClean="0">
                <a:latin typeface="Century Gothic" panose="020B0502020202020204" pitchFamily="34" charset="0"/>
              </a:rPr>
              <a:t>Key Club/DCON related shirts</a:t>
            </a:r>
          </a:p>
          <a:p>
            <a:r>
              <a:rPr lang="en-US" dirty="0" smtClean="0">
                <a:latin typeface="Century Gothic" panose="020B0502020202020204" pitchFamily="34" charset="0"/>
              </a:rPr>
              <a:t>Casual or dress shoes</a:t>
            </a:r>
            <a:endParaRPr lang="en-US" dirty="0">
              <a:latin typeface="Century Gothic" panose="020B0502020202020204" pitchFamily="34" charset="0"/>
            </a:endParaRPr>
          </a:p>
        </p:txBody>
      </p:sp>
      <p:sp>
        <p:nvSpPr>
          <p:cNvPr id="11" name="Text Placeholder 10"/>
          <p:cNvSpPr>
            <a:spLocks noGrp="1"/>
          </p:cNvSpPr>
          <p:nvPr>
            <p:ph type="body" sz="quarter" idx="3"/>
          </p:nvPr>
        </p:nvSpPr>
        <p:spPr/>
        <p:txBody>
          <a:bodyPr/>
          <a:lstStyle/>
          <a:p>
            <a:r>
              <a:rPr lang="en-US" u="sng" dirty="0" smtClean="0">
                <a:latin typeface="Century Gothic" panose="020B0502020202020204" pitchFamily="34" charset="0"/>
              </a:rPr>
              <a:t>Females:</a:t>
            </a:r>
            <a:endParaRPr lang="en-US" u="sng" dirty="0">
              <a:latin typeface="Century Gothic" panose="020B0502020202020204" pitchFamily="34" charset="0"/>
            </a:endParaRPr>
          </a:p>
        </p:txBody>
      </p:sp>
      <p:sp>
        <p:nvSpPr>
          <p:cNvPr id="12" name="Content Placeholder 11"/>
          <p:cNvSpPr>
            <a:spLocks noGrp="1"/>
          </p:cNvSpPr>
          <p:nvPr>
            <p:ph sz="quarter" idx="4"/>
          </p:nvPr>
        </p:nvSpPr>
        <p:spPr/>
        <p:txBody>
          <a:bodyPr/>
          <a:lstStyle/>
          <a:p>
            <a:r>
              <a:rPr lang="en-US" dirty="0" smtClean="0">
                <a:latin typeface="Century Gothic" panose="020B0502020202020204" pitchFamily="34" charset="0"/>
              </a:rPr>
              <a:t>Appropriate pants, jeans, dress pants, or skirts</a:t>
            </a:r>
          </a:p>
          <a:p>
            <a:r>
              <a:rPr lang="en-US" dirty="0" smtClean="0">
                <a:latin typeface="Century Gothic" panose="020B0502020202020204" pitchFamily="34" charset="0"/>
              </a:rPr>
              <a:t>Key Club/DCON related shirts</a:t>
            </a:r>
          </a:p>
          <a:p>
            <a:r>
              <a:rPr lang="en-US" dirty="0" smtClean="0">
                <a:latin typeface="Century Gothic" panose="020B0502020202020204" pitchFamily="34" charset="0"/>
              </a:rPr>
              <a:t>Casual or dress shoes</a:t>
            </a:r>
          </a:p>
          <a:p>
            <a:r>
              <a:rPr lang="en-US" dirty="0" smtClean="0">
                <a:latin typeface="Century Gothic" panose="020B0502020202020204" pitchFamily="34" charset="0"/>
              </a:rPr>
              <a:t>Compliance with fingertip rule </a:t>
            </a:r>
            <a:endParaRPr lang="en-US" dirty="0">
              <a:latin typeface="Century Gothic" panose="020B0502020202020204" pitchFamily="34" charset="0"/>
            </a:endParaRPr>
          </a:p>
        </p:txBody>
      </p:sp>
      <p:sp>
        <p:nvSpPr>
          <p:cNvPr id="13" name="TextBox 12"/>
          <p:cNvSpPr txBox="1"/>
          <p:nvPr/>
        </p:nvSpPr>
        <p:spPr>
          <a:xfrm>
            <a:off x="685801" y="5008728"/>
            <a:ext cx="9959453" cy="1323439"/>
          </a:xfrm>
          <a:prstGeom prst="rect">
            <a:avLst/>
          </a:prstGeom>
          <a:noFill/>
        </p:spPr>
        <p:txBody>
          <a:bodyPr wrap="square" rtlCol="0">
            <a:spAutoFit/>
          </a:bodyPr>
          <a:lstStyle/>
          <a:p>
            <a:pPr algn="ctr">
              <a:lnSpc>
                <a:spcPct val="200000"/>
              </a:lnSpc>
            </a:pPr>
            <a:r>
              <a:rPr lang="en-US" sz="2000" u="sng" dirty="0" smtClean="0">
                <a:latin typeface="Century Gothic" panose="020B0502020202020204" pitchFamily="34" charset="0"/>
              </a:rPr>
              <a:t>Do not wear:</a:t>
            </a:r>
            <a:r>
              <a:rPr lang="en-US" sz="2000" dirty="0" smtClean="0">
                <a:latin typeface="Century Gothic" panose="020B0502020202020204" pitchFamily="34" charset="0"/>
              </a:rPr>
              <a:t> Pajamas, sweatpants, short skirts or dresses, cleavage bearing tops, shirts that do not cover the midriff, or any other revealing clothing.</a:t>
            </a:r>
            <a:endParaRPr lang="en-US" sz="2000" dirty="0">
              <a:latin typeface="Century Gothic" panose="020B0502020202020204" pitchFamily="34" charset="0"/>
            </a:endParaRPr>
          </a:p>
        </p:txBody>
      </p:sp>
    </p:spTree>
    <p:extLst>
      <p:ext uri="{BB962C8B-B14F-4D97-AF65-F5344CB8AC3E}">
        <p14:creationId xmlns:p14="http://schemas.microsoft.com/office/powerpoint/2010/main" xmlns="" val="33429280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latin typeface="Century Gothic" panose="020B0502020202020204" pitchFamily="34" charset="0"/>
              </a:rPr>
              <a:t>Spirit Wear: Examples</a:t>
            </a:r>
            <a:endParaRPr lang="en-US" dirty="0">
              <a:latin typeface="Century Gothic" panose="020B0502020202020204" pitchFamily="34" charset="0"/>
            </a:endParaRPr>
          </a:p>
        </p:txBody>
      </p:sp>
      <p:pic>
        <p:nvPicPr>
          <p:cNvPr id="8" name="Picture 7"/>
          <p:cNvPicPr>
            <a:picLocks noChangeAspect="1"/>
          </p:cNvPicPr>
          <p:nvPr/>
        </p:nvPicPr>
        <p:blipFill>
          <a:blip r:embed="rId2"/>
          <a:stretch>
            <a:fillRect/>
          </a:stretch>
        </p:blipFill>
        <p:spPr>
          <a:xfrm>
            <a:off x="885599" y="2392136"/>
            <a:ext cx="4865914" cy="364943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a:stretch>
            <a:fillRect/>
          </a:stretch>
        </p:blipFill>
        <p:spPr>
          <a:xfrm>
            <a:off x="6432077" y="2392136"/>
            <a:ext cx="4865914" cy="36494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3320318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Gothic" panose="020B0502020202020204" pitchFamily="34" charset="0"/>
              </a:rPr>
              <a:t>Classy Casual</a:t>
            </a:r>
            <a:endParaRPr lang="en-US" dirty="0">
              <a:latin typeface="Century Gothic" panose="020B0502020202020204" pitchFamily="34" charset="0"/>
            </a:endParaRPr>
          </a:p>
        </p:txBody>
      </p:sp>
      <p:sp>
        <p:nvSpPr>
          <p:cNvPr id="7" name="Text Placeholder 6"/>
          <p:cNvSpPr>
            <a:spLocks noGrp="1"/>
          </p:cNvSpPr>
          <p:nvPr>
            <p:ph type="body" idx="1"/>
          </p:nvPr>
        </p:nvSpPr>
        <p:spPr/>
        <p:txBody>
          <a:bodyPr/>
          <a:lstStyle/>
          <a:p>
            <a:r>
              <a:rPr lang="en-US" u="sng" dirty="0" smtClean="0">
                <a:latin typeface="Century Gothic" panose="020B0502020202020204" pitchFamily="34" charset="0"/>
              </a:rPr>
              <a:t>Males:</a:t>
            </a:r>
            <a:endParaRPr lang="en-US" u="sng" dirty="0">
              <a:latin typeface="Century Gothic" panose="020B0502020202020204" pitchFamily="34" charset="0"/>
            </a:endParaRPr>
          </a:p>
        </p:txBody>
      </p:sp>
      <p:sp>
        <p:nvSpPr>
          <p:cNvPr id="4" name="Content Placeholder 3"/>
          <p:cNvSpPr>
            <a:spLocks noGrp="1"/>
          </p:cNvSpPr>
          <p:nvPr>
            <p:ph sz="half" idx="2"/>
          </p:nvPr>
        </p:nvSpPr>
        <p:spPr/>
        <p:txBody>
          <a:bodyPr/>
          <a:lstStyle/>
          <a:p>
            <a:r>
              <a:rPr lang="en-US" dirty="0" smtClean="0">
                <a:latin typeface="Century Gothic" panose="020B0502020202020204" pitchFamily="34" charset="0"/>
              </a:rPr>
              <a:t>Shorts or jeans</a:t>
            </a:r>
          </a:p>
          <a:p>
            <a:r>
              <a:rPr lang="en-US" dirty="0" smtClean="0">
                <a:latin typeface="Century Gothic" panose="020B0502020202020204" pitchFamily="34" charset="0"/>
              </a:rPr>
              <a:t>Collared shirts, sweatshirts, or other appropriate t-shirts</a:t>
            </a:r>
          </a:p>
          <a:p>
            <a:r>
              <a:rPr lang="en-US" dirty="0" smtClean="0">
                <a:latin typeface="Century Gothic" panose="020B0502020202020204" pitchFamily="34" charset="0"/>
              </a:rPr>
              <a:t>Casual footwear</a:t>
            </a:r>
            <a:endParaRPr lang="en-US" dirty="0">
              <a:latin typeface="Century Gothic" panose="020B0502020202020204" pitchFamily="34" charset="0"/>
            </a:endParaRPr>
          </a:p>
        </p:txBody>
      </p:sp>
      <p:sp>
        <p:nvSpPr>
          <p:cNvPr id="8" name="Text Placeholder 7"/>
          <p:cNvSpPr>
            <a:spLocks noGrp="1"/>
          </p:cNvSpPr>
          <p:nvPr>
            <p:ph type="body" sz="quarter" idx="3"/>
          </p:nvPr>
        </p:nvSpPr>
        <p:spPr/>
        <p:txBody>
          <a:bodyPr/>
          <a:lstStyle/>
          <a:p>
            <a:r>
              <a:rPr lang="en-US" u="sng" dirty="0" smtClean="0">
                <a:latin typeface="Century Gothic" panose="020B0502020202020204" pitchFamily="34" charset="0"/>
              </a:rPr>
              <a:t>Females:</a:t>
            </a:r>
            <a:endParaRPr lang="en-US" u="sng" dirty="0">
              <a:latin typeface="Century Gothic" panose="020B0502020202020204" pitchFamily="34" charset="0"/>
            </a:endParaRPr>
          </a:p>
        </p:txBody>
      </p:sp>
      <p:sp>
        <p:nvSpPr>
          <p:cNvPr id="5" name="Content Placeholder 4"/>
          <p:cNvSpPr>
            <a:spLocks noGrp="1"/>
          </p:cNvSpPr>
          <p:nvPr>
            <p:ph sz="quarter" idx="4"/>
          </p:nvPr>
        </p:nvSpPr>
        <p:spPr/>
        <p:txBody>
          <a:bodyPr/>
          <a:lstStyle/>
          <a:p>
            <a:r>
              <a:rPr lang="en-US" dirty="0" smtClean="0">
                <a:latin typeface="Century Gothic" panose="020B0502020202020204" pitchFamily="34" charset="0"/>
              </a:rPr>
              <a:t>Shorts, skirts, </a:t>
            </a:r>
            <a:r>
              <a:rPr lang="en-US" dirty="0" err="1" smtClean="0">
                <a:latin typeface="Century Gothic" panose="020B0502020202020204" pitchFamily="34" charset="0"/>
              </a:rPr>
              <a:t>skorts</a:t>
            </a:r>
            <a:r>
              <a:rPr lang="en-US" dirty="0" smtClean="0">
                <a:latin typeface="Century Gothic" panose="020B0502020202020204" pitchFamily="34" charset="0"/>
              </a:rPr>
              <a:t>, or jeans</a:t>
            </a:r>
          </a:p>
          <a:p>
            <a:r>
              <a:rPr lang="en-US" dirty="0" smtClean="0">
                <a:latin typeface="Century Gothic" panose="020B0502020202020204" pitchFamily="34" charset="0"/>
              </a:rPr>
              <a:t>Collared shirts, sweatshirts, or other appropriate t-shirts</a:t>
            </a:r>
          </a:p>
          <a:p>
            <a:r>
              <a:rPr lang="en-US" dirty="0" smtClean="0">
                <a:latin typeface="Century Gothic" panose="020B0502020202020204" pitchFamily="34" charset="0"/>
              </a:rPr>
              <a:t>Casual footwear</a:t>
            </a:r>
            <a:endParaRPr lang="en-US" dirty="0">
              <a:latin typeface="Century Gothic" panose="020B0502020202020204" pitchFamily="34" charset="0"/>
            </a:endParaRPr>
          </a:p>
        </p:txBody>
      </p:sp>
      <p:sp>
        <p:nvSpPr>
          <p:cNvPr id="6" name="TextBox 5"/>
          <p:cNvSpPr txBox="1"/>
          <p:nvPr/>
        </p:nvSpPr>
        <p:spPr>
          <a:xfrm>
            <a:off x="826560" y="4958366"/>
            <a:ext cx="9839459" cy="1113062"/>
          </a:xfrm>
          <a:prstGeom prst="rect">
            <a:avLst/>
          </a:prstGeom>
          <a:noFill/>
        </p:spPr>
        <p:txBody>
          <a:bodyPr wrap="square" rtlCol="0">
            <a:spAutoFit/>
          </a:bodyPr>
          <a:lstStyle/>
          <a:p>
            <a:pPr algn="ctr">
              <a:lnSpc>
                <a:spcPct val="200000"/>
              </a:lnSpc>
            </a:pPr>
            <a:r>
              <a:rPr lang="en-US" u="sng" dirty="0" smtClean="0">
                <a:latin typeface="Century Gothic" panose="020B0502020202020204" pitchFamily="34" charset="0"/>
              </a:rPr>
              <a:t>Do Not Wear: </a:t>
            </a:r>
            <a:r>
              <a:rPr lang="en-US" dirty="0" smtClean="0">
                <a:latin typeface="Century Gothic" panose="020B0502020202020204" pitchFamily="34" charset="0"/>
              </a:rPr>
              <a:t> pajamas, short shorts, short skirts, shirts that do not cover the midriff, or any other revealing clothing. </a:t>
            </a:r>
          </a:p>
        </p:txBody>
      </p:sp>
    </p:spTree>
    <p:extLst>
      <p:ext uri="{BB962C8B-B14F-4D97-AF65-F5344CB8AC3E}">
        <p14:creationId xmlns:p14="http://schemas.microsoft.com/office/powerpoint/2010/main" xmlns="" val="1914182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latin typeface="Century Gothic" panose="020B0502020202020204" pitchFamily="34" charset="0"/>
              </a:rPr>
              <a:t>Classy Casual: Examples</a:t>
            </a:r>
            <a:endParaRPr lang="en-US" dirty="0">
              <a:latin typeface="Century Gothic" panose="020B0502020202020204" pitchFamily="34" charset="0"/>
            </a:endParaRPr>
          </a:p>
        </p:txBody>
      </p:sp>
      <p:pic>
        <p:nvPicPr>
          <p:cNvPr id="8" name="Picture 7"/>
          <p:cNvPicPr>
            <a:picLocks noChangeAspect="1"/>
          </p:cNvPicPr>
          <p:nvPr/>
        </p:nvPicPr>
        <p:blipFill>
          <a:blip r:embed="rId2"/>
          <a:stretch>
            <a:fillRect/>
          </a:stretch>
        </p:blipFill>
        <p:spPr>
          <a:xfrm>
            <a:off x="857527" y="1755206"/>
            <a:ext cx="3298222" cy="5102794"/>
          </a:xfrm>
          <a:prstGeom prst="rect">
            <a:avLst/>
          </a:prstGeom>
        </p:spPr>
      </p:pic>
      <p:pic>
        <p:nvPicPr>
          <p:cNvPr id="9" name="Picture 8"/>
          <p:cNvPicPr>
            <a:picLocks noChangeAspect="1"/>
          </p:cNvPicPr>
          <p:nvPr/>
        </p:nvPicPr>
        <p:blipFill>
          <a:blip r:embed="rId3"/>
          <a:stretch>
            <a:fillRect/>
          </a:stretch>
        </p:blipFill>
        <p:spPr>
          <a:xfrm>
            <a:off x="4074104" y="4511737"/>
            <a:ext cx="1774090" cy="646232"/>
          </a:xfrm>
          <a:prstGeom prst="rect">
            <a:avLst/>
          </a:prstGeom>
        </p:spPr>
      </p:pic>
      <p:sp>
        <p:nvSpPr>
          <p:cNvPr id="11" name="TextBox 10"/>
          <p:cNvSpPr txBox="1"/>
          <p:nvPr/>
        </p:nvSpPr>
        <p:spPr>
          <a:xfrm>
            <a:off x="5766549" y="2709951"/>
            <a:ext cx="2033516" cy="461665"/>
          </a:xfrm>
          <a:prstGeom prst="rect">
            <a:avLst/>
          </a:prstGeom>
          <a:noFill/>
        </p:spPr>
        <p:txBody>
          <a:bodyPr wrap="square" rtlCol="0">
            <a:spAutoFit/>
          </a:bodyPr>
          <a:lstStyle/>
          <a:p>
            <a:r>
              <a:rPr lang="en-US" sz="2400" dirty="0" smtClean="0">
                <a:latin typeface="Century Gothic" panose="020B0502020202020204" pitchFamily="34" charset="0"/>
              </a:rPr>
              <a:t>For females</a:t>
            </a:r>
            <a:endParaRPr lang="en-US" sz="2400" dirty="0">
              <a:latin typeface="Century Gothic" panose="020B0502020202020204" pitchFamily="34" charset="0"/>
            </a:endParaRPr>
          </a:p>
        </p:txBody>
      </p:sp>
      <p:pic>
        <p:nvPicPr>
          <p:cNvPr id="12" name="Picture 11"/>
          <p:cNvPicPr>
            <a:picLocks noChangeAspect="1"/>
          </p:cNvPicPr>
          <p:nvPr/>
        </p:nvPicPr>
        <p:blipFill>
          <a:blip r:embed="rId4"/>
          <a:stretch>
            <a:fillRect/>
          </a:stretch>
        </p:blipFill>
        <p:spPr>
          <a:xfrm>
            <a:off x="7914651" y="1903780"/>
            <a:ext cx="3081859" cy="4530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155708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Casual</a:t>
            </a:r>
            <a:endParaRPr lang="en-US" dirty="0"/>
          </a:p>
        </p:txBody>
      </p:sp>
      <p:sp>
        <p:nvSpPr>
          <p:cNvPr id="3" name="Text Placeholder 2"/>
          <p:cNvSpPr>
            <a:spLocks noGrp="1"/>
          </p:cNvSpPr>
          <p:nvPr>
            <p:ph type="body" idx="1"/>
          </p:nvPr>
        </p:nvSpPr>
        <p:spPr/>
        <p:txBody>
          <a:bodyPr/>
          <a:lstStyle/>
          <a:p>
            <a:r>
              <a:rPr lang="en-US" u="sng" dirty="0">
                <a:latin typeface="Century Gothic" panose="020B0502020202020204" pitchFamily="34" charset="0"/>
              </a:rPr>
              <a:t>Males:</a:t>
            </a:r>
          </a:p>
        </p:txBody>
      </p:sp>
      <p:sp>
        <p:nvSpPr>
          <p:cNvPr id="4" name="Content Placeholder 3"/>
          <p:cNvSpPr>
            <a:spLocks noGrp="1"/>
          </p:cNvSpPr>
          <p:nvPr>
            <p:ph sz="half" idx="2"/>
          </p:nvPr>
        </p:nvSpPr>
        <p:spPr/>
        <p:txBody>
          <a:bodyPr/>
          <a:lstStyle/>
          <a:p>
            <a:r>
              <a:rPr lang="en-US" dirty="0" smtClean="0">
                <a:latin typeface="Century Gothic" panose="020B0502020202020204" pitchFamily="34" charset="0"/>
              </a:rPr>
              <a:t>Dress pants</a:t>
            </a:r>
          </a:p>
          <a:p>
            <a:r>
              <a:rPr lang="en-US" dirty="0" smtClean="0">
                <a:latin typeface="Century Gothic" panose="020B0502020202020204" pitchFamily="34" charset="0"/>
              </a:rPr>
              <a:t>Button down dress shirt or polo</a:t>
            </a:r>
          </a:p>
          <a:p>
            <a:r>
              <a:rPr lang="en-US" dirty="0" smtClean="0">
                <a:latin typeface="Century Gothic" panose="020B0502020202020204" pitchFamily="34" charset="0"/>
              </a:rPr>
              <a:t>Dress shoes</a:t>
            </a:r>
            <a:endParaRPr lang="en-US" dirty="0">
              <a:latin typeface="Century Gothic" panose="020B0502020202020204" pitchFamily="34" charset="0"/>
            </a:endParaRPr>
          </a:p>
        </p:txBody>
      </p:sp>
      <p:sp>
        <p:nvSpPr>
          <p:cNvPr id="5" name="Text Placeholder 4"/>
          <p:cNvSpPr>
            <a:spLocks noGrp="1"/>
          </p:cNvSpPr>
          <p:nvPr>
            <p:ph type="body" sz="quarter" idx="3"/>
          </p:nvPr>
        </p:nvSpPr>
        <p:spPr/>
        <p:txBody>
          <a:bodyPr/>
          <a:lstStyle/>
          <a:p>
            <a:r>
              <a:rPr lang="en-US" u="sng" dirty="0" smtClean="0">
                <a:latin typeface="Century Gothic" panose="020B0502020202020204" pitchFamily="34" charset="0"/>
              </a:rPr>
              <a:t>Females:</a:t>
            </a:r>
            <a:endParaRPr lang="en-US" u="sng" dirty="0">
              <a:latin typeface="Century Gothic" panose="020B0502020202020204" pitchFamily="34" charset="0"/>
            </a:endParaRPr>
          </a:p>
        </p:txBody>
      </p:sp>
      <p:sp>
        <p:nvSpPr>
          <p:cNvPr id="6" name="Content Placeholder 5"/>
          <p:cNvSpPr>
            <a:spLocks noGrp="1"/>
          </p:cNvSpPr>
          <p:nvPr>
            <p:ph sz="quarter" idx="4"/>
          </p:nvPr>
        </p:nvSpPr>
        <p:spPr/>
        <p:txBody>
          <a:bodyPr/>
          <a:lstStyle/>
          <a:p>
            <a:r>
              <a:rPr lang="en-US" dirty="0" smtClean="0">
                <a:latin typeface="Century Gothic" panose="020B0502020202020204" pitchFamily="34" charset="0"/>
              </a:rPr>
              <a:t>Appropriate dress, skirt, or slacks</a:t>
            </a:r>
          </a:p>
          <a:p>
            <a:r>
              <a:rPr lang="en-US" dirty="0" smtClean="0">
                <a:latin typeface="Century Gothic" panose="020B0502020202020204" pitchFamily="34" charset="0"/>
              </a:rPr>
              <a:t>Blouse or collared shirt</a:t>
            </a:r>
          </a:p>
          <a:p>
            <a:r>
              <a:rPr lang="en-US" dirty="0" smtClean="0">
                <a:latin typeface="Century Gothic" panose="020B0502020202020204" pitchFamily="34" charset="0"/>
              </a:rPr>
              <a:t>Dress shoes including pumps, heels, wedges, or flats</a:t>
            </a:r>
          </a:p>
          <a:p>
            <a:r>
              <a:rPr lang="en-US" dirty="0" smtClean="0">
                <a:latin typeface="Century Gothic" panose="020B0502020202020204" pitchFamily="34" charset="0"/>
              </a:rPr>
              <a:t>Shoulders and bust covered</a:t>
            </a:r>
          </a:p>
          <a:p>
            <a:r>
              <a:rPr lang="en-US" dirty="0" smtClean="0">
                <a:latin typeface="Century Gothic" panose="020B0502020202020204" pitchFamily="34" charset="0"/>
              </a:rPr>
              <a:t>Compliance with fingertip rule</a:t>
            </a:r>
            <a:endParaRPr lang="en-US" dirty="0">
              <a:latin typeface="Century Gothic" panose="020B0502020202020204" pitchFamily="34" charset="0"/>
            </a:endParaRPr>
          </a:p>
        </p:txBody>
      </p:sp>
      <p:sp>
        <p:nvSpPr>
          <p:cNvPr id="7" name="TextBox 6"/>
          <p:cNvSpPr txBox="1"/>
          <p:nvPr/>
        </p:nvSpPr>
        <p:spPr>
          <a:xfrm>
            <a:off x="1128653" y="5196684"/>
            <a:ext cx="9389660" cy="1323439"/>
          </a:xfrm>
          <a:prstGeom prst="rect">
            <a:avLst/>
          </a:prstGeom>
          <a:noFill/>
        </p:spPr>
        <p:txBody>
          <a:bodyPr wrap="square" rtlCol="0">
            <a:spAutoFit/>
          </a:bodyPr>
          <a:lstStyle/>
          <a:p>
            <a:pPr algn="ctr">
              <a:lnSpc>
                <a:spcPct val="200000"/>
              </a:lnSpc>
            </a:pPr>
            <a:r>
              <a:rPr lang="en-US" sz="2000" u="sng" dirty="0" smtClean="0">
                <a:latin typeface="Century Gothic" panose="020B0502020202020204" pitchFamily="34" charset="0"/>
              </a:rPr>
              <a:t>Do not wear:</a:t>
            </a:r>
            <a:r>
              <a:rPr lang="en-US" sz="2000" dirty="0" smtClean="0">
                <a:latin typeface="Century Gothic" panose="020B0502020202020204" pitchFamily="34" charset="0"/>
              </a:rPr>
              <a:t> Flip-flops/sandals, short skirts or dresses, shorts, jeans, sweatpants, t-shirts, sneakers, or tennis shoes.</a:t>
            </a:r>
            <a:endParaRPr lang="en-US" sz="2000" dirty="0">
              <a:latin typeface="Century Gothic" panose="020B0502020202020204" pitchFamily="34" charset="0"/>
            </a:endParaRPr>
          </a:p>
        </p:txBody>
      </p:sp>
    </p:spTree>
    <p:extLst>
      <p:ext uri="{BB962C8B-B14F-4D97-AF65-F5344CB8AC3E}">
        <p14:creationId xmlns:p14="http://schemas.microsoft.com/office/powerpoint/2010/main" xmlns="" val="29088581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Casual: Examples</a:t>
            </a:r>
            <a:endParaRPr lang="en-US" dirty="0"/>
          </a:p>
        </p:txBody>
      </p:sp>
      <p:sp>
        <p:nvSpPr>
          <p:cNvPr id="8" name="TextBox 7"/>
          <p:cNvSpPr txBox="1"/>
          <p:nvPr/>
        </p:nvSpPr>
        <p:spPr>
          <a:xfrm>
            <a:off x="3971499" y="3671248"/>
            <a:ext cx="1583140" cy="461665"/>
          </a:xfrm>
          <a:prstGeom prst="rect">
            <a:avLst/>
          </a:prstGeom>
          <a:noFill/>
        </p:spPr>
        <p:txBody>
          <a:bodyPr wrap="square" rtlCol="0">
            <a:spAutoFit/>
          </a:bodyPr>
          <a:lstStyle/>
          <a:p>
            <a:r>
              <a:rPr lang="en-US" sz="2400" dirty="0" smtClean="0">
                <a:latin typeface="Century Gothic" panose="020B0502020202020204" pitchFamily="34" charset="0"/>
              </a:rPr>
              <a:t>For males</a:t>
            </a:r>
            <a:endParaRPr lang="en-US" sz="2400" dirty="0">
              <a:latin typeface="Century Gothic" panose="020B0502020202020204" pitchFamily="34" charset="0"/>
            </a:endParaRPr>
          </a:p>
        </p:txBody>
      </p:sp>
      <p:pic>
        <p:nvPicPr>
          <p:cNvPr id="9" name="Picture 8"/>
          <p:cNvPicPr>
            <a:picLocks noChangeAspect="1"/>
          </p:cNvPicPr>
          <p:nvPr/>
        </p:nvPicPr>
        <p:blipFill>
          <a:blip r:embed="rId2"/>
          <a:stretch>
            <a:fillRect/>
          </a:stretch>
        </p:blipFill>
        <p:spPr>
          <a:xfrm>
            <a:off x="5751513" y="2764690"/>
            <a:ext cx="2133785" cy="646232"/>
          </a:xfrm>
          <a:prstGeom prst="rect">
            <a:avLst/>
          </a:prstGeom>
        </p:spPr>
      </p:pic>
      <p:pic>
        <p:nvPicPr>
          <p:cNvPr id="10" name="Picture 9"/>
          <p:cNvPicPr>
            <a:picLocks noChangeAspect="1"/>
          </p:cNvPicPr>
          <p:nvPr/>
        </p:nvPicPr>
        <p:blipFill>
          <a:blip r:embed="rId3"/>
          <a:stretch>
            <a:fillRect/>
          </a:stretch>
        </p:blipFill>
        <p:spPr>
          <a:xfrm>
            <a:off x="522879" y="2103855"/>
            <a:ext cx="3030745" cy="4058116"/>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a:stretch>
            <a:fillRect/>
          </a:stretch>
        </p:blipFill>
        <p:spPr>
          <a:xfrm>
            <a:off x="8201138" y="1576041"/>
            <a:ext cx="3033963" cy="46520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749830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ustom 1">
      <a:dk1>
        <a:sysClr val="windowText" lastClr="000000"/>
      </a:dk1>
      <a:lt1>
        <a:sysClr val="window" lastClr="FFFFFF"/>
      </a:lt1>
      <a:dk2>
        <a:srgbClr val="002F5F"/>
      </a:dk2>
      <a:lt2>
        <a:srgbClr val="EBEBEB"/>
      </a:lt2>
      <a:accent1>
        <a:srgbClr val="A543A8"/>
      </a:accent1>
      <a:accent2>
        <a:srgbClr val="002F5F"/>
      </a:accent2>
      <a:accent3>
        <a:srgbClr val="00AEEF"/>
      </a:accent3>
      <a:accent4>
        <a:srgbClr val="C1D82F"/>
      </a:accent4>
      <a:accent5>
        <a:srgbClr val="F58025"/>
      </a:accent5>
      <a:accent6>
        <a:srgbClr val="C41230"/>
      </a:accent6>
      <a:hlink>
        <a:srgbClr val="A543A8"/>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TM04033919[[fn=Circuit]]</Template>
  <TotalTime>284</TotalTime>
  <Words>552</Words>
  <Application>Microsoft Office PowerPoint</Application>
  <PresentationFormat>Custom</PresentationFormat>
  <Paragraphs>79</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Celestial</vt:lpstr>
      <vt:lpstr>Key-Ping It Classy</vt:lpstr>
      <vt:lpstr>Part I: Dress codes in Key Club</vt:lpstr>
      <vt:lpstr>Fingertip Rule</vt:lpstr>
      <vt:lpstr>Spirit Wear</vt:lpstr>
      <vt:lpstr>Spirit Wear: Examples</vt:lpstr>
      <vt:lpstr>Classy Casual</vt:lpstr>
      <vt:lpstr>Classy Casual: Examples</vt:lpstr>
      <vt:lpstr>Business Casual</vt:lpstr>
      <vt:lpstr>Business Casual: Examples</vt:lpstr>
      <vt:lpstr>Business Professional</vt:lpstr>
      <vt:lpstr>Business Professional: Examples</vt:lpstr>
      <vt:lpstr>Formal Wear</vt:lpstr>
      <vt:lpstr>Formal Wear: Examples</vt:lpstr>
      <vt:lpstr>Part II: Etiquette</vt:lpstr>
      <vt:lpstr>Basic Table manners: Continued</vt:lpstr>
      <vt:lpstr>Slide 16</vt:lpstr>
      <vt:lpstr>Slide 17</vt:lpstr>
      <vt:lpstr>Just remember these simple rules, and you’ll always Key-p it classy!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mwacha</dc:creator>
  <cp:lastModifiedBy>Katie Havemann</cp:lastModifiedBy>
  <cp:revision>48</cp:revision>
  <dcterms:created xsi:type="dcterms:W3CDTF">2015-07-25T20:39:42Z</dcterms:created>
  <dcterms:modified xsi:type="dcterms:W3CDTF">2015-08-02T23:24:56Z</dcterms:modified>
</cp:coreProperties>
</file>