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56"/>
  </p:notesMasterIdLst>
  <p:sldIdLst>
    <p:sldId id="257" r:id="rId2"/>
    <p:sldId id="263" r:id="rId3"/>
    <p:sldId id="264" r:id="rId4"/>
    <p:sldId id="272" r:id="rId5"/>
    <p:sldId id="273" r:id="rId6"/>
    <p:sldId id="297" r:id="rId7"/>
    <p:sldId id="274" r:id="rId8"/>
    <p:sldId id="298" r:id="rId9"/>
    <p:sldId id="275" r:id="rId10"/>
    <p:sldId id="299" r:id="rId11"/>
    <p:sldId id="276" r:id="rId12"/>
    <p:sldId id="300" r:id="rId13"/>
    <p:sldId id="277" r:id="rId14"/>
    <p:sldId id="301" r:id="rId15"/>
    <p:sldId id="278" r:id="rId16"/>
    <p:sldId id="302" r:id="rId17"/>
    <p:sldId id="279" r:id="rId18"/>
    <p:sldId id="303" r:id="rId19"/>
    <p:sldId id="280" r:id="rId20"/>
    <p:sldId id="304" r:id="rId21"/>
    <p:sldId id="281" r:id="rId22"/>
    <p:sldId id="305" r:id="rId23"/>
    <p:sldId id="282" r:id="rId24"/>
    <p:sldId id="306" r:id="rId25"/>
    <p:sldId id="283" r:id="rId26"/>
    <p:sldId id="307" r:id="rId27"/>
    <p:sldId id="284" r:id="rId28"/>
    <p:sldId id="308" r:id="rId29"/>
    <p:sldId id="285" r:id="rId30"/>
    <p:sldId id="309" r:id="rId31"/>
    <p:sldId id="286" r:id="rId32"/>
    <p:sldId id="310" r:id="rId33"/>
    <p:sldId id="287" r:id="rId34"/>
    <p:sldId id="311" r:id="rId35"/>
    <p:sldId id="288" r:id="rId36"/>
    <p:sldId id="312" r:id="rId37"/>
    <p:sldId id="289" r:id="rId38"/>
    <p:sldId id="313" r:id="rId39"/>
    <p:sldId id="290" r:id="rId40"/>
    <p:sldId id="314" r:id="rId41"/>
    <p:sldId id="291" r:id="rId42"/>
    <p:sldId id="315" r:id="rId43"/>
    <p:sldId id="292" r:id="rId44"/>
    <p:sldId id="316" r:id="rId45"/>
    <p:sldId id="293" r:id="rId46"/>
    <p:sldId id="317" r:id="rId47"/>
    <p:sldId id="294" r:id="rId48"/>
    <p:sldId id="318" r:id="rId49"/>
    <p:sldId id="295" r:id="rId50"/>
    <p:sldId id="319" r:id="rId51"/>
    <p:sldId id="296" r:id="rId52"/>
    <p:sldId id="320" r:id="rId53"/>
    <p:sldId id="262" r:id="rId54"/>
    <p:sldId id="321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DEB"/>
    <a:srgbClr val="1F497D"/>
    <a:srgbClr val="141414"/>
    <a:srgbClr val="FFFFFF"/>
    <a:srgbClr val="9CE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3333" autoAdjust="0"/>
  </p:normalViewPr>
  <p:slideViewPr>
    <p:cSldViewPr snapToGrid="0" snapToObjects="1"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C1E0E-BA15-C442-80B4-E0E507E8B869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B2959-E14C-284E-9AB0-16A26319AC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7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Aktion</a:t>
            </a:r>
            <a:r>
              <a:rPr lang="en-US" baseline="0" dirty="0"/>
              <a:t> club is the only branch of Kiwanis (besides Kiwanis itself!) that is for adults.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85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27 years after Key</a:t>
            </a:r>
            <a:r>
              <a:rPr lang="en-US" baseline="0" dirty="0"/>
              <a:t> Club was founded. That</a:t>
            </a:r>
            <a:r>
              <a:rPr lang="fr-FR" baseline="0" dirty="0"/>
              <a:t>’</a:t>
            </a:r>
            <a:r>
              <a:rPr lang="en-US" baseline="0" dirty="0"/>
              <a:t>s an average of almost 40 clubs per year!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7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Rip was an International Trustee</a:t>
            </a:r>
            <a:r>
              <a:rPr lang="en-US" baseline="0" dirty="0"/>
              <a:t> before he ran for his position as international President. He is from the Alabama district.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88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Amy is from the Texas-Oklahoma</a:t>
            </a:r>
            <a:r>
              <a:rPr lang="en-US" baseline="0" dirty="0"/>
              <a:t> District and was a Lieutenant Governor before she ran for her current position as International Trustee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61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was from the Florida</a:t>
            </a:r>
            <a:r>
              <a:rPr lang="en-US" baseline="0" dirty="0"/>
              <a:t> District!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0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Japan</a:t>
            </a:r>
            <a:r>
              <a:rPr lang="en-US" baseline="0" dirty="0"/>
              <a:t> is the most recent nation to join the Key Club family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18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sister Districts for</a:t>
            </a:r>
            <a:r>
              <a:rPr lang="en-US" baseline="0" dirty="0"/>
              <a:t> this year are Illinois Eastern Iowa, and Eastern 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55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DCON</a:t>
            </a:r>
            <a:r>
              <a:rPr lang="en-US" baseline="0" dirty="0"/>
              <a:t> is planned and put on by a DCON chair and multiple committees of Lieutenant Governors such as the Membership Education and Development Committee, Sargent-At-Arms committee, Registration Committee, and many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6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Spring Zone Rally</a:t>
            </a:r>
            <a:r>
              <a:rPr lang="en-US" baseline="0" dirty="0"/>
              <a:t> is where members go to elect their Lieutenant Governor and hear candidate speeches from those seeking a District position.</a:t>
            </a:r>
          </a:p>
          <a:p>
            <a:r>
              <a:rPr lang="en-US" baseline="0" dirty="0"/>
              <a:t>KCKC is where new officers and members go to get trained about Key Club and their responsibilities.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08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Lieutenant Governor</a:t>
            </a:r>
            <a:r>
              <a:rPr lang="en-US" baseline="0" dirty="0"/>
              <a:t> duties consist of making newsletters, holding divisional council meetings, visiting their clubs, attending board meetings, and much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68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District Governor must choose</a:t>
            </a:r>
            <a:r>
              <a:rPr lang="en-US" baseline="0" dirty="0"/>
              <a:t> a Governor’s Project. </a:t>
            </a:r>
            <a:r>
              <a:rPr lang="en-US" dirty="0"/>
              <a:t>Our District Governor this year is Shane Meagher</a:t>
            </a:r>
            <a:r>
              <a:rPr lang="en-US" baseline="0" dirty="0"/>
              <a:t> and his Governor’s Project is Key Goes Green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5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CKI’s motto is” Live to Serve, Love to Serve”</a:t>
            </a:r>
          </a:p>
          <a:p>
            <a:r>
              <a:rPr lang="en-US" dirty="0"/>
              <a:t>Today,</a:t>
            </a:r>
            <a:r>
              <a:rPr lang="en-US" baseline="0" dirty="0"/>
              <a:t> CKI is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largest collegiate service organization, with a membership of more than 12,600 collegians on more than 500 campuses worldwide.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025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are Key Clubs preferred charities.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47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Florida</a:t>
            </a:r>
            <a:r>
              <a:rPr lang="en-US" baseline="0" dirty="0"/>
              <a:t> District is taking a bus tour to ICON this year! More information can be found at </a:t>
            </a:r>
            <a:r>
              <a:rPr lang="en-US" baseline="0" dirty="0" err="1"/>
              <a:t>floridakeyclub.org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447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November is</a:t>
            </a:r>
            <a:r>
              <a:rPr lang="en-US" baseline="0" dirty="0"/>
              <a:t> also Kiwanis Family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1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Every Kiwanis Family branch</a:t>
            </a:r>
            <a:r>
              <a:rPr lang="en-US" baseline="0" dirty="0"/>
              <a:t> has a vision statement. </a:t>
            </a:r>
          </a:p>
          <a:p>
            <a:endParaRPr lang="en-US" b="1" baseline="0" dirty="0"/>
          </a:p>
          <a:p>
            <a:r>
              <a:rPr lang="en-US" b="1" baseline="0" dirty="0"/>
              <a:t>Kiwanis</a:t>
            </a:r>
            <a:r>
              <a:rPr lang="en-US" baseline="0" dirty="0"/>
              <a:t>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will be the world's premier organization engaging adult and youth volunteers to improve the quality of life worldwide.</a:t>
            </a:r>
          </a:p>
          <a:p>
            <a:endParaRPr lang="en-US" baseline="0" dirty="0"/>
          </a:p>
          <a:p>
            <a:r>
              <a:rPr lang="en-US" b="1" baseline="0" dirty="0"/>
              <a:t>K-kids, Builders Club, and </a:t>
            </a:r>
            <a:r>
              <a:rPr lang="en-US" b="1" baseline="0" dirty="0" err="1"/>
              <a:t>Aktion</a:t>
            </a:r>
            <a:r>
              <a:rPr lang="en-US" b="1" baseline="0" dirty="0"/>
              <a:t> Club</a:t>
            </a:r>
            <a:r>
              <a:rPr lang="en-US" baseline="0" dirty="0"/>
              <a:t>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develop competent, capable, caring leaders through the vehicle of service.</a:t>
            </a:r>
            <a:endParaRPr lang="en-US" baseline="0" dirty="0"/>
          </a:p>
          <a:p>
            <a:endParaRPr lang="en-US" baseline="0" dirty="0"/>
          </a:p>
          <a:p>
            <a:r>
              <a:rPr lang="en-US" b="1" baseline="0" dirty="0"/>
              <a:t>CKI: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the leading global community-service organization on college and university campuses that enriches the world one member, one child and one community at a time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6096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first Key Club was chartered in 1925 in Sacramento</a:t>
            </a:r>
            <a:r>
              <a:rPr lang="en-US" baseline="0" dirty="0"/>
              <a:t> California.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0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</a:t>
            </a:r>
            <a:r>
              <a:rPr lang="en-US" baseline="0" dirty="0"/>
              <a:t> Club is the oldest and largest 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ervice program for high school students. It is a student-led organization that teaches leadership through service to others.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 260,000 members in approximately 5,000 clubs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1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where last years International Convention was held! This is also where Key</a:t>
            </a:r>
            <a:r>
              <a:rPr lang="en-US" baseline="0" dirty="0"/>
              <a:t> Club I</a:t>
            </a:r>
            <a:r>
              <a:rPr lang="en-US" dirty="0"/>
              <a:t>nternational Board members go to have board meetings.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16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 Governors project, Christmas</a:t>
            </a:r>
            <a:r>
              <a:rPr lang="en-US" baseline="0" dirty="0"/>
              <a:t> in July,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to provide personalized necessities for homeless children who she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refers to as the “invisible homeless”.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8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club</a:t>
            </a:r>
            <a:r>
              <a:rPr lang="en-US" baseline="0" dirty="0"/>
              <a:t> was born 10 years later!</a:t>
            </a:r>
          </a:p>
          <a:p>
            <a:r>
              <a:rPr lang="en-US" baseline="0" dirty="0"/>
              <a:t>This past year (2015) was Kiwanis’ 100</a:t>
            </a:r>
            <a:r>
              <a:rPr lang="en-US" baseline="30000" dirty="0"/>
              <a:t>th</a:t>
            </a:r>
            <a:r>
              <a:rPr lang="en-US" baseline="0" dirty="0"/>
              <a:t> </a:t>
            </a:r>
            <a:r>
              <a:rPr lang="en-US" baseline="0" dirty="0" err="1"/>
              <a:t>anniversity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11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Florida</a:t>
            </a:r>
            <a:r>
              <a:rPr lang="en-US" baseline="0" dirty="0"/>
              <a:t> District was actually the first district to be formed in Key Club International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44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Kiwanis began</a:t>
            </a:r>
            <a:r>
              <a:rPr lang="en-US" baseline="0" dirty="0"/>
              <a:t> admitting females ten years later in 1987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33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year was also when we chose our first International President, Malcolm Lewis from the Florida District.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B2959-E14C-284E-9AB0-16A26319ACD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55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423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5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66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299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44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3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3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25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8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4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0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0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81F7FBD-063E-3247-9DCA-241A582B333F}" type="datetimeFigureOut">
              <a:rPr lang="en-US" smtClean="0"/>
              <a:pPr/>
              <a:t>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6F23-0628-A44D-BDCA-7E4BE761B5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31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7.xml"/><Relationship Id="rId18" Type="http://schemas.openxmlformats.org/officeDocument/2006/relationships/slide" Target="slide19.xml"/><Relationship Id="rId26" Type="http://schemas.openxmlformats.org/officeDocument/2006/relationships/slide" Target="slide51.xml"/><Relationship Id="rId3" Type="http://schemas.openxmlformats.org/officeDocument/2006/relationships/slide" Target="slide13.xml"/><Relationship Id="rId21" Type="http://schemas.openxmlformats.org/officeDocument/2006/relationships/slide" Target="slide49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slide" Target="slide9.xml"/><Relationship Id="rId25" Type="http://schemas.openxmlformats.org/officeDocument/2006/relationships/slide" Target="slide41.xml"/><Relationship Id="rId2" Type="http://schemas.openxmlformats.org/officeDocument/2006/relationships/slide" Target="slide3.xml"/><Relationship Id="rId16" Type="http://schemas.openxmlformats.org/officeDocument/2006/relationships/slide" Target="slide47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11" Type="http://schemas.openxmlformats.org/officeDocument/2006/relationships/slide" Target="slide45.xml"/><Relationship Id="rId24" Type="http://schemas.openxmlformats.org/officeDocument/2006/relationships/slide" Target="slide31.xml"/><Relationship Id="rId5" Type="http://schemas.openxmlformats.org/officeDocument/2006/relationships/slide" Target="slide33.xml"/><Relationship Id="rId15" Type="http://schemas.openxmlformats.org/officeDocument/2006/relationships/slide" Target="slide37.xml"/><Relationship Id="rId23" Type="http://schemas.openxmlformats.org/officeDocument/2006/relationships/slide" Target="slide21.xml"/><Relationship Id="rId10" Type="http://schemas.openxmlformats.org/officeDocument/2006/relationships/slide" Target="slide35.xml"/><Relationship Id="rId19" Type="http://schemas.openxmlformats.org/officeDocument/2006/relationships/slide" Target="slide29.xml"/><Relationship Id="rId4" Type="http://schemas.openxmlformats.org/officeDocument/2006/relationships/slide" Target="slide23.xml"/><Relationship Id="rId9" Type="http://schemas.openxmlformats.org/officeDocument/2006/relationships/slide" Target="slide25.xml"/><Relationship Id="rId14" Type="http://schemas.openxmlformats.org/officeDocument/2006/relationships/slide" Target="slide27.xml"/><Relationship Id="rId22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0513" y="1300967"/>
            <a:ext cx="7772400" cy="106045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139DEB"/>
                </a:solidFill>
                <a:latin typeface="Century Gothic"/>
                <a:cs typeface="Century Gothic"/>
              </a:rPr>
              <a:t>Key Club Trivia</a:t>
            </a:r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2476500" y="2588372"/>
            <a:ext cx="6400800" cy="2036636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Century Gothic"/>
                <a:cs typeface="Century Gothic"/>
              </a:rPr>
              <a:t>Do </a:t>
            </a:r>
            <a:r>
              <a:rPr lang="en-US" sz="3600" b="1" i="1" dirty="0">
                <a:latin typeface="Century Gothic"/>
                <a:cs typeface="Century Gothic"/>
              </a:rPr>
              <a:t>You</a:t>
            </a:r>
            <a:r>
              <a:rPr lang="en-US" sz="3600" dirty="0">
                <a:latin typeface="Century Gothic"/>
                <a:cs typeface="Century Gothic"/>
              </a:rPr>
              <a:t> know All There is to Know About Key Club?</a:t>
            </a:r>
          </a:p>
        </p:txBody>
      </p:sp>
      <p:pic>
        <p:nvPicPr>
          <p:cNvPr id="1026" name="Picture 2" descr="Image result for key club 2017 dcon flo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093" y="2994991"/>
            <a:ext cx="4179325" cy="399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030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KIWANIS FAMILY: 40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33990" y="2038511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entury Gothic"/>
                <a:cs typeface="Century Gothic"/>
              </a:rPr>
              <a:t>Indianapolis, IN</a:t>
            </a: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KIWANIS FAMILY: 50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699" y="2052925"/>
            <a:ext cx="7189865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The Kiwanis Governor of the Florida District this year (2016-2017)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KIWANIS FAMILY: 50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27700" y="2052925"/>
            <a:ext cx="728263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>
                <a:latin typeface="Century Gothic"/>
                <a:cs typeface="Century Gothic"/>
              </a:rPr>
              <a:t>Governor Gary Frechette</a:t>
            </a:r>
          </a:p>
        </p:txBody>
      </p:sp>
      <p:pic>
        <p:nvPicPr>
          <p:cNvPr id="2050" name="Picture 2" descr="No picture Availab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49" y="3177705"/>
            <a:ext cx="2308146" cy="337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HISTORY: 10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699" y="2052925"/>
            <a:ext cx="734889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entury Gothic"/>
                <a:cs typeface="Century Gothic"/>
              </a:rPr>
              <a:t>Year Kiwanis was founded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HISTORY: 10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16183" y="2051763"/>
            <a:ext cx="6711654" cy="8504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entury Gothic"/>
                <a:cs typeface="Century Gothic"/>
              </a:rPr>
              <a:t>1915</a:t>
            </a: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HISTORY: 20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700" y="2052925"/>
            <a:ext cx="760374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Year in which the Florida District became the first district of Key Club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HISTORY: 20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33990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Century Gothic"/>
                <a:cs typeface="Century Gothic"/>
              </a:rPr>
              <a:t>1939</a:t>
            </a: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HISTORY: 30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33990" y="2051763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Year when females were admitted into Key Club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HISTORY: 30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33593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Century Gothic"/>
                <a:cs typeface="Century Gothic"/>
              </a:rPr>
              <a:t>1977</a:t>
            </a: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HISTORY: 40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700" y="2052925"/>
            <a:ext cx="728263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Year when Key Club reached International status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17707"/>
              </p:ext>
            </p:extLst>
          </p:nvPr>
        </p:nvGraphicFramePr>
        <p:xfrm>
          <a:off x="253999" y="0"/>
          <a:ext cx="8636000" cy="685799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3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5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16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691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Kiwanis Family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History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International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District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Misc.</a:t>
                      </a:r>
                      <a:endParaRPr lang="en-US" sz="24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216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hlinkClick r:id="rId2" action="ppaction://hlinksldjump"/>
                        </a:rPr>
                        <a:t>10</a:t>
                      </a:r>
                      <a:endParaRPr lang="en-US" sz="72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3" action="ppaction://hlinksldjump"/>
                        </a:rPr>
                        <a:t>10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4" action="ppaction://hlinksldjump"/>
                        </a:rPr>
                        <a:t>10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5" action="ppaction://hlinksldjump"/>
                        </a:rPr>
                        <a:t>10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6" action="ppaction://hlinksldjump"/>
                        </a:rPr>
                        <a:t>10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0216">
                <a:tc>
                  <a:txBody>
                    <a:bodyPr/>
                    <a:lstStyle/>
                    <a:p>
                      <a:pPr algn="ctr"/>
                      <a:r>
                        <a:rPr lang="en-US" sz="7200" dirty="0">
                          <a:hlinkClick r:id="rId7" action="ppaction://hlinksldjump"/>
                        </a:rPr>
                        <a:t>20</a:t>
                      </a:r>
                      <a:endParaRPr lang="en-US" sz="7200" dirty="0">
                        <a:latin typeface="Century Gothic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8" action="ppaction://hlinksldjump"/>
                        </a:rPr>
                        <a:t>20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9" action="ppaction://hlinksldjump"/>
                        </a:rPr>
                        <a:t>20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0" action="ppaction://hlinksldjump"/>
                        </a:rPr>
                        <a:t>20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1" action="ppaction://hlinksldjump"/>
                        </a:rPr>
                        <a:t>20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02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2" action="ppaction://hlinksldjump"/>
                        </a:rPr>
                        <a:t>30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3" action="ppaction://hlinksldjump"/>
                        </a:rPr>
                        <a:t>30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4" action="ppaction://hlinksldjump"/>
                        </a:rPr>
                        <a:t>30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5" action="ppaction://hlinksldjump"/>
                        </a:rPr>
                        <a:t>30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6" action="ppaction://hlinksldjump"/>
                        </a:rPr>
                        <a:t>30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02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7" action="ppaction://hlinksldjump"/>
                        </a:rPr>
                        <a:t>40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8" action="ppaction://hlinksldjump"/>
                        </a:rPr>
                        <a:t>40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19" action="ppaction://hlinksldjump"/>
                        </a:rPr>
                        <a:t>40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20" action="ppaction://hlinksldjump"/>
                        </a:rPr>
                        <a:t>40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21" action="ppaction://hlinksldjump"/>
                        </a:rPr>
                        <a:t>40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0216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22" action="ppaction://hlinksldjump"/>
                        </a:rPr>
                        <a:t>50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23" action="ppaction://hlinksldjump"/>
                        </a:rPr>
                        <a:t>50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24" action="ppaction://hlinksldjump"/>
                        </a:rPr>
                        <a:t>50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25" action="ppaction://hlinksldjump"/>
                        </a:rPr>
                        <a:t>50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2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hlinkClick r:id="rId26" action="ppaction://hlinksldjump"/>
                        </a:rPr>
                        <a:t>50</a:t>
                      </a:r>
                      <a:endParaRPr kumimoji="0" lang="en-US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Century Gothic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501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HISTORY: 40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16183" y="2025259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Century Gothic"/>
                <a:cs typeface="Century Gothic"/>
              </a:rPr>
              <a:t>1943</a:t>
            </a: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HISTORY: 50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699" y="2052925"/>
            <a:ext cx="7203117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Year when the 1,000</a:t>
            </a:r>
            <a:r>
              <a:rPr lang="en-US" sz="3600" b="1" baseline="30000" dirty="0">
                <a:latin typeface="Century Gothic"/>
                <a:cs typeface="Century Gothic"/>
              </a:rPr>
              <a:t>th</a:t>
            </a:r>
            <a:r>
              <a:rPr lang="en-US" sz="3600" b="1" dirty="0">
                <a:latin typeface="Century Gothic"/>
                <a:cs typeface="Century Gothic"/>
              </a:rPr>
              <a:t> Key Club was chartered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HISTORY: 50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59361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latin typeface="Century Gothic"/>
                <a:cs typeface="Century Gothic"/>
              </a:rPr>
              <a:t>1952</a:t>
            </a: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INTERNATIONAL: 10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700" y="2052925"/>
            <a:ext cx="760374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Name of the current Key Club International President </a:t>
            </a:r>
          </a:p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(2016-2017)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92775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INTERNATIONAL: 10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27699" y="2052925"/>
            <a:ext cx="734889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entury Gothic"/>
                <a:cs typeface="Century Gothic"/>
              </a:rPr>
              <a:t>Devin Sun </a:t>
            </a:r>
          </a:p>
        </p:txBody>
      </p:sp>
      <p:pic>
        <p:nvPicPr>
          <p:cNvPr id="12290" name="Picture 2" descr="http://www.keyclub.org/Libraries/2016-17_Key_Club_Board/Devin_Sun.sflb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50" y="3323257"/>
            <a:ext cx="2340119" cy="29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INTERNATIONAL: 20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08431" y="2025259"/>
            <a:ext cx="815727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entury Gothic"/>
                <a:cs typeface="Century Gothic"/>
              </a:rPr>
              <a:t>Name of the International Trustee that looks over the Florida District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INTERNATIONAL: 20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16182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Clifford Young </a:t>
            </a:r>
          </a:p>
        </p:txBody>
      </p:sp>
      <p:pic>
        <p:nvPicPr>
          <p:cNvPr id="25608" name="Picture 8" descr="http://www.keyclub.org/Libraries/2016-17_Key_Club_Board/Clifford_Young.sflb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281" y="3194028"/>
            <a:ext cx="2297457" cy="287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INTERNATIONAL: 30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89160" y="2052925"/>
            <a:ext cx="8170526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Name of the first Key Club International President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INTERNATIONAL: 30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entury Gothic"/>
                <a:cs typeface="Century Gothic"/>
              </a:rPr>
              <a:t>Malcolm Lewis</a:t>
            </a:r>
          </a:p>
        </p:txBody>
      </p:sp>
      <p:pic>
        <p:nvPicPr>
          <p:cNvPr id="26626" name="Picture 2" descr="Image result for first key club international presid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8" y="3240156"/>
            <a:ext cx="2447727" cy="3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INTERNATIONAL: 40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699" y="2052925"/>
            <a:ext cx="7203117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Number of nations in Key Club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24891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19290" y="315972"/>
            <a:ext cx="7055380" cy="140053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KIWANIS FAMILY: 10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2413" y="2007583"/>
            <a:ext cx="8316300" cy="16367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The three Kiwanis-sponsored clubs for elementary children </a:t>
            </a:r>
          </a:p>
        </p:txBody>
      </p:sp>
    </p:spTree>
    <p:extLst>
      <p:ext uri="{BB962C8B-B14F-4D97-AF65-F5344CB8AC3E}">
        <p14:creationId xmlns:p14="http://schemas.microsoft.com/office/powerpoint/2010/main" val="1132501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INTERNATIONAL: 40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16183" y="2038511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Century Gothic"/>
                <a:cs typeface="Century Gothic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INTERNATIONAL: 50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10865" y="1825582"/>
            <a:ext cx="83163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Number of clubs and members in Key Club International 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INTERNATIONAL: 50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26503" y="1880988"/>
            <a:ext cx="8091013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cs typeface="Century Gothic"/>
              </a:rPr>
              <a:t>Approximately 260,000 members in about 5,000 clubs</a:t>
            </a:r>
            <a:endParaRPr lang="en-US" sz="3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10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4677" y="1880988"/>
            <a:ext cx="7494665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Florida District Governor for the 2016-2016 year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10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27699" y="2052925"/>
            <a:ext cx="7335639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Governor Martha Grace Hagan</a:t>
            </a:r>
          </a:p>
        </p:txBody>
      </p:sp>
      <p:pic>
        <p:nvPicPr>
          <p:cNvPr id="29698" name="Picture 2" descr="https://i2.wp.com/floridakeyclub.org/wp-content/uploads/Martha-Hagan-21.jpg?resize=136%2C1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00" y="3217877"/>
            <a:ext cx="2261434" cy="272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20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700" y="2052925"/>
            <a:ext cx="760374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Year that the Florida District was established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20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16183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Century Gothic"/>
                <a:cs typeface="Century Gothic"/>
              </a:rPr>
              <a:t>1939</a:t>
            </a:r>
          </a:p>
        </p:txBody>
      </p:sp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30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6183" y="1880988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2016-2017 Governor’s Project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106037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30</a:t>
            </a:r>
          </a:p>
        </p:txBody>
      </p:sp>
      <p:pic>
        <p:nvPicPr>
          <p:cNvPr id="36868" name="Picture 4" descr="https://i1.wp.com/floridakeyclub.org/wp-content/uploads/Logo.png?resize=450%2C36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54" y="7333329"/>
            <a:ext cx="2611249" cy="213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07089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Feeding Our Future</a:t>
            </a:r>
          </a:p>
        </p:txBody>
      </p:sp>
      <p:pic>
        <p:nvPicPr>
          <p:cNvPr id="36870" name="Picture 6" descr="Image result for feeding our future key clu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95" y="3172935"/>
            <a:ext cx="3882057" cy="30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3139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40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181193" y="1552166"/>
            <a:ext cx="7309135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Name of the Florida District’s online forum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-19227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5287" y="175662"/>
            <a:ext cx="7055380" cy="140053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KIWANIS FAMILY: 10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16183" y="1771081"/>
            <a:ext cx="6711654" cy="23998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K-Kids </a:t>
            </a:r>
          </a:p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Bring Up Grades (BUG)</a:t>
            </a:r>
          </a:p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Terrific Kids</a:t>
            </a:r>
          </a:p>
        </p:txBody>
      </p:sp>
    </p:spTree>
    <p:extLst>
      <p:ext uri="{BB962C8B-B14F-4D97-AF65-F5344CB8AC3E}">
        <p14:creationId xmlns:p14="http://schemas.microsoft.com/office/powerpoint/2010/main" val="805244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46976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40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16163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entury Gothic"/>
                <a:cs typeface="Century Gothic"/>
              </a:rPr>
              <a:t>Key-</a:t>
            </a:r>
            <a:r>
              <a:rPr lang="en-US" sz="4400" b="1" dirty="0" err="1">
                <a:latin typeface="Century Gothic"/>
                <a:cs typeface="Century Gothic"/>
              </a:rPr>
              <a:t>nnect</a:t>
            </a:r>
            <a:endParaRPr lang="en-US" sz="4400" b="1" dirty="0">
              <a:latin typeface="Century Gothic"/>
              <a:cs typeface="Century Gothic"/>
            </a:endParaRPr>
          </a:p>
        </p:txBody>
      </p:sp>
      <p:pic>
        <p:nvPicPr>
          <p:cNvPr id="39942" name="Picture 6" descr="KEY-NN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39" y="3222027"/>
            <a:ext cx="5245115" cy="13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50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699" y="1880988"/>
            <a:ext cx="7309135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Name of Florida District’s official magazine 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District: 50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33990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u="sng" dirty="0">
                <a:latin typeface="Century Gothic"/>
                <a:cs typeface="Century Gothic"/>
              </a:rPr>
              <a:t>The Sunshine Source</a:t>
            </a:r>
          </a:p>
        </p:txBody>
      </p:sp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MISCELLANEOUS:  10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700" y="2052925"/>
            <a:ext cx="728263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The four Key Club core values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MISCELLANEOUS: 10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16183" y="1721620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Leadership</a:t>
            </a:r>
          </a:p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Character Building</a:t>
            </a:r>
          </a:p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Caring</a:t>
            </a:r>
          </a:p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Inclusiveness</a:t>
            </a:r>
          </a:p>
        </p:txBody>
      </p:sp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MISCELLANEOUS: 20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700" y="2052925"/>
            <a:ext cx="760374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Location of International Convention in 2017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MISCELLANEOUS: 20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33990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San Antonio, Texas</a:t>
            </a:r>
          </a:p>
        </p:txBody>
      </p:sp>
      <p:pic>
        <p:nvPicPr>
          <p:cNvPr id="41988" name="Picture 4" descr="Image result for key club icon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952" y="3153877"/>
            <a:ext cx="3456116" cy="240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MISCELLANEOUS: 30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33990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entury Gothic"/>
                <a:cs typeface="Century Gothic"/>
              </a:rPr>
              <a:t>Last nine words of the Key Club pledge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MISCELLANEOUS: 30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34935" y="2038511"/>
            <a:ext cx="815727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cs typeface="Century Gothic"/>
              </a:rPr>
              <a:t>… combat all forces which tend to undermine these institutions.</a:t>
            </a:r>
            <a:endParaRPr lang="en-US" sz="36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</p:spPr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MISCELLANEOUS: 40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700" y="2052925"/>
            <a:ext cx="760374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U.S. Senators that were Key Clubbers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02995" y="237607"/>
            <a:ext cx="7055380" cy="140053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KIWANIS FAMILY: 20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13251" y="1932835"/>
            <a:ext cx="8117517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The collegiate branch of Kiwanis that is always mistaken for a chain of gas stations 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MISCELLANEOUS: 40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33990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Bill Nelson – Florida</a:t>
            </a:r>
          </a:p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Richard Burr – North Carolina</a:t>
            </a:r>
          </a:p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Trent Lott - Mississippi</a:t>
            </a:r>
          </a:p>
        </p:txBody>
      </p:sp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MISCELLANEOUS: 50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6183" y="1880988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Two male actors who were past Key Clubbers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MISCELLANEOUS: 50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033990" y="2052925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entury Gothic"/>
                <a:cs typeface="Century Gothic"/>
              </a:rPr>
              <a:t>Tom Cruise</a:t>
            </a:r>
          </a:p>
          <a:p>
            <a:pPr marL="0" indent="0" algn="ctr">
              <a:buNone/>
            </a:pPr>
            <a:r>
              <a:rPr lang="en-US" sz="4400" b="1" dirty="0">
                <a:latin typeface="Century Gothic"/>
                <a:cs typeface="Century Gothic"/>
              </a:rPr>
              <a:t>Brad Pitt</a:t>
            </a:r>
          </a:p>
        </p:txBody>
      </p:sp>
    </p:spTree>
    <p:extLst>
      <p:ext uri="{BB962C8B-B14F-4D97-AF65-F5344CB8AC3E}">
        <p14:creationId xmlns:p14="http://schemas.microsoft.com/office/powerpoint/2010/main" val="5210252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Bonus!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60" y="2051763"/>
            <a:ext cx="83163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+mn-lt"/>
              </a:rPr>
              <a:t>Name of the unofficial Key Club International mascot </a:t>
            </a:r>
          </a:p>
          <a:p>
            <a:pPr marL="0" indent="0">
              <a:buNone/>
            </a:pP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960795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Bonus!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60" y="2051763"/>
            <a:ext cx="8316300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>
                <a:latin typeface="Century Gothic"/>
                <a:cs typeface="Century Gothic"/>
              </a:rPr>
              <a:t>Paco the Penguin</a:t>
            </a:r>
          </a:p>
        </p:txBody>
      </p:sp>
      <p:pic>
        <p:nvPicPr>
          <p:cNvPr id="1026" name="Picture 2" descr="http://www.keyclub.org/Libraries/Magazine/paco_seal_grey-1.sflb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330" y="3140091"/>
            <a:ext cx="2093041" cy="338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2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85550" y="175662"/>
            <a:ext cx="7055380" cy="1400530"/>
          </a:xfrm>
        </p:spPr>
        <p:txBody>
          <a:bodyPr>
            <a:norm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KIWANIS FAMILY: 20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827700" y="2052925"/>
            <a:ext cx="7603744" cy="1882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entury Gothic"/>
                <a:cs typeface="Century Gothic"/>
              </a:rPr>
              <a:t>Circle K International </a:t>
            </a:r>
          </a:p>
          <a:p>
            <a:pPr marL="0" indent="0" algn="ctr">
              <a:buNone/>
            </a:pPr>
            <a:r>
              <a:rPr lang="en-US" sz="4000" b="1" dirty="0">
                <a:latin typeface="Century Gothic"/>
                <a:cs typeface="Century Gothic"/>
              </a:rPr>
              <a:t>(CKI)</a:t>
            </a: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KIWANIS FAMILY: 30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25183" y="1853248"/>
            <a:ext cx="716336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Date when Key Club was founded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KIWANIS FAMILY: 30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16183" y="2038511"/>
            <a:ext cx="6711654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Century Gothic"/>
                <a:cs typeface="Century Gothic"/>
              </a:rPr>
              <a:t>1925</a:t>
            </a:r>
          </a:p>
        </p:txBody>
      </p:sp>
    </p:spTree>
    <p:extLst>
      <p:ext uri="{BB962C8B-B14F-4D97-AF65-F5344CB8AC3E}">
        <p14:creationId xmlns:p14="http://schemas.microsoft.com/office/powerpoint/2010/main" val="963489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mage result for key club 2017 dcon florida"/>
          <p:cNvPicPr>
            <a:picLocks noChangeAspect="1" noChangeArrowheads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5" b="1326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Century Gothic"/>
                <a:cs typeface="Century Gothic"/>
              </a:rPr>
              <a:t>KIWANIS FAMILY: 40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27699" y="2052925"/>
            <a:ext cx="7150109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Century Gothic"/>
                <a:cs typeface="Century Gothic"/>
              </a:rPr>
              <a:t>Location of the Kiwanis International Office</a:t>
            </a:r>
          </a:p>
        </p:txBody>
      </p:sp>
    </p:spTree>
    <p:extLst>
      <p:ext uri="{BB962C8B-B14F-4D97-AF65-F5344CB8AC3E}">
        <p14:creationId xmlns:p14="http://schemas.microsoft.com/office/powerpoint/2010/main" val="259399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2072</TotalTime>
  <Words>1089</Words>
  <Application>Microsoft Office PowerPoint</Application>
  <PresentationFormat>On-screen Show (4:3)</PresentationFormat>
  <Paragraphs>203</Paragraphs>
  <Slides>54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Century Gothic</vt:lpstr>
      <vt:lpstr>Wingdings 3</vt:lpstr>
      <vt:lpstr>Ion</vt:lpstr>
      <vt:lpstr>Key Club Trivia</vt:lpstr>
      <vt:lpstr>PowerPoint Presentation</vt:lpstr>
      <vt:lpstr>KIWANIS FAMILY: 10</vt:lpstr>
      <vt:lpstr>KIWANIS FAMILY: 10</vt:lpstr>
      <vt:lpstr>KIWANIS FAMILY: 20</vt:lpstr>
      <vt:lpstr>KIWANIS FAMILY: 20</vt:lpstr>
      <vt:lpstr>KIWANIS FAMILY: 30</vt:lpstr>
      <vt:lpstr>KIWANIS FAMILY: 30</vt:lpstr>
      <vt:lpstr>KIWANIS FAMILY: 40</vt:lpstr>
      <vt:lpstr>KIWANIS FAMILY: 40</vt:lpstr>
      <vt:lpstr>KIWANIS FAMILY: 50</vt:lpstr>
      <vt:lpstr>KIWANIS FAMILY: 50</vt:lpstr>
      <vt:lpstr>HISTORY: 10</vt:lpstr>
      <vt:lpstr>HISTORY: 10</vt:lpstr>
      <vt:lpstr>HISTORY: 20</vt:lpstr>
      <vt:lpstr>HISTORY: 20</vt:lpstr>
      <vt:lpstr>HISTORY: 30</vt:lpstr>
      <vt:lpstr>HISTORY: 30</vt:lpstr>
      <vt:lpstr>HISTORY: 40</vt:lpstr>
      <vt:lpstr>HISTORY: 40</vt:lpstr>
      <vt:lpstr>HISTORY: 50</vt:lpstr>
      <vt:lpstr>HISTORY: 50</vt:lpstr>
      <vt:lpstr>INTERNATIONAL: 10</vt:lpstr>
      <vt:lpstr>INTERNATIONAL: 10</vt:lpstr>
      <vt:lpstr>INTERNATIONAL: 20</vt:lpstr>
      <vt:lpstr>INTERNATIONAL: 20</vt:lpstr>
      <vt:lpstr>INTERNATIONAL: 30</vt:lpstr>
      <vt:lpstr>INTERNATIONAL: 30</vt:lpstr>
      <vt:lpstr>INTERNATIONAL: 40</vt:lpstr>
      <vt:lpstr>INTERNATIONAL: 40</vt:lpstr>
      <vt:lpstr>INTERNATIONAL: 50</vt:lpstr>
      <vt:lpstr>INTERNATIONAL: 50</vt:lpstr>
      <vt:lpstr>District: 10</vt:lpstr>
      <vt:lpstr>District: 10</vt:lpstr>
      <vt:lpstr>District: 20</vt:lpstr>
      <vt:lpstr>District: 20</vt:lpstr>
      <vt:lpstr>District: 30</vt:lpstr>
      <vt:lpstr>District: 30</vt:lpstr>
      <vt:lpstr>District: 40</vt:lpstr>
      <vt:lpstr>District: 40</vt:lpstr>
      <vt:lpstr>District: 50</vt:lpstr>
      <vt:lpstr>District: 50</vt:lpstr>
      <vt:lpstr>MISCELLANEOUS:  10</vt:lpstr>
      <vt:lpstr>MISCELLANEOUS: 10</vt:lpstr>
      <vt:lpstr>MISCELLANEOUS: 20</vt:lpstr>
      <vt:lpstr>MISCELLANEOUS: 20</vt:lpstr>
      <vt:lpstr>MISCELLANEOUS: 30</vt:lpstr>
      <vt:lpstr>MISCELLANEOUS: 30</vt:lpstr>
      <vt:lpstr>MISCELLANEOUS: 40</vt:lpstr>
      <vt:lpstr>MISCELLANEOUS: 40</vt:lpstr>
      <vt:lpstr>MISCELLANEOUS: 50</vt:lpstr>
      <vt:lpstr>MISCELLANEOUS: 50</vt:lpstr>
      <vt:lpstr>Bonus!</vt:lpstr>
      <vt:lpstr>Bonus!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Gabi Castellanos</dc:creator>
  <cp:lastModifiedBy>Odalis Hernandez</cp:lastModifiedBy>
  <cp:revision>45</cp:revision>
  <dcterms:created xsi:type="dcterms:W3CDTF">2016-02-19T03:21:07Z</dcterms:created>
  <dcterms:modified xsi:type="dcterms:W3CDTF">2017-01-28T03:55:39Z</dcterms:modified>
</cp:coreProperties>
</file>