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2"/><Relationship Target="docProps/app.xml" Type="http://schemas.openxmlformats.org/officeDocument/2006/relationships/extended-properties" Id="rId1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r:id="rId5" id="2147483659"/>
  </p:sldMasterIdLst>
  <p:notesMasterIdLst>
    <p:notesMasterId r:id="rId6"/>
  </p:notesMasterIdLst>
  <p:sldIdLst>
    <p:sldId r:id="rId7" id="256"/>
    <p:sldId r:id="rId8" id="257"/>
    <p:sldId r:id="rId9" id="258"/>
    <p:sldId r:id="rId10" id="259"/>
    <p:sldId r:id="rId11" id="260"/>
    <p:sldId r:id="rId12" id="261"/>
    <p:sldId r:id="rId13" id="262"/>
    <p:sldId r:id="rId14" id="263"/>
    <p:sldId r:id="rId15" id="264"/>
    <p:sldId r:id="rId16" id="265"/>
    <p:sldId r:id="rId17" id="266"/>
    <p:sldId r:id="rId18" id="267"/>
    <p:sldId r:id="rId19" id="268"/>
    <p:sldId r:id="rId20" id="269"/>
    <p:sldId r:id="rId21" id="270"/>
    <p:sldId r:id="rId22" id="271"/>
    <p:sldId r:id="rId23" id="272"/>
  </p:sldIdLst>
  <p:sldSz type="screen4x3" cx="9144000" cy="6858000"/>
  <p:notesSz cy="9283700" cx="6997700"/>
  <p:defaultTextStyle>
    <a:lvl1pPr fontAlgn="base" rtl="0" marL="0" indent="0" algn="l" defTabSz="914400">
      <a:lnSpc>
        <a:spcPct val="100000"/>
      </a:lnSpc>
      <a:spcBef>
        <a:spcPct val="0"/>
      </a:spcBef>
      <a:spcAft>
        <a:spcPct val="0"/>
      </a:spcAft>
      <a:buNone/>
      <a:defRPr u="none" sz="2400" lang="en-US" smtClean="0" i="0" dirty="0" baseline="0" b="0">
        <a:solidFill>
          <a:schemeClr val="tx1"/>
        </a:solidFill>
        <a:latin charset="0" typeface="Arial"/>
        <a:ea charset="-128" pitchFamily="-80" typeface="ＭＳ Ｐゴシック"/>
      </a:defRPr>
    </a:lvl1pPr>
    <a:lvl2pPr marL="457200" indent="0">
      <a:lnSpc>
        <a:spcPct val="100000"/>
      </a:lnSpc>
      <a:spcBef>
        <a:spcPct val="0"/>
      </a:spcBef>
      <a:spcAft>
        <a:spcPct val="0"/>
      </a:spcAft>
      <a:buNone/>
      <a:defRPr u="none" sz="2400" lang="en-US" smtClean="0" i="0" dirty="0" b="0">
        <a:solidFill>
          <a:schemeClr val="tx1"/>
        </a:solidFill>
        <a:latin charset="0" typeface="Arial"/>
      </a:defRPr>
    </a:lvl2pPr>
    <a:lvl3pPr marL="914400" indent="0">
      <a:lnSpc>
        <a:spcPct val="100000"/>
      </a:lnSpc>
      <a:spcBef>
        <a:spcPct val="0"/>
      </a:spcBef>
      <a:spcAft>
        <a:spcPct val="0"/>
      </a:spcAft>
      <a:buNone/>
      <a:defRPr u="none" sz="2400" lang="en-US" smtClean="0" i="0" dirty="0" b="0">
        <a:solidFill>
          <a:schemeClr val="tx1"/>
        </a:solidFill>
        <a:latin charset="0" typeface="Arial"/>
      </a:defRPr>
    </a:lvl3pPr>
    <a:lvl4pPr marL="1371600" indent="0">
      <a:lnSpc>
        <a:spcPct val="100000"/>
      </a:lnSpc>
      <a:spcBef>
        <a:spcPct val="0"/>
      </a:spcBef>
      <a:spcAft>
        <a:spcPct val="0"/>
      </a:spcAft>
      <a:buNone/>
      <a:defRPr u="none" sz="2400" lang="en-US" smtClean="0" i="0" dirty="0" b="0">
        <a:solidFill>
          <a:schemeClr val="tx1"/>
        </a:solidFill>
        <a:latin charset="0" typeface="Arial"/>
      </a:defRPr>
    </a:lvl4pPr>
    <a:lvl5pPr marL="1828800" indent="0">
      <a:lnSpc>
        <a:spcPct val="100000"/>
      </a:lnSpc>
      <a:spcBef>
        <a:spcPct val="0"/>
      </a:spcBef>
      <a:spcAft>
        <a:spcPct val="0"/>
      </a:spcAft>
      <a:buNone/>
      <a:defRPr u="none" sz="2400" lang="en-US" smtClean="0" i="0" dirty="0" b="0">
        <a:solidFill>
          <a:schemeClr val="tx1"/>
        </a:solidFill>
        <a:latin charset="0" typeface="Arial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63202D17-A4F0-499A-9814-0D46CB4AD148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74706"/>
  </p:normalViewPr>
</p:viewPr>
</file>

<file path=ppt/_rels/presentation.xml.rels><?xml version="1.0" encoding="UTF-8" standalone="yes"?><Relationships xmlns="http://schemas.openxmlformats.org/package/2006/relationships"><Relationship Target="theme/theme2.xml" Type="http://schemas.openxmlformats.org/officeDocument/2006/relationships/theme" Id="rId1"/><Relationship Target="slides/slide11.xml" Type="http://schemas.openxmlformats.org/officeDocument/2006/relationships/slide" Id="rId17"/><Relationship Target="slides/slide10.xml" Type="http://schemas.openxmlformats.org/officeDocument/2006/relationships/slide" Id="rId16"/><Relationship Target="slides/slide17.xml" Type="http://schemas.openxmlformats.org/officeDocument/2006/relationships/slide" Id="rId23"/><Relationship Target="slides/slide9.xml" Type="http://schemas.openxmlformats.org/officeDocument/2006/relationships/slide" Id="rId15"/><Relationship Target="slides/slide16.xml" Type="http://schemas.openxmlformats.org/officeDocument/2006/relationships/slide" Id="rId22"/><Relationship Target="slides/slide8.xml" Type="http://schemas.openxmlformats.org/officeDocument/2006/relationships/slide" Id="rId14"/><Relationship Target="slides/slide15.xml" Type="http://schemas.openxmlformats.org/officeDocument/2006/relationships/slide" Id="rId21"/><Relationship Target="slides/slide7.xml" Type="http://schemas.openxmlformats.org/officeDocument/2006/relationships/slide" Id="rId13"/><Relationship Target="slides/slide14.xml" Type="http://schemas.openxmlformats.org/officeDocument/2006/relationships/slide" Id="rId20"/><Relationship Target="slides/slide6.xml" Type="http://schemas.openxmlformats.org/officeDocument/2006/relationships/slide" Id="rId12"/><Relationship Target="slides/slide5.xml" Type="http://schemas.openxmlformats.org/officeDocument/2006/relationships/slide" Id="rId11"/><Relationship Target="slides/slide4.xml" Type="http://schemas.openxmlformats.org/officeDocument/2006/relationships/slide" Id="rId10"/><Relationship Target="slides/slide3.xml" Type="http://schemas.openxmlformats.org/officeDocument/2006/relationships/slide" Id="rId9"/><Relationship Target="slides/slide2.xml" Type="http://schemas.openxmlformats.org/officeDocument/2006/relationships/slide" Id="rId8"/><Relationship Target="slides/slide1.xml" Type="http://schemas.openxmlformats.org/officeDocument/2006/relationships/slide" Id="rId7"/><Relationship Target="notesMasters/notesMaster1.xml" Type="http://schemas.openxmlformats.org/officeDocument/2006/relationships/notesMaster" Id="rId6"/><Relationship Target="slideMasters/slideMaster1.xml" Type="http://schemas.openxmlformats.org/officeDocument/2006/relationships/slideMaster" Id="rId5"/><Relationship Target="tableStyles.xml" Type="http://schemas.openxmlformats.org/officeDocument/2006/relationships/tableStyles" Id="rId4"/><Relationship Target="slides/slide13.xml" Type="http://schemas.openxmlformats.org/officeDocument/2006/relationships/slide" Id="rId19"/><Relationship Target="presProps.xml" Type="http://schemas.openxmlformats.org/officeDocument/2006/relationships/presProps" Id="rId3"/><Relationship Target="slides/slide12.xml" Type="http://schemas.openxmlformats.org/officeDocument/2006/relationships/slide" Id="rId18"/><Relationship Target="viewProps.xml" Type="http://schemas.openxmlformats.org/officeDocument/2006/relationships/viewProps" Id="rId2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6" id="6"/>
          <p:cNvSpPr>
            <a:spLocks/>
          </p:cNvSpPr>
          <p:nvPr>
            <p:ph type="hdr" sz="quarter"/>
          </p:nvPr>
        </p:nvSpPr>
        <p:spPr>
          <a:xfrm>
            <a:off y="0" x="0"/>
            <a:ext cy="463550" cx="3032125"/>
          </a:xfrm>
          <a:prstGeom prst="rect">
            <a:avLst/>
          </a:prstGeom>
          <a:ln>
            <a:noFill/>
          </a:ln>
        </p:spPr>
        <p:txBody>
          <a:bodyPr tIns="46516" rIns="93031" numCol="1" lIns="93031" bIns="46516"/>
          <a:lstStyle/>
          <a:p>
            <a:endParaRPr/>
          </a:p>
        </p:txBody>
      </p:sp>
      <p:sp>
        <p:nvSpPr>
          <p:cNvPr name="Text Box 7" id="7"/>
          <p:cNvSpPr>
            <a:spLocks/>
          </p:cNvSpPr>
          <p:nvPr>
            <p:ph type="dt" idx="1"/>
          </p:nvPr>
        </p:nvSpPr>
        <p:spPr>
          <a:xfrm>
            <a:off y="0" x="3963987"/>
            <a:ext cy="463550" cx="3032125"/>
          </a:xfrm>
          <a:prstGeom prst="rect">
            <a:avLst/>
          </a:prstGeom>
          <a:ln>
            <a:noFill/>
          </a:ln>
        </p:spPr>
        <p:txBody>
          <a:bodyPr tIns="46516" rIns="93031" numCol="1" lIns="93031" bIns="46516"/>
          <a:lstStyle/>
          <a:p>
            <a:endParaRPr/>
          </a:p>
        </p:txBody>
      </p:sp>
      <p:sp>
        <p:nvSpPr>
          <p:cNvPr name="Text Box 8" id="8"/>
          <p:cNvSpPr>
            <a:spLocks/>
          </p:cNvSpPr>
          <p:nvPr>
            <p:ph type="sldImg" idx="2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name="Text Box 9" id="9"/>
          <p:cNvSpPr>
            <a:spLocks/>
          </p:cNvSpPr>
          <p:nvPr>
            <p:ph type="body" sz="quarter" idx="3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  <a:ln>
            <a:noFill/>
          </a:ln>
        </p:spPr>
        <p:txBody>
          <a:bodyPr tIns="46516" rIns="93031" numCol="1" lIns="93031" bIns="46516"/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name="Text Box 10" id="10"/>
          <p:cNvSpPr>
            <a:spLocks/>
          </p:cNvSpPr>
          <p:nvPr>
            <p:ph type="ftr" sz="quarter" idx="4"/>
          </p:nvPr>
        </p:nvSpPr>
        <p:spPr>
          <a:xfrm>
            <a:off y="8818562" x="0"/>
            <a:ext cy="463550" cx="3032125"/>
          </a:xfrm>
          <a:prstGeom prst="rect">
            <a:avLst/>
          </a:prstGeom>
          <a:ln>
            <a:noFill/>
          </a:ln>
        </p:spPr>
        <p:txBody>
          <a:bodyPr tIns="46516" rIns="93031" numCol="1" lIns="93031" bIns="46516" anchor="b"/>
          <a:lstStyle/>
          <a:p>
            <a:endParaRPr/>
          </a:p>
        </p:txBody>
      </p:sp>
      <p:sp>
        <p:nvSpPr>
          <p:cNvPr name="Text Box 11" id="11"/>
          <p:cNvSpPr>
            <a:spLocks/>
          </p:cNvSpPr>
          <p:nvPr>
            <p:ph type="sldNum" sz="quarter" idx="5"/>
          </p:nvPr>
        </p:nvSpPr>
        <p:spPr>
          <a:xfrm>
            <a:off y="8818562" x="3963987"/>
            <a:ext cy="463550" cx="3032125"/>
          </a:xfrm>
          <a:prstGeom prst="rect">
            <a:avLst/>
          </a:prstGeom>
          <a:ln>
            <a:noFill/>
          </a:ln>
        </p:spPr>
        <p:txBody>
          <a:bodyPr tIns="46516" rIns="93031" numCol="1" lIns="93031" bIns="46516" anchor="b"/>
          <a:lstStyle/>
          <a:p>
            <a:pPr algn="r" defTabSz="930275"/>
            <a:r>
              <a:rPr sz="1200" smtClean="0" lang="en-US" dirty="0"/>
              <a:t>*</a:t>
            </a:r>
          </a:p>
        </p:txBody>
      </p:sp>
    </p:spTree>
  </p:cSld>
  <p:clrMap tx1="dk1" tx2="dk2" bg1="lt1" accent6="accent6" bg2="lt2" accent5="accent5" accent4="accent4" accent3="accent3" folHlink="folHlink" accent2="accent2" hlink="hlink" accent1="accent1"/>
</p:notesMaster>
</file>

<file path=ppt/notesSlides/_rels/notesSlide1.xml.rels><?xml version="1.0" encoding="UTF-8" standalone="yes"?><Relationships xmlns="http://schemas.openxmlformats.org/package/2006/relationships"><Relationship Target="../slides/slide1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slides/slide13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slides/slide14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slides/slide3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slides/slide4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slides/slide7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slides/slide8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slides/slide9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slides/slide10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slides/slide11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slides/slide12.xml" Type="http://schemas.openxmlformats.org/officeDocument/2006/relationships/slide" Id="rId2"/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29" id="129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30" id="130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31" id="131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56" id="156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57" id="157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58" id="158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59" id="159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60" id="160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61" id="161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32" id="132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33" id="133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34" id="134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35" id="135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36" id="136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37" id="137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pPr/>
            <a:r>
              <a:rPr smtClean="0" lang="en-US" dirty="0"/>
              <a:t>Kiwanis Clubs may think their role is or should be minimal.  This is far from correct.</a:t>
            </a:r>
          </a:p>
          <a:p>
            <a:pPr/>
            <a:r>
              <a:rPr smtClean="0" lang="en-US" dirty="0"/>
              <a:t>These responsibilities are described in more detail in a document on the Kiwanis Website that you will be provided in your handouts.</a:t>
            </a:r>
          </a:p>
          <a:p>
            <a:pPr/>
            <a:r>
              <a:rPr smtClean="0" lang="en-US" dirty="0"/>
              <a:t>The Kiwanis Advisor or the Key Club/CKI Committee Chair is responsible for making sure these occur.</a:t>
            </a:r>
          </a:p>
          <a:p>
            <a:pPr/>
            <a:endParaRPr smtClean="0"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38" id="138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39" id="139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40" id="140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pPr/>
            <a:r>
              <a:rPr smtClean="0" lang="en-US" dirty="0"/>
              <a:t>Ask, what kind of funding do you provide your Key Clubs and CKI?</a:t>
            </a:r>
          </a:p>
          <a:p>
            <a:pPr/>
            <a:endParaRPr smtClean="0"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41" id="141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42" id="142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43" id="143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pPr/>
            <a:r>
              <a:rPr smtClean="0" lang="en-US" dirty="0"/>
              <a:t>Attending:  School activities director may also be good to have at meeting…not too many people, though</a:t>
            </a:r>
          </a:p>
          <a:p>
            <a:pPr/>
            <a:r>
              <a:rPr smtClean="0" lang="en-US" dirty="0"/>
              <a:t>Hear school regulations, especially finances, fundraising, field trips, training</a:t>
            </a:r>
          </a:p>
          <a:p>
            <a:pPr/>
            <a:r>
              <a:rPr smtClean="0" lang="en-US" dirty="0"/>
              <a:t>Additional topics:  Key Club’s plan for year, Kiwanis scholarship programs, invite principal to be a Kiwanis speaker, Kiwanis responsibility to Key Club, ask what Kiwanis and Key Club can do for school</a:t>
            </a:r>
          </a:p>
          <a:p>
            <a:pPr/>
            <a:endParaRPr smtClean="0"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44" id="144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45" id="145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46" id="146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47" id="147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48" id="148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49" id="149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pPr/>
            <a:r>
              <a:rPr smtClean="0" lang="en-US" dirty="0"/>
              <a:t>Make sure officers attend training:  District convention, division meetings, other training conferences, and/or Kiwanis provided</a:t>
            </a:r>
          </a:p>
          <a:p>
            <a:pPr/>
            <a:endParaRPr smtClean="0"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50" id="150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51" id="151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52" id="152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53" id="153"/>
          <p:cNvSpPr txBox="1">
            <a:spLocks/>
          </p:cNvSpPr>
          <p:nvPr/>
        </p:nvSpPr>
        <p:spPr>
          <a:xfrm>
            <a:off y="8818562" x="3963987"/>
            <a:ext cy="463550" cx="3032125"/>
          </a:xfrm>
          <a:prstGeom prst="rect">
            <a:avLst/>
          </a:prstGeom>
          <a:noFill/>
          <a:ln>
            <a:noFill/>
          </a:ln>
        </p:spPr>
        <p:txBody>
          <a:bodyPr tIns="46516" rIns="93031" numCol="1" lIns="93031" bIns="46516" anchor="b"/>
          <a:lstStyle/>
          <a:p>
            <a:pPr marL="0" indent="0" algn="r" defTabSz="930275"/>
            <a:r>
              <a:rPr sz="1200" smtClean="0" lang="en-US" dirty="0"/>
              <a:t>*</a:t>
            </a:r>
          </a:p>
        </p:txBody>
      </p:sp>
      <p:sp>
        <p:nvSpPr>
          <p:cNvPr name="Text Box 154" id="154"/>
          <p:cNvSpPr>
            <a:spLocks/>
          </p:cNvSpPr>
          <p:nvPr>
            <p:ph type="sldImg"/>
          </p:nvPr>
        </p:nvSpPr>
        <p:spPr>
          <a:xfrm>
            <a:off y="696912" x="1177925"/>
            <a:ext cy="3481387" cx="4641850"/>
          </a:xfrm>
          <a:prstGeom prst="rect">
            <a:avLst/>
          </a:prstGeom>
        </p:spPr>
      </p:sp>
      <p:sp>
        <p:nvSpPr>
          <p:cNvPr name="Text Box 155" id="155"/>
          <p:cNvSpPr>
            <a:spLocks/>
          </p:cNvSpPr>
          <p:nvPr>
            <p:ph type="body" idx="1"/>
          </p:nvPr>
        </p:nvSpPr>
        <p:spPr>
          <a:xfrm>
            <a:off y="4410075" x="700087"/>
            <a:ext cy="4176712" cx="5597525"/>
          </a:xfrm>
          <a:prstGeom prst="rect">
            <a:avLst/>
          </a:prstGeom>
        </p:spPr>
        <p:txBody>
          <a:bodyPr tIns="46516" wrap="square" rIns="93031" numCol="1" lIns="93031" bIns="46516" anchor="t"/>
          <a:lstStyle/>
          <a:p>
            <a:pPr/>
            <a:r>
              <a:rPr smtClean="0" lang="en-US" dirty="0"/>
              <a:t>At least 2, more if possible</a:t>
            </a:r>
          </a:p>
          <a:p>
            <a:pPr/>
            <a:endParaRPr smtClean="0"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ctrTitle"/>
          </p:nvPr>
        </p:nvSpPr>
        <p:spPr>
          <a:xfrm>
            <a:off y="2130425" x="685800"/>
            <a:ext cy="1470025" cx="7772400"/>
          </a:xfrm>
        </p:spPr>
        <p:txBody>
          <a:bodyPr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Subtitle 2" id="3"/>
          <p:cNvSpPr>
            <a:spLocks noGrp="1"/>
          </p:cNvSpPr>
          <p:nvPr>
            <p:ph type="subTitle" idx="1"/>
          </p:nvPr>
        </p:nvSpPr>
        <p:spPr>
          <a:xfrm>
            <a:off y="3886200" x="1371600"/>
            <a:ext cy="1752600" cx="6400800"/>
          </a:xfrm>
        </p:spPr>
        <p:txBody>
          <a:bodyPr numCol="1"/>
          <a:lstStyle>
            <a:lvl1pPr algn="ctr" marL="0" indent="0">
              <a:buNone/>
              <a:defRPr/>
            </a:lvl1pPr>
            <a:lvl2pPr algn="ctr" marL="457200" indent="0">
              <a:buNone/>
              <a:defRPr/>
            </a:lvl2pPr>
            <a:lvl3pPr algn="ctr" marL="914400" indent="0">
              <a:buNone/>
              <a:defRPr/>
            </a:lvl3pPr>
            <a:lvl4pPr algn="ctr" marL="1371600" indent="0">
              <a:buNone/>
              <a:defRPr/>
            </a:lvl4pPr>
            <a:lvl5pPr algn="ctr" marL="1828800" indent="0">
              <a:buNone/>
              <a:defRPr/>
            </a:lvl5pPr>
            <a:lvl6pPr algn="ctr" marL="2286000" indent="0">
              <a:buNone/>
              <a:defRPr/>
            </a:lvl6pPr>
            <a:lvl7pPr algn="ctr" marL="2743200" indent="0">
              <a:buNone/>
              <a:defRPr/>
            </a:lvl7pPr>
            <a:lvl8pPr algn="ctr" marL="3200400" indent="0">
              <a:buNone/>
              <a:defRPr/>
            </a:lvl8pPr>
            <a:lvl9pPr algn="ctr" marL="3657600" indent="0">
              <a:buNone/>
              <a:defRPr/>
            </a:lvl9pPr>
          </a:lstStyle>
          <a:p>
            <a:r>
              <a:rPr smtClean="0" lang="en-US"/>
              <a:t>Click to edit Master subtitle style</a:t>
            </a:r>
            <a:endParaRPr lang="en-US"/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type="slidenum" id="{C9600221-B624-45B7-9E68-D1D79752583D}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Vertical Text Placeholder 2" id="3"/>
          <p:cNvSpPr>
            <a:spLocks noGrp="1"/>
          </p:cNvSpPr>
          <p:nvPr>
            <p:ph type="body" idx="1" orient="vert"/>
          </p:nvPr>
        </p:nvSpPr>
        <p:spPr/>
        <p:txBody>
          <a:bodyPr vert="eaVert" numCol="1"/>
          <a:lstStyle/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type="slidenum" id="{C543D10D-1B83-4EE9-8835-AFAF7628ADB8}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Vertical Title 1" id="2"/>
          <p:cNvSpPr>
            <a:spLocks noGrp="1"/>
          </p:cNvSpPr>
          <p:nvPr>
            <p:ph type="title" orient="vert"/>
          </p:nvPr>
        </p:nvSpPr>
        <p:spPr>
          <a:xfrm>
            <a:off y="274638" x="6629400"/>
            <a:ext cy="5851525" cx="2057400"/>
          </a:xfrm>
        </p:spPr>
        <p:txBody>
          <a:bodyPr vert="eaVert"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Vertical Text Placeholder 2" id="3"/>
          <p:cNvSpPr>
            <a:spLocks noGrp="1"/>
          </p:cNvSpPr>
          <p:nvPr>
            <p:ph type="body" idx="1" orient="vert"/>
          </p:nvPr>
        </p:nvSpPr>
        <p:spPr>
          <a:xfrm>
            <a:off y="274638" x="457200"/>
            <a:ext cy="5851525" cx="6019800"/>
          </a:xfrm>
        </p:spPr>
        <p:txBody>
          <a:bodyPr vert="eaVert" numCol="1"/>
          <a:lstStyle/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type="slidenum" id="{8A0F8399-60D2-4F5D-9CEE-64FA3803ED83}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Content Placeholder 2" id="3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type="slidenum" id="{A5BC7F78-48E6-4BBC-B0E1-56BD2A17FC9C}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>
          <a:xfrm>
            <a:off y="4406900" x="722313"/>
            <a:ext cy="1362075" cx="7772400"/>
          </a:xfrm>
        </p:spPr>
        <p:txBody>
          <a:bodyPr numCol="1" anchor="t"/>
          <a:lstStyle>
            <a:lvl1pPr algn="l">
              <a:defRPr sz="4000" cap="all" b="1"/>
            </a:lvl1pPr>
          </a:lstStyle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Text Placeholder 2" id="3"/>
          <p:cNvSpPr>
            <a:spLocks noGrp="1"/>
          </p:cNvSpPr>
          <p:nvPr>
            <p:ph type="body" idx="1"/>
          </p:nvPr>
        </p:nvSpPr>
        <p:spPr>
          <a:xfrm>
            <a:off y="2906713" x="722313"/>
            <a:ext cy="1500187" cx="7772400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smtClean="0" lang="en-US"/>
              <a:t>Click to edit Master text styles</a:t>
            </a:r>
          </a:p>
        </p:txBody>
      </p:sp>
      <p:sp>
        <p:nvSpPr>
          <p:cNvPr name="Date Placeholder 3" id="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4E83BA4B-50FE-4B84-AE64-D7F085A2A31A}">
              <a:rPr smtClean="0" lang="en-US"/>
              <a:t>2/4/2014</a:t>
            </a:fld>
            <a:endParaRPr lang="en-US"/>
          </a:p>
        </p:txBody>
      </p:sp>
      <p:sp>
        <p:nvSpPr>
          <p:cNvPr name="Footer Placeholder 4" id="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5" id="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FD6B306A-339E-4A68-B601-FE88844A1F9D}">
              <a:rPr smtClean="0"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Content Placeholder 2" id="3"/>
          <p:cNvSpPr>
            <a:spLocks noGrp="1"/>
          </p:cNvSpPr>
          <p:nvPr>
            <p:ph sz="half" idx="1"/>
          </p:nvPr>
        </p:nvSpPr>
        <p:spPr>
          <a:xfrm>
            <a:off y="1600200" x="457200"/>
            <a:ext cy="4525963" cx="4038600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Content Placeholder 3" id="4"/>
          <p:cNvSpPr>
            <a:spLocks noGrp="1"/>
          </p:cNvSpPr>
          <p:nvPr>
            <p:ph sz="half" idx="2"/>
          </p:nvPr>
        </p:nvSpPr>
        <p:spPr>
          <a:xfrm>
            <a:off y="1600200" x="4648200"/>
            <a:ext cy="4525963" cx="4038600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4" id="5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Footer Placeholder 5" id="6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Slide Number Placeholder 6" id="7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type="slidenum" id="{146B05A8-4507-4941-A8ED-92C83DD237DC}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Text Placeholder 2" id="3"/>
          <p:cNvSpPr>
            <a:spLocks noGrp="1"/>
          </p:cNvSpPr>
          <p:nvPr>
            <p:ph type="body" idx="1"/>
          </p:nvPr>
        </p:nvSpPr>
        <p:spPr>
          <a:xfrm>
            <a:off y="1535113" x="457200"/>
            <a:ext cy="639762" cx="4040188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smtClean="0" lang="en-US"/>
              <a:t>Click to edit Master text styles</a:t>
            </a:r>
          </a:p>
        </p:txBody>
      </p:sp>
      <p:sp>
        <p:nvSpPr>
          <p:cNvPr name="Content Placeholder 3" id="4"/>
          <p:cNvSpPr>
            <a:spLocks noGrp="1"/>
          </p:cNvSpPr>
          <p:nvPr>
            <p:ph sz="half" idx="2"/>
          </p:nvPr>
        </p:nvSpPr>
        <p:spPr>
          <a:xfrm>
            <a:off y="2174875" x="457200"/>
            <a:ext cy="3951288" cx="40401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Text Placeholder 4" id="5"/>
          <p:cNvSpPr>
            <a:spLocks noGrp="1"/>
          </p:cNvSpPr>
          <p:nvPr>
            <p:ph type="body" sz="quarter" idx="3"/>
          </p:nvPr>
        </p:nvSpPr>
        <p:spPr>
          <a:xfrm>
            <a:off y="1535113" x="4645025"/>
            <a:ext cy="639762" cx="4041775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smtClean="0" lang="en-US"/>
              <a:t>Click to edit Master text styles</a:t>
            </a:r>
          </a:p>
        </p:txBody>
      </p:sp>
      <p:sp>
        <p:nvSpPr>
          <p:cNvPr name="Content Placeholder 5" id="6"/>
          <p:cNvSpPr>
            <a:spLocks noGrp="1"/>
          </p:cNvSpPr>
          <p:nvPr>
            <p:ph sz="quarter" idx="4"/>
          </p:nvPr>
        </p:nvSpPr>
        <p:spPr>
          <a:xfrm>
            <a:off y="2174875" x="4645025"/>
            <a:ext cy="3951288" cx="4041775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Date Placeholder 6" id="7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4E83BA4B-50FE-4B84-AE64-D7F085A2A31A}">
              <a:rPr smtClean="0" lang="en-US"/>
              <a:t>2/4/2014</a:t>
            </a:fld>
            <a:endParaRPr lang="en-US"/>
          </a:p>
        </p:txBody>
      </p:sp>
      <p:sp>
        <p:nvSpPr>
          <p:cNvPr name="Footer Placeholder 7" id="8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8" id="9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FD6B306A-339E-4A68-B601-FE88844A1F9D}">
              <a:rPr smtClean="0"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Date Placeholder 2" id="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Footer Placeholder 3" id="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Slide Number Placeholder 4" id="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type="slidenum" id="{2D52B7B6-6F1B-4A62-B87E-81AD4998D87E}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Date Placeholder 1" id="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Footer Placeholder 2" id="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name="Slide Number Placeholder 3" id="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>
            <a:lvl1pPr>
              <a:defRPr/>
            </a:lvl1pPr>
          </a:lstStyle>
          <a:p>
            <a:fld type="slidenum" id="{08F7B79A-4EA2-44AE-9F7F-F6A143AD2234}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>
          <a:xfrm>
            <a:off y="273050" x="457200"/>
            <a:ext cy="1162050" cx="3008313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Content Placeholder 2" id="3"/>
          <p:cNvSpPr>
            <a:spLocks noGrp="1"/>
          </p:cNvSpPr>
          <p:nvPr>
            <p:ph idx="1"/>
          </p:nvPr>
        </p:nvSpPr>
        <p:spPr>
          <a:xfrm>
            <a:off y="273050" x="3575050"/>
            <a:ext cy="5853113" cx="5111750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smtClean="0" lang="en-US"/>
              <a:t>Click to edit Master text styles</a:t>
            </a:r>
          </a:p>
          <a:p>
            <a:pPr lvl="1"/>
            <a:r>
              <a:rPr smtClean="0" lang="en-US"/>
              <a:t>Second level</a:t>
            </a:r>
          </a:p>
          <a:p>
            <a:pPr lvl="2"/>
            <a:r>
              <a:rPr smtClean="0" lang="en-US"/>
              <a:t>Third level</a:t>
            </a:r>
          </a:p>
          <a:p>
            <a:pPr lvl="3"/>
            <a:r>
              <a:rPr smtClean="0" lang="en-US"/>
              <a:t>Fourth level</a:t>
            </a:r>
          </a:p>
          <a:p>
            <a:pPr lvl="4"/>
            <a:r>
              <a:rPr smtClean="0" lang="en-US"/>
              <a:t>Fifth level</a:t>
            </a:r>
            <a:endParaRPr lang="en-US"/>
          </a:p>
        </p:txBody>
      </p:sp>
      <p:sp>
        <p:nvSpPr>
          <p:cNvPr name="Text Placeholder 3" id="4"/>
          <p:cNvSpPr>
            <a:spLocks noGrp="1"/>
          </p:cNvSpPr>
          <p:nvPr>
            <p:ph type="body" sz="half" idx="2"/>
          </p:nvPr>
        </p:nvSpPr>
        <p:spPr>
          <a:xfrm>
            <a:off y="1435100" x="457200"/>
            <a:ext cy="4691063" cx="300831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smtClean="0" lang="en-US"/>
              <a:t>Click to edit Master text styles</a:t>
            </a:r>
          </a:p>
        </p:txBody>
      </p:sp>
      <p:sp>
        <p:nvSpPr>
          <p:cNvPr name="Date Placeholder 4" id="5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4E83BA4B-50FE-4B84-AE64-D7F085A2A31A}">
              <a:rPr smtClean="0" lang="en-US"/>
              <a:t>2/4/2014</a:t>
            </a:fld>
            <a:endParaRPr lang="en-US"/>
          </a:p>
        </p:txBody>
      </p:sp>
      <p:sp>
        <p:nvSpPr>
          <p:cNvPr name="Footer Placeholder 5" id="6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6" id="7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FD6B306A-339E-4A68-B601-FE88844A1F9D}">
              <a:rPr smtClean="0"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2"/>
          <p:cNvSpPr>
            <a:spLocks noGrp="1"/>
          </p:cNvSpPr>
          <p:nvPr>
            <p:ph type="title"/>
          </p:nvPr>
        </p:nvSpPr>
        <p:spPr>
          <a:xfrm>
            <a:off y="4800600" x="1792288"/>
            <a:ext cy="566738" cx="548640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smtClean="0" lang="en-US"/>
              <a:t>Click to edit Master title style</a:t>
            </a:r>
            <a:endParaRPr lang="en-US"/>
          </a:p>
        </p:txBody>
      </p:sp>
      <p:sp>
        <p:nvSpPr>
          <p:cNvPr name="Picture Placeholder 2" id="3"/>
          <p:cNvSpPr>
            <a:spLocks noGrp="1"/>
          </p:cNvSpPr>
          <p:nvPr>
            <p:ph type="pic" idx="1"/>
          </p:nvPr>
        </p:nvSpPr>
        <p:spPr>
          <a:xfrm>
            <a:off y="612775" x="1792288"/>
            <a:ext cy="4114800" cx="54864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name="Text Placeholder 3" id="4"/>
          <p:cNvSpPr>
            <a:spLocks noGrp="1"/>
          </p:cNvSpPr>
          <p:nvPr>
            <p:ph type="body" sz="half" idx="2"/>
          </p:nvPr>
        </p:nvSpPr>
        <p:spPr>
          <a:xfrm>
            <a:off y="5367338" x="1792288"/>
            <a:ext cy="804862" cx="5486400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smtClean="0" lang="en-US"/>
              <a:t>Click to edit Master text styles</a:t>
            </a:r>
          </a:p>
        </p:txBody>
      </p:sp>
      <p:sp>
        <p:nvSpPr>
          <p:cNvPr name="Date Placeholder 4" id="5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type="datetimeFigureOut" id="{4E83BA4B-50FE-4B84-AE64-D7F085A2A31A}">
              <a:rPr smtClean="0" lang="en-US"/>
              <a:t>2/4/2014</a:t>
            </a:fld>
            <a:endParaRPr lang="en-US"/>
          </a:p>
        </p:txBody>
      </p:sp>
      <p:sp>
        <p:nvSpPr>
          <p:cNvPr name="Footer Placeholder 5" id="6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name="Slide Number Placeholder 6" id="7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type="slidenum" id="{FD6B306A-339E-4A68-B601-FE88844A1F9D}">
              <a:rPr smtClean="0"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11.xml" Type="http://schemas.openxmlformats.org/officeDocument/2006/relationships/slideLayout" Id="rId12"/><Relationship Target="../slideLayouts/slideLayout10.xml" Type="http://schemas.openxmlformats.org/officeDocument/2006/relationships/slideLayout" Id="rId11"/><Relationship Target="../slideLayouts/slideLayout9.xml" Type="http://schemas.openxmlformats.org/officeDocument/2006/relationships/slideLayout" Id="rId10"/><Relationship Target="../slideLayouts/slideLayout8.xml" Type="http://schemas.openxmlformats.org/officeDocument/2006/relationships/slideLayout" Id="rId9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3.xml" Type="http://schemas.openxmlformats.org/officeDocument/2006/relationships/slideLayout" Id="rId4"/><Relationship Target="../slideLayouts/slideLayout2.xml" Type="http://schemas.openxmlformats.org/officeDocument/2006/relationships/slideLayout" Id="rId3"/><Relationship Target="../slideLayouts/slideLayout1.xml" Type="http://schemas.openxmlformats.org/officeDocument/2006/relationships/slideLayout" Id="rId2"/><Relationship Target="../theme/theme2.xml" Type="http://schemas.openxmlformats.org/officeDocument/2006/relationships/theme" Id="rId1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" id="1"/>
          <p:cNvSpPr>
            <a:spLocks/>
          </p:cNvSpPr>
          <p:nvPr>
            <p:ph type="title"/>
          </p:nvPr>
        </p:nvSpPr>
        <p:spPr>
          <a:xfrm>
            <a:off y="609600" x="685800"/>
            <a:ext cy="1143000" cx="7772400"/>
          </a:xfrm>
          <a:prstGeom prst="rect">
            <a:avLst/>
          </a:prstGeom>
          <a:ln>
            <a:noFill/>
          </a:ln>
        </p:spPr>
        <p:txBody>
          <a:bodyPr numCol="1" anchor="ctr"/>
          <a:lstStyle/>
          <a:p>
            <a:endParaRPr/>
          </a:p>
        </p:txBody>
      </p:sp>
      <p:sp>
        <p:nvSpPr>
          <p:cNvPr name="Text Box 2" id="2"/>
          <p:cNvSpPr>
            <a:spLocks/>
          </p:cNvSpPr>
          <p:nvPr>
            <p:ph type="body" idx="1"/>
          </p:nvPr>
        </p:nvSpPr>
        <p:spPr>
          <a:xfrm>
            <a:off y="1981200" x="685800"/>
            <a:ext cy="4114800" cx="77724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name="Text Box 3" id="3"/>
          <p:cNvSpPr>
            <a:spLocks/>
          </p:cNvSpPr>
          <p:nvPr>
            <p:ph type="dt" sz="half" idx="2"/>
          </p:nvPr>
        </p:nvSpPr>
        <p:spPr>
          <a:xfrm>
            <a:off y="6248400" x="685800"/>
            <a:ext cy="457200" cx="19050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endParaRPr/>
          </a:p>
        </p:txBody>
      </p:sp>
      <p:sp>
        <p:nvSpPr>
          <p:cNvPr name="Text Box 4" id="4"/>
          <p:cNvSpPr>
            <a:spLocks/>
          </p:cNvSpPr>
          <p:nvPr>
            <p:ph type="ftr" sz="quarter" idx="3"/>
          </p:nvPr>
        </p:nvSpPr>
        <p:spPr>
          <a:xfrm>
            <a:off y="6248400" x="3124200"/>
            <a:ext cy="457200" cx="28956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pPr algn="ctr"/>
            <a:r>
              <a:rPr sz="1400" smtClean="0" lang="en-US" dirty="0"/>
              <a:t>Kiwanis Responsibility to Key Club and Circle K</a:t>
            </a:r>
          </a:p>
        </p:txBody>
      </p:sp>
      <p:sp>
        <p:nvSpPr>
          <p:cNvPr name="Text Box 5" id="5"/>
          <p:cNvSpPr>
            <a:spLocks/>
          </p:cNvSpPr>
          <p:nvPr>
            <p:ph type="sldNum" sz="quarter" idx="4"/>
          </p:nvPr>
        </p:nvSpPr>
        <p:spPr>
          <a:xfrm>
            <a:off y="6248400" x="6553200"/>
            <a:ext cy="457200" cx="190500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pPr algn="r"/>
            <a:r>
              <a:rPr sz="1400" smtClean="0" lang="en-US" dirty="0"/>
              <a:t>*</a:t>
            </a:r>
          </a:p>
        </p:txBody>
      </p:sp>
    </p:spTree>
  </p:cSld>
  <p:clrMap tx1="dk1" tx2="dk2" bg1="lt1" accent6="accent6" bg2="lt2" accent5="accent5" accent4="accent4" accent3="accent3" folHlink="folHlink" accent2="accent2" hlink="hlink" accent1="accent1"/>
  <p:sldLayoutIdLst>
    <p:sldLayoutId r:id="rId2" id="2147483648"/>
    <p:sldLayoutId r:id="rId3" id="2147483649"/>
    <p:sldLayoutId r:id="rId4" id="2147483650"/>
    <p:sldLayoutId r:id="rId5" id="2147483651"/>
    <p:sldLayoutId r:id="rId6" id="2147483652"/>
    <p:sldLayoutId r:id="rId7" id="2147483653"/>
    <p:sldLayoutId r:id="rId8" id="2147483654"/>
    <p:sldLayoutId r:id="rId9" id="2147483655"/>
    <p:sldLayoutId r:id="rId10" id="2147483656"/>
    <p:sldLayoutId r:id="rId11" id="2147483657"/>
    <p:sldLayoutId r:id="rId12" id="2147483658"/>
  </p:sldLayoutIdLst>
  <p:txStyles>
    <p:titleStyle>
      <a:lvl1pPr fontAlgn="base" rtl="0" marL="0" indent="0" algn="ctr" defTabSz="914400">
        <a:lnSpc>
          <a:spcPct val="100000"/>
        </a:lnSpc>
        <a:spcBef>
          <a:spcPct val="0"/>
        </a:spcBef>
        <a:spcAft>
          <a:spcPct val="0"/>
        </a:spcAft>
        <a:buNone/>
        <a:defRPr u="none" sz="4400" lang="en-US" smtClean="0" i="0" dirty="0" baseline="0" b="0">
          <a:solidFill>
            <a:schemeClr val="tx2"/>
          </a:solidFill>
          <a:latin charset="0" typeface="Arial"/>
          <a:ea charset="-128" pitchFamily="-80" typeface="ＭＳ Ｐゴシック"/>
        </a:defRPr>
      </a:lvl1pPr>
    </p:titleStyle>
    <p:bodyStyle>
      <a:lvl1pPr fontAlgn="base" rtl="0" marL="342900" indent="-342900" algn="l" defTabSz="914400">
        <a:lnSpc>
          <a:spcPct val="100000"/>
        </a:lnSpc>
        <a:spcBef>
          <a:spcPct val="20000"/>
        </a:spcBef>
        <a:spcAft>
          <a:spcPct val="0"/>
        </a:spcAft>
        <a:buChar char="•"/>
        <a:defRPr u="none" sz="3200" lang="en-US" smtClean="0" i="0" dirty="0" baseline="0" b="0">
          <a:solidFill>
            <a:schemeClr val="tx1"/>
          </a:solidFill>
          <a:latin charset="0" typeface="Arial"/>
          <a:ea charset="-128" pitchFamily="-80" typeface="ＭＳ Ｐゴシック"/>
        </a:defRPr>
      </a:lvl1pPr>
      <a:lvl2pPr marL="742950" indent="-285750">
        <a:lnSpc>
          <a:spcPct val="100000"/>
        </a:lnSpc>
        <a:spcBef>
          <a:spcPct val="20000"/>
        </a:spcBef>
        <a:spcAft>
          <a:spcPct val="0"/>
        </a:spcAft>
        <a:buChar char="–"/>
        <a:defRPr u="none" sz="2800" lang="en-US" smtClean="0" i="0" dirty="0" b="0">
          <a:solidFill>
            <a:schemeClr val="tx1"/>
          </a:solidFill>
          <a:latin charset="0" typeface="Arial"/>
        </a:defRPr>
      </a:lvl2pPr>
      <a:lvl3pPr marL="1143000" indent="-228600">
        <a:lnSpc>
          <a:spcPct val="100000"/>
        </a:lnSpc>
        <a:spcBef>
          <a:spcPct val="20000"/>
        </a:spcBef>
        <a:spcAft>
          <a:spcPct val="0"/>
        </a:spcAft>
        <a:buChar char="•"/>
        <a:defRPr u="none" sz="2400" lang="en-US" smtClean="0" i="0" dirty="0" b="0">
          <a:solidFill>
            <a:schemeClr val="tx1"/>
          </a:solidFill>
          <a:latin charset="0" typeface="Arial"/>
        </a:defRPr>
      </a:lvl3pPr>
      <a:lvl4pPr marL="1600200" indent="-228600">
        <a:lnSpc>
          <a:spcPct val="100000"/>
        </a:lnSpc>
        <a:spcBef>
          <a:spcPct val="20000"/>
        </a:spcBef>
        <a:spcAft>
          <a:spcPct val="0"/>
        </a:spcAft>
        <a:buChar char="–"/>
        <a:defRPr u="none" sz="2000" lang="en-US" smtClean="0" i="0" dirty="0" b="0">
          <a:solidFill>
            <a:schemeClr val="tx1"/>
          </a:solidFill>
          <a:latin charset="0" typeface="Arial"/>
        </a:defRPr>
      </a:lvl4pPr>
      <a:lvl5pPr marL="2057400" indent="-228600">
        <a:lnSpc>
          <a:spcPct val="100000"/>
        </a:lnSpc>
        <a:spcBef>
          <a:spcPct val="20000"/>
        </a:spcBef>
        <a:spcAft>
          <a:spcPct val="0"/>
        </a:spcAft>
        <a:buChar char="»"/>
        <a:defRPr u="none" sz="2000" lang="en-US" smtClean="0" i="0" dirty="0" b="0">
          <a:solidFill>
            <a:schemeClr val="tx1"/>
          </a:solidFill>
          <a:latin charset="0" typeface="Arial"/>
        </a:defRPr>
      </a:lvl5pPr>
    </p:bodyStyle>
    <p:otherStyle>
      <a:lvl1pPr fontAlgn="base" rtl="0" marL="0" indent="0" algn="l" defTabSz="914400">
        <a:lnSpc>
          <a:spcPct val="100000"/>
        </a:lnSpc>
        <a:spcBef>
          <a:spcPct val="0"/>
        </a:spcBef>
        <a:spcAft>
          <a:spcPct val="0"/>
        </a:spcAft>
        <a:buNone/>
        <a:defRPr u="none" sz="1800" lang="en-US" smtClean="0" i="0" dirty="0" baseline="0" b="0">
          <a:solidFill>
            <a:schemeClr val="tx1"/>
          </a:solidFill>
          <a:latin charset="0" typeface="Arial"/>
          <a:ea charset="-128" pitchFamily="-80" typeface="ＭＳ Ｐゴシック"/>
        </a:defRPr>
      </a:lvl1pPr>
      <a:lvl2pPr marL="457200" indent="0">
        <a:lnSpc>
          <a:spcPct val="100000"/>
        </a:lnSpc>
        <a:spcBef>
          <a:spcPct val="0"/>
        </a:spcBef>
        <a:spcAft>
          <a:spcPct val="0"/>
        </a:spcAft>
        <a:buNone/>
        <a:defRPr u="none" sz="1800" lang="en-US" smtClean="0" i="0" dirty="0" b="0">
          <a:solidFill>
            <a:schemeClr val="tx1"/>
          </a:solidFill>
          <a:latin charset="0" typeface="Arial"/>
        </a:defRPr>
      </a:lvl2pPr>
      <a:lvl3pPr marL="914400" indent="0">
        <a:lnSpc>
          <a:spcPct val="100000"/>
        </a:lnSpc>
        <a:spcBef>
          <a:spcPct val="0"/>
        </a:spcBef>
        <a:spcAft>
          <a:spcPct val="0"/>
        </a:spcAft>
        <a:buNone/>
        <a:defRPr u="none" sz="1800" lang="en-US" smtClean="0" i="0" dirty="0" b="0">
          <a:solidFill>
            <a:schemeClr val="tx1"/>
          </a:solidFill>
          <a:latin charset="0" typeface="Arial"/>
        </a:defRPr>
      </a:lvl3pPr>
      <a:lvl4pPr marL="1371600" indent="0">
        <a:lnSpc>
          <a:spcPct val="100000"/>
        </a:lnSpc>
        <a:spcBef>
          <a:spcPct val="0"/>
        </a:spcBef>
        <a:spcAft>
          <a:spcPct val="0"/>
        </a:spcAft>
        <a:buNone/>
        <a:defRPr u="none" sz="1800" lang="en-US" smtClean="0" i="0" dirty="0" b="0">
          <a:solidFill>
            <a:schemeClr val="tx1"/>
          </a:solidFill>
          <a:latin charset="0" typeface="Arial"/>
        </a:defRPr>
      </a:lvl4pPr>
      <a:lvl5pPr marL="1828800" indent="0">
        <a:lnSpc>
          <a:spcPct val="100000"/>
        </a:lnSpc>
        <a:spcBef>
          <a:spcPct val="0"/>
        </a:spcBef>
        <a:spcAft>
          <a:spcPct val="0"/>
        </a:spcAft>
        <a:buNone/>
        <a:defRPr u="none" sz="1800" lang="en-US" smtClean="0" i="0" dirty="0" b="0">
          <a:solidFill>
            <a:schemeClr val="tx1"/>
          </a:solidFill>
          <a:latin charset="0" typeface="Arial"/>
        </a:defRPr>
      </a:lvl5pPr>
    </p:otherStyle>
  </p:txStyles>
</p:sldMaster>
</file>

<file path=ppt/slides/_rels/slide1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1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7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8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9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10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11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2"/><Relationship Target="../slideLayouts/slideLayout7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2"/><Relationship Target="../slideLayouts/slideLayout7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2"/><Relationship Target="../slideLayouts/slideLayout7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2"/><Relationship Target="../slideLayouts/slideLayout7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2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3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2"/><Relationship Target="../slideLayouts/slideLayout7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2"/><Relationship Target="../slideLayouts/slideLayout7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4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5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media/image1.jpeg" Type="http://schemas.openxmlformats.org/officeDocument/2006/relationships/image" Id="rId3"/><Relationship Target="../notesSlides/notesSlide6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2" id="12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13" id="13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15" id="15"/>
          <p:cNvSpPr>
            <a:spLocks/>
          </p:cNvSpPr>
          <p:nvPr>
            <p:ph type="title"/>
          </p:nvPr>
        </p:nvSpPr>
        <p:spPr>
          <a:xfrm>
            <a:off y="609600" x="685800"/>
            <a:ext cy="1143000" cx="7772400"/>
          </a:xfrm>
          <a:prstGeom prst="rect">
            <a:avLst/>
          </a:prstGeom>
        </p:spPr>
        <p:txBody>
          <a:bodyPr tIns="45720" wrap="square" rIns="91440" numCol="1" lIns="91440" bIns="45720" anchor="ctr"/>
          <a:lstStyle/>
          <a:p>
            <a:endParaRPr/>
          </a:p>
        </p:txBody>
      </p:sp>
      <p:sp>
        <p:nvSpPr>
          <p:cNvPr name="Text Box 16" id="16"/>
          <p:cNvSpPr>
            <a:spLocks/>
          </p:cNvSpPr>
          <p:nvPr/>
        </p:nvSpPr>
        <p:spPr>
          <a:xfrm>
            <a:off y="2362200" x="1187450"/>
            <a:ext cy="2032000" cx="666750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algn="ctr" marL="0" indent="0"/>
            <a:r>
              <a:rPr sz="5400" smtClean="0" lang="en-US" dirty="0">
                <a:solidFill>
                  <a:schemeClr val="tx2"/>
                </a:solidFill>
                <a:latin charset="0" pitchFamily="18" typeface="Times New Roman"/>
              </a:rPr>
              <a:t>Kiwanis Responsibility</a:t>
            </a:r>
          </a:p>
          <a:p>
            <a:pPr algn="ctr" marL="0" indent="0"/>
            <a:r>
              <a:rPr sz="5400" smtClean="0" lang="en-US" dirty="0">
                <a:solidFill>
                  <a:schemeClr val="tx2"/>
                </a:solidFill>
                <a:latin charset="0" pitchFamily="18" typeface="Times New Roman"/>
              </a:rPr>
              <a:t>to Key Club</a:t>
            </a:r>
          </a:p>
          <a:p>
            <a:pPr algn="ctr" marL="0" indent="0"/>
            <a:endParaRPr sz="5400" smtClean="0" lang="en-US" dirty="0">
              <a:solidFill>
                <a:schemeClr val="tx2"/>
              </a:solidFill>
              <a:latin charset="0" pitchFamily="18"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53" id="53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54" id="54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56" id="56"/>
          <p:cNvSpPr>
            <a:spLocks/>
          </p:cNvSpPr>
          <p:nvPr/>
        </p:nvSpPr>
        <p:spPr>
          <a:xfrm>
            <a:off y="2079625" x="457200"/>
            <a:ext cy="641350" cx="50609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3600" smtClean="0" lang="en-US" dirty="0">
                <a:solidFill>
                  <a:schemeClr val="tx2"/>
                </a:solidFill>
              </a:rPr>
              <a:t>Kiwanis Responsibilities</a:t>
            </a:r>
          </a:p>
        </p:txBody>
      </p:sp>
      <p:sp>
        <p:nvSpPr>
          <p:cNvPr name="Text Box 57" id="57"/>
          <p:cNvSpPr>
            <a:spLocks/>
          </p:cNvSpPr>
          <p:nvPr/>
        </p:nvSpPr>
        <p:spPr>
          <a:xfrm>
            <a:off y="3048000" x="457200"/>
            <a:ext cy="2646362" cx="8077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6" type="arabicPeriod"/>
            </a:pPr>
            <a:r>
              <a:rPr smtClean="0" lang="en-US" dirty="0" b="1"/>
              <a:t>Ensure officers receive proper training following election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6" type="arabicPeriod"/>
            </a:pPr>
            <a:endParaRPr sz="2000" smtClean="0" lang="en-US" dirty="0" b="1"/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Make sure elections are held in February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Make sure officers attend training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Accomplished through divisional, regional, and district meeting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58" id="58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59" id="59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61" id="61"/>
          <p:cNvSpPr>
            <a:spLocks/>
          </p:cNvSpPr>
          <p:nvPr/>
        </p:nvSpPr>
        <p:spPr>
          <a:xfrm>
            <a:off y="2079625" x="457200"/>
            <a:ext cy="641350" cx="50609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3600" smtClean="0" lang="en-US" dirty="0">
                <a:solidFill>
                  <a:schemeClr val="tx2"/>
                </a:solidFill>
              </a:rPr>
              <a:t>Kiwanis Responsibilities</a:t>
            </a:r>
          </a:p>
        </p:txBody>
      </p:sp>
      <p:sp>
        <p:nvSpPr>
          <p:cNvPr name="Text Box 62" id="62"/>
          <p:cNvSpPr>
            <a:spLocks/>
          </p:cNvSpPr>
          <p:nvPr/>
        </p:nvSpPr>
        <p:spPr>
          <a:xfrm>
            <a:off y="3048000" x="457200"/>
            <a:ext cy="2216150" cx="8077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7" type="arabicPeriod"/>
            </a:pPr>
            <a:r>
              <a:rPr smtClean="0" lang="en-US" dirty="0" b="1"/>
              <a:t>Hold a planning session involving the leadership of both clubs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7" type="arabicPeriod"/>
            </a:pPr>
            <a:endParaRPr sz="2000" smtClean="0" lang="en-US" dirty="0" b="1"/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Minimum attending – KC board, FA, KA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Hold in June before Kiwanis and KC Int’l conventions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63" id="63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64" id="64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66" id="66"/>
          <p:cNvSpPr>
            <a:spLocks/>
          </p:cNvSpPr>
          <p:nvPr/>
        </p:nvSpPr>
        <p:spPr>
          <a:xfrm>
            <a:off y="2079625" x="457200"/>
            <a:ext cy="641350" cx="50609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3600" smtClean="0" lang="en-US" dirty="0">
                <a:solidFill>
                  <a:schemeClr val="tx2"/>
                </a:solidFill>
              </a:rPr>
              <a:t>Kiwanis Responsibilities</a:t>
            </a:r>
          </a:p>
        </p:txBody>
      </p:sp>
      <p:sp>
        <p:nvSpPr>
          <p:cNvPr name="Text Box 67" id="67"/>
          <p:cNvSpPr>
            <a:spLocks/>
          </p:cNvSpPr>
          <p:nvPr/>
        </p:nvSpPr>
        <p:spPr>
          <a:xfrm>
            <a:off y="3048000" x="457200"/>
            <a:ext cy="2617787" cx="8077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8" type="arabicPeriod"/>
            </a:pPr>
            <a:r>
              <a:rPr smtClean="0" lang="en-US" dirty="0" b="1"/>
              <a:t>Host or participate in two joint activities involving the membership of both clubs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8" type="arabicPeriod"/>
            </a:pPr>
            <a:endParaRPr sz="2000" smtClean="0" lang="en-US" dirty="0" b="1"/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Can be social, service, recreation, fundraising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Opportunity to interact with each other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This is where KC learn that Kiwanis is where they want to be!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68" id="68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69" id="69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71" id="71"/>
          <p:cNvSpPr>
            <a:spLocks/>
          </p:cNvSpPr>
          <p:nvPr/>
        </p:nvSpPr>
        <p:spPr>
          <a:xfrm>
            <a:off y="2079625" x="457200"/>
            <a:ext cy="641350" cx="50609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3600" smtClean="0" lang="en-US" dirty="0">
                <a:solidFill>
                  <a:schemeClr val="tx2"/>
                </a:solidFill>
              </a:rPr>
              <a:t>Kiwanis Responsibilities</a:t>
            </a:r>
          </a:p>
        </p:txBody>
      </p:sp>
      <p:sp>
        <p:nvSpPr>
          <p:cNvPr name="Text Box 72" id="72"/>
          <p:cNvSpPr>
            <a:spLocks/>
          </p:cNvSpPr>
          <p:nvPr/>
        </p:nvSpPr>
        <p:spPr>
          <a:xfrm>
            <a:off y="3048000" x="457200"/>
            <a:ext cy="2362200" cx="8077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9" type="arabicPeriod"/>
            </a:pPr>
            <a:r>
              <a:rPr smtClean="0" lang="en-US" dirty="0" b="1"/>
              <a:t>Invite members to attend every Kiwanis meeting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9" type="arabicPeriod"/>
            </a:pPr>
            <a:endParaRPr sz="2000" smtClean="0" lang="en-US" dirty="0" b="1"/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Paid for from service account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Should alternate attendees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May need principal’s permission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Attendees should report on activities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73" id="73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74" id="74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76" id="76"/>
          <p:cNvSpPr>
            <a:spLocks/>
          </p:cNvSpPr>
          <p:nvPr/>
        </p:nvSpPr>
        <p:spPr>
          <a:xfrm>
            <a:off y="2079625" x="457200"/>
            <a:ext cy="641350" cx="50609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3600" smtClean="0" lang="en-US" dirty="0">
                <a:solidFill>
                  <a:schemeClr val="tx2"/>
                </a:solidFill>
              </a:rPr>
              <a:t>Kiwanis Responsibilities</a:t>
            </a:r>
          </a:p>
        </p:txBody>
      </p:sp>
      <p:sp>
        <p:nvSpPr>
          <p:cNvPr name="Text Box 77" id="77"/>
          <p:cNvSpPr>
            <a:spLocks/>
          </p:cNvSpPr>
          <p:nvPr/>
        </p:nvSpPr>
        <p:spPr>
          <a:xfrm>
            <a:off y="3048000" x="457200"/>
            <a:ext cy="3494087" cx="8077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10" type="arabicPeriod"/>
            </a:pPr>
            <a:r>
              <a:rPr smtClean="0" lang="en-US" dirty="0" b="1"/>
              <a:t>Ensure members attend conventions and conferences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10" type="arabicPeriod"/>
            </a:pPr>
            <a:endParaRPr sz="2000" smtClean="0" lang="en-US" dirty="0" b="1"/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District Convention in April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Int’l Convention in July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DCM’s and other conferences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Assist with costs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Have attendees give report to Kiwanis Club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endParaRPr lang="en-US" smtClean="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78" id="78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79" id="79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81" id="81"/>
          <p:cNvSpPr>
            <a:spLocks/>
          </p:cNvSpPr>
          <p:nvPr/>
        </p:nvSpPr>
        <p:spPr>
          <a:xfrm>
            <a:off y="1528762" x="2133600"/>
            <a:ext cy="579437" cx="4799012"/>
          </a:xfrm>
          <a:prstGeom prst="rect">
            <a:avLst/>
          </a:prstGeom>
          <a:noFill/>
          <a:ln>
            <a:noFill/>
          </a:ln>
        </p:spPr>
        <p:txBody>
          <a:bodyPr numCol="1" anchor="ctr">
            <a:spAutoFit/>
          </a:bodyPr>
          <a:lstStyle/>
          <a:p>
            <a:pPr marL="0" indent="0"/>
            <a:r>
              <a:rPr sz="1400" smtClean="0" lang="en-US" dirty="0" b="1">
                <a:ea charset="0" pitchFamily="18" typeface="Times New Roman"/>
              </a:rPr>
              <a:t>CHECKLIST FOR KIWANIS ADVISORS TO KEY CLUBS</a:t>
            </a:r>
          </a:p>
          <a:p>
            <a:pPr marL="0" indent="0"/>
            <a:endParaRPr sz="1100" smtClean="0" lang="en-US" dirty="0">
              <a:ea charset="0" typeface="Arial"/>
            </a:endParaRPr>
          </a:p>
        </p:txBody>
      </p:sp>
      <p:grpSp>
        <p:nvGrpSpPr>
          <p:cNvPr name="Group 82" id="82"/>
          <p:cNvGrpSpPr>
            <a:grpSpLocks noSelect="0" noMove="0" noChangeAspect="0" noGrp="1"/>
          </p:cNvGrpSpPr>
          <p:nvPr/>
        </p:nvGrpSpPr>
        <p:grpSpPr>
          <a:xfrm>
            <a:off y="2027237" x="914400"/>
            <a:ext cy="4525962" cx="7467600"/>
            <a:chOff y="1277" x="576"/>
            <a:chExt cy="2851" cx="4704"/>
          </a:xfrm>
        </p:grpSpPr>
        <p:sp>
          <p:nvSpPr>
            <p:cNvPr name="Text Box 83" id="83"/>
            <p:cNvSpPr>
              <a:spLocks/>
            </p:cNvSpPr>
            <p:nvPr/>
          </p:nvSpPr>
          <p:spPr>
            <a:xfrm>
              <a:off y="1277" x="576"/>
              <a:ext cy="231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/>
            <a:lstStyle/>
            <a:p>
              <a:pPr marL="0" indent="0"/>
              <a:r>
                <a:rPr sz="1200" smtClean="0" lang="en-US" dirty="0" b="1">
                  <a:latin charset="0" pitchFamily="18" typeface="Times New Roman"/>
                  <a:ea charset="0" pitchFamily="18" typeface="Times New Roman"/>
                </a:rPr>
                <a:t>When:</a:t>
              </a:r>
            </a:p>
          </p:txBody>
        </p:sp>
        <p:sp>
          <p:nvSpPr>
            <p:cNvPr name="Text Box 84" id="84"/>
            <p:cNvSpPr>
              <a:spLocks/>
            </p:cNvSpPr>
            <p:nvPr/>
          </p:nvSpPr>
          <p:spPr>
            <a:xfrm>
              <a:off y="1277" x="1291"/>
              <a:ext cy="231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/>
            <a:lstStyle/>
            <a:p>
              <a:pPr marL="0" indent="0"/>
              <a:r>
                <a:rPr sz="1200" smtClean="0" lang="en-US" dirty="0" b="1">
                  <a:latin charset="0" pitchFamily="18" typeface="Times New Roman"/>
                  <a:ea charset="0" pitchFamily="18" typeface="Times New Roman"/>
                </a:rPr>
                <a:t>Kiwanis sponsor/advisor should see that the Key Club:</a:t>
              </a:r>
            </a:p>
          </p:txBody>
        </p:sp>
        <p:sp>
          <p:nvSpPr>
            <p:cNvPr name="Text Box 85" id="85"/>
            <p:cNvSpPr>
              <a:spLocks/>
            </p:cNvSpPr>
            <p:nvPr/>
          </p:nvSpPr>
          <p:spPr>
            <a:xfrm>
              <a:off y="1508" x="576"/>
              <a:ext cy="232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February</a:t>
              </a:r>
            </a:p>
          </p:txBody>
        </p:sp>
        <p:sp>
          <p:nvSpPr>
            <p:cNvPr name="Text Box 86" id="86"/>
            <p:cNvSpPr>
              <a:spLocks/>
            </p:cNvSpPr>
            <p:nvPr/>
          </p:nvSpPr>
          <p:spPr>
            <a:xfrm>
              <a:off y="1508" x="1291"/>
              <a:ext cy="232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Elects officers who will take office after the District Convention</a:t>
              </a:r>
            </a:p>
          </p:txBody>
        </p:sp>
        <p:sp>
          <p:nvSpPr>
            <p:cNvPr name="Text Box 87" id="87"/>
            <p:cNvSpPr>
              <a:spLocks/>
            </p:cNvSpPr>
            <p:nvPr/>
          </p:nvSpPr>
          <p:spPr>
            <a:xfrm>
              <a:off y="1740" x="576"/>
              <a:ext cy="231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February</a:t>
              </a:r>
            </a:p>
          </p:txBody>
        </p:sp>
        <p:sp>
          <p:nvSpPr>
            <p:cNvPr name="Text Box 88" id="88"/>
            <p:cNvSpPr>
              <a:spLocks/>
            </p:cNvSpPr>
            <p:nvPr/>
          </p:nvSpPr>
          <p:spPr>
            <a:xfrm>
              <a:off y="1740" x="1291"/>
              <a:ext cy="231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Inputs officer information online (www.floridakeyclub.org) after election</a:t>
              </a:r>
            </a:p>
          </p:txBody>
        </p:sp>
        <p:sp>
          <p:nvSpPr>
            <p:cNvPr name="Text Box 89" id="89"/>
            <p:cNvSpPr>
              <a:spLocks/>
            </p:cNvSpPr>
            <p:nvPr/>
          </p:nvSpPr>
          <p:spPr>
            <a:xfrm>
              <a:off y="1971" x="576"/>
              <a:ext cy="384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February</a:t>
              </a:r>
            </a:p>
          </p:txBody>
        </p:sp>
        <p:sp>
          <p:nvSpPr>
            <p:cNvPr name="Text Box 90" id="90"/>
            <p:cNvSpPr>
              <a:spLocks/>
            </p:cNvSpPr>
            <p:nvPr/>
          </p:nvSpPr>
          <p:spPr>
            <a:xfrm>
              <a:off y="1971" x="1291"/>
              <a:ext cy="384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Registers delegates to the District Convention; early registration deposit due in Jan., early registration due Feb., registration deadline early March; convention is mid-April</a:t>
              </a:r>
            </a:p>
          </p:txBody>
        </p:sp>
        <p:sp>
          <p:nvSpPr>
            <p:cNvPr name="Text Box 91" id="91"/>
            <p:cNvSpPr>
              <a:spLocks/>
            </p:cNvSpPr>
            <p:nvPr/>
          </p:nvSpPr>
          <p:spPr>
            <a:xfrm>
              <a:off y="2355" x="576"/>
              <a:ext cy="232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February</a:t>
              </a:r>
            </a:p>
          </p:txBody>
        </p:sp>
        <p:sp>
          <p:nvSpPr>
            <p:cNvPr name="Text Box 92" id="92"/>
            <p:cNvSpPr>
              <a:spLocks/>
            </p:cNvSpPr>
            <p:nvPr/>
          </p:nvSpPr>
          <p:spPr>
            <a:xfrm>
              <a:off y="2355" x="1291"/>
              <a:ext cy="232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Prepares and sends awards applications (deadline is March 1)</a:t>
              </a:r>
            </a:p>
          </p:txBody>
        </p:sp>
        <p:sp>
          <p:nvSpPr>
            <p:cNvPr name="Text Box 93" id="93"/>
            <p:cNvSpPr>
              <a:spLocks/>
            </p:cNvSpPr>
            <p:nvPr/>
          </p:nvSpPr>
          <p:spPr>
            <a:xfrm>
              <a:off y="2587" x="576"/>
              <a:ext cy="231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April - July</a:t>
              </a:r>
            </a:p>
          </p:txBody>
        </p:sp>
        <p:sp>
          <p:nvSpPr>
            <p:cNvPr name="Text Box 94" id="94"/>
            <p:cNvSpPr>
              <a:spLocks/>
            </p:cNvSpPr>
            <p:nvPr/>
          </p:nvSpPr>
          <p:spPr>
            <a:xfrm>
              <a:off y="2587" x="1291"/>
              <a:ext cy="231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Officers are trained</a:t>
              </a:r>
            </a:p>
          </p:txBody>
        </p:sp>
        <p:sp>
          <p:nvSpPr>
            <p:cNvPr name="Text Box 95" id="95"/>
            <p:cNvSpPr>
              <a:spLocks/>
            </p:cNvSpPr>
            <p:nvPr/>
          </p:nvSpPr>
          <p:spPr>
            <a:xfrm>
              <a:off y="2818" x="576"/>
              <a:ext cy="232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May</a:t>
              </a:r>
            </a:p>
          </p:txBody>
        </p:sp>
        <p:sp>
          <p:nvSpPr>
            <p:cNvPr name="Text Box 96" id="96"/>
            <p:cNvSpPr>
              <a:spLocks/>
            </p:cNvSpPr>
            <p:nvPr/>
          </p:nvSpPr>
          <p:spPr>
            <a:xfrm>
              <a:off y="2818" x="1291"/>
              <a:ext cy="232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Registers delegates to the International Convention in early July</a:t>
              </a:r>
            </a:p>
          </p:txBody>
        </p:sp>
        <p:sp>
          <p:nvSpPr>
            <p:cNvPr name="Text Box 97" id="97"/>
            <p:cNvSpPr>
              <a:spLocks/>
            </p:cNvSpPr>
            <p:nvPr/>
          </p:nvSpPr>
          <p:spPr>
            <a:xfrm>
              <a:off y="3050" x="576"/>
              <a:ext cy="231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July – Aug</a:t>
              </a:r>
            </a:p>
          </p:txBody>
        </p:sp>
        <p:sp>
          <p:nvSpPr>
            <p:cNvPr name="Text Box 98" id="98"/>
            <p:cNvSpPr>
              <a:spLocks/>
            </p:cNvSpPr>
            <p:nvPr/>
          </p:nvSpPr>
          <p:spPr>
            <a:xfrm>
              <a:off y="3050" x="1291"/>
              <a:ext cy="231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Develops a plan for new member recruitment for the beginning of the school year</a:t>
              </a:r>
            </a:p>
          </p:txBody>
        </p:sp>
        <p:sp>
          <p:nvSpPr>
            <p:cNvPr name="Text Box 99" id="99"/>
            <p:cNvSpPr>
              <a:spLocks/>
            </p:cNvSpPr>
            <p:nvPr/>
          </p:nvSpPr>
          <p:spPr>
            <a:xfrm>
              <a:off y="3281" x="576"/>
              <a:ext cy="232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August</a:t>
              </a:r>
            </a:p>
          </p:txBody>
        </p:sp>
        <p:sp>
          <p:nvSpPr>
            <p:cNvPr name="Text Box 100" id="100"/>
            <p:cNvSpPr>
              <a:spLocks/>
            </p:cNvSpPr>
            <p:nvPr/>
          </p:nvSpPr>
          <p:spPr>
            <a:xfrm>
              <a:off y="3281" x="1291"/>
              <a:ext cy="232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Is provided for in Kiwanis budget (include help with DCON &amp; ICON)</a:t>
              </a:r>
            </a:p>
          </p:txBody>
        </p:sp>
        <p:sp>
          <p:nvSpPr>
            <p:cNvPr name="Text Box 101" id="101"/>
            <p:cNvSpPr>
              <a:spLocks/>
            </p:cNvSpPr>
            <p:nvPr/>
          </p:nvSpPr>
          <p:spPr>
            <a:xfrm>
              <a:off y="3513" x="576"/>
              <a:ext cy="231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Aug – Oct</a:t>
              </a:r>
            </a:p>
          </p:txBody>
        </p:sp>
        <p:sp>
          <p:nvSpPr>
            <p:cNvPr name="Text Box 102" id="102"/>
            <p:cNvSpPr>
              <a:spLocks/>
            </p:cNvSpPr>
            <p:nvPr/>
          </p:nvSpPr>
          <p:spPr>
            <a:xfrm>
              <a:off y="3513" x="1291"/>
              <a:ext cy="231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Collects and sends District and Int’l dues to Int’l by Nov. 1 (due by Dec. 1)</a:t>
              </a:r>
            </a:p>
          </p:txBody>
        </p:sp>
        <p:sp>
          <p:nvSpPr>
            <p:cNvPr name="Text Box 103" id="103"/>
            <p:cNvSpPr>
              <a:spLocks/>
            </p:cNvSpPr>
            <p:nvPr/>
          </p:nvSpPr>
          <p:spPr>
            <a:xfrm>
              <a:off y="3744" x="576"/>
              <a:ext cy="384" cx="715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Before 10th each month</a:t>
              </a:r>
            </a:p>
          </p:txBody>
        </p:sp>
        <p:sp>
          <p:nvSpPr>
            <p:cNvPr name="Text Box 104" id="104"/>
            <p:cNvSpPr>
              <a:spLocks/>
            </p:cNvSpPr>
            <p:nvPr/>
          </p:nvSpPr>
          <p:spPr>
            <a:xfrm>
              <a:off y="3744" x="1291"/>
              <a:ext cy="384" cx="3989"/>
            </a:xfrm>
            <a:prstGeom prst="rect">
              <a:avLst/>
            </a:prstGeom>
            <a:noFill/>
            <a:ln>
              <a:noFill/>
            </a:ln>
          </p:spPr>
          <p:txBody>
            <a:bodyPr numCol="1" anchor="ctr"/>
            <a:lstStyle/>
            <a:p>
              <a:pPr marL="0" indent="0"/>
              <a:r>
                <a:rPr sz="1200" smtClean="0" lang="en-US" dirty="0">
                  <a:latin charset="0" pitchFamily="18" typeface="Times New Roman"/>
                  <a:ea charset="0" pitchFamily="18" typeface="Times New Roman"/>
                </a:rPr>
                <a:t>Completes monthly reports (“Pride Reports”) online (www.floridakeyclub.org) and on time</a:t>
              </a:r>
            </a:p>
          </p:txBody>
        </p:sp>
        <p:sp>
          <p:nvSpPr>
            <p:cNvPr name="Text Box 105" id="105"/>
            <p:cNvSpPr>
              <a:spLocks/>
            </p:cNvSpPr>
            <p:nvPr/>
          </p:nvSpPr>
          <p:spPr>
            <a:xfrm>
              <a:off y="1277" x="1291"/>
              <a:ext cy="2851" cx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06" id="106"/>
            <p:cNvSpPr>
              <a:spLocks/>
            </p:cNvSpPr>
            <p:nvPr/>
          </p:nvSpPr>
          <p:spPr>
            <a:xfrm>
              <a:off y="1508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07" id="107"/>
            <p:cNvSpPr>
              <a:spLocks/>
            </p:cNvSpPr>
            <p:nvPr/>
          </p:nvSpPr>
          <p:spPr>
            <a:xfrm>
              <a:off y="1740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08" id="108"/>
            <p:cNvSpPr>
              <a:spLocks/>
            </p:cNvSpPr>
            <p:nvPr/>
          </p:nvSpPr>
          <p:spPr>
            <a:xfrm>
              <a:off y="1971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09" id="109"/>
            <p:cNvSpPr>
              <a:spLocks/>
            </p:cNvSpPr>
            <p:nvPr/>
          </p:nvSpPr>
          <p:spPr>
            <a:xfrm>
              <a:off y="2355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10" id="110"/>
            <p:cNvSpPr>
              <a:spLocks/>
            </p:cNvSpPr>
            <p:nvPr/>
          </p:nvSpPr>
          <p:spPr>
            <a:xfrm>
              <a:off y="2587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11" id="111"/>
            <p:cNvSpPr>
              <a:spLocks/>
            </p:cNvSpPr>
            <p:nvPr/>
          </p:nvSpPr>
          <p:spPr>
            <a:xfrm>
              <a:off y="2818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12" id="112"/>
            <p:cNvSpPr>
              <a:spLocks/>
            </p:cNvSpPr>
            <p:nvPr/>
          </p:nvSpPr>
          <p:spPr>
            <a:xfrm>
              <a:off y="3050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13" id="113"/>
            <p:cNvSpPr>
              <a:spLocks/>
            </p:cNvSpPr>
            <p:nvPr/>
          </p:nvSpPr>
          <p:spPr>
            <a:xfrm>
              <a:off y="3281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14" id="114"/>
            <p:cNvSpPr>
              <a:spLocks/>
            </p:cNvSpPr>
            <p:nvPr/>
          </p:nvSpPr>
          <p:spPr>
            <a:xfrm>
              <a:off y="3513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15" id="115"/>
            <p:cNvSpPr>
              <a:spLocks/>
            </p:cNvSpPr>
            <p:nvPr/>
          </p:nvSpPr>
          <p:spPr>
            <a:xfrm>
              <a:off y="3744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16" id="116"/>
            <p:cNvSpPr>
              <a:spLocks/>
            </p:cNvSpPr>
            <p:nvPr/>
          </p:nvSpPr>
          <p:spPr>
            <a:xfrm>
              <a:off y="1277" x="576"/>
              <a:ext cy="2851" cx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17" id="117"/>
            <p:cNvSpPr>
              <a:spLocks/>
            </p:cNvSpPr>
            <p:nvPr/>
          </p:nvSpPr>
          <p:spPr>
            <a:xfrm>
              <a:off y="1277" x="5280"/>
              <a:ext cy="2851" cx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18" id="118"/>
            <p:cNvSpPr>
              <a:spLocks/>
            </p:cNvSpPr>
            <p:nvPr/>
          </p:nvSpPr>
          <p:spPr>
            <a:xfrm>
              <a:off y="1277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name="Text Box 119" id="119"/>
            <p:cNvSpPr>
              <a:spLocks/>
            </p:cNvSpPr>
            <p:nvPr/>
          </p:nvSpPr>
          <p:spPr>
            <a:xfrm>
              <a:off y="4128" x="576"/>
              <a:ext cy="0" cx="47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20" id="120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121" id="121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123" id="123"/>
          <p:cNvSpPr>
            <a:spLocks/>
          </p:cNvSpPr>
          <p:nvPr/>
        </p:nvSpPr>
        <p:spPr>
          <a:xfrm>
            <a:off y="2971800" x="2514600"/>
            <a:ext cy="823912" cx="1841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endParaRPr/>
          </a:p>
        </p:txBody>
      </p:sp>
      <p:sp>
        <p:nvSpPr>
          <p:cNvPr name="Text Box 124" id="124"/>
          <p:cNvSpPr>
            <a:spLocks/>
          </p:cNvSpPr>
          <p:nvPr/>
        </p:nvSpPr>
        <p:spPr>
          <a:xfrm>
            <a:off y="1905000" x="457200"/>
            <a:ext cy="4664075" cx="83058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0" indent="0"/>
            <a:r>
              <a:rPr sz="2000" smtClean="0" lang="en-US" dirty="0" b="1"/>
              <a:t>Other Kiwanis Advisor responsibilities include seeing that the Key Club:</a:t>
            </a:r>
          </a:p>
          <a:p>
            <a:pPr marL="0" indent="0">
              <a:buFontTx/>
              <a:buChar char="•"/>
            </a:pPr>
            <a:r>
              <a:rPr sz="2000" smtClean="0" lang="en-US" dirty="0"/>
              <a:t>Follows the Constitution and Bylaws of Key Club.</a:t>
            </a:r>
          </a:p>
          <a:p>
            <a:pPr marL="0" indent="0">
              <a:buFontTx/>
              <a:buChar char="•"/>
            </a:pPr>
            <a:r>
              <a:rPr sz="2000" smtClean="0" lang="en-US" dirty="0"/>
              <a:t>Holds regular club meetings (ideally weekly) and board meetings at least monthly</a:t>
            </a:r>
          </a:p>
          <a:p>
            <a:pPr marL="0" indent="0">
              <a:buFontTx/>
              <a:buChar char="•"/>
            </a:pPr>
            <a:r>
              <a:rPr sz="2000" smtClean="0" lang="en-US" dirty="0"/>
              <a:t>Develops the nine recommended projects</a:t>
            </a:r>
          </a:p>
          <a:p>
            <a:pPr marL="0" indent="0">
              <a:buFontTx/>
              <a:buChar char="•"/>
            </a:pPr>
            <a:r>
              <a:rPr sz="2000" smtClean="0" lang="en-US" dirty="0"/>
              <a:t>Develops club fundraising activities</a:t>
            </a:r>
          </a:p>
          <a:p>
            <a:pPr marL="0" indent="0">
              <a:buFontTx/>
              <a:buChar char="•"/>
            </a:pPr>
            <a:r>
              <a:rPr sz="2000" smtClean="0" lang="en-US" dirty="0"/>
              <a:t>Has some social activities</a:t>
            </a:r>
          </a:p>
          <a:p>
            <a:pPr marL="0" indent="0">
              <a:buFontTx/>
              <a:buChar char="•"/>
            </a:pPr>
            <a:r>
              <a:rPr sz="2000" smtClean="0" lang="en-US" dirty="0"/>
              <a:t>Develops and sends in articles about activities to the editors of the district publication and KEYNOTER</a:t>
            </a:r>
          </a:p>
          <a:p>
            <a:pPr marL="0" indent="0">
              <a:buFontTx/>
              <a:buChar char="•"/>
            </a:pPr>
            <a:r>
              <a:rPr sz="2000" smtClean="0" lang="en-US" dirty="0"/>
              <a:t>Understands and uses correct parliamentary procedure, especially at BOD mtgs.</a:t>
            </a:r>
          </a:p>
          <a:p>
            <a:pPr marL="0" indent="0">
              <a:buFontTx/>
              <a:buChar char="•"/>
            </a:pPr>
            <a:r>
              <a:rPr sz="2000" smtClean="0" lang="en-US" dirty="0"/>
              <a:t>Keeps complete and accurate minutes of all meetings</a:t>
            </a:r>
          </a:p>
          <a:p>
            <a:pPr marL="0" indent="0">
              <a:buFontTx/>
              <a:buChar char="•"/>
            </a:pPr>
            <a:r>
              <a:rPr sz="2000" smtClean="0" lang="en-US" dirty="0"/>
              <a:t>Completes an Annual Achievement Report and submits it to the district</a:t>
            </a:r>
          </a:p>
          <a:p>
            <a:pPr marL="0" indent="0">
              <a:buFontTx/>
              <a:buChar char="•"/>
            </a:pPr>
            <a:r>
              <a:rPr sz="2000" smtClean="0" lang="en-US" dirty="0"/>
              <a:t>Is asked to assist Kiwanis in its projects as appropriate</a:t>
            </a:r>
            <a:r>
              <a:rPr sz="1600" smtClean="0" lang="en-US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25" id="125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126" id="126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128" id="128"/>
          <p:cNvSpPr>
            <a:spLocks/>
          </p:cNvSpPr>
          <p:nvPr/>
        </p:nvSpPr>
        <p:spPr>
          <a:xfrm>
            <a:off y="2971800" x="2514600"/>
            <a:ext cy="823912" cx="3775075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4800" smtClean="0" lang="en-US" dirty="0">
                <a:solidFill>
                  <a:schemeClr val="tx2"/>
                </a:solidFill>
              </a:rPr>
              <a:t>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17" id="17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18" id="18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20" id="20"/>
          <p:cNvSpPr>
            <a:spLocks/>
          </p:cNvSpPr>
          <p:nvPr/>
        </p:nvSpPr>
        <p:spPr>
          <a:xfrm>
            <a:off y="2514600" x="1219200"/>
            <a:ext cy="1736725" cx="64706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algn="ctr" marL="0" indent="0"/>
            <a:r>
              <a:rPr sz="5400" smtClean="0" lang="en-US" dirty="0">
                <a:solidFill>
                  <a:schemeClr val="tx2"/>
                </a:solidFill>
                <a:latin charset="0" pitchFamily="18" typeface="Times New Roman"/>
              </a:rPr>
              <a:t>Why Do You Sponsor </a:t>
            </a:r>
          </a:p>
          <a:p>
            <a:pPr algn="ctr" marL="0" indent="0"/>
            <a:r>
              <a:rPr sz="5400" smtClean="0" lang="en-US" dirty="0">
                <a:solidFill>
                  <a:schemeClr val="tx2"/>
                </a:solidFill>
                <a:latin charset="0" pitchFamily="18" typeface="Times New Roman"/>
              </a:rPr>
              <a:t>A Key Club?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name="Picture 21" id="21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23" id="23"/>
          <p:cNvSpPr>
            <a:spLocks/>
          </p:cNvSpPr>
          <p:nvPr/>
        </p:nvSpPr>
        <p:spPr>
          <a:xfrm>
            <a:off y="1981200" x="457200"/>
            <a:ext cy="3794125" cx="83058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marL="0" indent="0">
              <a:spcBef>
                <a:spcPct val="20000"/>
              </a:spcBef>
              <a:buNone/>
            </a:pPr>
            <a:r>
              <a:rPr sz="4000" smtClean="0" lang="en-US" dirty="0" b="1">
                <a:solidFill>
                  <a:schemeClr val="tx2"/>
                </a:solidFill>
              </a:rPr>
              <a:t>Why do you sponsor a Key Club?</a:t>
            </a:r>
          </a:p>
          <a:p>
            <a:pPr algn="ctr" marL="0" indent="0">
              <a:spcBef>
                <a:spcPct val="20000"/>
              </a:spcBef>
              <a:buNone/>
            </a:pPr>
            <a:endParaRPr sz="2000" lang="en-US" smtClean="0" i="1" dirty="0"/>
          </a:p>
          <a:p>
            <a:pPr marL="0" indent="0">
              <a:spcBef>
                <a:spcPct val="20000"/>
              </a:spcBef>
              <a:buFont charset="2" pitchFamily="2" typeface="Wingdings"/>
              <a:buChar char="Ø"/>
            </a:pPr>
            <a:r>
              <a:rPr sz="3200" lang="en-US" smtClean="0" i="1" dirty="0"/>
              <a:t>Increase service to community</a:t>
            </a:r>
          </a:p>
          <a:p>
            <a:pPr marL="0" indent="0">
              <a:spcBef>
                <a:spcPct val="20000"/>
              </a:spcBef>
              <a:buFont charset="2" pitchFamily="2" typeface="Wingdings"/>
              <a:buChar char="Ø"/>
            </a:pPr>
            <a:r>
              <a:rPr sz="3200" lang="en-US" smtClean="0" i="1" dirty="0"/>
              <a:t>Develop character, leadership, and service-mindedness</a:t>
            </a:r>
          </a:p>
          <a:p>
            <a:pPr marL="0" indent="0">
              <a:spcBef>
                <a:spcPct val="20000"/>
              </a:spcBef>
              <a:buFont charset="2" pitchFamily="2" typeface="Wingdings"/>
              <a:buChar char="Ø"/>
            </a:pPr>
            <a:r>
              <a:rPr sz="3200" lang="en-US" smtClean="0" i="1" dirty="0"/>
              <a:t>Promote a lifelong commitment to service (hopefully through Kiwanis!)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24" id="24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25" id="25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27" id="27"/>
          <p:cNvSpPr>
            <a:spLocks/>
          </p:cNvSpPr>
          <p:nvPr/>
        </p:nvSpPr>
        <p:spPr>
          <a:xfrm>
            <a:off y="1905000" x="685800"/>
            <a:ext cy="4887912" cx="7696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marL="0" indent="0"/>
            <a:r>
              <a:rPr sz="4400" smtClean="0" lang="en-US" dirty="0" b="1">
                <a:solidFill>
                  <a:schemeClr val="tx2"/>
                </a:solidFill>
              </a:rPr>
              <a:t>Kiwanis Responsibilities</a:t>
            </a:r>
          </a:p>
          <a:p>
            <a:pPr algn="ctr" marL="0" indent="0"/>
            <a:endParaRPr sz="2000" smtClean="0" lang="en-US" dirty="0">
              <a:solidFill>
                <a:schemeClr val="tx2"/>
              </a:solidFill>
            </a:endParaRPr>
          </a:p>
          <a:p>
            <a:pPr algn="ctr" marL="0" indent="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Ø"/>
            </a:pPr>
            <a:r>
              <a:rPr sz="3200" smtClean="0" lang="en-US" dirty="0"/>
              <a:t>There are 10 general responsibilities</a:t>
            </a:r>
          </a:p>
          <a:p>
            <a:pPr algn="ctr" marL="0" indent="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Ø"/>
            </a:pPr>
            <a:endParaRPr sz="2000" smtClean="0" lang="en-US" dirty="0"/>
          </a:p>
          <a:p>
            <a:pPr algn="ctr" marL="0" indent="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Ø"/>
            </a:pPr>
            <a:r>
              <a:rPr sz="3200" smtClean="0" lang="en-US" dirty="0"/>
              <a:t>Fulfilling them will ensure a strong club year after year</a:t>
            </a:r>
          </a:p>
          <a:p>
            <a:pPr algn="ctr" marL="0" indent="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Ø"/>
            </a:pPr>
            <a:endParaRPr sz="2000" smtClean="0" lang="en-US" dirty="0"/>
          </a:p>
          <a:p>
            <a:pPr algn="ctr" marL="0" indent="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Ø"/>
            </a:pPr>
            <a:r>
              <a:rPr sz="3200" smtClean="0" lang="en-US" dirty="0"/>
              <a:t>Not fulfilling them will ensure a weak or inactive club</a:t>
            </a:r>
          </a:p>
          <a:p>
            <a:pPr algn="ctr" marL="0" indent="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Ø"/>
            </a:pPr>
            <a:endParaRPr sz="4400" smtClean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28" id="28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29" id="29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31" id="31"/>
          <p:cNvSpPr>
            <a:spLocks/>
          </p:cNvSpPr>
          <p:nvPr/>
        </p:nvSpPr>
        <p:spPr>
          <a:xfrm>
            <a:off y="2079625" x="457200"/>
            <a:ext cy="641350" cx="50609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3600" smtClean="0" lang="en-US" dirty="0">
                <a:solidFill>
                  <a:schemeClr val="tx2"/>
                </a:solidFill>
              </a:rPr>
              <a:t>Kiwanis Responsibilities</a:t>
            </a:r>
          </a:p>
        </p:txBody>
      </p:sp>
      <p:sp>
        <p:nvSpPr>
          <p:cNvPr name="Text Box 32" id="32"/>
          <p:cNvSpPr>
            <a:spLocks/>
          </p:cNvSpPr>
          <p:nvPr/>
        </p:nvSpPr>
        <p:spPr>
          <a:xfrm>
            <a:off y="3352800" x="457200"/>
            <a:ext cy="2222500" cx="8077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smtClean="0" lang="en-US" dirty="0" b="1"/>
              <a:t>Appoint and orient a Kiwanis Advisor</a:t>
            </a:r>
          </a:p>
          <a:p>
            <a:pPr lvl="1" marL="800100" indent="-342900">
              <a:buFontTx/>
              <a:buAutoNum type="arabicPeriod"/>
            </a:pPr>
            <a:endParaRPr sz="2000" lang="en-US" smtClean="0" i="1" dirty="0"/>
          </a:p>
          <a:p>
            <a:pPr marL="342900" indent="-342900">
              <a:buFont charset="2" pitchFamily="2" typeface="Wingdings"/>
              <a:buChar char="§"/>
            </a:pPr>
            <a:r>
              <a:rPr lang="en-US" smtClean="0" i="1" dirty="0"/>
              <a:t> Should be able to attend most meetings</a:t>
            </a:r>
          </a:p>
          <a:p>
            <a:pPr marL="342900" indent="-342900">
              <a:buFont charset="2" pitchFamily="2" typeface="Wingdings"/>
              <a:buChar char="§"/>
            </a:pPr>
            <a:r>
              <a:rPr lang="en-US" smtClean="0" i="1" dirty="0"/>
              <a:t> Works closely with officers and Faculty Advisor</a:t>
            </a:r>
          </a:p>
          <a:p>
            <a:pPr marL="342900" indent="-342900">
              <a:buFont charset="2" pitchFamily="2" typeface="Wingdings"/>
              <a:buChar char="§"/>
            </a:pPr>
            <a:r>
              <a:rPr lang="en-US" smtClean="0" i="1" dirty="0"/>
              <a:t> If FA is a Kiwanian, suggest having a second Kiwanian   as Kiwanis Advisor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33" id="33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34" id="34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36" id="36"/>
          <p:cNvSpPr>
            <a:spLocks/>
          </p:cNvSpPr>
          <p:nvPr/>
        </p:nvSpPr>
        <p:spPr>
          <a:xfrm>
            <a:off y="2079625" x="457200"/>
            <a:ext cy="641350" cx="50609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3600" smtClean="0" lang="en-US" dirty="0">
                <a:solidFill>
                  <a:schemeClr val="tx2"/>
                </a:solidFill>
              </a:rPr>
              <a:t>Kiwanis Responsibilities</a:t>
            </a:r>
          </a:p>
        </p:txBody>
      </p:sp>
      <p:sp>
        <p:nvSpPr>
          <p:cNvPr name="Text Box 37" id="37"/>
          <p:cNvSpPr>
            <a:spLocks/>
          </p:cNvSpPr>
          <p:nvPr/>
        </p:nvSpPr>
        <p:spPr>
          <a:xfrm>
            <a:off y="3352800" x="457200"/>
            <a:ext cy="2289175" cx="8077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2" type="arabicPeriod"/>
            </a:pPr>
            <a:r>
              <a:rPr smtClean="0" lang="en-US" dirty="0" b="1"/>
              <a:t>Ensure Kiwanis members attend every meeting and        as many other functions as possible</a:t>
            </a:r>
          </a:p>
          <a:p>
            <a:pPr algn="ctr"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2" type="arabicPeriod"/>
            </a:pPr>
            <a:endParaRPr sz="2000" smtClean="0" lang="en-US" dirty="0" b="1"/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In addition to Kiwanis and Faculty Advisors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Rotate attendance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Like interclubbing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38" id="38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39" id="39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41" id="41"/>
          <p:cNvSpPr>
            <a:spLocks/>
          </p:cNvSpPr>
          <p:nvPr/>
        </p:nvSpPr>
        <p:spPr>
          <a:xfrm>
            <a:off y="2079625" x="457200"/>
            <a:ext cy="641350" cx="50609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3600" smtClean="0" lang="en-US" dirty="0">
                <a:solidFill>
                  <a:schemeClr val="tx2"/>
                </a:solidFill>
              </a:rPr>
              <a:t>Kiwanis Responsibilities</a:t>
            </a:r>
          </a:p>
        </p:txBody>
      </p:sp>
      <p:sp>
        <p:nvSpPr>
          <p:cNvPr name="Text Box 42" id="42"/>
          <p:cNvSpPr>
            <a:spLocks/>
          </p:cNvSpPr>
          <p:nvPr/>
        </p:nvSpPr>
        <p:spPr>
          <a:xfrm>
            <a:off y="3124200" x="457200"/>
            <a:ext cy="2973387" cx="83058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342900" indent="-342900">
              <a:spcBef>
                <a:spcPct val="20000"/>
              </a:spcBef>
              <a:buFont charset="2" pitchFamily="2" typeface="Wingdings"/>
              <a:buAutoNum startAt="3" type="arabicPeriod"/>
            </a:pPr>
            <a:r>
              <a:rPr smtClean="0" lang="en-US" dirty="0" b="1"/>
              <a:t>  Maintain expense line item in Kiwanis Budget</a:t>
            </a:r>
          </a:p>
          <a:p>
            <a:pPr algn="ctr" marL="342900" indent="-342900">
              <a:spcBef>
                <a:spcPct val="20000"/>
              </a:spcBef>
              <a:buFont charset="2" pitchFamily="2" typeface="Wingdings"/>
              <a:buAutoNum startAt="3" type="arabicPeriod"/>
            </a:pPr>
            <a:endParaRPr sz="2000" smtClean="0" lang="en-US" dirty="0"/>
          </a:p>
          <a:p>
            <a:pPr lvl="1" marL="800100" indent="-342900"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From Service Account</a:t>
            </a:r>
          </a:p>
          <a:p>
            <a:pPr lvl="1" marL="800100" indent="-342900"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Should participate in Kiwanis fundraising projects and receive portion of proceeds</a:t>
            </a:r>
          </a:p>
          <a:p>
            <a:pPr lvl="1" marL="800100" indent="-342900"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Include support for training events (1/3 rule)</a:t>
            </a:r>
          </a:p>
          <a:p>
            <a:pPr lvl="1" marL="800100" indent="-342900"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Pay cost of FA and chaperones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43" id="43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44" id="44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46" id="46"/>
          <p:cNvSpPr>
            <a:spLocks/>
          </p:cNvSpPr>
          <p:nvPr/>
        </p:nvSpPr>
        <p:spPr>
          <a:xfrm>
            <a:off y="2079625" x="457200"/>
            <a:ext cy="641350" cx="50609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3600" smtClean="0" lang="en-US" dirty="0">
                <a:solidFill>
                  <a:schemeClr val="tx2"/>
                </a:solidFill>
              </a:rPr>
              <a:t>Kiwanis Responsibilities</a:t>
            </a:r>
          </a:p>
        </p:txBody>
      </p:sp>
      <p:sp>
        <p:nvSpPr>
          <p:cNvPr name="Text Box 47" id="47"/>
          <p:cNvSpPr>
            <a:spLocks/>
          </p:cNvSpPr>
          <p:nvPr/>
        </p:nvSpPr>
        <p:spPr>
          <a:xfrm>
            <a:off y="3048000" x="457200"/>
            <a:ext cy="3086100" cx="8077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4" type="arabicPeriod"/>
            </a:pPr>
            <a:r>
              <a:rPr smtClean="0" lang="en-US" dirty="0" b="1"/>
              <a:t>Meet with principal before beginning of school year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Hold one month before school with advance appointment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Attending:  Kiwanis Pres-elect, KA, FA, etc.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Review purpose of Key Club, membership requirements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Hear school regulations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Additional topics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ext Box 48" id="48"/>
          <p:cNvSpPr txBox="1">
            <a:spLocks/>
          </p:cNvSpPr>
          <p:nvPr/>
        </p:nvSpPr>
        <p:spPr>
          <a:xfrm>
            <a:off y="6248400" x="3124200"/>
            <a:ext cy="457200" cx="2895600"/>
          </a:xfrm>
          <a:prstGeom prst="rect">
            <a:avLst/>
          </a:prstGeom>
          <a:noFill/>
          <a:ln>
            <a:noFill/>
          </a:ln>
        </p:spPr>
        <p:txBody>
          <a:bodyPr numCol="1"/>
          <a:lstStyle/>
          <a:p>
            <a:pPr algn="ctr" marL="0" indent="0"/>
            <a:r>
              <a:rPr sz="1400" smtClean="0" lang="en-US" dirty="0"/>
              <a:t>Kiwanis Responsibility to Key Club and Circle K</a:t>
            </a:r>
          </a:p>
        </p:txBody>
      </p:sp>
      <p:pic>
        <p:nvPicPr>
          <p:cNvPr name="Picture 49" id="49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y="0" x="0"/>
            <a:ext cy="6859587" cx="9145587"/>
          </a:xfrm>
          <a:prstGeom prst="rect">
            <a:avLst/>
          </a:prstGeom>
          <a:noFill/>
          <a:ln>
            <a:noFill/>
          </a:ln>
        </p:spPr>
      </p:pic>
      <p:sp>
        <p:nvSpPr>
          <p:cNvPr name="Text Box 51" id="51"/>
          <p:cNvSpPr>
            <a:spLocks/>
          </p:cNvSpPr>
          <p:nvPr/>
        </p:nvSpPr>
        <p:spPr>
          <a:xfrm>
            <a:off y="2079625" x="457200"/>
            <a:ext cy="641350" cx="5060950"/>
          </a:xfrm>
          <a:prstGeom prst="rect">
            <a:avLst/>
          </a:prstGeom>
          <a:noFill/>
          <a:ln>
            <a:noFill/>
          </a:ln>
        </p:spPr>
        <p:txBody>
          <a:bodyPr wrap="none" numCol="1">
            <a:spAutoFit/>
          </a:bodyPr>
          <a:lstStyle/>
          <a:p>
            <a:pPr marL="0" indent="0"/>
            <a:r>
              <a:rPr sz="3600" smtClean="0" lang="en-US" dirty="0">
                <a:solidFill>
                  <a:schemeClr val="tx2"/>
                </a:solidFill>
              </a:rPr>
              <a:t>Kiwanis Responsibilities</a:t>
            </a:r>
          </a:p>
        </p:txBody>
      </p:sp>
      <p:sp>
        <p:nvSpPr>
          <p:cNvPr name="Text Box 52" id="52"/>
          <p:cNvSpPr>
            <a:spLocks/>
          </p:cNvSpPr>
          <p:nvPr/>
        </p:nvSpPr>
        <p:spPr>
          <a:xfrm>
            <a:off y="3048000" x="457200"/>
            <a:ext cy="2314575" cx="8077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5" type="arabicPeriod"/>
            </a:pPr>
            <a:r>
              <a:rPr smtClean="0" lang="en-US" dirty="0" b="1"/>
              <a:t>Ensure all members pay dues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AutoNum startAt="5" type="arabicPeriod"/>
            </a:pPr>
            <a:endParaRPr sz="2000" smtClean="0" lang="en-US" dirty="0" b="1"/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Monitor until dues are sent in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Deadline is November 30; remember delay in school issued checks</a:t>
            </a:r>
          </a:p>
          <a:p>
            <a:pPr lvl="1" marL="800100" indent="-342900">
              <a:lnSpc>
                <a:spcPct val="90000"/>
              </a:lnSpc>
              <a:spcBef>
                <a:spcPct val="20000"/>
              </a:spcBef>
              <a:buFont charset="2" pitchFamily="2" typeface="Wingdings"/>
              <a:buChar char="§"/>
            </a:pPr>
            <a:r>
              <a:rPr lang="en-US" smtClean="0" i="1" dirty="0"/>
              <a:t>Early bird dues recognition – November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scaled="0" ang="16200000"/>
        </a:gradFill>
      </a:fillStyleLst>
      <a:lnStyleLst>
        <a:ln algn="ctr" w="9525" cmpd="sng" cap="flat">
          <a:solidFill>
            <a:schemeClr val="phClr">
              <a:shade val="95000"/>
              <a:satMod val="105000"/>
            </a:schemeClr>
          </a:solidFill>
          <a:prstDash val="solid"/>
        </a:ln>
        <a:ln algn="ctr" w="25400" cmpd="sng" cap="flat">
          <a:solidFill>
            <a:schemeClr val="phClr"/>
          </a:solidFill>
          <a:prstDash val="solid"/>
        </a:ln>
        <a:ln algn="ctr" w="38100" cmpd="sng" cap="flat">
          <a:solidFill>
            <a:schemeClr val="phClr"/>
          </a:solidFill>
          <a:prstDash val="solid"/>
        </a:ln>
      </a:lnStyleLst>
      <a:effectStyleLst>
        <a:effectStyle>
          <a:effectLst>
            <a:outerShdw dist="20000" dir="5400000" rotWithShape="0" blurRad="40000">
              <a:srgbClr val="000000">
                <a:alpha val="38000"/>
              </a:srgbClr>
            </a:outerShdw>
          </a:effectLst>
        </a:effectStyle>
        <a:effectStyle>
          <a:effectLst>
            <a:outerShdw dist="23000" dir="5400000" rotWithShape="0" blurRad="40000">
              <a:srgbClr val="000000">
                <a:alpha val="35000"/>
              </a:srgbClr>
            </a:outerShdw>
          </a:effectLst>
        </a:effectStyle>
        <a:effectStyle>
          <a:effectLst>
            <a:outerShdw dist="23000" dir="5400000" rotWithShape="0" blurRad="40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r="50000" l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r="50000" l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tx1="dk1" tx2="dk2" bg1="lt1" accent6="accent6" bg2="lt2" accent5="accent5" accent4="accent4" accent3="accent3" folHlink="folHlink" accent2="accent2" hlink="hlink" accent1="accent1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tx1="dk1" tx2="dk2" bg1="lt1" accent6="accent6" bg2="lt2" accent5="accent5" accent4="accent4" accent3="accent3" folHlink="folHlink" accent2="accent2" hlink="hlink" accent1="accent1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tx1="dk1" tx2="dk2" bg1="lt1" accent6="accent6" bg2="lt2" accent5="accent5" accent4="accent4" accent3="accent3" folHlink="folHlink" accent2="accent2" hlink="hlink" accent1="accent1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tx1="dk1" tx2="dk2" bg1="lt1" accent6="accent6" bg2="lt2" accent5="accent5" accent4="accent4" accent3="accent3" folHlink="folHlink" accent2="accent2" hlink="hlink" accent1="accent1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tx1="dk1" tx2="dk2" bg1="lt1" accent6="accent6" bg2="lt2" accent5="accent5" accent4="accent4" accent3="accent3" folHlink="folHlink" accent2="accent2" hlink="hlink" accent1="accent1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tx1="lt1" tx2="lt2" bg1="dk2" accent6="accent6" bg2="dk1" accent5="accent5" accent4="accent4" accent3="accent3" folHlink="folHlink" accent2="accent2" hlink="hlink" accent1="accent1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scaled="0" ang="16200000"/>
        </a:gradFill>
      </a:fillStyleLst>
      <a:lnStyleLst>
        <a:ln algn="ctr" w="9525" cmpd="sng" cap="flat">
          <a:solidFill>
            <a:schemeClr val="phClr">
              <a:shade val="95000"/>
              <a:satMod val="105000"/>
            </a:schemeClr>
          </a:solidFill>
          <a:prstDash val="solid"/>
        </a:ln>
        <a:ln algn="ctr" w="25400" cmpd="sng" cap="flat">
          <a:solidFill>
            <a:schemeClr val="phClr"/>
          </a:solidFill>
          <a:prstDash val="solid"/>
        </a:ln>
        <a:ln algn="ctr" w="38100" cmpd="sng" cap="flat">
          <a:solidFill>
            <a:schemeClr val="phClr"/>
          </a:solidFill>
          <a:prstDash val="solid"/>
        </a:ln>
      </a:lnStyleLst>
      <a:effectStyleLst>
        <a:effectStyle>
          <a:effectLst>
            <a:outerShdw dist="20000" dir="5400000" rotWithShape="0" blurRad="40000">
              <a:srgbClr val="000000">
                <a:alpha val="38000"/>
              </a:srgbClr>
            </a:outerShdw>
          </a:effectLst>
        </a:effectStyle>
        <a:effectStyle>
          <a:effectLst>
            <a:outerShdw dist="23000" dir="5400000" rotWithShape="0" blurRad="40000">
              <a:srgbClr val="000000">
                <a:alpha val="35000"/>
              </a:srgbClr>
            </a:outerShdw>
          </a:effectLst>
        </a:effectStyle>
        <a:effectStyle>
          <a:effectLst>
            <a:outerShdw dist="23000" dir="5400000" rotWithShape="0" blurRad="40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r="50000" l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r="50000" l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tx1="dk1" tx2="dk2" bg1="lt1" accent6="accent6" bg2="lt2" accent5="accent5" accent4="accent4" accent3="accent3" folHlink="folHlink" accent2="accent2" hlink="hlink" accent1="accent1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tx1="dk1" tx2="dk2" bg1="lt1" accent6="accent6" bg2="lt2" accent5="accent5" accent4="accent4" accent3="accent3" folHlink="folHlink" accent2="accent2" hlink="hlink" accent1="accent1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tx1="dk1" tx2="dk2" bg1="lt1" accent6="accent6" bg2="lt2" accent5="accent5" accent4="accent4" accent3="accent3" folHlink="folHlink" accent2="accent2" hlink="hlink" accent1="accent1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tx1="dk1" tx2="dk2" bg1="lt1" accent6="accent6" bg2="lt2" accent5="accent5" accent4="accent4" accent3="accent3" folHlink="folHlink" accent2="accent2" hlink="hlink" accent1="accent1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tx1="dk1" tx2="dk2" bg1="lt1" accent6="accent6" bg2="lt2" accent5="accent5" accent4="accent4" accent3="accent3" folHlink="folHlink" accent2="accent2" hlink="hlink" accent1="accent1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tx1="lt1" tx2="lt2" bg1="dk2" accent6="accent6" bg2="dk1" accent5="accent5" accent4="accent4" accent3="accent3" folHlink="folHlink" accent2="accent2" hlink="hlink" accent1="accent1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tx1="lt1" tx2="lt2" bg1="dk2" accent6="accent6" bg2="dk1" accent5="accent5" accent4="accent4" accent3="accent3" folHlink="folHlink" accent2="accent2" hlink="hlink" accent1="accent1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Words>986</Words>
  <Paragraphs>151</Paragraphs>
  <Slides>17</Slides>
  <Notes>11</Notes>
  <TotalTime>0</TotalTime>
  <HiddenSlides>0</HiddenSlides>
  <ScaleCrop>false</ScaleCrop>
  <HyperlinksChanged>false</HyperlinksChanged>
  <Application>Microsoft PowerPoint</Application>
  <PresentationFormat/>
</Properties>
</file>