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69" r:id="rId1"/>
  </p:sldMasterIdLst>
  <p:notesMasterIdLst>
    <p:notesMasterId r:id="rId13"/>
  </p:notesMasterIdLst>
  <p:sldIdLst>
    <p:sldId id="256" r:id="rId2"/>
    <p:sldId id="262" r:id="rId3"/>
    <p:sldId id="261" r:id="rId4"/>
    <p:sldId id="272" r:id="rId5"/>
    <p:sldId id="260" r:id="rId6"/>
    <p:sldId id="274" r:id="rId7"/>
    <p:sldId id="273" r:id="rId8"/>
    <p:sldId id="267" r:id="rId9"/>
    <p:sldId id="268" r:id="rId10"/>
    <p:sldId id="269" r:id="rId11"/>
    <p:sldId id="271"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8155" autoAdjust="0"/>
  </p:normalViewPr>
  <p:slideViewPr>
    <p:cSldViewPr>
      <p:cViewPr varScale="1">
        <p:scale>
          <a:sx n="46" d="100"/>
          <a:sy n="46" d="100"/>
        </p:scale>
        <p:origin x="2076" y="4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52333475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rtl="0"/>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rtl="0"/>
            <a:r>
              <a:rPr lang="en-US" sz="1100" b="0" i="0" u="none" strike="noStrike" kern="1200" dirty="0">
                <a:solidFill>
                  <a:schemeClr val="tx1"/>
                </a:solidFill>
                <a:effectLst/>
                <a:latin typeface="+mn-lt"/>
                <a:ea typeface="+mn-ea"/>
                <a:cs typeface="+mn-cs"/>
              </a:rPr>
              <a:t>The Key Club International board of Trustees is made up of the President, V.P., and 11 trustees.</a:t>
            </a:r>
            <a:endParaRPr lang="en-US" b="0" dirty="0">
              <a:effectLst/>
            </a:endParaRPr>
          </a:p>
          <a:p>
            <a:pPr rtl="0"/>
            <a:br>
              <a:rPr lang="en-US" b="0" dirty="0">
                <a:effectLst/>
              </a:rPr>
            </a:br>
            <a:r>
              <a:rPr lang="en-US" sz="1100" b="0" i="0" u="none" strike="noStrike" kern="1200" dirty="0">
                <a:solidFill>
                  <a:schemeClr val="tx1"/>
                </a:solidFill>
                <a:effectLst/>
                <a:latin typeface="+mn-lt"/>
                <a:ea typeface="+mn-ea"/>
                <a:cs typeface="+mn-cs"/>
              </a:rPr>
              <a:t>What does an international Trustee do? </a:t>
            </a:r>
            <a:endParaRPr lang="en-US" b="0" dirty="0">
              <a:effectLst/>
            </a:endParaRPr>
          </a:p>
          <a:p>
            <a:pPr rtl="0"/>
            <a:r>
              <a:rPr lang="en-US" sz="1100" b="0" i="0" u="none" strike="noStrike" kern="1200" dirty="0">
                <a:solidFill>
                  <a:schemeClr val="tx1"/>
                </a:solidFill>
                <a:effectLst/>
                <a:latin typeface="+mn-lt"/>
                <a:ea typeface="+mn-ea"/>
                <a:cs typeface="+mn-cs"/>
              </a:rPr>
              <a:t>The leading body of all Key Club</a:t>
            </a:r>
            <a:endParaRPr lang="en-US" b="0" dirty="0">
              <a:effectLst/>
            </a:endParaRPr>
          </a:p>
          <a:p>
            <a:pPr rtl="0"/>
            <a:r>
              <a:rPr lang="en-US" sz="1100" b="0" i="0" u="none" strike="noStrike" kern="1200" dirty="0">
                <a:solidFill>
                  <a:schemeClr val="tx1"/>
                </a:solidFill>
                <a:effectLst/>
                <a:latin typeface="+mn-lt"/>
                <a:ea typeface="+mn-ea"/>
                <a:cs typeface="+mn-cs"/>
              </a:rPr>
              <a:t>Sets Policy and Procedure for Key Club International</a:t>
            </a:r>
            <a:endParaRPr lang="en-US" b="0" dirty="0">
              <a:effectLst/>
            </a:endParaRPr>
          </a:p>
          <a:p>
            <a:pPr rtl="0"/>
            <a:r>
              <a:rPr lang="en-US" sz="1100" b="0" i="0" u="none" strike="noStrike" kern="1200" dirty="0">
                <a:solidFill>
                  <a:schemeClr val="tx1"/>
                </a:solidFill>
                <a:effectLst/>
                <a:latin typeface="+mn-lt"/>
                <a:ea typeface="+mn-ea"/>
                <a:cs typeface="+mn-cs"/>
              </a:rPr>
              <a:t>Assists Governors</a:t>
            </a:r>
            <a:endParaRPr lang="en-US" b="0" dirty="0">
              <a:effectLst/>
            </a:endParaRPr>
          </a:p>
          <a:p>
            <a:pPr rtl="0"/>
            <a:r>
              <a:rPr lang="en-US" sz="1100" b="0" i="0" u="none" strike="noStrike" kern="1200" dirty="0">
                <a:solidFill>
                  <a:schemeClr val="tx1"/>
                </a:solidFill>
                <a:effectLst/>
                <a:latin typeface="+mn-lt"/>
                <a:ea typeface="+mn-ea"/>
                <a:cs typeface="+mn-cs"/>
              </a:rPr>
              <a:t>She attends district board meetings and helps serve districts on the international level. </a:t>
            </a:r>
            <a:endParaRPr lang="en-US" b="0" dirty="0">
              <a:effectLst/>
            </a:endParaRPr>
          </a:p>
          <a:p>
            <a:pPr rtl="0"/>
            <a:br>
              <a:rPr lang="en-US" b="0" dirty="0">
                <a:effectLst/>
              </a:rPr>
            </a:br>
            <a:r>
              <a:rPr lang="en-US" sz="1100" b="0" i="0" u="none" strike="noStrike" kern="1200" dirty="0">
                <a:solidFill>
                  <a:schemeClr val="tx1"/>
                </a:solidFill>
                <a:effectLst/>
                <a:latin typeface="+mn-lt"/>
                <a:ea typeface="+mn-ea"/>
                <a:cs typeface="+mn-cs"/>
              </a:rPr>
              <a:t>Our current International trustee is Amy Jiang and our sister Districts are: Eastern Canada and Illinois-Eastern Iowa</a:t>
            </a:r>
            <a:endParaRPr lang="en-US" b="0" dirty="0">
              <a:effectLst/>
            </a:endParaRPr>
          </a:p>
          <a:p>
            <a:pPr rtl="0"/>
            <a:br>
              <a:rPr lang="en-US" b="0" dirty="0">
                <a:effectLst/>
              </a:rPr>
            </a:br>
            <a:r>
              <a:rPr lang="en-US" sz="1100" b="1" i="0" u="none" strike="noStrike" kern="1200" dirty="0">
                <a:solidFill>
                  <a:schemeClr val="tx1"/>
                </a:solidFill>
                <a:effectLst/>
                <a:latin typeface="+mn-lt"/>
                <a:ea typeface="+mn-ea"/>
                <a:cs typeface="+mn-cs"/>
              </a:rPr>
              <a:t>To Become</a:t>
            </a:r>
            <a:r>
              <a:rPr lang="en-US" sz="1100" b="0" i="0" u="none" strike="noStrike" kern="1200" dirty="0">
                <a:solidFill>
                  <a:schemeClr val="tx1"/>
                </a:solidFill>
                <a:effectLst/>
                <a:latin typeface="+mn-lt"/>
                <a:ea typeface="+mn-ea"/>
                <a:cs typeface="+mn-cs"/>
              </a:rPr>
              <a:t>: Fill out required forms and submit them to the election committee chair, Campaign at SZR’s but DO NOT CAMPAIGN BEFORE THEN, receive endorsement at District Convention, Campaign at ICON, and get elected at International Convention </a:t>
            </a:r>
            <a:endParaRPr lang="en-US" b="0" dirty="0">
              <a:effectLst/>
            </a:endParaRPr>
          </a:p>
          <a:p>
            <a:br>
              <a:rPr lang="en-US" b="0" dirty="0">
                <a:effectLst/>
              </a:rPr>
            </a:b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rtl="0"/>
            <a:r>
              <a:rPr lang="en-US" sz="1100" b="0" i="0" u="none" strike="noStrike" kern="1200" dirty="0">
                <a:solidFill>
                  <a:schemeClr val="tx1"/>
                </a:solidFill>
                <a:effectLst/>
                <a:latin typeface="+mn-lt"/>
                <a:ea typeface="+mn-ea"/>
                <a:cs typeface="+mn-cs"/>
              </a:rPr>
              <a:t>Be prepared to answer questions. Please note that for positions such as ones on the district board, executive district board, or international board you cannot campaign until at Spring Zone Rally. If election violations are made you will be reported and eliminated from your campaign. </a:t>
            </a:r>
            <a:endParaRPr lang="en-US" b="0" dirty="0">
              <a:effectLst/>
            </a:endParaRPr>
          </a:p>
          <a:p>
            <a:pPr rtl="0"/>
            <a:br>
              <a:rPr lang="en-US" b="0" dirty="0">
                <a:effectLst/>
              </a:rPr>
            </a:br>
            <a:r>
              <a:rPr lang="en-US" sz="1100" b="0" i="0" u="none" strike="noStrike" kern="1200" dirty="0">
                <a:solidFill>
                  <a:schemeClr val="tx1"/>
                </a:solidFill>
                <a:effectLst/>
                <a:latin typeface="+mn-lt"/>
                <a:ea typeface="+mn-ea"/>
                <a:cs typeface="+mn-cs"/>
              </a:rPr>
              <a:t>Questions? </a:t>
            </a:r>
            <a:endParaRPr lang="en-US" b="0" dirty="0">
              <a:effectLst/>
            </a:endParaRPr>
          </a:p>
          <a:p>
            <a:pPr rtl="0"/>
            <a:br>
              <a:rPr lang="en-US" b="0" dirty="0">
                <a:effectLst/>
              </a:rPr>
            </a:br>
            <a:r>
              <a:rPr lang="en-US" sz="1100" b="0" i="0" u="none" strike="noStrike" kern="1200" dirty="0">
                <a:solidFill>
                  <a:schemeClr val="tx1"/>
                </a:solidFill>
                <a:effectLst/>
                <a:latin typeface="+mn-lt"/>
                <a:ea typeface="+mn-ea"/>
                <a:cs typeface="+mn-cs"/>
              </a:rPr>
              <a:t>All forms must be submitted to the elections email by deadlines. Make note of when forms should be completed, and do not wait to get your signatures!</a:t>
            </a:r>
            <a:endParaRPr lang="en-US" b="0" dirty="0">
              <a:effectLst/>
            </a:endParaRPr>
          </a:p>
          <a:p>
            <a:br>
              <a:rPr lang="en-US" dirty="0"/>
            </a:b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rtl="0"/>
            <a:endParaRPr lang="en-US" b="0" dirty="0">
              <a:effectLs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rtl="0"/>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rtl="0"/>
            <a:r>
              <a:rPr lang="en-US"/>
              <a:t>ICON offers many wworkshops about keyclub, volunteer opportunities, and partnering organizations. </a:t>
            </a:r>
          </a:p>
          <a:p>
            <a:pPr rtl="0"/>
            <a:endParaRPr lang="en-US"/>
          </a:p>
          <a:p>
            <a:pPr rtl="0"/>
            <a:r>
              <a:rPr lang="en-US"/>
              <a:t> The House of Delegates is the body of keyclubbers that vote on amendments and The incoming international officers. This event also happens at ICON</a:t>
            </a:r>
          </a:p>
        </p:txBody>
      </p:sp>
    </p:spTree>
    <p:extLst>
      <p:ext uri="{BB962C8B-B14F-4D97-AF65-F5344CB8AC3E}">
        <p14:creationId xmlns:p14="http://schemas.microsoft.com/office/powerpoint/2010/main" val="3295690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indent="0" rtl="0" fontAlgn="base">
              <a:buFont typeface="Arial" pitchFamily="34" charset="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indent="0" rtl="0" fontAlgn="base">
              <a:buFont typeface="Arial" pitchFamily="34" charset="0"/>
              <a:buNone/>
            </a:pPr>
            <a:endParaRPr dirty="0"/>
          </a:p>
        </p:txBody>
      </p:sp>
    </p:spTree>
    <p:extLst>
      <p:ext uri="{BB962C8B-B14F-4D97-AF65-F5344CB8AC3E}">
        <p14:creationId xmlns:p14="http://schemas.microsoft.com/office/powerpoint/2010/main" val="1248470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indent="0" rtl="0" fontAlgn="base">
              <a:buFont typeface="Arial" pitchFamily="34" charset="0"/>
              <a:buNone/>
            </a:pPr>
            <a:r>
              <a:rPr lang="en-US" dirty="0"/>
              <a:t>ICON</a:t>
            </a:r>
            <a:r>
              <a:rPr lang="en-US" baseline="0" dirty="0"/>
              <a:t> 2017 will be in San Antonio, Texas. It will be from July 5</a:t>
            </a:r>
            <a:r>
              <a:rPr lang="en-US" baseline="30000" dirty="0"/>
              <a:t>th</a:t>
            </a:r>
            <a:r>
              <a:rPr lang="en-US" baseline="0" dirty="0"/>
              <a:t> to the 9</a:t>
            </a:r>
            <a:r>
              <a:rPr lang="en-US" baseline="30000" dirty="0"/>
              <a:t>th</a:t>
            </a:r>
            <a:r>
              <a:rPr lang="en-US" baseline="0" dirty="0"/>
              <a:t>.</a:t>
            </a:r>
            <a:endParaRPr dirty="0"/>
          </a:p>
        </p:txBody>
      </p:sp>
    </p:spTree>
    <p:extLst>
      <p:ext uri="{BB962C8B-B14F-4D97-AF65-F5344CB8AC3E}">
        <p14:creationId xmlns:p14="http://schemas.microsoft.com/office/powerpoint/2010/main" val="2677854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rtl="0"/>
            <a:r>
              <a:rPr lang="en-US" sz="1100" b="0" i="0" u="none" strike="noStrike" kern="1200" dirty="0">
                <a:solidFill>
                  <a:schemeClr val="tx1"/>
                </a:solidFill>
                <a:effectLst/>
                <a:latin typeface="+mn-lt"/>
                <a:ea typeface="+mn-ea"/>
                <a:cs typeface="+mn-cs"/>
              </a:rPr>
              <a:t>The International President is the FACE of Key Club International. This person prepares the goals and theme of Key Club for the service year. The International President leads the entire organization based off of the goals that were established and campaigned on at Spring Zone Rally, District Conference, and ICON. </a:t>
            </a:r>
            <a:endParaRPr lang="en-US" b="0" dirty="0">
              <a:effectLst/>
            </a:endParaRPr>
          </a:p>
          <a:p>
            <a:pPr rtl="0"/>
            <a:br>
              <a:rPr lang="en-US" b="0" dirty="0">
                <a:effectLst/>
              </a:rPr>
            </a:br>
            <a:r>
              <a:rPr lang="en-US" sz="1100" b="1" i="0" u="none" strike="noStrike" kern="1200" dirty="0">
                <a:solidFill>
                  <a:schemeClr val="tx1"/>
                </a:solidFill>
                <a:effectLst/>
                <a:latin typeface="+mn-lt"/>
                <a:ea typeface="+mn-ea"/>
                <a:cs typeface="+mn-cs"/>
              </a:rPr>
              <a:t>To Become</a:t>
            </a:r>
            <a:r>
              <a:rPr lang="en-US" sz="1100" b="0" i="0" u="none" strike="noStrike" kern="1200" dirty="0">
                <a:solidFill>
                  <a:schemeClr val="tx1"/>
                </a:solidFill>
                <a:effectLst/>
                <a:latin typeface="+mn-lt"/>
                <a:ea typeface="+mn-ea"/>
                <a:cs typeface="+mn-cs"/>
              </a:rPr>
              <a:t>: Fill out forms and submit them to the election committee chair, Campaign at SZR’s, receive endorsement at District Convention, Campaign at ICON, and get elected at International Convention </a:t>
            </a:r>
            <a:endParaRPr lang="en-US" b="0" dirty="0">
              <a:effectLst/>
            </a:endParaRPr>
          </a:p>
          <a:p>
            <a:br>
              <a:rPr lang="en-US" b="0" dirty="0">
                <a:effectLst/>
              </a:rPr>
            </a:br>
            <a:br>
              <a:rPr lang="en-US" b="0" dirty="0">
                <a:effectLst/>
              </a:rPr>
            </a:b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rtl="0"/>
            <a:r>
              <a:rPr lang="en-US" sz="1100" b="0" i="0" u="none" strike="noStrike" kern="1200" dirty="0">
                <a:solidFill>
                  <a:schemeClr val="tx1"/>
                </a:solidFill>
                <a:effectLst/>
                <a:latin typeface="+mn-lt"/>
                <a:ea typeface="+mn-ea"/>
                <a:cs typeface="+mn-cs"/>
              </a:rPr>
              <a:t>What does the International VP do?: Chairs at least one international committee, supports all other committee chairmen and performs duties and attends events</a:t>
            </a:r>
            <a:endParaRPr lang="en-US" b="0" dirty="0">
              <a:effectLst/>
            </a:endParaRPr>
          </a:p>
          <a:p>
            <a:pPr rtl="0"/>
            <a:r>
              <a:rPr lang="en-US" sz="1100" b="0" i="0" u="none" strike="noStrike" kern="1200" dirty="0">
                <a:solidFill>
                  <a:schemeClr val="tx1"/>
                </a:solidFill>
                <a:effectLst/>
                <a:latin typeface="+mn-lt"/>
                <a:ea typeface="+mn-ea"/>
                <a:cs typeface="+mn-cs"/>
              </a:rPr>
              <a:t>The International Vice President is the right hand to the president and assist the International President whenever needed. </a:t>
            </a:r>
            <a:endParaRPr lang="en-US" b="0" dirty="0">
              <a:effectLst/>
            </a:endParaRPr>
          </a:p>
          <a:p>
            <a:pPr rtl="0"/>
            <a:br>
              <a:rPr lang="en-US" b="0" dirty="0">
                <a:effectLst/>
              </a:rPr>
            </a:br>
            <a:r>
              <a:rPr lang="en-US" sz="1100" b="1" i="0" u="none" strike="noStrike" kern="1200" dirty="0">
                <a:solidFill>
                  <a:schemeClr val="tx1"/>
                </a:solidFill>
                <a:effectLst/>
                <a:latin typeface="+mn-lt"/>
                <a:ea typeface="+mn-ea"/>
                <a:cs typeface="+mn-cs"/>
              </a:rPr>
              <a:t>To Become</a:t>
            </a:r>
            <a:r>
              <a:rPr lang="en-US" sz="1100" b="0" i="0" u="none" strike="noStrike" kern="1200" dirty="0">
                <a:solidFill>
                  <a:schemeClr val="tx1"/>
                </a:solidFill>
                <a:effectLst/>
                <a:latin typeface="+mn-lt"/>
                <a:ea typeface="+mn-ea"/>
                <a:cs typeface="+mn-cs"/>
              </a:rPr>
              <a:t>: Fill out required forms and submit them to the election committee chair, Campaign at SZR’s, receive endorsement at District Convention, Campaign at ICON, and get elected at International Convention </a:t>
            </a:r>
            <a:endParaRPr lang="en-US" b="0" dirty="0">
              <a:effectLst/>
            </a:endParaRPr>
          </a:p>
          <a:p>
            <a:br>
              <a:rPr lang="en-US" b="0" dirty="0">
                <a:effectLst/>
              </a:rPr>
            </a:b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 y="-1"/>
            <a:ext cx="9144002" cy="51435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1" y="0"/>
            <a:ext cx="1728788" cy="51435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407319" y="841772"/>
            <a:ext cx="6593681" cy="17907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407319" y="2701528"/>
            <a:ext cx="6593681" cy="124182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308133" y="4057651"/>
            <a:ext cx="2057400" cy="273844"/>
          </a:xfrm>
        </p:spPr>
        <p:txBody>
          <a:bodyPr/>
          <a:lstStyle/>
          <a:p>
            <a:fld id="{0A98AF03-7270-45C2-A683-C5E353EF01A5}" type="datetime4">
              <a:rPr lang="en-US" smtClean="0"/>
              <a:pPr/>
              <a:t>December 30, 2016</a:t>
            </a:fld>
            <a:endParaRPr lang="en-US" dirty="0"/>
          </a:p>
        </p:txBody>
      </p:sp>
      <p:sp>
        <p:nvSpPr>
          <p:cNvPr id="5" name="Footer Placeholder 4"/>
          <p:cNvSpPr>
            <a:spLocks noGrp="1"/>
          </p:cNvSpPr>
          <p:nvPr>
            <p:ph type="ftr" sz="quarter" idx="11"/>
          </p:nvPr>
        </p:nvSpPr>
        <p:spPr>
          <a:xfrm>
            <a:off x="1407318" y="4057651"/>
            <a:ext cx="3843665" cy="273844"/>
          </a:xfrm>
        </p:spPr>
        <p:txBody>
          <a:bodyPr/>
          <a:lstStyle/>
          <a:p>
            <a:endParaRPr lang="en-US" dirty="0"/>
          </a:p>
        </p:txBody>
      </p:sp>
      <p:sp>
        <p:nvSpPr>
          <p:cNvPr id="6" name="Slide Number Placeholder 5"/>
          <p:cNvSpPr>
            <a:spLocks noGrp="1"/>
          </p:cNvSpPr>
          <p:nvPr>
            <p:ph type="sldNum" sz="quarter" idx="12"/>
          </p:nvPr>
        </p:nvSpPr>
        <p:spPr>
          <a:xfrm>
            <a:off x="7422684" y="4057650"/>
            <a:ext cx="578317" cy="273844"/>
          </a:xfrm>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61459845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3228499"/>
            <a:ext cx="7434266" cy="614516"/>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8" y="454819"/>
            <a:ext cx="7434266" cy="2474834"/>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24" y="3843015"/>
            <a:ext cx="7433144" cy="511854"/>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6C01193-8287-4834-A286-6B880643E934}" type="datetime4">
              <a:rPr lang="en-US" smtClean="0"/>
              <a:pPr/>
              <a:t>December 30,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8585569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457200"/>
            <a:ext cx="7429466" cy="257175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8" y="3314700"/>
            <a:ext cx="7428344" cy="10286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6C01193-8287-4834-A286-6B880643E934}" type="datetime4">
              <a:rPr lang="en-US" smtClean="0"/>
              <a:pPr/>
              <a:t>December 30,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25321396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457200"/>
            <a:ext cx="6977064" cy="2061322"/>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2524168"/>
            <a:ext cx="6564224" cy="411726"/>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856058" y="3232439"/>
            <a:ext cx="7429502" cy="1117122"/>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6C01193-8287-4834-A286-6B880643E934}" type="datetime4">
              <a:rPr lang="en-US" smtClean="0"/>
              <a:pPr/>
              <a:t>December 30,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
        <p:nvSpPr>
          <p:cNvPr id="60" name="TextBox 59"/>
          <p:cNvSpPr txBox="1"/>
          <p:nvPr/>
        </p:nvSpPr>
        <p:spPr>
          <a:xfrm>
            <a:off x="677634" y="549295"/>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7903028" y="2073729"/>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14878234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1600531"/>
            <a:ext cx="7429501" cy="1883876"/>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3" y="3493241"/>
            <a:ext cx="7428379" cy="855483"/>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6C01193-8287-4834-A286-6B880643E934}" type="datetime4">
              <a:rPr lang="en-US" smtClean="0"/>
              <a:pPr/>
              <a:t>December 30,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8747846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457200"/>
            <a:ext cx="7429499" cy="14287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8" y="2005847"/>
            <a:ext cx="2397674"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845939" y="2520197"/>
            <a:ext cx="2406551"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386075" y="2008226"/>
            <a:ext cx="2388289"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0" name="Text Placeholder 3"/>
          <p:cNvSpPr>
            <a:spLocks noGrp="1"/>
          </p:cNvSpPr>
          <p:nvPr>
            <p:ph type="body" sz="half" idx="16"/>
          </p:nvPr>
        </p:nvSpPr>
        <p:spPr>
          <a:xfrm>
            <a:off x="3378160" y="2522576"/>
            <a:ext cx="2396873"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889332" y="2005847"/>
            <a:ext cx="2396226"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2" name="Text Placeholder 3"/>
          <p:cNvSpPr>
            <a:spLocks noGrp="1"/>
          </p:cNvSpPr>
          <p:nvPr>
            <p:ph type="body" sz="half" idx="17"/>
          </p:nvPr>
        </p:nvSpPr>
        <p:spPr>
          <a:xfrm>
            <a:off x="5889332" y="2520197"/>
            <a:ext cx="2396226"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16C01193-8287-4834-A286-6B880643E934}" type="datetime4">
              <a:rPr lang="en-US" smtClean="0"/>
              <a:pPr/>
              <a:t>December 30, 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66711447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457200"/>
            <a:ext cx="7429499" cy="14287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0" y="3303447"/>
            <a:ext cx="2396430"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856060" y="2000249"/>
            <a:ext cx="2396430"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856060" y="3735644"/>
            <a:ext cx="2396430" cy="61338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366790" y="3303447"/>
            <a:ext cx="2400300"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366790" y="2000249"/>
            <a:ext cx="2399205"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3365695" y="3735643"/>
            <a:ext cx="2400300" cy="607757"/>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889426" y="3303446"/>
            <a:ext cx="2393056"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889332" y="2000249"/>
            <a:ext cx="2396227"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5889332" y="3735641"/>
            <a:ext cx="2396226" cy="60775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16C01193-8287-4834-A286-6B880643E934}" type="datetime4">
              <a:rPr lang="en-US" smtClean="0"/>
              <a:pPr/>
              <a:t>December 30, 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60052465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FB5AFD-D735-4504-A039-ADEBB6448D55}" type="datetime4">
              <a:rPr lang="en-US" smtClean="0"/>
              <a:pPr/>
              <a:t>December 30,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894891559"/>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457200"/>
            <a:ext cx="1503758" cy="38862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457200"/>
            <a:ext cx="5811443" cy="38862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5C8118-FB93-4E87-B380-0175F2FE2167}" type="datetime4">
              <a:rPr lang="en-US" smtClean="0"/>
              <a:pPr/>
              <a:t>December 30,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694846962"/>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37642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December 30,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14938045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064420"/>
            <a:ext cx="7429500" cy="2139553"/>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8" y="3318272"/>
            <a:ext cx="7429500" cy="1031082"/>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December 30,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70795587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8" y="1687114"/>
            <a:ext cx="3658792" cy="26562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1687114"/>
            <a:ext cx="3656408" cy="26562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25A706-D8F2-4D1A-855A-CADC92600C26}" type="datetime4">
              <a:rPr lang="en-US" smtClean="0"/>
              <a:pPr/>
              <a:t>December 30,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9658314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464345"/>
            <a:ext cx="7429500" cy="110847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7515" y="1687115"/>
            <a:ext cx="3487337" cy="617934"/>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6058" y="2305048"/>
            <a:ext cx="3658793" cy="20383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606" y="1687114"/>
            <a:ext cx="3484952" cy="617934"/>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305048"/>
            <a:ext cx="3656408" cy="20383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December 30, 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25808851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127EC2-47FB-48A1-8644-C8A81DDAA119}" type="datetime4">
              <a:rPr lang="en-US" smtClean="0"/>
              <a:pPr/>
              <a:t>December 30, 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8304340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December 30, 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lvl="0">
              <a:spcBef>
                <a:spcPts val="0"/>
              </a:spcBef>
              <a:buNone/>
            </a:pPr>
            <a:fld id="{00000000-1234-1234-1234-123412341234}" type="slidenum">
              <a:rPr lang="en" smtClean="0"/>
              <a:t>‹#›</a:t>
            </a:fld>
            <a:endParaRPr lang="en"/>
          </a:p>
        </p:txBody>
      </p:sp>
    </p:spTree>
    <p:extLst>
      <p:ext uri="{BB962C8B-B14F-4D97-AF65-F5344CB8AC3E}">
        <p14:creationId xmlns:p14="http://schemas.microsoft.com/office/powerpoint/2010/main" val="328867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457201"/>
            <a:ext cx="2892028" cy="1229913"/>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0" y="444499"/>
            <a:ext cx="4418407" cy="3898901"/>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29" y="1687114"/>
            <a:ext cx="2892028" cy="26562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FC49BF1-FCD3-4395-8FF6-0047AF66228E}" type="datetime4">
              <a:rPr lang="en-US" smtClean="0"/>
              <a:pPr/>
              <a:t>December 30,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552402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0" y="457200"/>
            <a:ext cx="4450881" cy="122991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5541" y="457201"/>
            <a:ext cx="2750018" cy="38861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6058" y="1687114"/>
            <a:ext cx="4450883" cy="26562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December 30,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93367470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1" y="-1"/>
            <a:ext cx="9144002" cy="51435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0716" y="0"/>
            <a:ext cx="9040416" cy="51435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463888"/>
            <a:ext cx="7429499" cy="110892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1687115"/>
            <a:ext cx="7429499" cy="265628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4412457"/>
            <a:ext cx="2057400" cy="273844"/>
          </a:xfrm>
          <a:prstGeom prst="rect">
            <a:avLst/>
          </a:prstGeom>
        </p:spPr>
        <p:txBody>
          <a:bodyPr vert="horz" lIns="91440" tIns="45720" rIns="91440" bIns="45720" rtlCol="0" anchor="ctr"/>
          <a:lstStyle>
            <a:lvl1pPr algn="r">
              <a:defRPr sz="788">
                <a:solidFill>
                  <a:schemeClr val="tx1">
                    <a:tint val="75000"/>
                  </a:schemeClr>
                </a:solidFill>
              </a:defRPr>
            </a:lvl1pPr>
          </a:lstStyle>
          <a:p>
            <a:fld id="{16C01193-8287-4834-A286-6B880643E934}" type="datetime4">
              <a:rPr lang="en-US" smtClean="0"/>
              <a:pPr/>
              <a:t>December 30, 2016</a:t>
            </a:fld>
            <a:endParaRPr lang="en-US"/>
          </a:p>
        </p:txBody>
      </p:sp>
      <p:sp>
        <p:nvSpPr>
          <p:cNvPr id="5" name="Footer Placeholder 4"/>
          <p:cNvSpPr>
            <a:spLocks noGrp="1"/>
          </p:cNvSpPr>
          <p:nvPr>
            <p:ph type="ftr" sz="quarter" idx="3"/>
          </p:nvPr>
        </p:nvSpPr>
        <p:spPr>
          <a:xfrm>
            <a:off x="856059" y="4412457"/>
            <a:ext cx="4679482" cy="273844"/>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1" y="4412456"/>
            <a:ext cx="578317" cy="273844"/>
          </a:xfrm>
          <a:prstGeom prst="rect">
            <a:avLst/>
          </a:prstGeom>
        </p:spPr>
        <p:txBody>
          <a:bodyPr vert="horz" lIns="91440" tIns="45720" rIns="91440" bIns="45720" rtlCol="0" anchor="ctr"/>
          <a:lstStyle>
            <a:lvl1pPr algn="r">
              <a:defRPr sz="788">
                <a:solidFill>
                  <a:schemeClr val="tx1">
                    <a:tint val="75000"/>
                  </a:schemeClr>
                </a:solidFill>
              </a:defRPr>
            </a:lvl1p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2458633"/>
      </p:ext>
    </p:extLst>
  </p:cSld>
  <p:clrMap bg1="dk1" tx1="lt1" bg2="dk2" tx2="lt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 id="2147483786" r:id="rId17"/>
    <p:sldLayoutId id="2147483787" r:id="rId18"/>
  </p:sldLayoutIdLst>
  <p:hf sldNum="0"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microsoft.com/office/2007/relationships/hdphoto" Target="../media/hdphoto2.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hyperlink" Target="mailto:elections@floridakeyclub.org" TargetMode="External"/><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microsoft.com/office/2007/relationships/hdphoto" Target="../media/hdphoto2.wdp"/><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8.xml"/><Relationship Id="rId5" Type="http://schemas.microsoft.com/office/2007/relationships/hdphoto" Target="../media/hdphoto2.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p:nvPr/>
        </p:nvSpPr>
        <p:spPr>
          <a:xfrm>
            <a:off x="-269792" y="416337"/>
            <a:ext cx="8832600" cy="10908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5" name="Shape 55"/>
          <p:cNvSpPr txBox="1"/>
          <p:nvPr/>
        </p:nvSpPr>
        <p:spPr>
          <a:xfrm>
            <a:off x="1454300" y="2031725"/>
            <a:ext cx="1283100" cy="2139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612358" y="1347584"/>
            <a:ext cx="7068300" cy="1187100"/>
          </a:xfrm>
          <a:prstGeom prst="rect">
            <a:avLst/>
          </a:prstGeom>
          <a:noFill/>
          <a:ln>
            <a:noFill/>
          </a:ln>
        </p:spPr>
        <p:txBody>
          <a:bodyPr lIns="91425" tIns="91425" rIns="91425" bIns="91425" anchor="t" anchorCtr="0">
            <a:noAutofit/>
          </a:bodyPr>
          <a:lstStyle/>
          <a:p>
            <a:pPr lvl="0" algn="ctr" rtl="0">
              <a:spcBef>
                <a:spcPts val="0"/>
              </a:spcBef>
              <a:buNone/>
            </a:pPr>
            <a:r>
              <a:rPr lang="en" sz="6600" dirty="0">
                <a:latin typeface="Verdana"/>
                <a:ea typeface="Verdana"/>
                <a:cs typeface="Verdana"/>
                <a:sym typeface="Verdana"/>
              </a:rPr>
              <a:t>ICON </a:t>
            </a:r>
            <a:br>
              <a:rPr lang="en" sz="6600" dirty="0">
                <a:latin typeface="Verdana"/>
                <a:ea typeface="Verdana"/>
                <a:cs typeface="Verdana"/>
                <a:sym typeface="Verdana"/>
              </a:rPr>
            </a:br>
            <a:r>
              <a:rPr lang="en" sz="4800" dirty="0">
                <a:latin typeface="Verdana"/>
                <a:ea typeface="Verdana"/>
                <a:cs typeface="Verdana"/>
                <a:sym typeface="Verdana"/>
              </a:rPr>
              <a:t>2017</a:t>
            </a:r>
            <a:endParaRPr lang="en" sz="6600" dirty="0">
              <a:latin typeface="Verdana"/>
              <a:ea typeface="Verdana"/>
              <a:cs typeface="Verdana"/>
              <a:sym typeface="Verdana"/>
            </a:endParaRPr>
          </a:p>
        </p:txBody>
      </p:sp>
      <p:pic>
        <p:nvPicPr>
          <p:cNvPr id="60" name="Shape 60"/>
          <p:cNvPicPr preferRelativeResize="0"/>
          <p:nvPr/>
        </p:nvPicPr>
        <p:blipFill>
          <a:blip r:embed="rId3">
            <a:alphaModFix/>
            <a:duotone>
              <a:prstClr val="black"/>
              <a:schemeClr val="accent2">
                <a:tint val="45000"/>
                <a:satMod val="400000"/>
              </a:schemeClr>
            </a:duotone>
            <a:extLst>
              <a:ext uri="{BEBA8EAE-BF5A-486C-A8C5-ECC9F3942E4B}">
                <a14:imgProps xmlns:a14="http://schemas.microsoft.com/office/drawing/2010/main">
                  <a14:imgLayer r:embed="rId4">
                    <a14:imgEffect>
                      <a14:backgroundRemoval t="0" b="100000" l="0" r="100000">
                        <a14:foregroundMark x1="29749" y1="10072" x2="82079" y2="83813"/>
                        <a14:foregroundMark x1="45520" y1="96763" x2="79570" y2="11871"/>
                        <a14:foregroundMark x1="39785" y1="74820" x2="37993" y2="27338"/>
                        <a14:foregroundMark x1="67025" y1="86691" x2="46237" y2="13669"/>
                        <a14:foregroundMark x1="24731" y1="67626" x2="72043" y2="18345"/>
                        <a14:foregroundMark x1="17204" y1="31295" x2="56272" y2="11151"/>
                        <a14:foregroundMark x1="25448" y1="23022" x2="42294" y2="12950"/>
                        <a14:foregroundMark x1="56272" y1="12950" x2="82796" y2="29137"/>
                        <a14:foregroundMark x1="13978" y1="39209" x2="32258" y2="79496"/>
                        <a14:foregroundMark x1="12903" y1="45683" x2="24014" y2="75899"/>
                        <a14:foregroundMark x1="24014" y1="76619" x2="72760" y2="88489"/>
                        <a14:foregroundMark x1="39785" y1="89209" x2="79570" y2="74820"/>
                        <a14:foregroundMark x1="79570" y1="73741" x2="87097" y2="42086"/>
                        <a14:foregroundMark x1="48746" y1="33813" x2="51971" y2="73022"/>
                        <a14:foregroundMark x1="22939" y1="11871" x2="56272" y2="2158"/>
                        <a14:foregroundMark x1="62007" y1="8273" x2="87814" y2="18345"/>
                        <a14:foregroundMark x1="86380" y1="23022" x2="97133" y2="52158"/>
                        <a14:foregroundMark x1="81362" y1="85612" x2="95341" y2="62230"/>
                        <a14:foregroundMark x1="20430" y1="85612" x2="40502" y2="95683"/>
                        <a14:foregroundMark x1="43011" y1="94964" x2="63082" y2="95683"/>
                        <a14:foregroundMark x1="3226" y1="64029" x2="3226" y2="41007"/>
                        <a14:foregroundMark x1="9677" y1="32014" x2="18996" y2="14748"/>
                        <a14:foregroundMark x1="54480" y1="15827" x2="90323" y2="57554"/>
                        <a14:foregroundMark x1="56989" y1="3957" x2="68817" y2="5755"/>
                        <a14:foregroundMark x1="97133" y1="43885" x2="95341" y2="36691"/>
                        <a14:foregroundMark x1="87097" y1="47482" x2="90323" y2="51079"/>
                        <a14:foregroundMark x1="20430" y1="77698" x2="12186" y2="57554"/>
                      </a14:backgroundRemoval>
                    </a14:imgEffect>
                  </a14:imgLayer>
                </a14:imgProps>
              </a:ext>
            </a:extLst>
          </a:blip>
          <a:stretch>
            <a:fillRect/>
          </a:stretch>
        </p:blipFill>
        <p:spPr>
          <a:xfrm>
            <a:off x="7658267" y="348955"/>
            <a:ext cx="1121949" cy="1025125"/>
          </a:xfrm>
          <a:prstGeom prst="rect">
            <a:avLst/>
          </a:prstGeom>
          <a:noFill/>
          <a:ln>
            <a:noFill/>
          </a:ln>
        </p:spPr>
      </p:pic>
      <p:pic>
        <p:nvPicPr>
          <p:cNvPr id="61" name="Shape 61"/>
          <p:cNvPicPr preferRelativeResize="0"/>
          <p:nvPr/>
        </p:nvPicPr>
        <p:blipFill>
          <a:blip r:embed="rId5">
            <a:alphaModFix/>
          </a:blip>
          <a:stretch>
            <a:fillRect/>
          </a:stretch>
        </p:blipFill>
        <p:spPr>
          <a:xfrm>
            <a:off x="7229791" y="2375130"/>
            <a:ext cx="1550425" cy="717424"/>
          </a:xfrm>
          <a:prstGeom prst="rect">
            <a:avLst/>
          </a:prstGeom>
          <a:noFill/>
          <a:ln>
            <a:noFill/>
          </a:ln>
        </p:spPr>
      </p:pic>
      <p:pic>
        <p:nvPicPr>
          <p:cNvPr id="1026" name="Picture 2" descr="http://www.keyclub.org/Libraries/design_elements/Template_black_pencil_JPEG.sflb.ashx"/>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500448" y="1276350"/>
            <a:ext cx="5410200" cy="2328641"/>
          </a:xfrm>
          <a:prstGeom prst="rect">
            <a:avLst/>
          </a:prstGeom>
          <a:noFill/>
          <a:ln>
            <a:solidFill>
              <a:schemeClr val="accent1"/>
            </a:solidFill>
          </a:ln>
        </p:spPr>
        <p:txBody>
          <a:bodyPr lIns="91425" tIns="91425" rIns="91425" bIns="91425" anchor="t" anchorCtr="0">
            <a:noAutofit/>
          </a:bodyPr>
          <a:lstStyle/>
          <a:p>
            <a:pPr marL="285750" indent="-285750" fontAlgn="base">
              <a:buFont typeface="Arial" pitchFamily="34" charset="0"/>
              <a:buChar char="•"/>
            </a:pPr>
            <a:r>
              <a:rPr lang="en-US" sz="1800" dirty="0"/>
              <a:t>Key Club International board of Trustees is made up of the President, V.P., and 11 trustees.</a:t>
            </a:r>
          </a:p>
          <a:p>
            <a:pPr marL="285750" indent="-285750" fontAlgn="base">
              <a:buFont typeface="Arial" pitchFamily="34" charset="0"/>
              <a:buChar char="•"/>
            </a:pPr>
            <a:r>
              <a:rPr lang="en-US" sz="1800" dirty="0"/>
              <a:t>The leading body of all Key Club</a:t>
            </a:r>
          </a:p>
          <a:p>
            <a:pPr marL="285750" indent="-285750" fontAlgn="base">
              <a:buFont typeface="Arial" pitchFamily="34" charset="0"/>
              <a:buChar char="•"/>
            </a:pPr>
            <a:r>
              <a:rPr lang="en-US" sz="1800" dirty="0"/>
              <a:t>Sets Policy and Procedure for Key Club International</a:t>
            </a:r>
          </a:p>
          <a:p>
            <a:pPr marL="285750" indent="-285750" fontAlgn="base">
              <a:buFont typeface="Arial" pitchFamily="34" charset="0"/>
              <a:buChar char="•"/>
            </a:pPr>
            <a:r>
              <a:rPr lang="en-US" sz="1800" dirty="0"/>
              <a:t>Assists Governors</a:t>
            </a:r>
          </a:p>
          <a:p>
            <a:pPr marL="285750" indent="-285750" fontAlgn="base">
              <a:buFont typeface="Arial" pitchFamily="34" charset="0"/>
              <a:buChar char="•"/>
            </a:pPr>
            <a:endParaRPr lang="en-US" sz="1800" dirty="0"/>
          </a:p>
        </p:txBody>
      </p:sp>
      <p:pic>
        <p:nvPicPr>
          <p:cNvPr id="70" name="Shape 70"/>
          <p:cNvPicPr preferRelativeResize="0"/>
          <p:nvPr/>
        </p:nvPicPr>
        <p:blipFill>
          <a:blip r:embed="rId3">
            <a:alphaModFix/>
          </a:blip>
          <a:stretch>
            <a:fillRect/>
          </a:stretch>
        </p:blipFill>
        <p:spPr>
          <a:xfrm>
            <a:off x="7467600" y="405696"/>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05000" y="345830"/>
            <a:ext cx="5410200" cy="584775"/>
          </a:xfrm>
          <a:prstGeom prst="rect">
            <a:avLst/>
          </a:prstGeom>
          <a:noFill/>
        </p:spPr>
        <p:txBody>
          <a:bodyPr wrap="square" rtlCol="0">
            <a:spAutoFit/>
          </a:bodyPr>
          <a:lstStyle/>
          <a:p>
            <a:pPr algn="ctr"/>
            <a:r>
              <a:rPr lang="en-US" sz="3200" dirty="0"/>
              <a:t>International Trustee</a:t>
            </a:r>
          </a:p>
        </p:txBody>
      </p:sp>
    </p:spTree>
    <p:extLst>
      <p:ext uri="{BB962C8B-B14F-4D97-AF65-F5344CB8AC3E}">
        <p14:creationId xmlns:p14="http://schemas.microsoft.com/office/powerpoint/2010/main" val="2777130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711162" y="1200150"/>
            <a:ext cx="6781800" cy="2895600"/>
          </a:xfrm>
          <a:prstGeom prst="rect">
            <a:avLst/>
          </a:prstGeom>
          <a:noFill/>
          <a:ln>
            <a:solidFill>
              <a:schemeClr val="accent1"/>
            </a:solidFill>
          </a:ln>
        </p:spPr>
        <p:txBody>
          <a:bodyPr lIns="91425" tIns="91425" rIns="91425" bIns="91425" anchor="t" anchorCtr="0">
            <a:noAutofit/>
          </a:bodyPr>
          <a:lstStyle/>
          <a:p>
            <a:pPr algn="ctr"/>
            <a:r>
              <a:rPr lang="en-US" sz="3600" dirty="0"/>
              <a:t>Questions?</a:t>
            </a:r>
          </a:p>
          <a:p>
            <a:pPr algn="ctr"/>
            <a:r>
              <a:rPr lang="en-US" sz="3600" dirty="0"/>
              <a:t>Email </a:t>
            </a:r>
            <a:r>
              <a:rPr lang="en-US" sz="3600" u="sng" dirty="0">
                <a:hlinkClick r:id="rId3"/>
              </a:rPr>
              <a:t>elections@floridakeyclub.org</a:t>
            </a:r>
            <a:endParaRPr lang="en-US" sz="3600" dirty="0"/>
          </a:p>
          <a:p>
            <a:pPr algn="ctr"/>
            <a:br>
              <a:rPr lang="en-US" sz="3600" dirty="0"/>
            </a:br>
            <a:endParaRPr lang="en-US" sz="3600" dirty="0"/>
          </a:p>
        </p:txBody>
      </p:sp>
      <p:pic>
        <p:nvPicPr>
          <p:cNvPr id="70" name="Shape 70"/>
          <p:cNvPicPr preferRelativeResize="0"/>
          <p:nvPr/>
        </p:nvPicPr>
        <p:blipFill>
          <a:blip r:embed="rId4">
            <a:alphaModFix/>
          </a:blip>
          <a:stretch>
            <a:fillRect/>
          </a:stretch>
        </p:blipFill>
        <p:spPr>
          <a:xfrm>
            <a:off x="7545084" y="288058"/>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376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304800" y="1350699"/>
            <a:ext cx="8629500" cy="2940600"/>
          </a:xfrm>
          <a:prstGeom prst="rect">
            <a:avLst/>
          </a:prstGeom>
          <a:noFill/>
          <a:ln>
            <a:noFill/>
          </a:ln>
        </p:spPr>
        <p:txBody>
          <a:bodyPr lIns="91425" tIns="91425" rIns="91425" bIns="91425" anchor="t" anchorCtr="0">
            <a:noAutofit/>
          </a:bodyPr>
          <a:lstStyle/>
          <a:p>
            <a:pPr marL="457200" lvl="0" indent="0" rtl="0">
              <a:spcBef>
                <a:spcPts val="0"/>
              </a:spcBef>
              <a:buNone/>
            </a:pPr>
            <a:endParaRPr sz="1600" dirty="0"/>
          </a:p>
        </p:txBody>
      </p:sp>
      <p:pic>
        <p:nvPicPr>
          <p:cNvPr id="70" name="Shape 70"/>
          <p:cNvPicPr preferRelativeResize="0"/>
          <p:nvPr/>
        </p:nvPicPr>
        <p:blipFill>
          <a:blip r:embed="rId3">
            <a:alphaModFix/>
          </a:blip>
          <a:stretch>
            <a:fillRect/>
          </a:stretch>
        </p:blipFill>
        <p:spPr>
          <a:xfrm>
            <a:off x="7315200" y="361950"/>
            <a:ext cx="1550425" cy="717424"/>
          </a:xfrm>
          <a:prstGeom prst="rect">
            <a:avLst/>
          </a:prstGeom>
          <a:noFill/>
          <a:ln>
            <a:noFill/>
          </a:ln>
        </p:spPr>
      </p:pic>
      <p:pic>
        <p:nvPicPr>
          <p:cNvPr id="7"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62000" y="1104624"/>
            <a:ext cx="6934200" cy="2554545"/>
          </a:xfrm>
          <a:prstGeom prst="rect">
            <a:avLst/>
          </a:prstGeom>
          <a:ln>
            <a:solidFill>
              <a:schemeClr val="accent1"/>
            </a:solidFill>
          </a:ln>
        </p:spPr>
        <p:txBody>
          <a:bodyPr wrap="square">
            <a:spAutoFit/>
          </a:bodyPr>
          <a:lstStyle/>
          <a:p>
            <a:pPr algn="ctr"/>
            <a:endParaRPr lang="en-US" sz="4000" b="1" dirty="0"/>
          </a:p>
          <a:p>
            <a:pPr algn="ctr"/>
            <a:r>
              <a:rPr lang="en-US" sz="4000" b="1" dirty="0"/>
              <a:t>What</a:t>
            </a:r>
            <a:r>
              <a:rPr lang="en-US" sz="4000" dirty="0"/>
              <a:t> is ICON?</a:t>
            </a:r>
          </a:p>
          <a:p>
            <a:pPr algn="ctr"/>
            <a:br>
              <a:rPr lang="en-US" sz="4000" dirty="0"/>
            </a:br>
            <a:endParaRPr lang="en-US" sz="4000" dirty="0"/>
          </a:p>
        </p:txBody>
      </p:sp>
    </p:spTree>
    <p:extLst>
      <p:ext uri="{BB962C8B-B14F-4D97-AF65-F5344CB8AC3E}">
        <p14:creationId xmlns:p14="http://schemas.microsoft.com/office/powerpoint/2010/main" val="4284349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685800" y="1580173"/>
            <a:ext cx="7848600" cy="2572507"/>
          </a:xfrm>
          <a:prstGeom prst="rect">
            <a:avLst/>
          </a:prstGeom>
          <a:noFill/>
          <a:ln>
            <a:solidFill>
              <a:schemeClr val="accent1"/>
            </a:solidFill>
          </a:ln>
        </p:spPr>
        <p:txBody>
          <a:bodyPr lIns="91425" tIns="91425" rIns="91425" bIns="91425" anchor="t" anchorCtr="0">
            <a:noAutofit/>
          </a:bodyPr>
          <a:lstStyle/>
          <a:p>
            <a:r>
              <a:rPr lang="en-US" sz="2000" dirty="0"/>
              <a:t>ICON is the Key Club International Convention held during the summer of every year. Key clubbers from all over the United States and all over the world attend this conference. </a:t>
            </a:r>
          </a:p>
          <a:p>
            <a:br>
              <a:rPr lang="en-US" sz="2000" dirty="0"/>
            </a:br>
            <a:endParaRPr lang="en-US" sz="2000" dirty="0"/>
          </a:p>
        </p:txBody>
      </p:sp>
      <p:pic>
        <p:nvPicPr>
          <p:cNvPr id="70" name="Shape 70"/>
          <p:cNvPicPr preferRelativeResize="0"/>
          <p:nvPr/>
        </p:nvPicPr>
        <p:blipFill>
          <a:blip r:embed="rId3">
            <a:alphaModFix/>
          </a:blip>
          <a:stretch>
            <a:fillRect/>
          </a:stretch>
        </p:blipFill>
        <p:spPr>
          <a:xfrm>
            <a:off x="7391400" y="399187"/>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22249" y="399187"/>
            <a:ext cx="5410200" cy="2062103"/>
          </a:xfrm>
          <a:prstGeom prst="rect">
            <a:avLst/>
          </a:prstGeom>
          <a:noFill/>
        </p:spPr>
        <p:txBody>
          <a:bodyPr wrap="square" rtlCol="0">
            <a:spAutoFit/>
          </a:bodyPr>
          <a:lstStyle/>
          <a:p>
            <a:pPr algn="ctr"/>
            <a:r>
              <a:rPr lang="en-US" sz="3200" b="1" dirty="0">
                <a:latin typeface="Verdana" panose="020B0604030504040204" pitchFamily="34" charset="0"/>
                <a:ea typeface="Verdana" panose="020B0604030504040204" pitchFamily="34" charset="0"/>
                <a:cs typeface="Verdana" panose="020B0604030504040204" pitchFamily="34" charset="0"/>
              </a:rPr>
              <a:t>International Convention</a:t>
            </a:r>
            <a:endParaRPr lang="en-US" sz="3200" dirty="0">
              <a:latin typeface="Verdana" panose="020B0604030504040204" pitchFamily="34" charset="0"/>
              <a:ea typeface="Verdana" panose="020B0604030504040204" pitchFamily="34" charset="0"/>
              <a:cs typeface="Verdana" panose="020B0604030504040204" pitchFamily="34" charset="0"/>
            </a:endParaRPr>
          </a:p>
          <a:p>
            <a:br>
              <a:rPr lang="en-US" sz="3200" dirty="0">
                <a:latin typeface="Verdana" panose="020B0604030504040204" pitchFamily="34" charset="0"/>
                <a:ea typeface="Verdana" panose="020B0604030504040204" pitchFamily="34" charset="0"/>
                <a:cs typeface="Verdana" panose="020B0604030504040204" pitchFamily="34" charset="0"/>
              </a:rPr>
            </a:b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89881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914400" y="1428750"/>
            <a:ext cx="7162800" cy="2788200"/>
          </a:xfrm>
          <a:prstGeom prst="rect">
            <a:avLst/>
          </a:prstGeom>
          <a:noFill/>
          <a:ln>
            <a:solidFill>
              <a:schemeClr val="accent1"/>
            </a:solidFill>
          </a:ln>
        </p:spPr>
        <p:txBody>
          <a:bodyPr lIns="91425" tIns="91425" rIns="91425" bIns="91425" anchor="t" anchorCtr="0">
            <a:noAutofit/>
          </a:bodyPr>
          <a:lstStyle/>
          <a:p>
            <a:pPr marL="342900" indent="-342900">
              <a:buFont typeface="Arial" panose="020B0604020202020204" pitchFamily="34" charset="0"/>
              <a:buChar char="•"/>
            </a:pPr>
            <a:r>
              <a:rPr lang="en-US" sz="2000" dirty="0"/>
              <a:t>Similar to DCON</a:t>
            </a:r>
          </a:p>
          <a:p>
            <a:pPr marL="342900" indent="-342900">
              <a:buFont typeface="Arial" panose="020B0604020202020204" pitchFamily="34" charset="0"/>
              <a:buChar char="•"/>
            </a:pPr>
            <a:r>
              <a:rPr lang="en-US" sz="2000" dirty="0"/>
              <a:t>Leadership training and workshops</a:t>
            </a:r>
          </a:p>
          <a:p>
            <a:pPr marL="342900" indent="-342900">
              <a:buFont typeface="Arial" panose="020B0604020202020204" pitchFamily="34" charset="0"/>
              <a:buChar char="•"/>
            </a:pPr>
            <a:r>
              <a:rPr lang="en-US" sz="2000" dirty="0"/>
              <a:t>House of Delegates</a:t>
            </a:r>
          </a:p>
        </p:txBody>
      </p:sp>
      <p:pic>
        <p:nvPicPr>
          <p:cNvPr id="70" name="Shape 70"/>
          <p:cNvPicPr preferRelativeResize="0"/>
          <p:nvPr/>
        </p:nvPicPr>
        <p:blipFill>
          <a:blip r:embed="rId3">
            <a:alphaModFix/>
          </a:blip>
          <a:stretch>
            <a:fillRect/>
          </a:stretch>
        </p:blipFill>
        <p:spPr>
          <a:xfrm>
            <a:off x="7391400" y="399187"/>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22249" y="399187"/>
            <a:ext cx="5410200" cy="1754326"/>
          </a:xfrm>
          <a:prstGeom prst="rect">
            <a:avLst/>
          </a:prstGeom>
          <a:noFill/>
        </p:spPr>
        <p:txBody>
          <a:bodyPr wrap="square" rtlCol="0">
            <a:spAutoFit/>
          </a:bodyPr>
          <a:lstStyle/>
          <a:p>
            <a:pPr algn="ctr"/>
            <a:r>
              <a:rPr lang="en-US" sz="3600" b="1" dirty="0"/>
              <a:t>What </a:t>
            </a:r>
            <a:r>
              <a:rPr lang="en-US" sz="3600" dirty="0"/>
              <a:t>Happens at ICON? </a:t>
            </a:r>
          </a:p>
          <a:p>
            <a:br>
              <a:rPr lang="en-US" sz="3600" dirty="0"/>
            </a:br>
            <a:endParaRPr lang="en-US" sz="3600" dirty="0"/>
          </a:p>
        </p:txBody>
      </p:sp>
    </p:spTree>
    <p:extLst>
      <p:ext uri="{BB962C8B-B14F-4D97-AF65-F5344CB8AC3E}">
        <p14:creationId xmlns:p14="http://schemas.microsoft.com/office/powerpoint/2010/main" val="3133081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914400" y="1428750"/>
            <a:ext cx="7086600" cy="2712000"/>
          </a:xfrm>
          <a:prstGeom prst="rect">
            <a:avLst/>
          </a:prstGeom>
          <a:noFill/>
          <a:ln>
            <a:solidFill>
              <a:schemeClr val="accent1"/>
            </a:solidFill>
          </a:ln>
        </p:spPr>
        <p:txBody>
          <a:bodyPr lIns="91425" tIns="91425" rIns="91425" bIns="91425" anchor="t" anchorCtr="0">
            <a:noAutofit/>
          </a:bodyPr>
          <a:lstStyle/>
          <a:p>
            <a:pPr marL="342900" indent="-342900" fontAlgn="base">
              <a:buFont typeface="Arial" panose="020B0604020202020204" pitchFamily="34" charset="0"/>
              <a:buChar char="•"/>
            </a:pPr>
            <a:r>
              <a:rPr lang="en-US" sz="2000" dirty="0"/>
              <a:t>Bond with your district</a:t>
            </a:r>
          </a:p>
          <a:p>
            <a:pPr marL="342900" indent="-342900" fontAlgn="base">
              <a:buFont typeface="Arial" panose="020B0604020202020204" pitchFamily="34" charset="0"/>
              <a:buChar char="•"/>
            </a:pPr>
            <a:r>
              <a:rPr lang="en-US" sz="2000" dirty="0"/>
              <a:t>Share innovative service projects and fundraising ideas</a:t>
            </a:r>
          </a:p>
          <a:p>
            <a:pPr marL="342900" indent="-342900" fontAlgn="base">
              <a:buFont typeface="Arial" panose="020B0604020202020204" pitchFamily="34" charset="0"/>
              <a:buChar char="•"/>
            </a:pPr>
            <a:r>
              <a:rPr lang="en-US" sz="2000" dirty="0"/>
              <a:t>Listen to amazing speakers</a:t>
            </a:r>
          </a:p>
          <a:p>
            <a:pPr marL="342900" indent="-342900" fontAlgn="base">
              <a:buFont typeface="Arial" panose="020B0604020202020204" pitchFamily="34" charset="0"/>
              <a:buChar char="•"/>
            </a:pPr>
            <a:r>
              <a:rPr lang="en-US" sz="2000" dirty="0"/>
              <a:t>Learn about leadership and service</a:t>
            </a:r>
          </a:p>
          <a:p>
            <a:pPr marL="342900" indent="-342900" fontAlgn="base">
              <a:buFont typeface="Arial" panose="020B0604020202020204" pitchFamily="34" charset="0"/>
              <a:buChar char="•"/>
            </a:pPr>
            <a:r>
              <a:rPr lang="en-US" sz="2000" dirty="0"/>
              <a:t>Ability to learn more about Key Club </a:t>
            </a:r>
          </a:p>
        </p:txBody>
      </p:sp>
      <p:pic>
        <p:nvPicPr>
          <p:cNvPr id="70" name="Shape 70"/>
          <p:cNvPicPr preferRelativeResize="0"/>
          <p:nvPr/>
        </p:nvPicPr>
        <p:blipFill>
          <a:blip r:embed="rId3">
            <a:alphaModFix/>
          </a:blip>
          <a:stretch>
            <a:fillRect/>
          </a:stretch>
        </p:blipFill>
        <p:spPr>
          <a:xfrm>
            <a:off x="7391400" y="399187"/>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22249" y="399187"/>
            <a:ext cx="5410200" cy="1754326"/>
          </a:xfrm>
          <a:prstGeom prst="rect">
            <a:avLst/>
          </a:prstGeom>
          <a:noFill/>
        </p:spPr>
        <p:txBody>
          <a:bodyPr wrap="square" rtlCol="0">
            <a:spAutoFit/>
          </a:bodyPr>
          <a:lstStyle/>
          <a:p>
            <a:pPr algn="ctr"/>
            <a:r>
              <a:rPr lang="en-US" sz="3600" b="1" dirty="0"/>
              <a:t>Why</a:t>
            </a:r>
            <a:r>
              <a:rPr lang="en-US" sz="3600" dirty="0"/>
              <a:t> Should I Go?</a:t>
            </a:r>
          </a:p>
          <a:p>
            <a:pPr algn="ctr"/>
            <a:br>
              <a:rPr lang="en-US" sz="3600" dirty="0"/>
            </a:br>
            <a:endParaRPr lang="en-US" sz="3600" dirty="0"/>
          </a:p>
        </p:txBody>
      </p:sp>
    </p:spTree>
    <p:extLst>
      <p:ext uri="{BB962C8B-B14F-4D97-AF65-F5344CB8AC3E}">
        <p14:creationId xmlns:p14="http://schemas.microsoft.com/office/powerpoint/2010/main" val="2277807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998349" y="1593541"/>
            <a:ext cx="6858000" cy="2590800"/>
          </a:xfrm>
          <a:prstGeom prst="rect">
            <a:avLst/>
          </a:prstGeom>
          <a:noFill/>
          <a:ln>
            <a:solidFill>
              <a:schemeClr val="accent1"/>
            </a:solidFill>
          </a:ln>
        </p:spPr>
        <p:txBody>
          <a:bodyPr lIns="91425" tIns="91425" rIns="91425" bIns="91425" anchor="t" anchorCtr="0">
            <a:noAutofit/>
          </a:bodyPr>
          <a:lstStyle/>
          <a:p>
            <a:pPr marL="342900" indent="-342900" fontAlgn="base">
              <a:buFont typeface="Arial" panose="020B0604020202020204" pitchFamily="34" charset="0"/>
              <a:buChar char="•"/>
            </a:pPr>
            <a:r>
              <a:rPr lang="en-US" sz="2000" dirty="0"/>
              <a:t>Elect the 2017-2018 Key Club International Board</a:t>
            </a:r>
          </a:p>
          <a:p>
            <a:pPr marL="342900" indent="-342900" fontAlgn="base">
              <a:buFont typeface="Arial" panose="020B0604020202020204" pitchFamily="34" charset="0"/>
              <a:buChar char="•"/>
            </a:pPr>
            <a:r>
              <a:rPr lang="en-US" sz="2000" dirty="0"/>
              <a:t>Discover new charities and organizations you and your club can collaborate with</a:t>
            </a:r>
          </a:p>
          <a:p>
            <a:pPr marL="342900" indent="-342900" fontAlgn="base">
              <a:buFont typeface="Arial" panose="020B0604020202020204" pitchFamily="34" charset="0"/>
              <a:buChar char="•"/>
            </a:pPr>
            <a:r>
              <a:rPr lang="en-US" sz="2000" dirty="0"/>
              <a:t>Make new friends with other Key Clubbers from all over the world</a:t>
            </a:r>
          </a:p>
          <a:p>
            <a:pPr marL="342900" indent="-342900" fontAlgn="base">
              <a:buFont typeface="Arial" panose="020B0604020202020204" pitchFamily="34" charset="0"/>
              <a:buChar char="•"/>
            </a:pPr>
            <a:r>
              <a:rPr lang="en-US" sz="2000" dirty="0"/>
              <a:t>Explore and sight-see San Antonio</a:t>
            </a:r>
          </a:p>
          <a:p>
            <a:pPr marL="342900" indent="-342900" fontAlgn="base">
              <a:buFont typeface="Arial" panose="020B0604020202020204" pitchFamily="34" charset="0"/>
              <a:buChar char="•"/>
            </a:pPr>
            <a:r>
              <a:rPr lang="en-US" sz="2000" dirty="0"/>
              <a:t>Have fun!</a:t>
            </a:r>
          </a:p>
        </p:txBody>
      </p:sp>
      <p:pic>
        <p:nvPicPr>
          <p:cNvPr id="70" name="Shape 70"/>
          <p:cNvPicPr preferRelativeResize="0"/>
          <p:nvPr/>
        </p:nvPicPr>
        <p:blipFill>
          <a:blip r:embed="rId3">
            <a:alphaModFix/>
          </a:blip>
          <a:stretch>
            <a:fillRect/>
          </a:stretch>
        </p:blipFill>
        <p:spPr>
          <a:xfrm>
            <a:off x="7391400" y="399187"/>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22249" y="399187"/>
            <a:ext cx="5410200" cy="1754326"/>
          </a:xfrm>
          <a:prstGeom prst="rect">
            <a:avLst/>
          </a:prstGeom>
          <a:noFill/>
        </p:spPr>
        <p:txBody>
          <a:bodyPr wrap="square" rtlCol="0">
            <a:spAutoFit/>
          </a:bodyPr>
          <a:lstStyle/>
          <a:p>
            <a:pPr algn="ctr"/>
            <a:r>
              <a:rPr lang="en-US" sz="3600" b="1" dirty="0"/>
              <a:t>Why</a:t>
            </a:r>
            <a:r>
              <a:rPr lang="en-US" sz="3600" dirty="0"/>
              <a:t> Should I Go?</a:t>
            </a:r>
          </a:p>
          <a:p>
            <a:pPr algn="ctr"/>
            <a:br>
              <a:rPr lang="en-US" sz="3600" dirty="0"/>
            </a:br>
            <a:endParaRPr lang="en-US" sz="3600" dirty="0"/>
          </a:p>
        </p:txBody>
      </p:sp>
    </p:spTree>
    <p:extLst>
      <p:ext uri="{BB962C8B-B14F-4D97-AF65-F5344CB8AC3E}">
        <p14:creationId xmlns:p14="http://schemas.microsoft.com/office/powerpoint/2010/main" val="2272081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1371600" y="1286628"/>
            <a:ext cx="6553200" cy="2895600"/>
          </a:xfrm>
          <a:prstGeom prst="rect">
            <a:avLst/>
          </a:prstGeom>
          <a:noFill/>
          <a:ln>
            <a:solidFill>
              <a:schemeClr val="accent1"/>
            </a:solidFill>
          </a:ln>
        </p:spPr>
        <p:txBody>
          <a:bodyPr lIns="91425" tIns="91425" rIns="91425" bIns="91425" anchor="t" anchorCtr="0">
            <a:noAutofit/>
          </a:bodyPr>
          <a:lstStyle/>
          <a:p>
            <a:pPr fontAlgn="base"/>
            <a:r>
              <a:rPr lang="en-US" sz="3600" dirty="0"/>
              <a:t> Where: San Antonio, Texas</a:t>
            </a:r>
          </a:p>
          <a:p>
            <a:pPr fontAlgn="base"/>
            <a:endParaRPr lang="en-US" sz="3600" dirty="0"/>
          </a:p>
          <a:p>
            <a:pPr fontAlgn="base"/>
            <a:r>
              <a:rPr lang="en-US" sz="3600" dirty="0"/>
              <a:t>When: July 5-9</a:t>
            </a:r>
          </a:p>
        </p:txBody>
      </p:sp>
      <p:pic>
        <p:nvPicPr>
          <p:cNvPr id="70" name="Shape 70"/>
          <p:cNvPicPr preferRelativeResize="0"/>
          <p:nvPr/>
        </p:nvPicPr>
        <p:blipFill>
          <a:blip r:embed="rId3">
            <a:alphaModFix/>
          </a:blip>
          <a:stretch>
            <a:fillRect/>
          </a:stretch>
        </p:blipFill>
        <p:spPr>
          <a:xfrm>
            <a:off x="7509805" y="262024"/>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046018" y="4485945"/>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22249" y="392415"/>
            <a:ext cx="5410200" cy="1754326"/>
          </a:xfrm>
          <a:prstGeom prst="rect">
            <a:avLst/>
          </a:prstGeom>
          <a:noFill/>
        </p:spPr>
        <p:txBody>
          <a:bodyPr wrap="square" rtlCol="0">
            <a:spAutoFit/>
          </a:bodyPr>
          <a:lstStyle/>
          <a:p>
            <a:pPr algn="ctr"/>
            <a:r>
              <a:rPr lang="en-US" sz="3600" b="1" dirty="0"/>
              <a:t>Where</a:t>
            </a:r>
            <a:r>
              <a:rPr lang="en-US" sz="3600" dirty="0"/>
              <a:t> and </a:t>
            </a:r>
            <a:r>
              <a:rPr lang="en-US" sz="3600" b="1" dirty="0"/>
              <a:t>When</a:t>
            </a:r>
            <a:endParaRPr lang="en-US" sz="3600" dirty="0"/>
          </a:p>
          <a:p>
            <a:pPr algn="ctr"/>
            <a:br>
              <a:rPr lang="en-US" sz="3600" dirty="0"/>
            </a:br>
            <a:endParaRPr lang="en-US" sz="3600" dirty="0"/>
          </a:p>
        </p:txBody>
      </p:sp>
    </p:spTree>
    <p:extLst>
      <p:ext uri="{BB962C8B-B14F-4D97-AF65-F5344CB8AC3E}">
        <p14:creationId xmlns:p14="http://schemas.microsoft.com/office/powerpoint/2010/main" val="1933919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1981200" y="1157509"/>
            <a:ext cx="4953000" cy="1414241"/>
          </a:xfrm>
          <a:prstGeom prst="rect">
            <a:avLst/>
          </a:prstGeom>
          <a:noFill/>
          <a:ln>
            <a:solidFill>
              <a:schemeClr val="accent1"/>
            </a:solidFill>
          </a:ln>
        </p:spPr>
        <p:txBody>
          <a:bodyPr lIns="91425" tIns="91425" rIns="91425" bIns="91425" anchor="t" anchorCtr="0">
            <a:noAutofit/>
          </a:bodyPr>
          <a:lstStyle/>
          <a:p>
            <a:pPr algn="ctr" fontAlgn="base"/>
            <a:r>
              <a:rPr lang="en-US" sz="2000" dirty="0"/>
              <a:t>Presides over the international convention and all meetings of the Board of Trustees and the International Council</a:t>
            </a:r>
          </a:p>
          <a:p>
            <a:pPr marL="342900" indent="-342900" fontAlgn="base">
              <a:buFont typeface="Arial" pitchFamily="34" charset="0"/>
              <a:buChar char="•"/>
            </a:pPr>
            <a:endParaRPr lang="en-US" sz="2000" dirty="0"/>
          </a:p>
        </p:txBody>
      </p:sp>
      <p:pic>
        <p:nvPicPr>
          <p:cNvPr id="70" name="Shape 70"/>
          <p:cNvPicPr preferRelativeResize="0"/>
          <p:nvPr/>
        </p:nvPicPr>
        <p:blipFill>
          <a:blip r:embed="rId3">
            <a:alphaModFix/>
          </a:blip>
          <a:stretch>
            <a:fillRect/>
          </a:stretch>
        </p:blipFill>
        <p:spPr>
          <a:xfrm>
            <a:off x="7391400" y="410968"/>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91443" y="345830"/>
            <a:ext cx="5410200" cy="646331"/>
          </a:xfrm>
          <a:prstGeom prst="rect">
            <a:avLst/>
          </a:prstGeom>
          <a:noFill/>
        </p:spPr>
        <p:txBody>
          <a:bodyPr wrap="square" rtlCol="0">
            <a:spAutoFit/>
          </a:bodyPr>
          <a:lstStyle/>
          <a:p>
            <a:r>
              <a:rPr lang="en-US" sz="3600" dirty="0"/>
              <a:t>International President</a:t>
            </a:r>
          </a:p>
        </p:txBody>
      </p:sp>
    </p:spTree>
    <p:extLst>
      <p:ext uri="{BB962C8B-B14F-4D97-AF65-F5344CB8AC3E}">
        <p14:creationId xmlns:p14="http://schemas.microsoft.com/office/powerpoint/2010/main" val="1753613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8" name="Shape 68"/>
          <p:cNvSpPr txBox="1"/>
          <p:nvPr/>
        </p:nvSpPr>
        <p:spPr>
          <a:xfrm>
            <a:off x="1981200" y="1157509"/>
            <a:ext cx="4953000" cy="1414241"/>
          </a:xfrm>
          <a:prstGeom prst="rect">
            <a:avLst/>
          </a:prstGeom>
          <a:noFill/>
          <a:ln>
            <a:solidFill>
              <a:schemeClr val="accent1"/>
            </a:solidFill>
          </a:ln>
        </p:spPr>
        <p:txBody>
          <a:bodyPr lIns="91425" tIns="91425" rIns="91425" bIns="91425" anchor="t" anchorCtr="0">
            <a:noAutofit/>
          </a:bodyPr>
          <a:lstStyle/>
          <a:p>
            <a:pPr algn="ctr" fontAlgn="base"/>
            <a:r>
              <a:rPr lang="en-US" sz="2000" dirty="0"/>
              <a:t>Chairs at least one international committee, supports all other committee chairmen and performs duties and attends events</a:t>
            </a:r>
          </a:p>
        </p:txBody>
      </p:sp>
      <p:pic>
        <p:nvPicPr>
          <p:cNvPr id="70" name="Shape 70"/>
          <p:cNvPicPr preferRelativeResize="0"/>
          <p:nvPr/>
        </p:nvPicPr>
        <p:blipFill>
          <a:blip r:embed="rId3">
            <a:alphaModFix/>
          </a:blip>
          <a:stretch>
            <a:fillRect/>
          </a:stretch>
        </p:blipFill>
        <p:spPr>
          <a:xfrm>
            <a:off x="7391400" y="440085"/>
            <a:ext cx="1550425" cy="717424"/>
          </a:xfrm>
          <a:prstGeom prst="rect">
            <a:avLst/>
          </a:prstGeom>
          <a:noFill/>
          <a:ln>
            <a:noFill/>
          </a:ln>
        </p:spPr>
      </p:pic>
      <p:pic>
        <p:nvPicPr>
          <p:cNvPr id="4" name="Picture 2" descr="http://www.keyclub.org/Libraries/design_elements/Template_black_pencil_JPEG.sflb.ashx"/>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2173" r="98706"/>
                    </a14:imgEffect>
                  </a14:imgLayer>
                </a14:imgProps>
              </a:ext>
              <a:ext uri="{28A0092B-C50C-407E-A947-70E740481C1C}">
                <a14:useLocalDpi xmlns:a14="http://schemas.microsoft.com/office/drawing/2010/main" val="0"/>
              </a:ext>
            </a:extLst>
          </a:blip>
          <a:srcRect/>
          <a:stretch>
            <a:fillRect/>
          </a:stretch>
        </p:blipFill>
        <p:spPr bwMode="auto">
          <a:xfrm>
            <a:off x="152400" y="4616243"/>
            <a:ext cx="7467600" cy="5486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91443" y="345830"/>
            <a:ext cx="5410200" cy="523220"/>
          </a:xfrm>
          <a:prstGeom prst="rect">
            <a:avLst/>
          </a:prstGeom>
          <a:noFill/>
        </p:spPr>
        <p:txBody>
          <a:bodyPr wrap="square" rtlCol="0">
            <a:spAutoFit/>
          </a:bodyPr>
          <a:lstStyle/>
          <a:p>
            <a:r>
              <a:rPr lang="en-US" sz="2800" dirty="0"/>
              <a:t>International Vice President</a:t>
            </a:r>
          </a:p>
        </p:txBody>
      </p:sp>
    </p:spTree>
    <p:extLst>
      <p:ext uri="{BB962C8B-B14F-4D97-AF65-F5344CB8AC3E}">
        <p14:creationId xmlns:p14="http://schemas.microsoft.com/office/powerpoint/2010/main" val="1144742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170</TotalTime>
  <Words>415</Words>
  <Application>Microsoft Office PowerPoint</Application>
  <PresentationFormat>On-screen Show (16:9)</PresentationFormat>
  <Paragraphs>65</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Kayleen</dc:creator>
  <cp:lastModifiedBy>Kayleen Hernandez</cp:lastModifiedBy>
  <cp:revision>15</cp:revision>
  <dcterms:modified xsi:type="dcterms:W3CDTF">2016-12-30T23:54:27Z</dcterms:modified>
</cp:coreProperties>
</file>