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Nunito"/>
      <p:regular r:id="rId12"/>
      <p:bold r:id="rId13"/>
      <p:italic r:id="rId14"/>
      <p:boldItalic r:id="rId15"/>
    </p:embeddedFont>
    <p:embeddedFont>
      <p:font typeface="Garamond"/>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Nunito-bold.fntdata"/><Relationship Id="rId12" Type="http://schemas.openxmlformats.org/officeDocument/2006/relationships/font" Target="fonts/Nuni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Italic.fntdata"/><Relationship Id="rId14" Type="http://schemas.openxmlformats.org/officeDocument/2006/relationships/font" Target="fonts/Nunito-italic.fntdata"/><Relationship Id="rId17" Type="http://schemas.openxmlformats.org/officeDocument/2006/relationships/font" Target="fonts/Garamond-bold.fntdata"/><Relationship Id="rId16" Type="http://schemas.openxmlformats.org/officeDocument/2006/relationships/font" Target="fonts/Garamond-regular.fntdata"/><Relationship Id="rId5" Type="http://schemas.openxmlformats.org/officeDocument/2006/relationships/notesMaster" Target="notesMasters/notesMaster1.xml"/><Relationship Id="rId19" Type="http://schemas.openxmlformats.org/officeDocument/2006/relationships/font" Target="fonts/Garamond-boldItalic.fntdata"/><Relationship Id="rId6" Type="http://schemas.openxmlformats.org/officeDocument/2006/relationships/slide" Target="slides/slide1.xml"/><Relationship Id="rId18" Type="http://schemas.openxmlformats.org/officeDocument/2006/relationships/font" Target="fonts/Garamon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62edae1478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62edae1478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62edae1478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62edae1478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62edae147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62edae147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62edae1478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62edae1478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62edae1478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62edae1478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mailto:secretary@floridakeyclub.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kiwanis.org/clubs/member-resources/service-leadership/start-a-service-leadership-program-club/slp-charter-petitions" TargetMode="External"/><Relationship Id="rId4" Type="http://schemas.openxmlformats.org/officeDocument/2006/relationships/hyperlink" Target="https://www.kiwanis.org/docs/default-source/training/service-leadership-programs/slp-charter-roster" TargetMode="External"/><Relationship Id="rId5" Type="http://schemas.openxmlformats.org/officeDocument/2006/relationships/hyperlink" Target="https://www.kiwanis.org/docs/default-source/training/service-leadership-programs/9-slpduesandfeeschart1-oct16.pdf" TargetMode="External"/><Relationship Id="rId6" Type="http://schemas.openxmlformats.org/officeDocument/2006/relationships/hyperlink" Target="https://floridakeyclub.org/wp-content/uploads/Key-Club-Standard-Form-for-Club-Bylaws-8-18-18.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floridakeyclub.org/contact-informat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803550" y="1089600"/>
            <a:ext cx="7536900" cy="2507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6000">
                <a:latin typeface="Garamond"/>
                <a:ea typeface="Garamond"/>
                <a:cs typeface="Garamond"/>
                <a:sym typeface="Garamond"/>
              </a:rPr>
              <a:t>How to </a:t>
            </a:r>
            <a:endParaRPr b="1" sz="6000">
              <a:latin typeface="Garamond"/>
              <a:ea typeface="Garamond"/>
              <a:cs typeface="Garamond"/>
              <a:sym typeface="Garamond"/>
            </a:endParaRPr>
          </a:p>
          <a:p>
            <a:pPr indent="0" lvl="0" marL="0" rtl="0" algn="ctr">
              <a:spcBef>
                <a:spcPts val="0"/>
              </a:spcBef>
              <a:spcAft>
                <a:spcPts val="0"/>
              </a:spcAft>
              <a:buNone/>
            </a:pPr>
            <a:r>
              <a:rPr b="1" lang="en" sz="6000">
                <a:latin typeface="Garamond"/>
                <a:ea typeface="Garamond"/>
                <a:cs typeface="Garamond"/>
                <a:sym typeface="Garamond"/>
              </a:rPr>
              <a:t>Charter Service  Leadership Programs</a:t>
            </a:r>
            <a:endParaRPr b="1" sz="6000">
              <a:latin typeface="Garamond"/>
              <a:ea typeface="Garamond"/>
              <a:cs typeface="Garamond"/>
              <a:sym typeface="Garamond"/>
            </a:endParaRPr>
          </a:p>
        </p:txBody>
      </p:sp>
      <p:sp>
        <p:nvSpPr>
          <p:cNvPr id="129" name="Google Shape;129;p13"/>
          <p:cNvSpPr txBox="1"/>
          <p:nvPr>
            <p:ph idx="1" type="subTitle"/>
          </p:nvPr>
        </p:nvSpPr>
        <p:spPr>
          <a:xfrm>
            <a:off x="1858700" y="4219983"/>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t>By the Kiwanis Family Relations Committee</a:t>
            </a:r>
            <a:endParaRPr sz="1800"/>
          </a:p>
        </p:txBody>
      </p:sp>
      <p:pic>
        <p:nvPicPr>
          <p:cNvPr id="130" name="Google Shape;130;p13"/>
          <p:cNvPicPr preferRelativeResize="0"/>
          <p:nvPr/>
        </p:nvPicPr>
        <p:blipFill>
          <a:blip r:embed="rId3">
            <a:alphaModFix/>
          </a:blip>
          <a:stretch>
            <a:fillRect/>
          </a:stretch>
        </p:blipFill>
        <p:spPr>
          <a:xfrm>
            <a:off x="206775" y="224000"/>
            <a:ext cx="1798825" cy="1541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14"/>
          <p:cNvSpPr txBox="1"/>
          <p:nvPr>
            <p:ph type="title"/>
          </p:nvPr>
        </p:nvSpPr>
        <p:spPr>
          <a:xfrm>
            <a:off x="819150" y="243475"/>
            <a:ext cx="7505700" cy="558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600"/>
              <a:t>Expectations</a:t>
            </a:r>
            <a:endParaRPr b="1" sz="3600"/>
          </a:p>
        </p:txBody>
      </p:sp>
      <p:sp>
        <p:nvSpPr>
          <p:cNvPr id="136" name="Google Shape;136;p14"/>
          <p:cNvSpPr txBox="1"/>
          <p:nvPr>
            <p:ph idx="1" type="body"/>
          </p:nvPr>
        </p:nvSpPr>
        <p:spPr>
          <a:xfrm>
            <a:off x="819150" y="999950"/>
            <a:ext cx="7505700" cy="3902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Be as supportive of the club as you would be for any student club or activity.</a:t>
            </a:r>
            <a:endParaRPr sz="1400">
              <a:solidFill>
                <a:srgbClr val="000000"/>
              </a:solidFill>
              <a:latin typeface="Verdana"/>
              <a:ea typeface="Verdana"/>
              <a:cs typeface="Verdana"/>
              <a:sym typeface="Verdana"/>
            </a:endParaRPr>
          </a:p>
          <a:p>
            <a:pPr indent="0" lvl="0" marL="457200" rtl="0" algn="l">
              <a:spcBef>
                <a:spcPts val="800"/>
              </a:spcBef>
              <a:spcAft>
                <a:spcPts val="0"/>
              </a:spcAft>
              <a:buNone/>
            </a:pPr>
            <a:r>
              <a:t/>
            </a:r>
            <a:endParaRPr sz="100">
              <a:solidFill>
                <a:srgbClr val="000000"/>
              </a:solidFill>
              <a:latin typeface="Verdana"/>
              <a:ea typeface="Verdana"/>
              <a:cs typeface="Verdana"/>
              <a:sym typeface="Verdana"/>
            </a:endParaRPr>
          </a:p>
          <a:p>
            <a:pPr indent="-317500" lvl="0" marL="457200" rtl="0" algn="l">
              <a:spcBef>
                <a:spcPts val="80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Assign a faculty or staff member to be the club advisor. This person will also ensure that the club is registered each year with Kiwanis International.</a:t>
            </a:r>
            <a:endParaRPr sz="1400">
              <a:solidFill>
                <a:srgbClr val="000000"/>
              </a:solidFill>
              <a:latin typeface="Verdana"/>
              <a:ea typeface="Verdana"/>
              <a:cs typeface="Verdana"/>
              <a:sym typeface="Verdana"/>
            </a:endParaRPr>
          </a:p>
          <a:p>
            <a:pPr indent="0" lvl="0" marL="457200" rtl="0" algn="l">
              <a:spcBef>
                <a:spcPts val="800"/>
              </a:spcBef>
              <a:spcAft>
                <a:spcPts val="0"/>
              </a:spcAft>
              <a:buNone/>
            </a:pPr>
            <a:r>
              <a:t/>
            </a:r>
            <a:endParaRPr sz="100">
              <a:solidFill>
                <a:srgbClr val="000000"/>
              </a:solidFill>
              <a:latin typeface="Verdana"/>
              <a:ea typeface="Verdana"/>
              <a:cs typeface="Verdana"/>
              <a:sym typeface="Verdana"/>
            </a:endParaRPr>
          </a:p>
          <a:p>
            <a:pPr indent="-317500" lvl="0" marL="457200" rtl="0" algn="l">
              <a:spcBef>
                <a:spcPts val="80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Provide a meeting time and location for the club.</a:t>
            </a:r>
            <a:endParaRPr sz="1400">
              <a:solidFill>
                <a:srgbClr val="000000"/>
              </a:solidFill>
              <a:latin typeface="Verdana"/>
              <a:ea typeface="Verdana"/>
              <a:cs typeface="Verdana"/>
              <a:sym typeface="Verdana"/>
            </a:endParaRPr>
          </a:p>
          <a:p>
            <a:pPr indent="0" lvl="0" marL="0" rtl="0" algn="l">
              <a:spcBef>
                <a:spcPts val="800"/>
              </a:spcBef>
              <a:spcAft>
                <a:spcPts val="0"/>
              </a:spcAft>
              <a:buNone/>
            </a:pPr>
            <a:r>
              <a:t/>
            </a:r>
            <a:endParaRPr sz="100">
              <a:solidFill>
                <a:srgbClr val="000000"/>
              </a:solidFill>
              <a:latin typeface="Verdana"/>
              <a:ea typeface="Verdana"/>
              <a:cs typeface="Verdana"/>
              <a:sym typeface="Verdana"/>
            </a:endParaRPr>
          </a:p>
          <a:p>
            <a:pPr indent="-317500" lvl="0" marL="457200" rtl="0" algn="l">
              <a:spcBef>
                <a:spcPts val="80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Support opportunities for club members to engage with the greater international organization. For Key Club or Circle K, this means getting students involved with District and regional leadership conferences.</a:t>
            </a:r>
            <a:endParaRPr sz="1400">
              <a:solidFill>
                <a:srgbClr val="000000"/>
              </a:solidFill>
              <a:latin typeface="Verdana"/>
              <a:ea typeface="Verdana"/>
              <a:cs typeface="Verdana"/>
              <a:sym typeface="Verdana"/>
            </a:endParaRPr>
          </a:p>
          <a:p>
            <a:pPr indent="0" lvl="0" marL="457200" rtl="0" algn="l">
              <a:spcBef>
                <a:spcPts val="800"/>
              </a:spcBef>
              <a:spcAft>
                <a:spcPts val="0"/>
              </a:spcAft>
              <a:buNone/>
            </a:pPr>
            <a:r>
              <a:t/>
            </a:r>
            <a:endParaRPr sz="100">
              <a:solidFill>
                <a:srgbClr val="000000"/>
              </a:solidFill>
              <a:latin typeface="Verdana"/>
              <a:ea typeface="Verdana"/>
              <a:cs typeface="Verdana"/>
              <a:sym typeface="Verdana"/>
            </a:endParaRPr>
          </a:p>
          <a:p>
            <a:pPr indent="-317500" lvl="0" marL="457200" rtl="0" algn="l">
              <a:spcBef>
                <a:spcPts val="80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If there is a community organization sponsoring the club, be a good partner and allow them access to your facility.</a:t>
            </a:r>
            <a:endParaRPr sz="1400">
              <a:solidFill>
                <a:srgbClr val="000000"/>
              </a:solidFill>
              <a:latin typeface="Verdana"/>
              <a:ea typeface="Verdana"/>
              <a:cs typeface="Verdana"/>
              <a:sym typeface="Verdana"/>
            </a:endParaRPr>
          </a:p>
          <a:p>
            <a:pPr indent="0" lvl="0" marL="0" rtl="0" algn="l">
              <a:spcBef>
                <a:spcPts val="8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5"/>
          <p:cNvSpPr txBox="1"/>
          <p:nvPr>
            <p:ph type="title"/>
          </p:nvPr>
        </p:nvSpPr>
        <p:spPr>
          <a:xfrm>
            <a:off x="819150" y="294200"/>
            <a:ext cx="7505700" cy="6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600"/>
              <a:t>Steps</a:t>
            </a:r>
            <a:endParaRPr b="1" sz="3600"/>
          </a:p>
        </p:txBody>
      </p:sp>
      <p:sp>
        <p:nvSpPr>
          <p:cNvPr id="142" name="Google Shape;142;p15"/>
          <p:cNvSpPr txBox="1"/>
          <p:nvPr>
            <p:ph idx="1" type="body"/>
          </p:nvPr>
        </p:nvSpPr>
        <p:spPr>
          <a:xfrm>
            <a:off x="819150" y="1129125"/>
            <a:ext cx="7505700" cy="36870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400">
                <a:solidFill>
                  <a:srgbClr val="000000"/>
                </a:solidFill>
                <a:latin typeface="Verdana"/>
                <a:ea typeface="Verdana"/>
                <a:cs typeface="Verdana"/>
                <a:sym typeface="Verdana"/>
              </a:rPr>
              <a:t>Step 1: </a:t>
            </a:r>
            <a:r>
              <a:rPr lang="en" sz="1400">
                <a:solidFill>
                  <a:srgbClr val="000000"/>
                </a:solidFill>
                <a:latin typeface="Verdana"/>
                <a:ea typeface="Verdana"/>
                <a:cs typeface="Verdana"/>
                <a:sym typeface="Verdana"/>
              </a:rPr>
              <a:t>Decide if you want to enlist the help of a community organization to be your sponsor. If so,</a:t>
            </a:r>
            <a:r>
              <a:rPr lang="en" sz="1400">
                <a:solidFill>
                  <a:srgbClr val="3E3E3E"/>
                </a:solidFill>
                <a:latin typeface="Verdana"/>
                <a:ea typeface="Verdana"/>
                <a:cs typeface="Verdana"/>
                <a:sym typeface="Verdana"/>
              </a:rPr>
              <a:t> </a:t>
            </a:r>
            <a:r>
              <a:rPr lang="en" sz="1400">
                <a:solidFill>
                  <a:srgbClr val="000000"/>
                </a:solidFill>
                <a:latin typeface="Verdana"/>
                <a:ea typeface="Verdana"/>
                <a:cs typeface="Verdana"/>
                <a:sym typeface="Verdana"/>
              </a:rPr>
              <a:t>email the District Secretary at </a:t>
            </a:r>
            <a:r>
              <a:rPr lang="en" sz="1400" u="sng">
                <a:solidFill>
                  <a:schemeClr val="hlink"/>
                </a:solidFill>
                <a:latin typeface="Verdana"/>
                <a:ea typeface="Verdana"/>
                <a:cs typeface="Verdana"/>
                <a:sym typeface="Verdana"/>
                <a:hlinkClick r:id="rId3"/>
              </a:rPr>
              <a:t>secretary@floridakeyclub.org</a:t>
            </a:r>
            <a:r>
              <a:rPr lang="en" sz="1400">
                <a:solidFill>
                  <a:srgbClr val="000000"/>
                </a:solidFill>
                <a:latin typeface="Verdana"/>
                <a:ea typeface="Verdana"/>
                <a:cs typeface="Verdana"/>
                <a:sym typeface="Verdana"/>
              </a:rPr>
              <a:t> so they can help connect you with local organizations that are familiar with these programs. If you have a contact already with a local Kiwanis club, feel free to start there.</a:t>
            </a:r>
            <a:endParaRPr sz="1400">
              <a:solidFill>
                <a:srgbClr val="000000"/>
              </a:solidFill>
              <a:latin typeface="Verdana"/>
              <a:ea typeface="Verdana"/>
              <a:cs typeface="Verdana"/>
              <a:sym typeface="Verdana"/>
            </a:endParaRPr>
          </a:p>
          <a:p>
            <a:pPr indent="0" lvl="0" marL="0" rtl="0" algn="l">
              <a:lnSpc>
                <a:spcPct val="115000"/>
              </a:lnSpc>
              <a:spcBef>
                <a:spcPts val="800"/>
              </a:spcBef>
              <a:spcAft>
                <a:spcPts val="0"/>
              </a:spcAft>
              <a:buNone/>
            </a:pPr>
            <a:r>
              <a:rPr b="1" lang="en" sz="1400">
                <a:solidFill>
                  <a:srgbClr val="000000"/>
                </a:solidFill>
                <a:latin typeface="Verdana"/>
                <a:ea typeface="Verdana"/>
                <a:cs typeface="Verdana"/>
                <a:sym typeface="Verdana"/>
              </a:rPr>
              <a:t>Step 2:</a:t>
            </a:r>
            <a:r>
              <a:rPr lang="en" sz="1400">
                <a:solidFill>
                  <a:srgbClr val="000000"/>
                </a:solidFill>
                <a:latin typeface="Verdana"/>
                <a:ea typeface="Verdana"/>
                <a:cs typeface="Verdana"/>
                <a:sym typeface="Verdana"/>
              </a:rPr>
              <a:t> Ensure that you have set aside funds to support the program (this is also how a sponsoring organization can help).</a:t>
            </a:r>
            <a:endParaRPr sz="1400">
              <a:solidFill>
                <a:srgbClr val="000000"/>
              </a:solidFill>
              <a:latin typeface="Verdana"/>
              <a:ea typeface="Verdana"/>
              <a:cs typeface="Verdana"/>
              <a:sym typeface="Verdana"/>
            </a:endParaRPr>
          </a:p>
          <a:p>
            <a:pPr indent="0" lvl="0" marL="0" rtl="0" algn="l">
              <a:lnSpc>
                <a:spcPct val="115000"/>
              </a:lnSpc>
              <a:spcBef>
                <a:spcPts val="800"/>
              </a:spcBef>
              <a:spcAft>
                <a:spcPts val="0"/>
              </a:spcAft>
              <a:buNone/>
            </a:pPr>
            <a:r>
              <a:rPr b="1" lang="en" sz="1400">
                <a:solidFill>
                  <a:srgbClr val="000000"/>
                </a:solidFill>
                <a:latin typeface="Verdana"/>
                <a:ea typeface="Verdana"/>
                <a:cs typeface="Verdana"/>
                <a:sym typeface="Verdana"/>
              </a:rPr>
              <a:t>Step 3:</a:t>
            </a:r>
            <a:r>
              <a:rPr lang="en" sz="1400">
                <a:solidFill>
                  <a:srgbClr val="000000"/>
                </a:solidFill>
                <a:latin typeface="Verdana"/>
                <a:ea typeface="Verdana"/>
                <a:cs typeface="Verdana"/>
                <a:sym typeface="Verdana"/>
              </a:rPr>
              <a:t> Identify one or more faculty/staff members to be the club advisor. You might consider someone who has a particular interest in service or leadership development, or perhaps someone who was a program participant when they were a student.</a:t>
            </a:r>
            <a:endParaRPr sz="1400">
              <a:solidFill>
                <a:srgbClr val="000000"/>
              </a:solidFill>
              <a:latin typeface="Verdana"/>
              <a:ea typeface="Verdana"/>
              <a:cs typeface="Verdana"/>
              <a:sym typeface="Verdana"/>
            </a:endParaRPr>
          </a:p>
          <a:p>
            <a:pPr indent="0" lvl="0" marL="0" rtl="0" algn="l">
              <a:lnSpc>
                <a:spcPct val="115000"/>
              </a:lnSpc>
              <a:spcBef>
                <a:spcPts val="800"/>
              </a:spcBef>
              <a:spcAft>
                <a:spcPts val="0"/>
              </a:spcAft>
              <a:buNone/>
            </a:pPr>
            <a:r>
              <a:rPr b="1" lang="en" sz="1400">
                <a:solidFill>
                  <a:srgbClr val="000000"/>
                </a:solidFill>
                <a:latin typeface="Verdana"/>
                <a:ea typeface="Verdana"/>
                <a:cs typeface="Verdana"/>
                <a:sym typeface="Verdana"/>
              </a:rPr>
              <a:t>Step 4:</a:t>
            </a:r>
            <a:r>
              <a:rPr lang="en" sz="1400">
                <a:solidFill>
                  <a:srgbClr val="000000"/>
                </a:solidFill>
                <a:latin typeface="Verdana"/>
                <a:ea typeface="Verdana"/>
                <a:cs typeface="Verdana"/>
                <a:sym typeface="Verdana"/>
              </a:rPr>
              <a:t> Recruit your charter members and choose your charter officers.</a:t>
            </a:r>
            <a:endParaRPr sz="1400">
              <a:solidFill>
                <a:srgbClr val="000000"/>
              </a:solidFill>
              <a:latin typeface="Verdana"/>
              <a:ea typeface="Verdana"/>
              <a:cs typeface="Verdana"/>
              <a:sym typeface="Verdana"/>
            </a:endParaRPr>
          </a:p>
          <a:p>
            <a:pPr indent="0" lvl="0" marL="0" rtl="0" algn="l">
              <a:spcBef>
                <a:spcPts val="8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16"/>
          <p:cNvSpPr txBox="1"/>
          <p:nvPr>
            <p:ph type="title"/>
          </p:nvPr>
        </p:nvSpPr>
        <p:spPr>
          <a:xfrm>
            <a:off x="862225" y="32005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600"/>
              <a:t>Mandatory Forms</a:t>
            </a:r>
            <a:endParaRPr b="1" sz="3600"/>
          </a:p>
        </p:txBody>
      </p:sp>
      <p:sp>
        <p:nvSpPr>
          <p:cNvPr id="148" name="Google Shape;148;p16"/>
          <p:cNvSpPr txBox="1"/>
          <p:nvPr>
            <p:ph idx="1" type="body"/>
          </p:nvPr>
        </p:nvSpPr>
        <p:spPr>
          <a:xfrm>
            <a:off x="819150" y="1034375"/>
            <a:ext cx="7505700" cy="3756000"/>
          </a:xfrm>
          <a:prstGeom prst="rect">
            <a:avLst/>
          </a:prstGeom>
        </p:spPr>
        <p:txBody>
          <a:bodyPr anchorCtr="0" anchor="t" bIns="91425" lIns="91425" spcFirstLastPara="1" rIns="91425" wrap="square" tIns="91425">
            <a:noAutofit/>
          </a:bodyPr>
          <a:lstStyle/>
          <a:p>
            <a:pPr indent="-317500" lvl="0" marL="698500" marR="50800" rtl="0" algn="l">
              <a:lnSpc>
                <a:spcPct val="157142"/>
              </a:lnSpc>
              <a:spcBef>
                <a:spcPts val="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Each of these must be filled out in order to start a Service Leadership Program (SLP)</a:t>
            </a:r>
            <a:endParaRPr sz="1400">
              <a:solidFill>
                <a:srgbClr val="000000"/>
              </a:solidFill>
              <a:latin typeface="Verdana"/>
              <a:ea typeface="Verdana"/>
              <a:cs typeface="Verdana"/>
              <a:sym typeface="Verdana"/>
            </a:endParaRPr>
          </a:p>
          <a:p>
            <a:pPr indent="-317500" lvl="0" marL="698500" marR="50800" rtl="0" algn="l">
              <a:lnSpc>
                <a:spcPct val="157142"/>
              </a:lnSpc>
              <a:spcBef>
                <a:spcPts val="0"/>
              </a:spcBef>
              <a:spcAft>
                <a:spcPts val="0"/>
              </a:spcAft>
              <a:buClr>
                <a:srgbClr val="000000"/>
              </a:buClr>
              <a:buSzPts val="1400"/>
              <a:buFont typeface="Verdana"/>
              <a:buChar char="●"/>
            </a:pPr>
            <a:r>
              <a:rPr lang="en" sz="1400" u="sng">
                <a:solidFill>
                  <a:srgbClr val="0000FF"/>
                </a:solidFill>
                <a:latin typeface="Verdana"/>
                <a:ea typeface="Verdana"/>
                <a:cs typeface="Verdana"/>
                <a:sym typeface="Verdana"/>
                <a:hlinkClick r:id="rId3"/>
              </a:rPr>
              <a:t>Complete the charter petition</a:t>
            </a:r>
            <a:r>
              <a:rPr lang="en" sz="1400">
                <a:solidFill>
                  <a:srgbClr val="000000"/>
                </a:solidFill>
                <a:highlight>
                  <a:srgbClr val="FFFFFF"/>
                </a:highlight>
                <a:latin typeface="Verdana"/>
                <a:ea typeface="Verdana"/>
                <a:cs typeface="Verdana"/>
                <a:sym typeface="Verdana"/>
              </a:rPr>
              <a:t>, </a:t>
            </a:r>
            <a:r>
              <a:rPr lang="en" sz="1400" u="sng">
                <a:solidFill>
                  <a:srgbClr val="0000FF"/>
                </a:solidFill>
                <a:latin typeface="Verdana"/>
                <a:ea typeface="Verdana"/>
                <a:cs typeface="Verdana"/>
                <a:sym typeface="Verdana"/>
                <a:hlinkClick r:id="rId4"/>
              </a:rPr>
              <a:t>membership roster</a:t>
            </a:r>
            <a:r>
              <a:rPr lang="en" sz="1400">
                <a:solidFill>
                  <a:srgbClr val="000000"/>
                </a:solidFill>
                <a:highlight>
                  <a:srgbClr val="FFFFFF"/>
                </a:highlight>
                <a:latin typeface="Verdana"/>
                <a:ea typeface="Verdana"/>
                <a:cs typeface="Verdana"/>
                <a:sym typeface="Verdana"/>
              </a:rPr>
              <a:t> (excludes K-Kids and Builders Club) and </a:t>
            </a:r>
            <a:r>
              <a:rPr lang="en" sz="1400" u="sng">
                <a:solidFill>
                  <a:srgbClr val="0000FF"/>
                </a:solidFill>
                <a:latin typeface="Verdana"/>
                <a:ea typeface="Verdana"/>
                <a:cs typeface="Verdana"/>
                <a:sym typeface="Verdana"/>
                <a:hlinkClick r:id="rId5"/>
              </a:rPr>
              <a:t>submit the appropriate fees</a:t>
            </a:r>
            <a:r>
              <a:rPr lang="en" sz="1400">
                <a:solidFill>
                  <a:srgbClr val="000000"/>
                </a:solidFill>
                <a:highlight>
                  <a:srgbClr val="FFFFFF"/>
                </a:highlight>
                <a:latin typeface="Verdana"/>
                <a:ea typeface="Verdana"/>
                <a:cs typeface="Verdana"/>
                <a:sym typeface="Verdana"/>
              </a:rPr>
              <a:t>.</a:t>
            </a:r>
            <a:endParaRPr sz="1400">
              <a:solidFill>
                <a:srgbClr val="000000"/>
              </a:solidFill>
              <a:highlight>
                <a:srgbClr val="FFFFFF"/>
              </a:highlight>
              <a:latin typeface="Verdana"/>
              <a:ea typeface="Verdana"/>
              <a:cs typeface="Verdana"/>
              <a:sym typeface="Verdana"/>
            </a:endParaRPr>
          </a:p>
          <a:p>
            <a:pPr indent="-317500" lvl="0" marL="698500" marR="50800" rtl="0" algn="l">
              <a:lnSpc>
                <a:spcPct val="157142"/>
              </a:lnSpc>
              <a:spcBef>
                <a:spcPts val="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It is important on the roster to include each member’s email, year of graduation, and gender.</a:t>
            </a:r>
            <a:endParaRPr sz="1400">
              <a:solidFill>
                <a:srgbClr val="000000"/>
              </a:solidFill>
              <a:latin typeface="Verdana"/>
              <a:ea typeface="Verdana"/>
              <a:cs typeface="Verdana"/>
              <a:sym typeface="Verdana"/>
            </a:endParaRPr>
          </a:p>
          <a:p>
            <a:pPr indent="-317500" lvl="0" marL="698500" marR="50800" rtl="0" algn="l">
              <a:lnSpc>
                <a:spcPct val="157142"/>
              </a:lnSpc>
              <a:spcBef>
                <a:spcPts val="0"/>
              </a:spcBef>
              <a:spcAft>
                <a:spcPts val="0"/>
              </a:spcAft>
              <a:buClr>
                <a:srgbClr val="0000FF"/>
              </a:buClr>
              <a:buSzPts val="1400"/>
              <a:buFont typeface="Verdana"/>
              <a:buChar char="●"/>
            </a:pPr>
            <a:r>
              <a:rPr lang="en" sz="1400" u="sng">
                <a:solidFill>
                  <a:srgbClr val="0000FF"/>
                </a:solidFill>
                <a:latin typeface="Verdana"/>
                <a:ea typeface="Verdana"/>
                <a:cs typeface="Verdana"/>
                <a:sym typeface="Verdana"/>
                <a:hlinkClick r:id="rId6"/>
              </a:rPr>
              <a:t>Standard Form for Club Bylaws – MS Word Version</a:t>
            </a:r>
            <a:endParaRPr sz="1400" u="sng">
              <a:solidFill>
                <a:srgbClr val="0000FF"/>
              </a:solidFill>
              <a:latin typeface="Verdana"/>
              <a:ea typeface="Verdana"/>
              <a:cs typeface="Verdana"/>
              <a:sym typeface="Verdana"/>
            </a:endParaRPr>
          </a:p>
          <a:p>
            <a:pPr indent="-317500" lvl="0" marL="698500" marR="50800" rtl="0" algn="l">
              <a:lnSpc>
                <a:spcPct val="157142"/>
              </a:lnSpc>
              <a:spcBef>
                <a:spcPts val="0"/>
              </a:spcBef>
              <a:spcAft>
                <a:spcPts val="0"/>
              </a:spcAft>
              <a:buClr>
                <a:srgbClr val="000000"/>
              </a:buClr>
              <a:buSzPts val="1400"/>
              <a:buFont typeface="Verdana"/>
              <a:buChar char="●"/>
            </a:pPr>
            <a:r>
              <a:rPr lang="en" sz="1400">
                <a:solidFill>
                  <a:srgbClr val="000000"/>
                </a:solidFill>
                <a:latin typeface="Verdana"/>
                <a:ea typeface="Verdana"/>
                <a:cs typeface="Verdana"/>
                <a:sym typeface="Verdana"/>
              </a:rPr>
              <a:t>Once all forms are completed, signed, and ready to be mailed with the required payment, be sure to scan or copy these documents just in case they get lost in the mail. They will also become a permanent record for your club and sponsoring Kiwanis club.</a:t>
            </a:r>
            <a:endParaRPr sz="1400">
              <a:solidFill>
                <a:srgbClr val="000000"/>
              </a:solidFill>
              <a:latin typeface="Verdana"/>
              <a:ea typeface="Verdana"/>
              <a:cs typeface="Verdana"/>
              <a:sym typeface="Verdana"/>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17"/>
          <p:cNvSpPr txBox="1"/>
          <p:nvPr>
            <p:ph type="title"/>
          </p:nvPr>
        </p:nvSpPr>
        <p:spPr>
          <a:xfrm>
            <a:off x="819150" y="3531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600"/>
              <a:t>Who to Contact</a:t>
            </a:r>
            <a:endParaRPr b="1" sz="3600"/>
          </a:p>
        </p:txBody>
      </p:sp>
      <p:sp>
        <p:nvSpPr>
          <p:cNvPr id="154" name="Google Shape;154;p17"/>
          <p:cNvSpPr txBox="1"/>
          <p:nvPr>
            <p:ph idx="1" type="body"/>
          </p:nvPr>
        </p:nvSpPr>
        <p:spPr>
          <a:xfrm>
            <a:off x="819150" y="1025250"/>
            <a:ext cx="7505700" cy="3568500"/>
          </a:xfrm>
          <a:prstGeom prst="rect">
            <a:avLst/>
          </a:prstGeom>
        </p:spPr>
        <p:txBody>
          <a:bodyPr anchorCtr="0" anchor="t" bIns="91425" lIns="91425" spcFirstLastPara="1" rIns="91425" wrap="square" tIns="91425">
            <a:noAutofit/>
          </a:bodyPr>
          <a:lstStyle/>
          <a:p>
            <a:pPr indent="0" lvl="0" marL="0" marR="50800" rtl="0" algn="l">
              <a:lnSpc>
                <a:spcPct val="157142"/>
              </a:lnSpc>
              <a:spcBef>
                <a:spcPts val="0"/>
              </a:spcBef>
              <a:spcAft>
                <a:spcPts val="0"/>
              </a:spcAft>
              <a:buNone/>
            </a:pPr>
            <a:r>
              <a:t/>
            </a:r>
            <a:endParaRPr sz="1400">
              <a:solidFill>
                <a:srgbClr val="000000"/>
              </a:solidFill>
              <a:highlight>
                <a:srgbClr val="FFFFFF"/>
              </a:highlight>
              <a:latin typeface="Verdana"/>
              <a:ea typeface="Verdana"/>
              <a:cs typeface="Verdana"/>
              <a:sym typeface="Verdana"/>
            </a:endParaRPr>
          </a:p>
          <a:p>
            <a:pPr indent="0" lvl="0" marL="0" marR="50800" rtl="0" algn="ctr">
              <a:lnSpc>
                <a:spcPct val="157142"/>
              </a:lnSpc>
              <a:spcBef>
                <a:spcPts val="1600"/>
              </a:spcBef>
              <a:spcAft>
                <a:spcPts val="1600"/>
              </a:spcAft>
              <a:buNone/>
            </a:pPr>
            <a:r>
              <a:rPr lang="en" sz="1400">
                <a:solidFill>
                  <a:srgbClr val="000000"/>
                </a:solidFill>
                <a:latin typeface="Verdana"/>
                <a:ea typeface="Verdana"/>
                <a:cs typeface="Verdana"/>
                <a:sym typeface="Verdana"/>
              </a:rPr>
              <a:t>When starting a new club, you should contact the Key Club Lt. Governor for your area so they can assist you. Visit the </a:t>
            </a:r>
            <a:r>
              <a:rPr lang="en" sz="1400">
                <a:solidFill>
                  <a:srgbClr val="0000FF"/>
                </a:solidFill>
                <a:uFill>
                  <a:noFill/>
                </a:uFill>
                <a:latin typeface="Verdana"/>
                <a:ea typeface="Verdana"/>
                <a:cs typeface="Verdana"/>
                <a:sym typeface="Verdana"/>
                <a:hlinkClick r:id="rId3"/>
              </a:rPr>
              <a:t>Contact Information</a:t>
            </a:r>
            <a:r>
              <a:rPr lang="en" sz="1400">
                <a:solidFill>
                  <a:srgbClr val="000000"/>
                </a:solidFill>
                <a:latin typeface="Verdana"/>
                <a:ea typeface="Verdana"/>
                <a:cs typeface="Verdana"/>
                <a:sym typeface="Verdana"/>
              </a:rPr>
              <a:t> page on our website. If you cannot determine which Lt. Governor to contact, write to the District Secretary (secretary@floridakeyclub.org).</a:t>
            </a:r>
            <a:endParaRPr sz="1400">
              <a:solidFill>
                <a:srgbClr val="000000"/>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18"/>
          <p:cNvSpPr txBox="1"/>
          <p:nvPr>
            <p:ph type="title"/>
          </p:nvPr>
        </p:nvSpPr>
        <p:spPr>
          <a:xfrm>
            <a:off x="819150" y="20805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600"/>
              <a:t>Final Steps</a:t>
            </a:r>
            <a:endParaRPr b="1" sz="3600"/>
          </a:p>
        </p:txBody>
      </p:sp>
      <p:sp>
        <p:nvSpPr>
          <p:cNvPr id="160" name="Google Shape;160;p18"/>
          <p:cNvSpPr txBox="1"/>
          <p:nvPr>
            <p:ph idx="1" type="body"/>
          </p:nvPr>
        </p:nvSpPr>
        <p:spPr>
          <a:xfrm>
            <a:off x="819150" y="1051100"/>
            <a:ext cx="7505700" cy="3387600"/>
          </a:xfrm>
          <a:prstGeom prst="rect">
            <a:avLst/>
          </a:prstGeom>
        </p:spPr>
        <p:txBody>
          <a:bodyPr anchorCtr="0" anchor="t" bIns="91425" lIns="91425" spcFirstLastPara="1" rIns="91425" wrap="square" tIns="91425">
            <a:noAutofit/>
          </a:bodyPr>
          <a:lstStyle/>
          <a:p>
            <a:pPr indent="0" lvl="0" marL="0" marR="50800" rtl="0" algn="l">
              <a:lnSpc>
                <a:spcPct val="157142"/>
              </a:lnSpc>
              <a:spcBef>
                <a:spcPts val="0"/>
              </a:spcBef>
              <a:spcAft>
                <a:spcPts val="0"/>
              </a:spcAft>
              <a:buNone/>
            </a:pPr>
            <a:r>
              <a:t/>
            </a:r>
            <a:endParaRPr sz="1800">
              <a:solidFill>
                <a:srgbClr val="000000"/>
              </a:solidFill>
              <a:highlight>
                <a:srgbClr val="FFFFFF"/>
              </a:highlight>
              <a:latin typeface="Verdana"/>
              <a:ea typeface="Verdana"/>
              <a:cs typeface="Verdana"/>
              <a:sym typeface="Verdana"/>
            </a:endParaRPr>
          </a:p>
          <a:p>
            <a:pPr indent="0" lvl="0" marL="0" marR="50800" rtl="0" algn="ctr">
              <a:lnSpc>
                <a:spcPct val="157142"/>
              </a:lnSpc>
              <a:spcBef>
                <a:spcPts val="1600"/>
              </a:spcBef>
              <a:spcAft>
                <a:spcPts val="0"/>
              </a:spcAft>
              <a:buNone/>
            </a:pPr>
            <a:r>
              <a:rPr lang="en" sz="1800">
                <a:solidFill>
                  <a:srgbClr val="000000"/>
                </a:solidFill>
                <a:highlight>
                  <a:srgbClr val="FFFFFF"/>
                </a:highlight>
                <a:latin typeface="Verdana"/>
                <a:ea typeface="Verdana"/>
                <a:cs typeface="Verdana"/>
                <a:sym typeface="Verdana"/>
              </a:rPr>
              <a:t>Once your club receives an official charter and club supplies from Kiwanis International, host a charter ceremony!</a:t>
            </a:r>
            <a:endParaRPr sz="1800">
              <a:solidFill>
                <a:srgbClr val="000000"/>
              </a:solidFill>
              <a:highlight>
                <a:srgbClr val="FFFFFF"/>
              </a:highlight>
              <a:latin typeface="Verdana"/>
              <a:ea typeface="Verdana"/>
              <a:cs typeface="Verdana"/>
              <a:sym typeface="Verdana"/>
            </a:endParaRPr>
          </a:p>
          <a:p>
            <a:pPr indent="0" lvl="0" marL="0" marR="50800" rtl="0" algn="l">
              <a:lnSpc>
                <a:spcPct val="157142"/>
              </a:lnSpc>
              <a:spcBef>
                <a:spcPts val="1600"/>
              </a:spcBef>
              <a:spcAft>
                <a:spcPts val="0"/>
              </a:spcAft>
              <a:buNone/>
            </a:pPr>
            <a:r>
              <a:t/>
            </a:r>
            <a:endParaRPr sz="1800">
              <a:solidFill>
                <a:srgbClr val="000000"/>
              </a:solidFill>
              <a:highlight>
                <a:srgbClr val="FFFFFF"/>
              </a:highlight>
              <a:latin typeface="Verdana"/>
              <a:ea typeface="Verdana"/>
              <a:cs typeface="Verdana"/>
              <a:sym typeface="Verdana"/>
            </a:endParaRPr>
          </a:p>
          <a:p>
            <a:pPr indent="0" lvl="0" marL="457200" marR="50800" rtl="0" algn="l">
              <a:lnSpc>
                <a:spcPct val="157142"/>
              </a:lnSpc>
              <a:spcBef>
                <a:spcPts val="1600"/>
              </a:spcBef>
              <a:spcAft>
                <a:spcPts val="1600"/>
              </a:spcAft>
              <a:buNone/>
            </a:pPr>
            <a:r>
              <a:rPr lang="en" sz="1400">
                <a:solidFill>
                  <a:srgbClr val="000000"/>
                </a:solidFill>
                <a:highlight>
                  <a:srgbClr val="FFFFFF"/>
                </a:highlight>
                <a:latin typeface="Verdana"/>
                <a:ea typeface="Verdana"/>
                <a:cs typeface="Verdana"/>
                <a:sym typeface="Verdana"/>
              </a:rPr>
              <a:t>*You may start meetings and service projects while waiting for Kiwanis International to approve your club.</a:t>
            </a:r>
            <a:endParaRPr sz="1800">
              <a:solidFill>
                <a:srgbClr val="000000"/>
              </a:solidFill>
              <a:highlight>
                <a:srgbClr val="FFFFFF"/>
              </a:highlight>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