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9" r:id="rId2"/>
    <p:sldId id="280" r:id="rId3"/>
    <p:sldId id="301" r:id="rId4"/>
    <p:sldId id="288" r:id="rId5"/>
    <p:sldId id="302" r:id="rId6"/>
    <p:sldId id="289" r:id="rId7"/>
    <p:sldId id="294" r:id="rId8"/>
    <p:sldId id="281" r:id="rId9"/>
    <p:sldId id="303" r:id="rId10"/>
    <p:sldId id="286" r:id="rId11"/>
    <p:sldId id="297" r:id="rId12"/>
    <p:sldId id="296" r:id="rId13"/>
    <p:sldId id="295" r:id="rId14"/>
    <p:sldId id="299" r:id="rId15"/>
    <p:sldId id="298" r:id="rId16"/>
    <p:sldId id="283" r:id="rId17"/>
    <p:sldId id="282" r:id="rId18"/>
    <p:sldId id="304" r:id="rId19"/>
    <p:sldId id="272" r:id="rId20"/>
    <p:sldId id="287" r:id="rId21"/>
    <p:sldId id="290" r:id="rId22"/>
    <p:sldId id="268" r:id="rId23"/>
    <p:sldId id="271" r:id="rId24"/>
    <p:sldId id="285" r:id="rId25"/>
    <p:sldId id="291" r:id="rId26"/>
    <p:sldId id="292" r:id="rId27"/>
    <p:sldId id="293"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989" autoAdjust="0"/>
    <p:restoredTop sz="70902" autoAdjust="0"/>
  </p:normalViewPr>
  <p:slideViewPr>
    <p:cSldViewPr>
      <p:cViewPr varScale="1">
        <p:scale>
          <a:sx n="51" d="100"/>
          <a:sy n="51" d="100"/>
        </p:scale>
        <p:origin x="-16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1BA41-ABFC-4E41-84DC-029CC50ECB3E}" type="datetimeFigureOut">
              <a:rPr lang="en-US" smtClean="0"/>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E8F72-5A7C-44C0-ACC2-B9CBB9BC982F}" type="slidenum">
              <a:rPr lang="en-US" smtClean="0"/>
              <a:pPr/>
              <a:t>‹#›</a:t>
            </a:fld>
            <a:endParaRPr lang="en-US"/>
          </a:p>
        </p:txBody>
      </p:sp>
    </p:spTree>
    <p:extLst>
      <p:ext uri="{BB962C8B-B14F-4D97-AF65-F5344CB8AC3E}">
        <p14:creationId xmlns="" xmlns:p14="http://schemas.microsoft.com/office/powerpoint/2010/main" val="221063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oridakeyclub.org/theeliminateproject"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floridakeyclub.org/dc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baseline="0" dirty="0" smtClean="0"/>
              <a:t>Reasons for Fundraising:</a:t>
            </a:r>
          </a:p>
          <a:p>
            <a:pPr marL="342900" lvl="0" indent="-342900" defTabSz="914400" fontAlgn="base">
              <a:spcBef>
                <a:spcPct val="20000"/>
              </a:spcBef>
              <a:spcAft>
                <a:spcPct val="0"/>
              </a:spcAft>
              <a:buSzPct val="100000"/>
              <a:buFont typeface="Arial"/>
              <a:buChar char="•"/>
            </a:pPr>
            <a:r>
              <a:rPr lang="en-US" sz="2400" dirty="0" smtClean="0">
                <a:latin typeface="Century Gothic"/>
                <a:ea typeface="Arial" charset="0"/>
                <a:cs typeface="Century Gothic"/>
              </a:rPr>
              <a:t>To generate enough funds to support both our administrative and service accounts, we fundraise.</a:t>
            </a:r>
          </a:p>
          <a:p>
            <a:pPr marL="171450" indent="-171450">
              <a:buFont typeface="Arial"/>
              <a:buChar char="•"/>
            </a:pPr>
            <a:r>
              <a:rPr lang="en-US" dirty="0" smtClean="0"/>
              <a:t>    Explain that a service fundraiser is one in which all proceeds go to a service project such as March of</a:t>
            </a:r>
            <a:r>
              <a:rPr lang="en-US" baseline="0" dirty="0" smtClean="0"/>
              <a:t> Dimes or Children’s   Miracle Network. </a:t>
            </a:r>
          </a:p>
          <a:p>
            <a:pPr marL="171450" indent="-171450">
              <a:buFont typeface="Arial"/>
              <a:buChar char="•"/>
            </a:pPr>
            <a:r>
              <a:rPr lang="en-US" baseline="0" dirty="0" smtClean="0"/>
              <a:t>A fundraiser for a club, however, goes toward paying for an installation ceremony or for larger events like DCON. </a:t>
            </a:r>
            <a:endParaRPr lang="en-US" dirty="0"/>
          </a:p>
        </p:txBody>
      </p:sp>
      <p:sp>
        <p:nvSpPr>
          <p:cNvPr id="4" name="Slide Number Placeholder 3"/>
          <p:cNvSpPr>
            <a:spLocks noGrp="1"/>
          </p:cNvSpPr>
          <p:nvPr>
            <p:ph type="sldNum" sz="quarter" idx="10"/>
          </p:nvPr>
        </p:nvSpPr>
        <p:spPr/>
        <p:txBody>
          <a:bodyPr/>
          <a:lstStyle/>
          <a:p>
            <a:fld id="{75534F40-EBB8-46BA-842D-F6577BECFF6E}" type="slidenum">
              <a:rPr lang="en-US" smtClean="0"/>
              <a:pPr/>
              <a:t>2</a:t>
            </a:fld>
            <a:endParaRPr lang="en-US"/>
          </a:p>
        </p:txBody>
      </p:sp>
    </p:spTree>
    <p:extLst>
      <p:ext uri="{BB962C8B-B14F-4D97-AF65-F5344CB8AC3E}">
        <p14:creationId xmlns="" xmlns:p14="http://schemas.microsoft.com/office/powerpoint/2010/main" val="73815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where committee chairs might come in handy. </a:t>
            </a:r>
          </a:p>
          <a:p>
            <a:endParaRPr lang="en-US" baseline="0" dirty="0" smtClean="0"/>
          </a:p>
          <a:p>
            <a:r>
              <a:rPr lang="en-US" baseline="0" dirty="0" smtClean="0"/>
              <a:t>Look for dedicated members to run a fundraiser. This will create a sense of responsibility and also build future leaders for your club and will ensure that volunteers know who will be able to answer their questions. </a:t>
            </a:r>
          </a:p>
          <a:p>
            <a:endParaRPr lang="en-US" baseline="0" dirty="0" smtClean="0"/>
          </a:p>
          <a:p>
            <a:r>
              <a:rPr lang="en-US" baseline="0" dirty="0" smtClean="0"/>
              <a:t>If your fundraiser is large and requires more planning, it may be helpful to establish several committees along with their own committee chair, to get smaller goals done.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13</a:t>
            </a:fld>
            <a:endParaRPr lang="en-US"/>
          </a:p>
        </p:txBody>
      </p:sp>
    </p:spTree>
    <p:extLst>
      <p:ext uri="{BB962C8B-B14F-4D97-AF65-F5344CB8AC3E}">
        <p14:creationId xmlns="" xmlns:p14="http://schemas.microsoft.com/office/powerpoint/2010/main" val="18216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Volunteers</a:t>
            </a:r>
            <a:r>
              <a:rPr lang="en-US" baseline="0" dirty="0" smtClean="0"/>
              <a:t> should come from within your club, and should be </a:t>
            </a:r>
            <a:r>
              <a:rPr lang="en-US" b="1" baseline="0" dirty="0" smtClean="0"/>
              <a:t>dues paid members</a:t>
            </a:r>
            <a:r>
              <a:rPr lang="en-US" baseline="0" dirty="0" smtClean="0"/>
              <a:t>.</a:t>
            </a:r>
          </a:p>
          <a:p>
            <a:endParaRPr lang="en-US" baseline="0" dirty="0" smtClean="0"/>
          </a:p>
          <a:p>
            <a:r>
              <a:rPr lang="en-US" baseline="0" dirty="0" smtClean="0"/>
              <a:t>Well in advance your volunteers should know when and where they will be volunteering.</a:t>
            </a:r>
          </a:p>
          <a:p>
            <a:r>
              <a:rPr lang="en-US" baseline="0" dirty="0" smtClean="0"/>
              <a:t>	-If necessary, establish members or adults who can assist with rides to the fundraiser if it isn’t local.</a:t>
            </a:r>
          </a:p>
          <a:p>
            <a:endParaRPr lang="en-US" baseline="0" dirty="0" smtClean="0"/>
          </a:p>
          <a:p>
            <a:r>
              <a:rPr lang="en-US" baseline="0" dirty="0" smtClean="0"/>
              <a:t>Creating a schedule will help everyone understand their role, and what days/times they will be working.</a:t>
            </a:r>
          </a:p>
          <a:p>
            <a:endParaRPr lang="en-US" baseline="0" dirty="0" smtClean="0"/>
          </a:p>
          <a:p>
            <a:r>
              <a:rPr lang="en-US" baseline="0" dirty="0" smtClean="0"/>
              <a:t>In addition, make sure all your volunteers know where the funds will be going and are knowledgeable about the organization. Everyone on your volunteer staff should be able to answer questions about whatever organization you are fundraising for. </a:t>
            </a:r>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14</a:t>
            </a:fld>
            <a:endParaRPr lang="en-US"/>
          </a:p>
        </p:txBody>
      </p:sp>
    </p:spTree>
    <p:extLst>
      <p:ext uri="{BB962C8B-B14F-4D97-AF65-F5344CB8AC3E}">
        <p14:creationId xmlns="" xmlns:p14="http://schemas.microsoft.com/office/powerpoint/2010/main" val="155627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Following through:</a:t>
            </a:r>
          </a:p>
          <a:p>
            <a:r>
              <a:rPr lang="en-US" baseline="0" dirty="0" smtClean="0"/>
              <a:t>If you offered volunteer hours to your volunteers make sure they do get those hours. This will reflect on you, your club, and Key Club in general.</a:t>
            </a:r>
          </a:p>
          <a:p>
            <a:r>
              <a:rPr lang="en-US" baseline="0" dirty="0" smtClean="0"/>
              <a:t>Finally, when it comes time to sending in or counting money, make sure you do this in a timely and orderly fashion. </a:t>
            </a:r>
          </a:p>
        </p:txBody>
      </p:sp>
      <p:sp>
        <p:nvSpPr>
          <p:cNvPr id="4" name="Slide Number Placeholder 3"/>
          <p:cNvSpPr>
            <a:spLocks noGrp="1"/>
          </p:cNvSpPr>
          <p:nvPr>
            <p:ph type="sldNum" sz="quarter" idx="10"/>
          </p:nvPr>
        </p:nvSpPr>
        <p:spPr/>
        <p:txBody>
          <a:bodyPr/>
          <a:lstStyle/>
          <a:p>
            <a:fld id="{343E8F72-5A7C-44C0-ACC2-B9CBB9BC982F}" type="slidenum">
              <a:rPr lang="en-US" smtClean="0"/>
              <a:pPr/>
              <a:t>15</a:t>
            </a:fld>
            <a:endParaRPr lang="en-US"/>
          </a:p>
        </p:txBody>
      </p:sp>
    </p:spTree>
    <p:extLst>
      <p:ext uri="{BB962C8B-B14F-4D97-AF65-F5344CB8AC3E}">
        <p14:creationId xmlns="" xmlns:p14="http://schemas.microsoft.com/office/powerpoint/2010/main" val="320127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800100" lvl="1" indent="-342900" defTabSz="914400" fontAlgn="base">
              <a:spcBef>
                <a:spcPct val="20000"/>
              </a:spcBef>
              <a:spcAft>
                <a:spcPct val="0"/>
              </a:spcAft>
            </a:pPr>
            <a:r>
              <a:rPr lang="en-US" sz="2000" dirty="0" smtClean="0">
                <a:latin typeface="Century Gothic"/>
                <a:ea typeface="Arial" charset="0"/>
                <a:cs typeface="Century Gothic"/>
              </a:rPr>
              <a:t>Some</a:t>
            </a:r>
            <a:r>
              <a:rPr lang="en-US" sz="2000" baseline="0" dirty="0" smtClean="0">
                <a:latin typeface="Century Gothic"/>
                <a:ea typeface="Arial" charset="0"/>
                <a:cs typeface="Century Gothic"/>
              </a:rPr>
              <a:t> schools will allow you to sell treats (such as cookies or other food) after school, not during school. This can still raise plenty of money if it is done a few times during the year, so make sure you plan ahead.</a:t>
            </a:r>
          </a:p>
          <a:p>
            <a:pPr marL="800100" lvl="1" indent="-342900" defTabSz="914400" fontAlgn="base">
              <a:spcBef>
                <a:spcPct val="20000"/>
              </a:spcBef>
              <a:spcAft>
                <a:spcPct val="0"/>
              </a:spcAft>
            </a:pPr>
            <a:endParaRPr lang="en-US" sz="2000" baseline="0" dirty="0" smtClean="0">
              <a:latin typeface="Century Gothic"/>
              <a:ea typeface="Arial" charset="0"/>
              <a:cs typeface="Century Gothic"/>
            </a:endParaRPr>
          </a:p>
          <a:p>
            <a:pPr marL="800100" lvl="1" indent="-342900" defTabSz="914400" fontAlgn="base">
              <a:spcBef>
                <a:spcPct val="20000"/>
              </a:spcBef>
              <a:spcAft>
                <a:spcPct val="0"/>
              </a:spcAft>
            </a:pPr>
            <a:r>
              <a:rPr lang="en-US" sz="1200" dirty="0" smtClean="0">
                <a:latin typeface="Century Gothic"/>
                <a:ea typeface="Arial" charset="0"/>
                <a:cs typeface="Century Gothic"/>
              </a:rPr>
              <a:t>Sales Fundraisers are very common</a:t>
            </a:r>
            <a:r>
              <a:rPr lang="en-US" sz="1200" baseline="0" dirty="0" smtClean="0">
                <a:latin typeface="Century Gothic"/>
                <a:ea typeface="Arial" charset="0"/>
                <a:cs typeface="Century Gothic"/>
              </a:rPr>
              <a:t>. </a:t>
            </a:r>
          </a:p>
          <a:p>
            <a:pPr marL="800100" lvl="1" indent="-342900" defTabSz="914400" fontAlgn="base">
              <a:spcBef>
                <a:spcPct val="20000"/>
              </a:spcBef>
              <a:spcAft>
                <a:spcPct val="0"/>
              </a:spcAft>
            </a:pPr>
            <a:r>
              <a:rPr lang="en-US" sz="1200" baseline="0" dirty="0" smtClean="0">
                <a:latin typeface="Century Gothic"/>
                <a:ea typeface="Arial" charset="0"/>
                <a:cs typeface="Century Gothic"/>
              </a:rPr>
              <a:t>Again, these must be approved by your school! </a:t>
            </a:r>
          </a:p>
          <a:p>
            <a:pPr marL="800100" lvl="1" indent="-342900" defTabSz="914400" fontAlgn="base">
              <a:spcBef>
                <a:spcPct val="20000"/>
              </a:spcBef>
              <a:spcAft>
                <a:spcPct val="0"/>
              </a:spcAft>
            </a:pPr>
            <a:endParaRPr lang="en-US" sz="1200" baseline="0" dirty="0" smtClean="0">
              <a:latin typeface="Century Gothic"/>
              <a:ea typeface="Arial" charset="0"/>
              <a:cs typeface="Century Gothic"/>
            </a:endParaRPr>
          </a:p>
        </p:txBody>
      </p:sp>
      <p:sp>
        <p:nvSpPr>
          <p:cNvPr id="4" name="Slide Number Placeholder 3"/>
          <p:cNvSpPr>
            <a:spLocks noGrp="1"/>
          </p:cNvSpPr>
          <p:nvPr>
            <p:ph type="sldNum" sz="quarter" idx="10"/>
          </p:nvPr>
        </p:nvSpPr>
        <p:spPr/>
        <p:txBody>
          <a:bodyPr/>
          <a:lstStyle/>
          <a:p>
            <a:fld id="{343E8F72-5A7C-44C0-ACC2-B9CBB9BC982F}" type="slidenum">
              <a:rPr lang="en-US" smtClean="0"/>
              <a:pPr/>
              <a:t>16</a:t>
            </a:fld>
            <a:endParaRPr lang="en-US"/>
          </a:p>
        </p:txBody>
      </p:sp>
    </p:spTree>
    <p:extLst>
      <p:ext uri="{BB962C8B-B14F-4D97-AF65-F5344CB8AC3E}">
        <p14:creationId xmlns="" xmlns:p14="http://schemas.microsoft.com/office/powerpoint/2010/main" val="12488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Tx/>
              <a:buSzPct val="100000"/>
              <a:buFont typeface="Arial"/>
              <a:buNone/>
              <a:tabLst/>
              <a:defRPr/>
            </a:pPr>
            <a:endParaRPr lang="en-US" sz="1200" dirty="0" smtClean="0">
              <a:latin typeface="Century Gothic"/>
              <a:ea typeface="Arial" charset="0"/>
              <a:cs typeface="Century Gothic"/>
            </a:endParaRPr>
          </a:p>
        </p:txBody>
      </p:sp>
      <p:sp>
        <p:nvSpPr>
          <p:cNvPr id="4" name="Slide Number Placeholder 3"/>
          <p:cNvSpPr>
            <a:spLocks noGrp="1"/>
          </p:cNvSpPr>
          <p:nvPr>
            <p:ph type="sldNum" sz="quarter" idx="10"/>
          </p:nvPr>
        </p:nvSpPr>
        <p:spPr/>
        <p:txBody>
          <a:bodyPr/>
          <a:lstStyle/>
          <a:p>
            <a:fld id="{343E8F72-5A7C-44C0-ACC2-B9CBB9BC982F}" type="slidenum">
              <a:rPr lang="en-US" smtClean="0"/>
              <a:pPr/>
              <a:t>17</a:t>
            </a:fld>
            <a:endParaRPr lang="en-US"/>
          </a:p>
        </p:txBody>
      </p:sp>
    </p:spTree>
    <p:extLst>
      <p:ext uri="{BB962C8B-B14F-4D97-AF65-F5344CB8AC3E}">
        <p14:creationId xmlns="" xmlns:p14="http://schemas.microsoft.com/office/powerpoint/2010/main" val="506406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Kiwanis</a:t>
            </a:r>
            <a:r>
              <a:rPr lang="en-US" baseline="0" dirty="0" smtClean="0"/>
              <a:t> clubs will usually be willing to start a joint project, especially if you have a strong relationship with your Kiwanis Club. If you don’t have a relationship with your Kiwanis Club or they are not willing to participate, ask your Lieutenant Governor for help getting them to be active in your club.</a:t>
            </a:r>
          </a:p>
          <a:p>
            <a:endParaRPr lang="en-US" baseline="0" dirty="0" smtClean="0"/>
          </a:p>
          <a:p>
            <a:r>
              <a:rPr lang="en-US" baseline="0" dirty="0" smtClean="0"/>
              <a:t>Businesses will definitely want to help, because they can get a tax deduction. </a:t>
            </a:r>
            <a:r>
              <a:rPr lang="en-US" b="1" baseline="0" dirty="0" smtClean="0"/>
              <a:t>Make sure to mention 501c3 status.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43E8F72-5A7C-44C0-ACC2-B9CBB9BC982F}" type="slidenum">
              <a:rPr lang="en-US" smtClean="0"/>
              <a:pPr/>
              <a:t>19</a:t>
            </a:fld>
            <a:endParaRPr lang="en-US"/>
          </a:p>
        </p:txBody>
      </p:sp>
    </p:spTree>
    <p:extLst>
      <p:ext uri="{BB962C8B-B14F-4D97-AF65-F5344CB8AC3E}">
        <p14:creationId xmlns="" xmlns:p14="http://schemas.microsoft.com/office/powerpoint/2010/main" val="967140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Businesses such as </a:t>
            </a:r>
            <a:r>
              <a:rPr lang="en-US" b="1" baseline="0" dirty="0" smtClean="0"/>
              <a:t>Costco and most other chains will require at LEAST a few months notice</a:t>
            </a:r>
            <a:r>
              <a:rPr lang="en-US" baseline="0" dirty="0" smtClean="0"/>
              <a:t>. It is always beneficial to ask for donations as early as possible and plan your fundraisers in advance.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it comes to donations, time frame for fundraising should always be considered. </a:t>
            </a:r>
          </a:p>
          <a:p>
            <a:endParaRPr lang="en-US" dirty="0" smtClean="0"/>
          </a:p>
        </p:txBody>
      </p:sp>
      <p:sp>
        <p:nvSpPr>
          <p:cNvPr id="4" name="Slide Number Placeholder 3"/>
          <p:cNvSpPr>
            <a:spLocks noGrp="1"/>
          </p:cNvSpPr>
          <p:nvPr>
            <p:ph type="sldNum" sz="quarter" idx="10"/>
          </p:nvPr>
        </p:nvSpPr>
        <p:spPr/>
        <p:txBody>
          <a:bodyPr/>
          <a:lstStyle/>
          <a:p>
            <a:fld id="{343E8F72-5A7C-44C0-ACC2-B9CBB9BC982F}" type="slidenum">
              <a:rPr lang="en-US" smtClean="0"/>
              <a:pPr/>
              <a:t>20</a:t>
            </a:fld>
            <a:endParaRPr lang="en-US"/>
          </a:p>
        </p:txBody>
      </p:sp>
    </p:spTree>
    <p:extLst>
      <p:ext uri="{BB962C8B-B14F-4D97-AF65-F5344CB8AC3E}">
        <p14:creationId xmlns="" xmlns:p14="http://schemas.microsoft.com/office/powerpoint/2010/main" val="344701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000" dirty="0" smtClean="0"/>
              <a:t>Every Business will have its own protocol for donations.</a:t>
            </a:r>
          </a:p>
          <a:p>
            <a:pPr marL="342900" indent="-342900">
              <a:buFont typeface="Arial"/>
              <a:buChar char="•"/>
            </a:pPr>
            <a:r>
              <a:rPr lang="en-US" sz="2000" dirty="0" smtClean="0"/>
              <a:t>You should first check a businesses' website for any paperwork concerning donations.</a:t>
            </a:r>
          </a:p>
          <a:p>
            <a:pPr marL="342900" indent="-342900">
              <a:buFont typeface="Arial"/>
              <a:buChar char="•"/>
            </a:pPr>
            <a:r>
              <a:rPr lang="en-US" sz="2000" dirty="0" smtClean="0"/>
              <a:t>Most larger businesses will need advanced notice in order to give a donation. </a:t>
            </a:r>
            <a:endParaRPr kumimoji="0" lang="en-US" sz="2000" b="0" i="0" u="none" strike="noStrike" kern="1200" cap="none" spc="0" normalizeH="0" baseline="0" noProof="0" dirty="0" smtClean="0">
              <a:ln>
                <a:noFill/>
              </a:ln>
              <a:solidFill>
                <a:prstClr val="black"/>
              </a:solidFill>
              <a:effectLst/>
              <a:uLnTx/>
              <a:uFillTx/>
              <a:latin typeface="Century Gothic"/>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entury Gothic"/>
                <a:ea typeface="+mn-ea"/>
                <a:cs typeface="+mn-cs"/>
              </a:rPr>
              <a:t>Plan on searching for donations at least 2 months prior to your project. This will help you hone in on which businesses you can work with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Century Gothic"/>
              <a:ea typeface="+mn-ea"/>
              <a:cs typeface="+mn-cs"/>
            </a:endParaRP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21</a:t>
            </a:fld>
            <a:endParaRPr lang="en-US"/>
          </a:p>
        </p:txBody>
      </p:sp>
    </p:spTree>
    <p:extLst>
      <p:ext uri="{BB962C8B-B14F-4D97-AF65-F5344CB8AC3E}">
        <p14:creationId xmlns="" xmlns:p14="http://schemas.microsoft.com/office/powerpoint/2010/main" val="113933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baseline="0" dirty="0" smtClean="0"/>
              <a:t>Be extremely knowledgeable about your project and explain the impact it has on the community</a:t>
            </a:r>
          </a:p>
          <a:p>
            <a:pPr marL="171450" indent="-171450">
              <a:buFont typeface="Arial"/>
              <a:buChar char="•"/>
            </a:pPr>
            <a:r>
              <a:rPr lang="en-US" baseline="0" dirty="0" smtClean="0"/>
              <a:t>Thank those who you are asking, regardless whether they are able to work with you</a:t>
            </a:r>
          </a:p>
          <a:p>
            <a:pPr marL="171450" indent="-171450">
              <a:buFont typeface="Arial"/>
              <a:buChar char="•"/>
            </a:pPr>
            <a:r>
              <a:rPr lang="en-US" baseline="0" dirty="0" smtClean="0"/>
              <a:t>Don’t be pushy! Ask others for their help the way you would want someone to ask for your monetary assistance</a:t>
            </a:r>
          </a:p>
          <a:p>
            <a:r>
              <a:rPr lang="en-US" baseline="0" dirty="0" smtClean="0"/>
              <a:t> </a:t>
            </a:r>
          </a:p>
        </p:txBody>
      </p:sp>
      <p:sp>
        <p:nvSpPr>
          <p:cNvPr id="4" name="Slide Number Placeholder 3"/>
          <p:cNvSpPr>
            <a:spLocks noGrp="1"/>
          </p:cNvSpPr>
          <p:nvPr>
            <p:ph type="sldNum" sz="quarter" idx="10"/>
          </p:nvPr>
        </p:nvSpPr>
        <p:spPr/>
        <p:txBody>
          <a:bodyPr/>
          <a:lstStyle/>
          <a:p>
            <a:fld id="{343E8F72-5A7C-44C0-ACC2-B9CBB9BC982F}" type="slidenum">
              <a:rPr lang="en-US" smtClean="0"/>
              <a:pPr/>
              <a:t>22</a:t>
            </a:fld>
            <a:endParaRPr lang="en-US"/>
          </a:p>
        </p:txBody>
      </p:sp>
    </p:spTree>
    <p:extLst>
      <p:ext uri="{BB962C8B-B14F-4D97-AF65-F5344CB8AC3E}">
        <p14:creationId xmlns="" xmlns:p14="http://schemas.microsoft.com/office/powerpoint/2010/main" val="92571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Once your fundraiser is complete, look back and consider what can be improved on. </a:t>
            </a:r>
            <a:endParaRPr lang="en-US" dirty="0" smtClean="0"/>
          </a:p>
          <a:p>
            <a:pPr marL="171450" indent="-171450">
              <a:buFont typeface="Arial"/>
              <a:buChar char="•"/>
            </a:pPr>
            <a:r>
              <a:rPr lang="en-US" dirty="0" smtClean="0"/>
              <a:t>Establish a monetary goal and go through with it! Regardless whether your goal is met,</a:t>
            </a:r>
            <a:r>
              <a:rPr lang="en-US" baseline="0" dirty="0" smtClean="0"/>
              <a:t> surpassed, or insufficient, make sure you have fun and encourage your volunteers to continue working with you for future fundraisers. </a:t>
            </a:r>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23</a:t>
            </a:fld>
            <a:endParaRPr lang="en-US"/>
          </a:p>
        </p:txBody>
      </p:sp>
    </p:spTree>
    <p:extLst>
      <p:ext uri="{BB962C8B-B14F-4D97-AF65-F5344CB8AC3E}">
        <p14:creationId xmlns="" xmlns:p14="http://schemas.microsoft.com/office/powerpoint/2010/main" val="188959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smtClean="0"/>
              <a:t>What fundraisers do you have for DCON?</a:t>
            </a:r>
          </a:p>
          <a:p>
            <a:pPr marL="171450" indent="-171450">
              <a:buFont typeface="Arial"/>
              <a:buChar char="•"/>
            </a:pPr>
            <a:r>
              <a:rPr lang="en-US" b="0" dirty="0" smtClean="0"/>
              <a:t>Ask</a:t>
            </a:r>
            <a:r>
              <a:rPr lang="en-US" b="0" baseline="0" dirty="0" smtClean="0"/>
              <a:t> the audience </a:t>
            </a:r>
            <a:r>
              <a:rPr lang="en-US" baseline="0" dirty="0" smtClean="0"/>
              <a:t>to raise their hands.</a:t>
            </a:r>
          </a:p>
          <a:p>
            <a:pPr marL="628650" lvl="1" indent="-171450">
              <a:buFont typeface="Arial"/>
              <a:buChar char="•"/>
            </a:pPr>
            <a:r>
              <a:rPr lang="en-US" baseline="0" dirty="0" smtClean="0"/>
              <a:t>Encourage them to fundraise, for a greater amount of attendance at DCON.</a:t>
            </a:r>
          </a:p>
          <a:p>
            <a:pPr mar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4</a:t>
            </a:fld>
            <a:endParaRPr lang="en-US"/>
          </a:p>
        </p:txBody>
      </p:sp>
    </p:spTree>
    <p:extLst>
      <p:ext uri="{BB962C8B-B14F-4D97-AF65-F5344CB8AC3E}">
        <p14:creationId xmlns="" xmlns:p14="http://schemas.microsoft.com/office/powerpoint/2010/main" val="299125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hlinkClick r:id="rId3"/>
              </a:rPr>
              <a:t>www.FloridaKeyClub.org/theeliminateproject</a:t>
            </a:r>
            <a:r>
              <a:rPr lang="en-US" sz="1200" dirty="0" smtClean="0"/>
              <a:t> &gt;&gt; Eliminate Project Idea Book</a:t>
            </a:r>
          </a:p>
          <a:p>
            <a:r>
              <a:rPr lang="en-US" sz="1200" dirty="0" smtClean="0">
                <a:hlinkClick r:id="rId4"/>
              </a:rPr>
              <a:t>www.FloridaKeyClub.org/dcon</a:t>
            </a:r>
            <a:r>
              <a:rPr lang="en-US" sz="1200" dirty="0" smtClean="0"/>
              <a:t> &gt;&gt; DCON Fundraising Ideas</a:t>
            </a: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24</a:t>
            </a:fld>
            <a:endParaRPr lang="en-US"/>
          </a:p>
        </p:txBody>
      </p:sp>
    </p:spTree>
    <p:extLst>
      <p:ext uri="{BB962C8B-B14F-4D97-AF65-F5344CB8AC3E}">
        <p14:creationId xmlns="" xmlns:p14="http://schemas.microsoft.com/office/powerpoint/2010/main" val="3384957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FLOF funding, visit floridakeyclub.org</a:t>
            </a:r>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25</a:t>
            </a:fld>
            <a:endParaRPr lang="en-US"/>
          </a:p>
        </p:txBody>
      </p:sp>
    </p:spTree>
    <p:extLst>
      <p:ext uri="{BB962C8B-B14F-4D97-AF65-F5344CB8AC3E}">
        <p14:creationId xmlns="" xmlns:p14="http://schemas.microsoft.com/office/powerpoint/2010/main" val="3006606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YOF funding, visit keyclub.org or floridakeyclub.org</a:t>
            </a:r>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26</a:t>
            </a:fld>
            <a:endParaRPr lang="en-US"/>
          </a:p>
        </p:txBody>
      </p:sp>
    </p:spTree>
    <p:extLst>
      <p:ext uri="{BB962C8B-B14F-4D97-AF65-F5344CB8AC3E}">
        <p14:creationId xmlns="" xmlns:p14="http://schemas.microsoft.com/office/powerpoint/2010/main" val="402312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If</a:t>
            </a:r>
            <a:r>
              <a:rPr lang="en-US" baseline="0" dirty="0" smtClean="0"/>
              <a:t> you need ideas as to organizations you can fundraise for, visit floridakeyclub.org to work with our partners, or search for local charities.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You can seek out any organizations that need your help and are local to you,</a:t>
            </a:r>
            <a:r>
              <a:rPr lang="en-US" sz="1200" baseline="0" dirty="0" smtClean="0"/>
              <a:t> they most likely will be open to helping out.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6</a:t>
            </a:fld>
            <a:endParaRPr lang="en-US"/>
          </a:p>
        </p:txBody>
      </p:sp>
    </p:spTree>
    <p:extLst>
      <p:ext uri="{BB962C8B-B14F-4D97-AF65-F5344CB8AC3E}">
        <p14:creationId xmlns="" xmlns:p14="http://schemas.microsoft.com/office/powerpoint/2010/main" val="282598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Some examples of our Key Club partners</a:t>
            </a:r>
            <a:r>
              <a:rPr lang="en-US" baseline="0" dirty="0" smtClean="0"/>
              <a:t> include Trick-or-Treat for UNICEF, Children’s Miracle Network, and March of Dimes</a:t>
            </a:r>
          </a:p>
          <a:p>
            <a:r>
              <a:rPr lang="en-US" dirty="0" smtClean="0"/>
              <a:t>- Are there any organizations you know of or work with</a:t>
            </a:r>
            <a:r>
              <a:rPr lang="en-US" baseline="0" dirty="0" smtClean="0"/>
              <a:t>, you would like to share?</a:t>
            </a:r>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7</a:t>
            </a:fld>
            <a:endParaRPr lang="en-US"/>
          </a:p>
        </p:txBody>
      </p:sp>
    </p:spTree>
    <p:extLst>
      <p:ext uri="{BB962C8B-B14F-4D97-AF65-F5344CB8AC3E}">
        <p14:creationId xmlns="" xmlns:p14="http://schemas.microsoft.com/office/powerpoint/2010/main" val="206700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457200" lvl="0" indent="-457200" defTabSz="914400" fontAlgn="base">
              <a:spcBef>
                <a:spcPct val="20000"/>
              </a:spcBef>
              <a:spcAft>
                <a:spcPct val="0"/>
              </a:spcAft>
              <a:buSzPct val="100000"/>
              <a:buFont typeface="Arial"/>
              <a:buChar char="•"/>
            </a:pPr>
            <a:r>
              <a:rPr lang="en-US" sz="2800" dirty="0" smtClean="0">
                <a:latin typeface="Century Gothic"/>
                <a:ea typeface="Arial" charset="0"/>
                <a:cs typeface="Century Gothic"/>
              </a:rPr>
              <a:t>Ask your audience</a:t>
            </a:r>
            <a:r>
              <a:rPr lang="en-US" sz="2800" baseline="0" dirty="0" smtClean="0">
                <a:latin typeface="Century Gothic"/>
                <a:ea typeface="Arial" charset="0"/>
                <a:cs typeface="Century Gothic"/>
              </a:rPr>
              <a:t> to get involved! </a:t>
            </a:r>
          </a:p>
          <a:p>
            <a:pPr marL="457200" lvl="0" indent="-457200" defTabSz="914400" fontAlgn="base">
              <a:spcBef>
                <a:spcPct val="20000"/>
              </a:spcBef>
              <a:spcAft>
                <a:spcPct val="0"/>
              </a:spcAft>
              <a:buSzPct val="100000"/>
              <a:buFont typeface="Arial"/>
              <a:buChar char="•"/>
            </a:pPr>
            <a:r>
              <a:rPr lang="en-US" sz="2800" baseline="0" dirty="0" smtClean="0">
                <a:latin typeface="Century Gothic"/>
                <a:ea typeface="Arial" charset="0"/>
                <a:cs typeface="Century Gothic"/>
              </a:rPr>
              <a:t>Ask if anyone would like to share examples of fundraisers that have worked in the past. </a:t>
            </a:r>
            <a:endParaRPr lang="en-US" sz="2800" dirty="0" smtClean="0">
              <a:latin typeface="Century Gothic"/>
              <a:ea typeface="Arial" charset="0"/>
              <a:cs typeface="Century Gothic"/>
            </a:endParaRP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8</a:t>
            </a:fld>
            <a:endParaRPr lang="en-US"/>
          </a:p>
        </p:txBody>
      </p:sp>
    </p:spTree>
    <p:extLst>
      <p:ext uri="{BB962C8B-B14F-4D97-AF65-F5344CB8AC3E}">
        <p14:creationId xmlns="" xmlns:p14="http://schemas.microsoft.com/office/powerpoint/2010/main" val="149275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914400" lvl="1" indent="-457200" defTabSz="914400" fontAlgn="base">
              <a:spcBef>
                <a:spcPct val="20000"/>
              </a:spcBef>
              <a:spcAft>
                <a:spcPct val="0"/>
              </a:spcAft>
              <a:buFont typeface="Arial"/>
              <a:buChar char="•"/>
            </a:pPr>
            <a:r>
              <a:rPr lang="en-US" sz="2800" dirty="0" smtClean="0">
                <a:latin typeface="Century Gothic"/>
                <a:ea typeface="Arial" charset="0"/>
                <a:cs typeface="Century Gothic"/>
              </a:rPr>
              <a:t>Stress planning.</a:t>
            </a:r>
            <a:r>
              <a:rPr lang="en-US" sz="2800" baseline="0" dirty="0" smtClean="0">
                <a:latin typeface="Century Gothic"/>
                <a:ea typeface="Arial" charset="0"/>
                <a:cs typeface="Century Gothic"/>
              </a:rPr>
              <a:t> The next slide will give a general outline for a fundraiser, but, this will be the number one way to guarantee a successful one.</a:t>
            </a:r>
            <a:endParaRPr lang="en-US" sz="2800" dirty="0" smtClean="0">
              <a:latin typeface="Century Gothic"/>
              <a:ea typeface="Arial" charset="0"/>
              <a:cs typeface="Century Gothic"/>
            </a:endParaRPr>
          </a:p>
          <a:p>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9</a:t>
            </a:fld>
            <a:endParaRPr lang="en-US"/>
          </a:p>
        </p:txBody>
      </p:sp>
    </p:spTree>
    <p:extLst>
      <p:ext uri="{BB962C8B-B14F-4D97-AF65-F5344CB8AC3E}">
        <p14:creationId xmlns="" xmlns:p14="http://schemas.microsoft.com/office/powerpoint/2010/main" val="149275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general</a:t>
            </a:r>
            <a:r>
              <a:rPr lang="en-US" baseline="0" dirty="0" smtClean="0"/>
              <a:t> outline for a fundraiser. </a:t>
            </a:r>
          </a:p>
          <a:p>
            <a:r>
              <a:rPr lang="en-US" baseline="0" dirty="0" smtClean="0"/>
              <a:t>-Make sure to mention that each fundraiser is unique and will require different steps, but, all fundraisers can follow this general outline. </a:t>
            </a:r>
          </a:p>
          <a:p>
            <a:endParaRPr lang="en-US" baseline="0" dirty="0" smtClean="0"/>
          </a:p>
          <a:p>
            <a:r>
              <a:rPr lang="en-US" baseline="0" dirty="0" smtClean="0"/>
              <a:t>All officers should be well informed and in accordance of what/who you’re fundraising for. This will reduce any difficulties with the fundraiser, and increase your chances of participation and success with each officer. Members and volunteers should also understand this. </a:t>
            </a:r>
          </a:p>
          <a:p>
            <a:endParaRPr lang="en-US" baseline="0" dirty="0" smtClean="0"/>
          </a:p>
        </p:txBody>
      </p:sp>
      <p:sp>
        <p:nvSpPr>
          <p:cNvPr id="4" name="Slide Number Placeholder 3"/>
          <p:cNvSpPr>
            <a:spLocks noGrp="1"/>
          </p:cNvSpPr>
          <p:nvPr>
            <p:ph type="sldNum" sz="quarter" idx="10"/>
          </p:nvPr>
        </p:nvSpPr>
        <p:spPr/>
        <p:txBody>
          <a:bodyPr/>
          <a:lstStyle/>
          <a:p>
            <a:fld id="{343E8F72-5A7C-44C0-ACC2-B9CBB9BC982F}" type="slidenum">
              <a:rPr lang="en-US" smtClean="0"/>
              <a:pPr/>
              <a:t>10</a:t>
            </a:fld>
            <a:endParaRPr lang="en-US"/>
          </a:p>
        </p:txBody>
      </p:sp>
    </p:spTree>
    <p:extLst>
      <p:ext uri="{BB962C8B-B14F-4D97-AF65-F5344CB8AC3E}">
        <p14:creationId xmlns="" xmlns:p14="http://schemas.microsoft.com/office/powerpoint/2010/main" val="91496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Minimizing</a:t>
            </a:r>
            <a:r>
              <a:rPr lang="en-US" baseline="0" dirty="0" smtClean="0"/>
              <a:t> costs is always a plus when it comes to fundraisers. </a:t>
            </a:r>
          </a:p>
          <a:p>
            <a:endParaRPr lang="en-US" baseline="0" dirty="0"/>
          </a:p>
          <a:p>
            <a:r>
              <a:rPr lang="en-US" baseline="0" dirty="0" smtClean="0"/>
              <a:t>Club officers, committee chairs, and advisors should work together to figure out what you’ll need to start off the project. </a:t>
            </a:r>
          </a:p>
          <a:p>
            <a:r>
              <a:rPr lang="en-US" baseline="0" dirty="0" smtClean="0"/>
              <a:t>Make sure to track how much money you spend initially, and pay back (if that is the case) those who may have loaned your club money to kick start your fundraiser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43E8F72-5A7C-44C0-ACC2-B9CBB9BC982F}" type="slidenum">
              <a:rPr lang="en-US" smtClean="0"/>
              <a:pPr/>
              <a:t>11</a:t>
            </a:fld>
            <a:endParaRPr lang="en-US"/>
          </a:p>
        </p:txBody>
      </p:sp>
    </p:spTree>
    <p:extLst>
      <p:ext uri="{BB962C8B-B14F-4D97-AF65-F5344CB8AC3E}">
        <p14:creationId xmlns="" xmlns:p14="http://schemas.microsoft.com/office/powerpoint/2010/main" val="312157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school has a different policy when it comes to fundraisers.</a:t>
            </a:r>
          </a:p>
          <a:p>
            <a:r>
              <a:rPr lang="en-US" baseline="0" dirty="0" smtClean="0"/>
              <a:t>Most schools require that fundraisers be approved by administration before they begin.</a:t>
            </a:r>
          </a:p>
          <a:p>
            <a:endParaRPr lang="en-US" baseline="0" dirty="0" smtClean="0"/>
          </a:p>
          <a:p>
            <a:r>
              <a:rPr lang="en-US" baseline="0" dirty="0" smtClean="0"/>
              <a:t>Make sure that you, your club, and your school are on the same page with your fundraiser. </a:t>
            </a:r>
            <a:endParaRPr lang="en-US" dirty="0"/>
          </a:p>
        </p:txBody>
      </p:sp>
      <p:sp>
        <p:nvSpPr>
          <p:cNvPr id="4" name="Slide Number Placeholder 3"/>
          <p:cNvSpPr>
            <a:spLocks noGrp="1"/>
          </p:cNvSpPr>
          <p:nvPr>
            <p:ph type="sldNum" sz="quarter" idx="10"/>
          </p:nvPr>
        </p:nvSpPr>
        <p:spPr/>
        <p:txBody>
          <a:bodyPr/>
          <a:lstStyle/>
          <a:p>
            <a:fld id="{343E8F72-5A7C-44C0-ACC2-B9CBB9BC982F}" type="slidenum">
              <a:rPr lang="en-US" smtClean="0"/>
              <a:pPr/>
              <a:t>12</a:t>
            </a:fld>
            <a:endParaRPr lang="en-US"/>
          </a:p>
        </p:txBody>
      </p:sp>
    </p:spTree>
    <p:extLst>
      <p:ext uri="{BB962C8B-B14F-4D97-AF65-F5344CB8AC3E}">
        <p14:creationId xmlns="" xmlns:p14="http://schemas.microsoft.com/office/powerpoint/2010/main" val="72633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DCCBC0-2064-4439-9D49-9E81A2179A4F}"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CCBC0-2064-4439-9D49-9E81A2179A4F}"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CCBC0-2064-4439-9D49-9E81A2179A4F}"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CCBC0-2064-4439-9D49-9E81A2179A4F}"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DCCBC0-2064-4439-9D49-9E81A2179A4F}"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DCCBC0-2064-4439-9D49-9E81A2179A4F}"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DCCBC0-2064-4439-9D49-9E81A2179A4F}"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DCCBC0-2064-4439-9D49-9E81A2179A4F}"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CCBC0-2064-4439-9D49-9E81A2179A4F}"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CCBC0-2064-4439-9D49-9E81A2179A4F}"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DCCBC0-2064-4439-9D49-9E81A2179A4F}"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B29AD-6EA6-4147-9E21-74A5ED807A1B}"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CCBC0-2064-4439-9D49-9E81A2179A4F}" type="datetimeFigureOut">
              <a:rPr lang="en-US" smtClean="0"/>
              <a:pPr/>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B29AD-6EA6-4147-9E21-74A5ED807A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floridakeyclub.org/theeliminateproject" TargetMode="External"/><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FloridaKeyClub.org/dcon" TargetMode="External"/><Relationship Id="rId4" Type="http://schemas.openxmlformats.org/officeDocument/2006/relationships/hyperlink" Target="http://www.FloridaKeyClub.org/theeliminateprojec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15000"/>
          </a:blip>
          <a:srcRect t="-1" b="16250"/>
          <a:stretch/>
        </p:blipFill>
        <p:spPr>
          <a:xfrm>
            <a:off x="0" y="1752600"/>
            <a:ext cx="9144000" cy="5105399"/>
          </a:xfrm>
          <a:prstGeom prst="rect">
            <a:avLst/>
          </a:prstGeom>
        </p:spPr>
      </p:pic>
      <p:sp>
        <p:nvSpPr>
          <p:cNvPr id="4" name="Title 3"/>
          <p:cNvSpPr>
            <a:spLocks noGrp="1"/>
          </p:cNvSpPr>
          <p:nvPr>
            <p:ph type="ctrTitle"/>
          </p:nvPr>
        </p:nvSpPr>
        <p:spPr>
          <a:xfrm>
            <a:off x="685800" y="2362200"/>
            <a:ext cx="7772400" cy="1470025"/>
          </a:xfrm>
        </p:spPr>
        <p:txBody>
          <a:bodyPr>
            <a:normAutofit/>
          </a:bodyPr>
          <a:lstStyle/>
          <a:p>
            <a:r>
              <a:rPr lang="en-US" sz="7200" dirty="0" smtClean="0"/>
              <a:t>FUNDRAISING</a:t>
            </a:r>
            <a:endParaRPr lang="en-US" sz="7200" dirty="0"/>
          </a:p>
        </p:txBody>
      </p:sp>
      <p:pic>
        <p:nvPicPr>
          <p:cNvPr id="8"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9"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8" name="Picture 7"/>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9" name="Rectangle 8"/>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rPr>
              <a:t>One Step at a Time</a:t>
            </a:r>
            <a:endParaRPr lang="en-US" sz="4800" dirty="0">
              <a:solidFill>
                <a:schemeClr val="bg1"/>
              </a:solidFill>
              <a:effectLst>
                <a:outerShdw blurRad="50800" algn="ctr">
                  <a:srgbClr val="000000">
                    <a:alpha val="43000"/>
                  </a:srgbClr>
                </a:outerShdw>
              </a:effectLst>
            </a:endParaRPr>
          </a:p>
        </p:txBody>
      </p:sp>
      <p:sp>
        <p:nvSpPr>
          <p:cNvPr id="3" name="Content Placeholder 2"/>
          <p:cNvSpPr>
            <a:spLocks noGrp="1"/>
          </p:cNvSpPr>
          <p:nvPr>
            <p:ph idx="1"/>
          </p:nvPr>
        </p:nvSpPr>
        <p:spPr>
          <a:xfrm>
            <a:off x="228600" y="2362200"/>
            <a:ext cx="8763000" cy="3048000"/>
          </a:xfrm>
        </p:spPr>
        <p:txBody>
          <a:bodyPr>
            <a:normAutofit fontScale="92500" lnSpcReduction="10000"/>
          </a:bodyPr>
          <a:lstStyle/>
          <a:p>
            <a:pPr marL="0" indent="0">
              <a:buNone/>
            </a:pPr>
            <a:r>
              <a:rPr lang="en-US" b="1" dirty="0" smtClean="0"/>
              <a:t>Step 1: </a:t>
            </a:r>
          </a:p>
          <a:p>
            <a:pPr marL="0" indent="0">
              <a:lnSpc>
                <a:spcPct val="60000"/>
              </a:lnSpc>
              <a:buNone/>
            </a:pPr>
            <a:endParaRPr lang="en-US" sz="3000" b="1" dirty="0"/>
          </a:p>
          <a:p>
            <a:pPr marL="0" indent="0">
              <a:buNone/>
            </a:pPr>
            <a:r>
              <a:rPr lang="en-US" sz="3000" dirty="0" smtClean="0"/>
              <a:t>Decide where you would like the funds you raise to go.  Do you want to fundraise for a charity or your club?</a:t>
            </a:r>
          </a:p>
          <a:p>
            <a:pPr marL="0" indent="0">
              <a:buNone/>
            </a:pPr>
            <a:r>
              <a:rPr lang="en-US" sz="3000" dirty="0"/>
              <a:t>	</a:t>
            </a:r>
            <a:r>
              <a:rPr lang="en-US" sz="3000" dirty="0" smtClean="0"/>
              <a:t>-Make sure everyone in your club is in accordance and is informed.</a:t>
            </a:r>
          </a:p>
          <a:p>
            <a:pPr marL="0" indent="0">
              <a:buNone/>
            </a:pPr>
            <a:endParaRPr lang="en-US" sz="2800" dirty="0"/>
          </a:p>
        </p:txBody>
      </p:sp>
      <p:pic>
        <p:nvPicPr>
          <p:cNvPr id="11" name="Picture 4"/>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56475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23141"/>
            <a:ext cx="8763000" cy="2501259"/>
          </a:xfrm>
        </p:spPr>
        <p:txBody>
          <a:bodyPr>
            <a:normAutofit/>
          </a:bodyPr>
          <a:lstStyle/>
          <a:p>
            <a:pPr marL="0" indent="0">
              <a:buNone/>
            </a:pPr>
            <a:r>
              <a:rPr lang="en-US" sz="2800" b="1" dirty="0" smtClean="0"/>
              <a:t>Step 2:</a:t>
            </a:r>
          </a:p>
          <a:p>
            <a:pPr marL="0" indent="0">
              <a:lnSpc>
                <a:spcPct val="60000"/>
              </a:lnSpc>
              <a:buNone/>
            </a:pPr>
            <a:endParaRPr lang="en-US" sz="2800" dirty="0"/>
          </a:p>
          <a:p>
            <a:pPr marL="0" indent="0">
              <a:buNone/>
            </a:pPr>
            <a:r>
              <a:rPr lang="en-US" sz="2800" dirty="0" smtClean="0"/>
              <a:t>Decide what donations you might need to start</a:t>
            </a:r>
          </a:p>
          <a:p>
            <a:pPr marL="0" indent="0">
              <a:buNone/>
            </a:pPr>
            <a:endParaRPr lang="en-US" sz="2800" dirty="0"/>
          </a:p>
          <a:p>
            <a:pPr marL="0" indent="0">
              <a:buNone/>
            </a:pPr>
            <a:r>
              <a:rPr lang="en-US" sz="2800" dirty="0" smtClean="0"/>
              <a:t>What will this fundraiser cost you?</a:t>
            </a:r>
          </a:p>
          <a:p>
            <a:pPr marL="0" indent="0">
              <a:buNone/>
            </a:pPr>
            <a:endParaRPr lang="en-US" sz="2800" dirty="0"/>
          </a:p>
          <a:p>
            <a:pPr marL="0" indent="0">
              <a:buNone/>
            </a:pPr>
            <a:endParaRPr lang="en-US" sz="2800" dirty="0" smtClean="0"/>
          </a:p>
        </p:txBody>
      </p:sp>
      <p:pic>
        <p:nvPicPr>
          <p:cNvPr id="10"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9" name="Rectangle 8"/>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rPr>
              <a:t>One Step at a Time</a:t>
            </a:r>
            <a:endParaRPr lang="en-US" sz="4800" dirty="0">
              <a:solidFill>
                <a:schemeClr val="bg1"/>
              </a:solidFill>
              <a:effectLst>
                <a:outerShdw blurRad="50800" algn="ctr">
                  <a:srgbClr val="000000">
                    <a:alpha val="43000"/>
                  </a:srgbClr>
                </a:outerShdw>
              </a:effectLst>
            </a:endParaRPr>
          </a:p>
        </p:txBody>
      </p:sp>
    </p:spTree>
    <p:extLst>
      <p:ext uri="{BB962C8B-B14F-4D97-AF65-F5344CB8AC3E}">
        <p14:creationId xmlns="" xmlns:p14="http://schemas.microsoft.com/office/powerpoint/2010/main" val="1189497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9" name="Rectangle 8"/>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rPr>
              <a:t>One Step at a Time</a:t>
            </a:r>
            <a:endParaRPr lang="en-US" sz="4800" dirty="0">
              <a:solidFill>
                <a:schemeClr val="bg1"/>
              </a:solidFill>
              <a:effectLst>
                <a:outerShdw blurRad="50800" algn="ctr">
                  <a:srgbClr val="000000">
                    <a:alpha val="43000"/>
                  </a:srgbClr>
                </a:outerShdw>
              </a:effectLst>
            </a:endParaRPr>
          </a:p>
        </p:txBody>
      </p:sp>
      <p:sp>
        <p:nvSpPr>
          <p:cNvPr id="3" name="Content Placeholder 2"/>
          <p:cNvSpPr>
            <a:spLocks noGrp="1"/>
          </p:cNvSpPr>
          <p:nvPr>
            <p:ph idx="1"/>
          </p:nvPr>
        </p:nvSpPr>
        <p:spPr>
          <a:xfrm>
            <a:off x="228600" y="2286000"/>
            <a:ext cx="8686800" cy="5257800"/>
          </a:xfrm>
        </p:spPr>
        <p:txBody>
          <a:bodyPr>
            <a:normAutofit/>
          </a:bodyPr>
          <a:lstStyle/>
          <a:p>
            <a:pPr marL="0" indent="0">
              <a:buNone/>
            </a:pPr>
            <a:r>
              <a:rPr lang="en-US" b="1" dirty="0" smtClean="0"/>
              <a:t>Step 3:</a:t>
            </a:r>
            <a:endParaRPr lang="en-US" dirty="0" smtClean="0"/>
          </a:p>
          <a:p>
            <a:pPr marL="0" indent="0">
              <a:lnSpc>
                <a:spcPct val="50000"/>
              </a:lnSpc>
              <a:buNone/>
            </a:pPr>
            <a:endParaRPr lang="en-US" sz="2800" dirty="0"/>
          </a:p>
          <a:p>
            <a:pPr marL="0" indent="0">
              <a:buNone/>
            </a:pPr>
            <a:r>
              <a:rPr lang="en-US" sz="2800" dirty="0" smtClean="0"/>
              <a:t>Approve any in-school fundraisers with your club coordinators</a:t>
            </a:r>
            <a:r>
              <a:rPr lang="en-US" sz="2800" dirty="0"/>
              <a:t> </a:t>
            </a:r>
            <a:r>
              <a:rPr lang="en-US" sz="2800" dirty="0" smtClean="0"/>
              <a:t>and school administrators.</a:t>
            </a:r>
          </a:p>
        </p:txBody>
      </p:sp>
    </p:spTree>
    <p:extLst>
      <p:ext uri="{BB962C8B-B14F-4D97-AF65-F5344CB8AC3E}">
        <p14:creationId xmlns="" xmlns:p14="http://schemas.microsoft.com/office/powerpoint/2010/main" val="9528482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9" name="Rectangle 8"/>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rPr>
              <a:t>One Step at a Time</a:t>
            </a:r>
            <a:endParaRPr lang="en-US" sz="4800" dirty="0">
              <a:solidFill>
                <a:schemeClr val="bg1"/>
              </a:solidFill>
              <a:effectLst>
                <a:outerShdw blurRad="50800" algn="ctr">
                  <a:srgbClr val="000000">
                    <a:alpha val="43000"/>
                  </a:srgbClr>
                </a:outerShdw>
              </a:effectLst>
            </a:endParaRPr>
          </a:p>
        </p:txBody>
      </p:sp>
      <p:sp>
        <p:nvSpPr>
          <p:cNvPr id="3" name="Content Placeholder 2"/>
          <p:cNvSpPr>
            <a:spLocks noGrp="1"/>
          </p:cNvSpPr>
          <p:nvPr>
            <p:ph idx="1"/>
          </p:nvPr>
        </p:nvSpPr>
        <p:spPr>
          <a:xfrm>
            <a:off x="228600" y="2362200"/>
            <a:ext cx="8610600" cy="2514600"/>
          </a:xfrm>
        </p:spPr>
        <p:txBody>
          <a:bodyPr>
            <a:normAutofit fontScale="92500"/>
          </a:bodyPr>
          <a:lstStyle/>
          <a:p>
            <a:pPr marL="0" indent="0">
              <a:buNone/>
            </a:pPr>
            <a:r>
              <a:rPr lang="en-US" sz="2800" b="1" dirty="0" smtClean="0"/>
              <a:t>Step 4:</a:t>
            </a:r>
          </a:p>
          <a:p>
            <a:pPr marL="0" indent="0">
              <a:lnSpc>
                <a:spcPct val="50000"/>
              </a:lnSpc>
              <a:buNone/>
            </a:pPr>
            <a:endParaRPr lang="en-US" sz="2800" dirty="0" smtClean="0"/>
          </a:p>
          <a:p>
            <a:pPr marL="0" indent="0">
              <a:buNone/>
            </a:pPr>
            <a:r>
              <a:rPr lang="en-US" sz="2800" dirty="0" smtClean="0"/>
              <a:t>Make sure there is a clear leader of the project. For example, a designated officer or committee chair.</a:t>
            </a:r>
          </a:p>
          <a:p>
            <a:pPr marL="0" indent="0">
              <a:buNone/>
            </a:pPr>
            <a:r>
              <a:rPr lang="en-US" sz="2800" dirty="0" smtClean="0"/>
              <a:t>	-This will make the entire fundraiser run smoothly.</a:t>
            </a:r>
          </a:p>
          <a:p>
            <a:pPr marL="0" indent="0">
              <a:buNone/>
            </a:pPr>
            <a:endParaRPr lang="en-US" sz="2800" dirty="0"/>
          </a:p>
          <a:p>
            <a:pPr marL="0" indent="0">
              <a:buNone/>
            </a:pPr>
            <a:endParaRPr lang="en-US" sz="2800" dirty="0" smtClean="0"/>
          </a:p>
        </p:txBody>
      </p:sp>
    </p:spTree>
    <p:extLst>
      <p:ext uri="{BB962C8B-B14F-4D97-AF65-F5344CB8AC3E}">
        <p14:creationId xmlns="" xmlns:p14="http://schemas.microsoft.com/office/powerpoint/2010/main" val="14175430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9" name="Rectangle 8"/>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rPr>
              <a:t>One Step at a Time</a:t>
            </a:r>
            <a:endParaRPr lang="en-US" sz="4800" dirty="0">
              <a:solidFill>
                <a:schemeClr val="bg1"/>
              </a:solidFill>
              <a:effectLst>
                <a:outerShdw blurRad="50800" algn="ctr">
                  <a:srgbClr val="000000">
                    <a:alpha val="43000"/>
                  </a:srgbClr>
                </a:outerShdw>
              </a:effectLst>
            </a:endParaRPr>
          </a:p>
        </p:txBody>
      </p:sp>
      <p:sp>
        <p:nvSpPr>
          <p:cNvPr id="3" name="Content Placeholder 2"/>
          <p:cNvSpPr>
            <a:spLocks noGrp="1"/>
          </p:cNvSpPr>
          <p:nvPr>
            <p:ph idx="1"/>
          </p:nvPr>
        </p:nvSpPr>
        <p:spPr>
          <a:xfrm>
            <a:off x="228600" y="2286000"/>
            <a:ext cx="8610600" cy="5029200"/>
          </a:xfrm>
        </p:spPr>
        <p:txBody>
          <a:bodyPr>
            <a:normAutofit/>
          </a:bodyPr>
          <a:lstStyle/>
          <a:p>
            <a:pPr marL="0" indent="0">
              <a:buNone/>
            </a:pPr>
            <a:r>
              <a:rPr lang="en-US" b="1" dirty="0" smtClean="0"/>
              <a:t>Step 5: </a:t>
            </a:r>
            <a:endParaRPr lang="en-US" dirty="0"/>
          </a:p>
          <a:p>
            <a:pPr marL="0" indent="0">
              <a:buNone/>
            </a:pPr>
            <a:r>
              <a:rPr lang="en-US" sz="2800" dirty="0" smtClean="0"/>
              <a:t>Gather Volunteers! </a:t>
            </a:r>
          </a:p>
          <a:p>
            <a:pPr marL="0" indent="0">
              <a:buNone/>
            </a:pPr>
            <a:endParaRPr lang="en-US" sz="2800" dirty="0"/>
          </a:p>
          <a:p>
            <a:pPr marL="0" indent="0">
              <a:buNone/>
            </a:pPr>
            <a:r>
              <a:rPr lang="en-US" sz="2800" dirty="0" smtClean="0"/>
              <a:t>Make sure all your volunteers understand their role within the fundraiser and know the tasks assigned to them. </a:t>
            </a:r>
          </a:p>
        </p:txBody>
      </p:sp>
    </p:spTree>
    <p:extLst>
      <p:ext uri="{BB962C8B-B14F-4D97-AF65-F5344CB8AC3E}">
        <p14:creationId xmlns="" xmlns:p14="http://schemas.microsoft.com/office/powerpoint/2010/main" val="38888470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9" name="Rectangle 8"/>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rPr>
              <a:t>One Step at a Time</a:t>
            </a:r>
            <a:endParaRPr lang="en-US" sz="4800" dirty="0">
              <a:solidFill>
                <a:schemeClr val="bg1"/>
              </a:solidFill>
              <a:effectLst>
                <a:outerShdw blurRad="50800" algn="ctr">
                  <a:srgbClr val="000000">
                    <a:alpha val="43000"/>
                  </a:srgbClr>
                </a:outerShdw>
              </a:effectLst>
            </a:endParaRPr>
          </a:p>
        </p:txBody>
      </p:sp>
      <p:sp>
        <p:nvSpPr>
          <p:cNvPr id="3" name="Content Placeholder 2"/>
          <p:cNvSpPr>
            <a:spLocks noGrp="1"/>
          </p:cNvSpPr>
          <p:nvPr>
            <p:ph idx="1"/>
          </p:nvPr>
        </p:nvSpPr>
        <p:spPr>
          <a:xfrm>
            <a:off x="228600" y="2286000"/>
            <a:ext cx="8610600" cy="3733800"/>
          </a:xfrm>
        </p:spPr>
        <p:txBody>
          <a:bodyPr>
            <a:normAutofit fontScale="92500"/>
          </a:bodyPr>
          <a:lstStyle/>
          <a:p>
            <a:pPr marL="0" indent="0">
              <a:buNone/>
            </a:pPr>
            <a:r>
              <a:rPr lang="en-US" b="1" dirty="0" smtClean="0"/>
              <a:t>Step 6:</a:t>
            </a:r>
          </a:p>
          <a:p>
            <a:pPr marL="0" indent="0">
              <a:lnSpc>
                <a:spcPct val="50000"/>
              </a:lnSpc>
              <a:buNone/>
            </a:pPr>
            <a:endParaRPr lang="en-US" dirty="0"/>
          </a:p>
          <a:p>
            <a:pPr marL="0" indent="0">
              <a:buNone/>
            </a:pPr>
            <a:r>
              <a:rPr lang="en-US" sz="2800" dirty="0" smtClean="0"/>
              <a:t>Execute your fundraiser and follow through</a:t>
            </a:r>
            <a:r>
              <a:rPr lang="en-US" sz="2800" dirty="0"/>
              <a:t> </a:t>
            </a:r>
            <a:r>
              <a:rPr lang="en-US" sz="2800" dirty="0" smtClean="0"/>
              <a:t>with your plans.</a:t>
            </a:r>
          </a:p>
          <a:p>
            <a:pPr marL="0" indent="0">
              <a:lnSpc>
                <a:spcPct val="60000"/>
              </a:lnSpc>
              <a:buNone/>
            </a:pPr>
            <a:endParaRPr lang="en-US" sz="2800" dirty="0"/>
          </a:p>
          <a:p>
            <a:pPr marL="0" indent="0">
              <a:buNone/>
            </a:pPr>
            <a:r>
              <a:rPr lang="en-US" sz="2800" dirty="0" smtClean="0"/>
              <a:t>If </a:t>
            </a:r>
            <a:r>
              <a:rPr lang="en-US" sz="2800" dirty="0"/>
              <a:t>planned correctly, your fundraiser should go well</a:t>
            </a:r>
            <a:r>
              <a:rPr lang="en-US" sz="2800" dirty="0" smtClean="0"/>
              <a:t>!</a:t>
            </a:r>
          </a:p>
          <a:p>
            <a:pPr marL="0" indent="0">
              <a:lnSpc>
                <a:spcPct val="60000"/>
              </a:lnSpc>
              <a:buNone/>
            </a:pPr>
            <a:endParaRPr lang="en-US" sz="2800" dirty="0"/>
          </a:p>
          <a:p>
            <a:pPr marL="0" indent="0">
              <a:buNone/>
            </a:pPr>
            <a:r>
              <a:rPr lang="en-US" sz="2800" dirty="0"/>
              <a:t>If things are not going according to plan, stay calm, have patience, and work to fix the issues.</a:t>
            </a:r>
          </a:p>
          <a:p>
            <a:pPr marL="0" indent="0">
              <a:buNone/>
            </a:pPr>
            <a:endParaRPr lang="en-US" sz="2800" dirty="0"/>
          </a:p>
        </p:txBody>
      </p:sp>
    </p:spTree>
    <p:extLst>
      <p:ext uri="{BB962C8B-B14F-4D97-AF65-F5344CB8AC3E}">
        <p14:creationId xmlns="" xmlns:p14="http://schemas.microsoft.com/office/powerpoint/2010/main" val="32761632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3"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5" name="Rectangle 4"/>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latin typeface="Century Gothic" charset="0"/>
                <a:cs typeface="Arial" charset="0"/>
              </a:rPr>
              <a:t>Sales Fundraisers</a:t>
            </a:r>
            <a:endParaRPr lang="en-US" sz="4800" dirty="0">
              <a:solidFill>
                <a:schemeClr val="bg1"/>
              </a:solidFill>
              <a:effectLst>
                <a:outerShdw blurRad="50800" algn="ctr">
                  <a:srgbClr val="000000">
                    <a:alpha val="43000"/>
                  </a:srgbClr>
                </a:outerShdw>
              </a:effectLst>
            </a:endParaRPr>
          </a:p>
        </p:txBody>
      </p:sp>
      <p:sp>
        <p:nvSpPr>
          <p:cNvPr id="7" name="Content Placeholder 2"/>
          <p:cNvSpPr txBox="1">
            <a:spLocks/>
          </p:cNvSpPr>
          <p:nvPr/>
        </p:nvSpPr>
        <p:spPr bwMode="auto">
          <a:xfrm>
            <a:off x="228600" y="2209800"/>
            <a:ext cx="8610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fontAlgn="base">
              <a:spcBef>
                <a:spcPct val="20000"/>
              </a:spcBef>
              <a:spcAft>
                <a:spcPct val="0"/>
              </a:spcAft>
              <a:buSzPct val="100000"/>
              <a:buFont typeface="Arial"/>
              <a:buChar char="•"/>
            </a:pPr>
            <a:r>
              <a:rPr lang="en-US" sz="2600" dirty="0" smtClean="0">
                <a:latin typeface="Century Gothic"/>
                <a:ea typeface="Arial" charset="0"/>
                <a:cs typeface="Century Gothic"/>
              </a:rPr>
              <a:t>Fundraisers that sell products</a:t>
            </a:r>
            <a:r>
              <a:rPr lang="en-US" sz="2600" dirty="0" smtClean="0">
                <a:latin typeface="Century Gothic"/>
                <a:ea typeface="Arial" charset="0"/>
                <a:cs typeface="Century Gothic"/>
              </a:rPr>
              <a:t>.</a:t>
            </a:r>
            <a:endParaRPr lang="en-US" sz="2600" dirty="0" smtClean="0">
              <a:latin typeface="Century Gothic"/>
              <a:ea typeface="Arial" charset="0"/>
              <a:cs typeface="Century Gothic"/>
            </a:endParaRPr>
          </a:p>
          <a:p>
            <a:pPr marL="342900" lvl="0" indent="-342900" defTabSz="914400" fontAlgn="base">
              <a:spcBef>
                <a:spcPct val="20000"/>
              </a:spcBef>
              <a:spcAft>
                <a:spcPct val="0"/>
              </a:spcAft>
              <a:buSzPct val="100000"/>
              <a:buFont typeface="Arial"/>
              <a:buChar char="•"/>
            </a:pPr>
            <a:r>
              <a:rPr lang="en-US" sz="2600" dirty="0" smtClean="0">
                <a:latin typeface="Century Gothic"/>
                <a:ea typeface="Arial" charset="0"/>
                <a:cs typeface="Century Gothic"/>
              </a:rPr>
              <a:t>Key Club International and Kiwanis both have licensed merchandise that can be found at:</a:t>
            </a:r>
          </a:p>
          <a:p>
            <a:pPr marL="800100" lvl="1" indent="-342900" fontAlgn="base">
              <a:spcBef>
                <a:spcPct val="20000"/>
              </a:spcBef>
              <a:spcAft>
                <a:spcPct val="0"/>
              </a:spcAft>
              <a:buFont typeface="Arial" charset="0"/>
              <a:buChar char="•"/>
            </a:pPr>
            <a:r>
              <a:rPr lang="en-US" sz="2600" dirty="0">
                <a:ea typeface="Arial" charset="0"/>
                <a:cs typeface="Century Gothic"/>
              </a:rPr>
              <a:t>www.keyprofits.com: Lollipops, Candy, and </a:t>
            </a:r>
            <a:r>
              <a:rPr lang="en-US" sz="2600" dirty="0" err="1">
                <a:ea typeface="Arial" charset="0"/>
                <a:cs typeface="Century Gothic"/>
              </a:rPr>
              <a:t>Smencils</a:t>
            </a:r>
            <a:endParaRPr lang="en-US" sz="2600" dirty="0">
              <a:ea typeface="Arial" charset="0"/>
              <a:cs typeface="Century Gothic"/>
            </a:endParaRPr>
          </a:p>
          <a:p>
            <a:pPr marL="800100" lvl="1" indent="-342900" fontAlgn="base">
              <a:spcBef>
                <a:spcPct val="20000"/>
              </a:spcBef>
              <a:spcAft>
                <a:spcPct val="0"/>
              </a:spcAft>
              <a:buFont typeface="Arial" charset="0"/>
              <a:buChar char="•"/>
            </a:pPr>
            <a:r>
              <a:rPr lang="en-US" sz="2600" dirty="0" err="1">
                <a:ea typeface="Arial" charset="0"/>
                <a:cs typeface="Century Gothic"/>
              </a:rPr>
              <a:t>www.kiwanispeanutday.com</a:t>
            </a:r>
            <a:r>
              <a:rPr lang="en-US" sz="2600" dirty="0">
                <a:ea typeface="Arial" charset="0"/>
                <a:cs typeface="Century Gothic"/>
              </a:rPr>
              <a:t>: Candies, Nuts, </a:t>
            </a:r>
            <a:r>
              <a:rPr lang="en-US" sz="2600" dirty="0" smtClean="0">
                <a:ea typeface="Arial" charset="0"/>
                <a:cs typeface="Century Gothic"/>
              </a:rPr>
              <a:t>Snacks</a:t>
            </a:r>
            <a:endParaRPr lang="en-US" sz="2600" dirty="0" smtClean="0">
              <a:latin typeface="Century Gothic"/>
              <a:ea typeface="Arial" charset="0"/>
              <a:cs typeface="Century Gothic"/>
            </a:endParaRPr>
          </a:p>
          <a:p>
            <a:pPr marL="406400" lvl="1" indent="-406400" defTabSz="914400" fontAlgn="base">
              <a:spcBef>
                <a:spcPct val="20000"/>
              </a:spcBef>
              <a:spcAft>
                <a:spcPct val="0"/>
              </a:spcAft>
              <a:buFont typeface="Arial" charset="0"/>
              <a:buChar char="•"/>
            </a:pPr>
            <a:r>
              <a:rPr lang="en-US" sz="2600" dirty="0" smtClean="0">
                <a:latin typeface="Century Gothic"/>
                <a:ea typeface="Arial" charset="0"/>
                <a:cs typeface="Century Gothic"/>
              </a:rPr>
              <a:t>You can also get involved in fundraisers where merchandise is provided.</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5" name="Rectangle 4"/>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latin typeface="Century Gothic" charset="0"/>
                <a:cs typeface="Arial" charset="0"/>
              </a:rPr>
              <a:t>Sponsorship Fundraisers</a:t>
            </a:r>
            <a:endParaRPr lang="en-US" sz="4800" dirty="0">
              <a:solidFill>
                <a:schemeClr val="bg1"/>
              </a:solidFill>
              <a:effectLst>
                <a:outerShdw blurRad="50800" algn="ctr">
                  <a:srgbClr val="000000">
                    <a:alpha val="43000"/>
                  </a:srgbClr>
                </a:outerShdw>
              </a:effectLst>
            </a:endParaRPr>
          </a:p>
        </p:txBody>
      </p:sp>
      <p:sp>
        <p:nvSpPr>
          <p:cNvPr id="6" name="Content Placeholder 2"/>
          <p:cNvSpPr txBox="1">
            <a:spLocks/>
          </p:cNvSpPr>
          <p:nvPr/>
        </p:nvSpPr>
        <p:spPr bwMode="auto">
          <a:xfrm>
            <a:off x="457200" y="2286000"/>
            <a:ext cx="8305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fontAlgn="base">
              <a:spcBef>
                <a:spcPct val="20000"/>
              </a:spcBef>
              <a:spcAft>
                <a:spcPct val="0"/>
              </a:spcAft>
              <a:buSzPct val="100000"/>
              <a:buFont typeface="Arial"/>
              <a:buChar char="•"/>
            </a:pPr>
            <a:r>
              <a:rPr lang="en-US" sz="2800" dirty="0" smtClean="0">
                <a:latin typeface="Century Gothic"/>
                <a:ea typeface="Arial" charset="0"/>
                <a:cs typeface="Century Gothic"/>
              </a:rPr>
              <a:t>These fundraisers will require lots of planning but can be extremely successful</a:t>
            </a:r>
            <a:endParaRPr lang="en-US" sz="4000" dirty="0" smtClean="0">
              <a:latin typeface="Century Gothic"/>
              <a:ea typeface="Arial" charset="0"/>
              <a:cs typeface="Century Gothic"/>
            </a:endParaRPr>
          </a:p>
          <a:p>
            <a:pPr lvl="0" defTabSz="914400" fontAlgn="base">
              <a:spcBef>
                <a:spcPct val="20000"/>
              </a:spcBef>
              <a:spcAft>
                <a:spcPct val="0"/>
              </a:spcAft>
              <a:buSzPct val="100000"/>
            </a:pPr>
            <a:endParaRPr lang="en-US" sz="3600" dirty="0" smtClean="0">
              <a:latin typeface="Century Gothic"/>
              <a:ea typeface="Arial" charset="0"/>
              <a:cs typeface="Century Gothic"/>
            </a:endParaRPr>
          </a:p>
          <a:p>
            <a:pPr lvl="0" defTabSz="914400" fontAlgn="base">
              <a:spcBef>
                <a:spcPct val="20000"/>
              </a:spcBef>
              <a:spcAft>
                <a:spcPct val="0"/>
              </a:spcAft>
              <a:buSzPct val="100000"/>
            </a:pPr>
            <a:endParaRPr lang="en-US" sz="2800" dirty="0" smtClean="0">
              <a:latin typeface="Century Gothic"/>
              <a:ea typeface="Arial" charset="0"/>
              <a:cs typeface="Century Gothic"/>
            </a:endParaRPr>
          </a:p>
        </p:txBody>
      </p:sp>
      <p:sp>
        <p:nvSpPr>
          <p:cNvPr id="4" name="TextBox 3"/>
          <p:cNvSpPr txBox="1"/>
          <p:nvPr/>
        </p:nvSpPr>
        <p:spPr>
          <a:xfrm>
            <a:off x="533400" y="3581400"/>
            <a:ext cx="7239000" cy="2339102"/>
          </a:xfrm>
          <a:prstGeom prst="rect">
            <a:avLst/>
          </a:prstGeom>
          <a:noFill/>
        </p:spPr>
        <p:txBody>
          <a:bodyPr wrap="square" rtlCol="0">
            <a:spAutoFit/>
          </a:bodyPr>
          <a:lstStyle/>
          <a:p>
            <a:r>
              <a:rPr lang="en-US" sz="3200" dirty="0" smtClean="0"/>
              <a:t>Sponsors to consider</a:t>
            </a:r>
            <a:r>
              <a:rPr lang="en-US" sz="2800" dirty="0" smtClean="0"/>
              <a:t>:</a:t>
            </a:r>
            <a:endParaRPr lang="en-US" sz="2400" dirty="0" smtClean="0"/>
          </a:p>
          <a:p>
            <a:pPr marL="285750" indent="-285750">
              <a:buFont typeface="Arial"/>
              <a:buChar char="•"/>
            </a:pPr>
            <a:r>
              <a:rPr lang="en-US" sz="2400" dirty="0" smtClean="0"/>
              <a:t>Kiwanis</a:t>
            </a:r>
          </a:p>
          <a:p>
            <a:pPr marL="285750" indent="-285750">
              <a:buFont typeface="Arial"/>
              <a:buChar char="•"/>
            </a:pPr>
            <a:r>
              <a:rPr lang="en-US" sz="2400" dirty="0" smtClean="0"/>
              <a:t>Local Businesses</a:t>
            </a:r>
          </a:p>
          <a:p>
            <a:pPr marL="285750" indent="-285750">
              <a:buFont typeface="Arial"/>
              <a:buChar char="•"/>
            </a:pPr>
            <a:r>
              <a:rPr lang="en-US" sz="2400" dirty="0" smtClean="0"/>
              <a:t>Credit Unions</a:t>
            </a:r>
          </a:p>
          <a:p>
            <a:pPr marL="285750" indent="-285750">
              <a:buFont typeface="Arial"/>
              <a:buChar char="•"/>
            </a:pPr>
            <a:r>
              <a:rPr lang="en-US" sz="2400" dirty="0" smtClean="0"/>
              <a:t>Individual Clubs</a:t>
            </a:r>
          </a:p>
          <a:p>
            <a:pPr marL="285750" indent="-285750">
              <a:buFont typeface="Arial"/>
              <a:buChar char="•"/>
            </a:pP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5" name="Picture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pic>
        <p:nvPicPr>
          <p:cNvPr id="6"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817000" y="228600"/>
            <a:ext cx="7315200" cy="830997"/>
          </a:xfrm>
          <a:prstGeom prst="rect">
            <a:avLst/>
          </a:prstGeom>
        </p:spPr>
        <p:txBody>
          <a:bodyPr wrap="square">
            <a:spAutoFit/>
          </a:bodyPr>
          <a:lstStyle/>
          <a:p>
            <a:pPr algn="ctr"/>
            <a:r>
              <a:rPr lang="en-US" sz="4800" dirty="0">
                <a:solidFill>
                  <a:schemeClr val="bg1"/>
                </a:solidFill>
                <a:effectLst>
                  <a:outerShdw blurRad="50800" algn="ctr">
                    <a:srgbClr val="000000">
                      <a:alpha val="43000"/>
                    </a:srgbClr>
                  </a:outerShdw>
                </a:effectLst>
                <a:latin typeface="Century Gothic" charset="0"/>
                <a:cs typeface="Arial" charset="0"/>
              </a:rPr>
              <a:t>Sponsorship Fundraisers</a:t>
            </a:r>
            <a:endParaRPr lang="en-US" sz="4800" dirty="0">
              <a:solidFill>
                <a:schemeClr val="bg1"/>
              </a:solidFill>
              <a:effectLst>
                <a:outerShdw blurRad="50800" algn="ctr">
                  <a:srgbClr val="000000">
                    <a:alpha val="43000"/>
                  </a:srgbClr>
                </a:outerShdw>
              </a:effectLst>
            </a:endParaRPr>
          </a:p>
        </p:txBody>
      </p:sp>
      <p:sp>
        <p:nvSpPr>
          <p:cNvPr id="8" name="TextBox 7"/>
          <p:cNvSpPr txBox="1"/>
          <p:nvPr/>
        </p:nvSpPr>
        <p:spPr>
          <a:xfrm>
            <a:off x="304800" y="2209800"/>
            <a:ext cx="8686800" cy="4136517"/>
          </a:xfrm>
          <a:prstGeom prst="rect">
            <a:avLst/>
          </a:prstGeom>
          <a:noFill/>
        </p:spPr>
        <p:txBody>
          <a:bodyPr wrap="square" rtlCol="0">
            <a:spAutoFit/>
          </a:bodyPr>
          <a:lstStyle/>
          <a:p>
            <a:pPr marL="342900" lvl="0" indent="-342900" fontAlgn="base">
              <a:spcBef>
                <a:spcPct val="20000"/>
              </a:spcBef>
              <a:spcAft>
                <a:spcPct val="0"/>
              </a:spcAft>
              <a:buSzPct val="100000"/>
              <a:buFont typeface="Arial"/>
              <a:buChar char="•"/>
            </a:pPr>
            <a:r>
              <a:rPr lang="en-US" sz="2800" dirty="0">
                <a:ea typeface="Arial" charset="0"/>
                <a:cs typeface="Century Gothic"/>
              </a:rPr>
              <a:t>Examples include: </a:t>
            </a:r>
            <a:endParaRPr lang="en-US" sz="2800" dirty="0" smtClean="0">
              <a:ea typeface="Arial" charset="0"/>
              <a:cs typeface="Century Gothic"/>
            </a:endParaRPr>
          </a:p>
          <a:p>
            <a:pPr marL="800100" lvl="1" indent="-342900" fontAlgn="base">
              <a:spcBef>
                <a:spcPct val="20000"/>
              </a:spcBef>
              <a:spcAft>
                <a:spcPct val="0"/>
              </a:spcAft>
              <a:buSzPct val="100000"/>
              <a:buFont typeface="Arial"/>
              <a:buChar char="•"/>
            </a:pPr>
            <a:r>
              <a:rPr lang="en-US" sz="2400" dirty="0" smtClean="0">
                <a:ea typeface="Arial" charset="0"/>
                <a:cs typeface="Century Gothic"/>
              </a:rPr>
              <a:t>Bowl</a:t>
            </a:r>
            <a:r>
              <a:rPr lang="en-US" sz="2400" dirty="0">
                <a:ea typeface="Arial" charset="0"/>
                <a:cs typeface="Century Gothic"/>
              </a:rPr>
              <a:t>-a-thons</a:t>
            </a:r>
          </a:p>
          <a:p>
            <a:pPr marL="800100" lvl="1" indent="-342900" fontAlgn="base">
              <a:spcBef>
                <a:spcPct val="20000"/>
              </a:spcBef>
              <a:spcAft>
                <a:spcPct val="0"/>
              </a:spcAft>
              <a:buFont typeface="Arial" charset="0"/>
              <a:buChar char="•"/>
            </a:pPr>
            <a:r>
              <a:rPr lang="en-US" sz="2400" dirty="0">
                <a:ea typeface="Arial" charset="0"/>
                <a:cs typeface="Century Gothic"/>
              </a:rPr>
              <a:t>Dance-a-thons</a:t>
            </a:r>
          </a:p>
          <a:p>
            <a:pPr marL="800100" lvl="1" indent="-342900" fontAlgn="base">
              <a:spcBef>
                <a:spcPct val="20000"/>
              </a:spcBef>
              <a:spcAft>
                <a:spcPct val="0"/>
              </a:spcAft>
              <a:buFont typeface="Arial" charset="0"/>
              <a:buChar char="•"/>
            </a:pPr>
            <a:r>
              <a:rPr lang="en-US" sz="2400" dirty="0">
                <a:ea typeface="Arial" charset="0"/>
                <a:cs typeface="Century Gothic"/>
              </a:rPr>
              <a:t>Walk-a-thons</a:t>
            </a:r>
          </a:p>
          <a:p>
            <a:pPr marL="800100" lvl="1" indent="-342900" fontAlgn="base">
              <a:spcBef>
                <a:spcPct val="20000"/>
              </a:spcBef>
              <a:spcAft>
                <a:spcPct val="0"/>
              </a:spcAft>
              <a:buFont typeface="Arial" charset="0"/>
              <a:buChar char="•"/>
            </a:pPr>
            <a:r>
              <a:rPr lang="en-US" sz="2400" dirty="0">
                <a:ea typeface="Arial" charset="0"/>
                <a:cs typeface="Century Gothic"/>
              </a:rPr>
              <a:t>Dinner </a:t>
            </a:r>
            <a:r>
              <a:rPr lang="en-US" sz="2400" dirty="0" smtClean="0">
                <a:ea typeface="Arial" charset="0"/>
                <a:cs typeface="Century Gothic"/>
              </a:rPr>
              <a:t>Galas</a:t>
            </a:r>
          </a:p>
          <a:p>
            <a:pPr lvl="1" fontAlgn="base">
              <a:lnSpc>
                <a:spcPct val="50000"/>
              </a:lnSpc>
              <a:spcBef>
                <a:spcPct val="20000"/>
              </a:spcBef>
              <a:spcAft>
                <a:spcPct val="0"/>
              </a:spcAft>
            </a:pPr>
            <a:endParaRPr lang="en-US" sz="2800" dirty="0">
              <a:ea typeface="Arial" charset="0"/>
              <a:cs typeface="Century Gothic"/>
            </a:endParaRPr>
          </a:p>
          <a:p>
            <a:pPr lvl="0">
              <a:defRPr/>
            </a:pPr>
            <a:r>
              <a:rPr lang="en-US" sz="2000" dirty="0">
                <a:ea typeface="Arial" charset="0"/>
                <a:cs typeface="Century Gothic"/>
              </a:rPr>
              <a:t>You can seek corporate sponsors by selling advertisements or by telling them they can make a tax-deductible donation.</a:t>
            </a:r>
          </a:p>
          <a:p>
            <a:pPr lvl="0">
              <a:defRPr/>
            </a:pPr>
            <a:r>
              <a:rPr lang="en-US" sz="2000" dirty="0">
                <a:ea typeface="Arial" charset="0"/>
                <a:cs typeface="Century Gothic"/>
              </a:rPr>
              <a:t>Make sure to thank your sponsors for participating, and keep them updated with photos, phone calls, emails, or letters on how your fundraiser has been doing. </a:t>
            </a:r>
          </a:p>
        </p:txBody>
      </p:sp>
    </p:spTree>
    <p:extLst>
      <p:ext uri="{BB962C8B-B14F-4D97-AF65-F5344CB8AC3E}">
        <p14:creationId xmlns="" xmlns:p14="http://schemas.microsoft.com/office/powerpoint/2010/main" val="31415758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2" name="Title 1"/>
          <p:cNvSpPr>
            <a:spLocks noGrp="1"/>
          </p:cNvSpPr>
          <p:nvPr>
            <p:ph type="title"/>
          </p:nvPr>
        </p:nvSpPr>
        <p:spPr>
          <a:xfrm>
            <a:off x="2286000" y="457200"/>
            <a:ext cx="5791200" cy="990600"/>
          </a:xfrm>
        </p:spPr>
        <p:txBody>
          <a:bodyPr>
            <a:noAutofit/>
          </a:bodyPr>
          <a:lstStyle/>
          <a:p>
            <a:r>
              <a:rPr lang="en-US" sz="4800" dirty="0" smtClean="0">
                <a:solidFill>
                  <a:schemeClr val="bg1"/>
                </a:solidFill>
                <a:effectLst>
                  <a:outerShdw blurRad="38100" dist="38100" dir="2700000" algn="tl">
                    <a:srgbClr val="000000">
                      <a:alpha val="43137"/>
                    </a:srgbClr>
                  </a:outerShdw>
                </a:effectLst>
                <a:latin typeface="Century Gothic"/>
                <a:cs typeface="Century Gothic"/>
              </a:rPr>
              <a:t>Donations</a:t>
            </a:r>
            <a:endParaRPr lang="en-US" sz="4800" dirty="0">
              <a:solidFill>
                <a:schemeClr val="bg1"/>
              </a:solidFill>
              <a:effectLst>
                <a:outerShdw blurRad="38100" dist="38100" dir="2700000" algn="tl">
                  <a:srgbClr val="000000">
                    <a:alpha val="43137"/>
                  </a:srgbClr>
                </a:outerShdw>
              </a:effectLst>
              <a:latin typeface="Century Gothic"/>
              <a:cs typeface="Century Gothic"/>
            </a:endParaRPr>
          </a:p>
        </p:txBody>
      </p:sp>
      <p:sp>
        <p:nvSpPr>
          <p:cNvPr id="8" name="Content Placeholder 7"/>
          <p:cNvSpPr>
            <a:spLocks noGrp="1"/>
          </p:cNvSpPr>
          <p:nvPr>
            <p:ph idx="1"/>
          </p:nvPr>
        </p:nvSpPr>
        <p:spPr>
          <a:xfrm>
            <a:off x="322385" y="2286001"/>
            <a:ext cx="8229600" cy="3657600"/>
          </a:xfrm>
        </p:spPr>
        <p:txBody>
          <a:bodyPr>
            <a:noAutofit/>
          </a:bodyPr>
          <a:lstStyle/>
          <a:p>
            <a:pPr marL="0" indent="0">
              <a:buNone/>
            </a:pPr>
            <a:r>
              <a:rPr lang="en-US" dirty="0" smtClean="0"/>
              <a:t>Start with donations from: </a:t>
            </a:r>
          </a:p>
          <a:p>
            <a:r>
              <a:rPr lang="en-US" sz="2800" dirty="0" smtClean="0"/>
              <a:t>Kiwanis</a:t>
            </a:r>
          </a:p>
          <a:p>
            <a:r>
              <a:rPr lang="en-US" sz="2800" dirty="0" smtClean="0"/>
              <a:t>Grants for projects</a:t>
            </a:r>
          </a:p>
          <a:p>
            <a:pPr lvl="1"/>
            <a:r>
              <a:rPr lang="en-US" dirty="0" smtClean="0"/>
              <a:t>FLOF and YOF (visit </a:t>
            </a:r>
            <a:r>
              <a:rPr lang="en-US" dirty="0" err="1" smtClean="0"/>
              <a:t>floridakeyclub.org</a:t>
            </a:r>
            <a:r>
              <a:rPr lang="en-US" dirty="0" smtClean="0"/>
              <a:t>)</a:t>
            </a:r>
            <a:endParaRPr lang="en-US" dirty="0"/>
          </a:p>
          <a:p>
            <a:r>
              <a:rPr lang="en-US" sz="2800" dirty="0" smtClean="0"/>
              <a:t>Businesses</a:t>
            </a:r>
          </a:p>
          <a:p>
            <a:r>
              <a:rPr lang="en-US" sz="2800" dirty="0" smtClean="0"/>
              <a:t>Sponsorships</a:t>
            </a:r>
          </a:p>
          <a:p>
            <a:r>
              <a:rPr lang="en-US" sz="2800" dirty="0" smtClean="0"/>
              <a:t>Bucket Drops</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9" name="Picture 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5" name="Rectangle 4"/>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latin typeface="+mj-lt"/>
                <a:cs typeface="Arial" charset="0"/>
              </a:rPr>
              <a:t>The Basics</a:t>
            </a:r>
            <a:endParaRPr lang="en-US" sz="4800" dirty="0">
              <a:solidFill>
                <a:schemeClr val="bg1"/>
              </a:solidFill>
              <a:effectLst>
                <a:outerShdw blurRad="50800" algn="ctr">
                  <a:srgbClr val="000000">
                    <a:alpha val="43000"/>
                  </a:srgbClr>
                </a:outerShdw>
              </a:effectLst>
              <a:latin typeface="+mj-lt"/>
            </a:endParaRPr>
          </a:p>
        </p:txBody>
      </p:sp>
      <p:sp>
        <p:nvSpPr>
          <p:cNvPr id="7" name="Content Placeholder 2"/>
          <p:cNvSpPr txBox="1">
            <a:spLocks/>
          </p:cNvSpPr>
          <p:nvPr/>
        </p:nvSpPr>
        <p:spPr bwMode="auto">
          <a:xfrm>
            <a:off x="381000" y="2484437"/>
            <a:ext cx="8305800"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fontAlgn="base">
              <a:spcBef>
                <a:spcPct val="20000"/>
              </a:spcBef>
              <a:spcAft>
                <a:spcPct val="0"/>
              </a:spcAft>
              <a:buSzPct val="100000"/>
              <a:buFont typeface="Arial"/>
              <a:buChar char="•"/>
            </a:pPr>
            <a:r>
              <a:rPr lang="en-US" sz="2400" dirty="0" smtClean="0">
                <a:latin typeface="Century Gothic"/>
                <a:ea typeface="Arial" charset="0"/>
                <a:cs typeface="Century Gothic"/>
              </a:rPr>
              <a:t>Two types of fundraising:</a:t>
            </a:r>
          </a:p>
          <a:p>
            <a:pPr marL="800100" lvl="1" indent="-342900" fontAlgn="base">
              <a:spcBef>
                <a:spcPct val="20000"/>
              </a:spcBef>
              <a:spcAft>
                <a:spcPct val="0"/>
              </a:spcAft>
              <a:buSzPct val="100000"/>
              <a:buFont typeface="Arial"/>
              <a:buChar char="•"/>
            </a:pPr>
            <a:r>
              <a:rPr lang="en-US" sz="2400" dirty="0" smtClean="0">
                <a:latin typeface="Century Gothic"/>
                <a:ea typeface="Arial" charset="0"/>
                <a:cs typeface="Century Gothic"/>
              </a:rPr>
              <a:t>Fundraising for your club  </a:t>
            </a:r>
          </a:p>
          <a:p>
            <a:pPr marL="800100" lvl="1" indent="-342900" fontAlgn="base">
              <a:spcBef>
                <a:spcPct val="20000"/>
              </a:spcBef>
              <a:spcAft>
                <a:spcPct val="0"/>
              </a:spcAft>
              <a:buSzPct val="100000"/>
              <a:buFont typeface="Arial"/>
              <a:buChar char="•"/>
            </a:pPr>
            <a:r>
              <a:rPr lang="en-US" sz="2400" dirty="0" smtClean="0">
                <a:latin typeface="Century Gothic"/>
                <a:ea typeface="Arial" charset="0"/>
                <a:cs typeface="Century Gothic"/>
              </a:rPr>
              <a:t>Fundraising for service </a:t>
            </a:r>
          </a:p>
          <a:p>
            <a:pPr lvl="1" fontAlgn="base">
              <a:spcBef>
                <a:spcPct val="20000"/>
              </a:spcBef>
              <a:spcAft>
                <a:spcPct val="0"/>
              </a:spcAft>
              <a:buSzPct val="100000"/>
            </a:pPr>
            <a:endParaRPr lang="en-US" sz="2400" dirty="0">
              <a:latin typeface="Century Gothic"/>
              <a:ea typeface="Arial" charset="0"/>
              <a:cs typeface="Century Gothic"/>
            </a:endParaRPr>
          </a:p>
          <a:p>
            <a:pPr marL="342900" lvl="1" indent="-342900" fontAlgn="base">
              <a:spcBef>
                <a:spcPct val="20000"/>
              </a:spcBef>
              <a:spcAft>
                <a:spcPct val="0"/>
              </a:spcAft>
              <a:buSzPct val="100000"/>
              <a:buFont typeface="Arial"/>
              <a:buChar char="•"/>
            </a:pPr>
            <a:r>
              <a:rPr lang="en-US" sz="2400" dirty="0" smtClean="0">
                <a:latin typeface="Century Gothic"/>
                <a:ea typeface="Arial" charset="0"/>
                <a:cs typeface="Century Gothic"/>
              </a:rPr>
              <a:t>Only fundraising for service results in service hours</a:t>
            </a:r>
            <a:endParaRPr lang="en-US" sz="2400" dirty="0">
              <a:latin typeface="Century Gothic"/>
              <a:ea typeface="Arial" charset="0"/>
              <a:cs typeface="Century Gothic"/>
            </a:endParaRPr>
          </a:p>
        </p:txBody>
      </p:sp>
      <p:pic>
        <p:nvPicPr>
          <p:cNvPr id="13" name="Picture 4"/>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905000" y="228600"/>
            <a:ext cx="7239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effectLst>
                  <a:outerShdw blurRad="38100" dist="38100" dir="2700000" algn="tl">
                    <a:srgbClr val="000000">
                      <a:alpha val="43137"/>
                    </a:srgbClr>
                  </a:outerShdw>
                </a:effectLst>
                <a:latin typeface="Century Gothic"/>
                <a:cs typeface="Century Gothic"/>
              </a:rPr>
              <a:t> Donations cont.</a:t>
            </a:r>
            <a:endParaRPr lang="en-US" sz="4800" dirty="0">
              <a:solidFill>
                <a:schemeClr val="bg1"/>
              </a:solidFill>
              <a:effectLst>
                <a:outerShdw blurRad="38100" dist="38100" dir="2700000" algn="tl">
                  <a:srgbClr val="000000">
                    <a:alpha val="43137"/>
                  </a:srgbClr>
                </a:outerShdw>
              </a:effectLst>
              <a:latin typeface="Century Gothic"/>
              <a:cs typeface="Century Gothic"/>
            </a:endParaRPr>
          </a:p>
        </p:txBody>
      </p:sp>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3" name="Content Placeholder 2"/>
          <p:cNvSpPr>
            <a:spLocks noGrp="1"/>
          </p:cNvSpPr>
          <p:nvPr>
            <p:ph idx="1"/>
          </p:nvPr>
        </p:nvSpPr>
        <p:spPr>
          <a:xfrm>
            <a:off x="381000" y="2332037"/>
            <a:ext cx="8305800" cy="4525963"/>
          </a:xfrm>
        </p:spPr>
        <p:txBody>
          <a:bodyPr>
            <a:normAutofit/>
          </a:bodyPr>
          <a:lstStyle/>
          <a:p>
            <a:r>
              <a:rPr lang="en-US" sz="2800" dirty="0" smtClean="0"/>
              <a:t>Donations can come in the form of money or goods.</a:t>
            </a:r>
            <a:endParaRPr lang="en-US" sz="2800" dirty="0"/>
          </a:p>
          <a:p>
            <a:r>
              <a:rPr lang="en-US" sz="2800" dirty="0" smtClean="0"/>
              <a:t>A business may be willing to give your club a discount.</a:t>
            </a:r>
            <a:endParaRPr lang="en-US" sz="2800" dirty="0"/>
          </a:p>
          <a:p>
            <a:r>
              <a:rPr lang="en-US" sz="2800" dirty="0" smtClean="0"/>
              <a:t>Time frame must be considered.</a:t>
            </a:r>
            <a:endParaRPr lang="en-US" sz="2800" dirty="0"/>
          </a:p>
          <a:p>
            <a:endParaRPr lang="en-US" sz="2400" dirty="0"/>
          </a:p>
        </p:txBody>
      </p:sp>
    </p:spTree>
    <p:extLst>
      <p:ext uri="{BB962C8B-B14F-4D97-AF65-F5344CB8AC3E}">
        <p14:creationId xmlns="" xmlns:p14="http://schemas.microsoft.com/office/powerpoint/2010/main" val="25987434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905000" y="228600"/>
            <a:ext cx="7239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effectLst>
                  <a:outerShdw blurRad="38100" dist="38100" dir="2700000" algn="tl">
                    <a:srgbClr val="000000">
                      <a:alpha val="43137"/>
                    </a:srgbClr>
                  </a:outerShdw>
                </a:effectLst>
                <a:latin typeface="Century Gothic"/>
                <a:cs typeface="Century Gothic"/>
              </a:rPr>
              <a:t>When working with Businesses </a:t>
            </a:r>
            <a:endParaRPr lang="en-US" sz="4800" dirty="0">
              <a:solidFill>
                <a:schemeClr val="bg1"/>
              </a:solidFill>
              <a:effectLst>
                <a:outerShdw blurRad="38100" dist="38100" dir="2700000" algn="tl">
                  <a:srgbClr val="000000">
                    <a:alpha val="43137"/>
                  </a:srgbClr>
                </a:outerShdw>
              </a:effectLst>
              <a:latin typeface="Century Gothic"/>
              <a:cs typeface="Century Gothic"/>
            </a:endParaRPr>
          </a:p>
        </p:txBody>
      </p:sp>
      <p:pic>
        <p:nvPicPr>
          <p:cNvPr id="9" name="Picture 8"/>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8" name="Content Placeholder 2"/>
          <p:cNvSpPr>
            <a:spLocks noGrp="1"/>
          </p:cNvSpPr>
          <p:nvPr>
            <p:ph idx="1"/>
          </p:nvPr>
        </p:nvSpPr>
        <p:spPr>
          <a:xfrm>
            <a:off x="381000" y="2332037"/>
            <a:ext cx="8229600" cy="4525963"/>
          </a:xfrm>
        </p:spPr>
        <p:txBody>
          <a:bodyPr>
            <a:normAutofit/>
          </a:bodyPr>
          <a:lstStyle/>
          <a:p>
            <a:r>
              <a:rPr lang="en-US" sz="2800" dirty="0" smtClean="0"/>
              <a:t>Every business has its own protocol for donations.</a:t>
            </a:r>
          </a:p>
          <a:p>
            <a:endParaRPr lang="en-US" sz="2800" dirty="0"/>
          </a:p>
          <a:p>
            <a:r>
              <a:rPr lang="en-US" sz="2800" dirty="0" smtClean="0"/>
              <a:t>You should first check a businesses' website for any paperwork.</a:t>
            </a:r>
          </a:p>
          <a:p>
            <a:endParaRPr lang="en-US" sz="2800" dirty="0" smtClean="0"/>
          </a:p>
          <a:p>
            <a:r>
              <a:rPr lang="en-US" sz="2800" dirty="0" smtClean="0"/>
              <a:t>Larger business will need lots of notice.</a:t>
            </a:r>
            <a:endParaRPr lang="en-US" dirty="0" smtClean="0"/>
          </a:p>
          <a:p>
            <a:endParaRPr lang="en-US" sz="2400" dirty="0"/>
          </a:p>
          <a:p>
            <a:endParaRPr lang="en-US" sz="2400" dirty="0" smtClean="0"/>
          </a:p>
        </p:txBody>
      </p:sp>
    </p:spTree>
    <p:extLst>
      <p:ext uri="{BB962C8B-B14F-4D97-AF65-F5344CB8AC3E}">
        <p14:creationId xmlns="" xmlns:p14="http://schemas.microsoft.com/office/powerpoint/2010/main" val="23257248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2133601"/>
            <a:ext cx="8229600" cy="2590800"/>
          </a:xfrm>
        </p:spPr>
        <p:txBody>
          <a:bodyPr>
            <a:normAutofit/>
          </a:bodyPr>
          <a:lstStyle/>
          <a:p>
            <a:r>
              <a:rPr lang="en-US" dirty="0" smtClean="0"/>
              <a:t>Be polite</a:t>
            </a:r>
          </a:p>
          <a:p>
            <a:r>
              <a:rPr lang="en-US" dirty="0" smtClean="0"/>
              <a:t>Have confidence</a:t>
            </a:r>
          </a:p>
          <a:p>
            <a:r>
              <a:rPr lang="en-US" dirty="0" smtClean="0"/>
              <a:t>Know your facts and information</a:t>
            </a:r>
          </a:p>
          <a:p>
            <a:r>
              <a:rPr lang="en-US" dirty="0" smtClean="0"/>
              <a:t>Be professional</a:t>
            </a:r>
          </a:p>
          <a:p>
            <a:endParaRPr lang="en-US" sz="2800" dirty="0" smtClean="0"/>
          </a:p>
        </p:txBody>
      </p:sp>
      <p:pic>
        <p:nvPicPr>
          <p:cNvPr id="11"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28800" y="152400"/>
            <a:ext cx="7315200" cy="1173162"/>
          </a:xfrm>
        </p:spPr>
        <p:txBody>
          <a:bodyPr>
            <a:noAutofit/>
          </a:bodyPr>
          <a:lstStyle/>
          <a:p>
            <a:r>
              <a:rPr lang="en-US" sz="4800" dirty="0" smtClean="0">
                <a:solidFill>
                  <a:schemeClr val="bg1"/>
                </a:solidFill>
                <a:effectLst>
                  <a:outerShdw blurRad="38100" dist="38100" dir="2700000" algn="tl">
                    <a:srgbClr val="000000">
                      <a:alpha val="43137"/>
                    </a:srgbClr>
                  </a:outerShdw>
                </a:effectLst>
              </a:rPr>
              <a:t>How to Ask for Money</a:t>
            </a:r>
            <a:endParaRPr lang="en-US" sz="48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2209800"/>
            <a:ext cx="8229600" cy="4525963"/>
          </a:xfrm>
        </p:spPr>
        <p:txBody>
          <a:bodyPr>
            <a:normAutofit/>
          </a:bodyPr>
          <a:lstStyle/>
          <a:p>
            <a:r>
              <a:rPr lang="en-US" dirty="0" smtClean="0"/>
              <a:t>Have a goal</a:t>
            </a:r>
          </a:p>
          <a:p>
            <a:r>
              <a:rPr lang="en-US" dirty="0" smtClean="0"/>
              <a:t>Have dedicated volunteers </a:t>
            </a:r>
          </a:p>
          <a:p>
            <a:r>
              <a:rPr lang="en-US" dirty="0" smtClean="0"/>
              <a:t>Have fun</a:t>
            </a:r>
            <a:endParaRPr lang="en-US" dirty="0"/>
          </a:p>
          <a:p>
            <a:r>
              <a:rPr lang="en-US" dirty="0" smtClean="0"/>
              <a:t>Reflect on it once you’re done</a:t>
            </a:r>
            <a:endParaRPr lang="en-US" dirty="0"/>
          </a:p>
        </p:txBody>
      </p:sp>
      <p:pic>
        <p:nvPicPr>
          <p:cNvPr id="11"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05000" y="228600"/>
            <a:ext cx="7239000" cy="944562"/>
          </a:xfrm>
        </p:spPr>
        <p:txBody>
          <a:bodyPr>
            <a:normAutofit fontScale="90000"/>
          </a:bodyPr>
          <a:lstStyle/>
          <a:p>
            <a:r>
              <a:rPr lang="en-US" sz="4800" dirty="0" smtClean="0">
                <a:solidFill>
                  <a:schemeClr val="bg1"/>
                </a:solidFill>
                <a:effectLst>
                  <a:outerShdw blurRad="38100" dist="38100" dir="2700000" algn="tl">
                    <a:srgbClr val="000000">
                      <a:alpha val="43137"/>
                    </a:srgbClr>
                  </a:outerShdw>
                </a:effectLst>
              </a:rPr>
              <a:t>General Fundraising Tips</a:t>
            </a:r>
            <a:endParaRPr lang="en-US" sz="4800"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0"/>
            <a:ext cx="8534400" cy="4585871"/>
          </a:xfrm>
          <a:prstGeom prst="rect">
            <a:avLst/>
          </a:prstGeom>
          <a:noFill/>
        </p:spPr>
        <p:txBody>
          <a:bodyPr wrap="square" rtlCol="0">
            <a:spAutoFit/>
          </a:bodyPr>
          <a:lstStyle/>
          <a:p>
            <a:r>
              <a:rPr lang="en-US" sz="2800" dirty="0" smtClean="0">
                <a:latin typeface="Century Gothic"/>
                <a:cs typeface="Century Gothic"/>
              </a:rPr>
              <a:t>If you need help, contact one of these people:</a:t>
            </a:r>
          </a:p>
          <a:p>
            <a:pPr marL="457200" indent="-457200">
              <a:buFont typeface="Lucida Grande"/>
              <a:buChar char="-"/>
            </a:pPr>
            <a:r>
              <a:rPr lang="en-US" sz="2800" dirty="0">
                <a:latin typeface="Century Gothic"/>
                <a:cs typeface="Century Gothic"/>
              </a:rPr>
              <a:t>Lieutenant </a:t>
            </a:r>
            <a:r>
              <a:rPr lang="en-US" sz="2800" dirty="0" smtClean="0">
                <a:latin typeface="Century Gothic"/>
                <a:cs typeface="Century Gothic"/>
              </a:rPr>
              <a:t>Governor</a:t>
            </a:r>
            <a:endParaRPr lang="en-US" sz="2800" dirty="0">
              <a:latin typeface="Century Gothic"/>
              <a:cs typeface="Century Gothic"/>
            </a:endParaRPr>
          </a:p>
          <a:p>
            <a:pPr marL="457200" indent="-457200">
              <a:buFont typeface="Lucida Grande"/>
              <a:buChar char="-"/>
            </a:pPr>
            <a:r>
              <a:rPr lang="en-US" sz="2800" dirty="0" smtClean="0">
                <a:latin typeface="Century Gothic"/>
                <a:cs typeface="Century Gothic"/>
              </a:rPr>
              <a:t>Zone Administrator</a:t>
            </a:r>
            <a:endParaRPr lang="en-US" sz="2800" dirty="0">
              <a:latin typeface="Century Gothic"/>
              <a:cs typeface="Century Gothic"/>
            </a:endParaRPr>
          </a:p>
          <a:p>
            <a:pPr marL="457200" indent="-457200">
              <a:buFont typeface="Lucida Grande"/>
              <a:buChar char="-"/>
            </a:pPr>
            <a:r>
              <a:rPr lang="en-US" sz="2800" dirty="0" smtClean="0">
                <a:latin typeface="Century Gothic"/>
                <a:cs typeface="Century Gothic"/>
              </a:rPr>
              <a:t>District Treasurer</a:t>
            </a:r>
          </a:p>
          <a:p>
            <a:endParaRPr lang="en-US" sz="2000" dirty="0" smtClean="0"/>
          </a:p>
          <a:p>
            <a:r>
              <a:rPr lang="en-US" sz="2800" dirty="0" smtClean="0"/>
              <a:t>Online Resources</a:t>
            </a:r>
            <a:endParaRPr lang="en-US" sz="2800" dirty="0" smtClean="0">
              <a:hlinkClick r:id="rId3"/>
            </a:endParaRPr>
          </a:p>
          <a:p>
            <a:pPr marL="342900" indent="-342900">
              <a:buFont typeface="Lucida Grande"/>
              <a:buChar char="-"/>
            </a:pPr>
            <a:r>
              <a:rPr lang="en-US" sz="2400" dirty="0" smtClean="0">
                <a:hlinkClick r:id="rId4"/>
              </a:rPr>
              <a:t>www.FloridaKeyClub.org</a:t>
            </a:r>
            <a:r>
              <a:rPr lang="en-US" sz="2400" dirty="0">
                <a:hlinkClick r:id="rId4"/>
              </a:rPr>
              <a:t>/theeliminateproject</a:t>
            </a:r>
            <a:r>
              <a:rPr lang="en-US" sz="2400" dirty="0"/>
              <a:t> </a:t>
            </a:r>
            <a:endParaRPr lang="en-US" sz="2400" dirty="0" smtClean="0">
              <a:hlinkClick r:id="rId5"/>
            </a:endParaRPr>
          </a:p>
          <a:p>
            <a:pPr marL="342900" indent="-342900">
              <a:buFont typeface="Lucida Grande"/>
              <a:buChar char="-"/>
            </a:pPr>
            <a:r>
              <a:rPr lang="en-US" sz="2400" dirty="0" smtClean="0">
                <a:hlinkClick r:id="rId5"/>
              </a:rPr>
              <a:t>www.FloridaKeyClub.org</a:t>
            </a:r>
            <a:r>
              <a:rPr lang="en-US" sz="2400" dirty="0">
                <a:hlinkClick r:id="rId5"/>
              </a:rPr>
              <a:t>/dcon</a:t>
            </a:r>
            <a:r>
              <a:rPr lang="en-US" sz="2400" dirty="0"/>
              <a:t> </a:t>
            </a:r>
          </a:p>
          <a:p>
            <a:endParaRPr lang="en-US" sz="2800" dirty="0"/>
          </a:p>
          <a:p>
            <a:endParaRPr lang="en-US" sz="2800" dirty="0" smtClean="0"/>
          </a:p>
          <a:p>
            <a:endParaRPr lang="en-US" sz="2800" dirty="0" smtClean="0"/>
          </a:p>
        </p:txBody>
      </p:sp>
      <p:pic>
        <p:nvPicPr>
          <p:cNvPr id="11" name="Content Placeholder 3"/>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9" name="Picture 4"/>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81200" y="304800"/>
            <a:ext cx="7162800"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rPr>
              <a:t>Resources</a:t>
            </a:r>
            <a:endParaRPr lang="en-US" sz="4800" dirty="0">
              <a:solidFill>
                <a:schemeClr val="bg1"/>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0"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7" name="TextBox 6"/>
          <p:cNvSpPr txBox="1"/>
          <p:nvPr/>
        </p:nvSpPr>
        <p:spPr>
          <a:xfrm>
            <a:off x="1981200" y="304800"/>
            <a:ext cx="7162800"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rPr>
              <a:t>FLOF/YOF</a:t>
            </a:r>
            <a:endParaRPr lang="en-US" sz="4800" dirty="0">
              <a:solidFill>
                <a:schemeClr val="bg1"/>
              </a:solidFill>
              <a:effectLst>
                <a:outerShdw blurRad="38100" dist="38100" dir="2700000" algn="tl">
                  <a:srgbClr val="000000">
                    <a:alpha val="43137"/>
                  </a:srgbClr>
                </a:outerShdw>
              </a:effectLst>
            </a:endParaRPr>
          </a:p>
        </p:txBody>
      </p:sp>
      <p:sp>
        <p:nvSpPr>
          <p:cNvPr id="13" name="Rectangle 12"/>
          <p:cNvSpPr/>
          <p:nvPr/>
        </p:nvSpPr>
        <p:spPr>
          <a:xfrm>
            <a:off x="228600" y="2209800"/>
            <a:ext cx="8458200" cy="4154983"/>
          </a:xfrm>
          <a:prstGeom prst="rect">
            <a:avLst/>
          </a:prstGeom>
        </p:spPr>
        <p:txBody>
          <a:bodyPr wrap="square">
            <a:spAutoFit/>
          </a:bodyPr>
          <a:lstStyle/>
          <a:p>
            <a:pPr marL="342900" indent="-342900">
              <a:buFont typeface="Arial"/>
              <a:buChar char="•"/>
            </a:pPr>
            <a:r>
              <a:rPr lang="en-US" sz="2400" dirty="0" smtClean="0"/>
              <a:t>The </a:t>
            </a:r>
            <a:r>
              <a:rPr lang="en-US" sz="2400" dirty="0"/>
              <a:t>Florida Opportunity Fund (FLOF) is a grant for service projects available only in the Florida District of Key Club International. </a:t>
            </a:r>
            <a:endParaRPr lang="en-US" sz="2400" dirty="0" smtClean="0"/>
          </a:p>
          <a:p>
            <a:pPr marL="342900" indent="-342900">
              <a:buFont typeface="Arial"/>
              <a:buChar char="•"/>
            </a:pPr>
            <a:endParaRPr lang="en-US" sz="2400" dirty="0"/>
          </a:p>
          <a:p>
            <a:pPr marL="342900" indent="-342900">
              <a:buFont typeface="Arial"/>
              <a:buChar char="•"/>
            </a:pPr>
            <a:r>
              <a:rPr lang="en-US" sz="2400" dirty="0"/>
              <a:t>FLOF can give clubs up to 2/3 the money necessary for service projects; however, schools must provide 1/3 of the amount they wish to receive</a:t>
            </a:r>
            <a:r>
              <a:rPr lang="en-US" sz="2400" dirty="0" smtClean="0"/>
              <a:t>.</a:t>
            </a:r>
          </a:p>
          <a:p>
            <a:pPr marL="342900" indent="-342900">
              <a:buFont typeface="Arial"/>
              <a:buChar char="•"/>
            </a:pPr>
            <a:endParaRPr lang="en-US" sz="2400" dirty="0" smtClean="0"/>
          </a:p>
          <a:p>
            <a:pPr marL="342900" indent="-342900">
              <a:buFont typeface="Arial"/>
              <a:buChar char="•"/>
            </a:pPr>
            <a:r>
              <a:rPr lang="en-US" sz="2400" dirty="0"/>
              <a:t>The amount of money you can get ranges from $100 to $1,000</a:t>
            </a:r>
            <a:r>
              <a:rPr lang="en-US" sz="2400" dirty="0" smtClean="0"/>
              <a:t>.</a:t>
            </a:r>
            <a:endParaRPr lang="en-US" sz="2400" dirty="0"/>
          </a:p>
          <a:p>
            <a:pPr marL="342900" indent="-342900">
              <a:buFont typeface="Arial"/>
              <a:buChar char="•"/>
            </a:pPr>
            <a:endParaRPr lang="en-US" sz="2400" dirty="0"/>
          </a:p>
        </p:txBody>
      </p:sp>
    </p:spTree>
    <p:extLst>
      <p:ext uri="{BB962C8B-B14F-4D97-AF65-F5344CB8AC3E}">
        <p14:creationId xmlns="" xmlns:p14="http://schemas.microsoft.com/office/powerpoint/2010/main" val="3521275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10" name="TextBox 9"/>
          <p:cNvSpPr txBox="1"/>
          <p:nvPr/>
        </p:nvSpPr>
        <p:spPr>
          <a:xfrm>
            <a:off x="1981200" y="304800"/>
            <a:ext cx="7162800"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rPr>
              <a:t>FLOF/YOF</a:t>
            </a:r>
            <a:endParaRPr lang="en-US" sz="48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228600" y="2286000"/>
            <a:ext cx="8458200" cy="3847207"/>
          </a:xfrm>
          <a:prstGeom prst="rect">
            <a:avLst/>
          </a:prstGeom>
        </p:spPr>
        <p:txBody>
          <a:bodyPr wrap="square">
            <a:spAutoFit/>
          </a:bodyPr>
          <a:lstStyle/>
          <a:p>
            <a:pPr marL="342900" indent="-342900">
              <a:buFont typeface="Arial"/>
              <a:buChar char="•"/>
            </a:pPr>
            <a:r>
              <a:rPr lang="en-US" sz="2000" dirty="0"/>
              <a:t>The Youth Opportunities Fund (YOF) is Key Club International’s grant program for service projects</a:t>
            </a:r>
            <a:r>
              <a:rPr lang="en-US" sz="2000" dirty="0" smtClean="0"/>
              <a:t>.</a:t>
            </a:r>
          </a:p>
          <a:p>
            <a:pPr marL="342900" indent="-342900">
              <a:buFont typeface="Arial"/>
              <a:buChar char="•"/>
            </a:pPr>
            <a:endParaRPr lang="en-US" sz="2000" dirty="0"/>
          </a:p>
          <a:p>
            <a:pPr marL="342900" indent="-342900">
              <a:buFont typeface="Arial"/>
              <a:buChar char="•"/>
            </a:pPr>
            <a:r>
              <a:rPr lang="en-US" sz="2000" dirty="0"/>
              <a:t>You can receive funding for projects between $100-$2,000 once a year. Applicants must have an adult advisor</a:t>
            </a:r>
            <a:r>
              <a:rPr lang="en-US" sz="3200" dirty="0" smtClean="0"/>
              <a:t>.</a:t>
            </a:r>
          </a:p>
          <a:p>
            <a:endParaRPr lang="en-US" sz="3200" dirty="0" smtClean="0"/>
          </a:p>
          <a:p>
            <a:pPr marL="342900" lvl="0" indent="-342900">
              <a:buFont typeface="Arial"/>
              <a:buChar char="•"/>
            </a:pPr>
            <a:r>
              <a:rPr lang="en-US" sz="2000" dirty="0" smtClean="0"/>
              <a:t>Applications must be received by Key Club International on or prior to October 15.</a:t>
            </a:r>
          </a:p>
          <a:p>
            <a:endParaRPr lang="en-US" sz="2000" dirty="0" smtClean="0"/>
          </a:p>
          <a:p>
            <a:pPr marL="342900" indent="-342900">
              <a:buFont typeface="Arial"/>
              <a:buChar char="•"/>
            </a:pPr>
            <a:r>
              <a:rPr lang="en-US" sz="2000" dirty="0" smtClean="0"/>
              <a:t>Decisions are released Mid-January.</a:t>
            </a:r>
          </a:p>
          <a:p>
            <a:pPr marL="342900" indent="-342900">
              <a:buFont typeface="Arial"/>
              <a:buChar char="•"/>
            </a:pPr>
            <a:endParaRPr lang="en-US" sz="2000" dirty="0"/>
          </a:p>
        </p:txBody>
      </p:sp>
    </p:spTree>
    <p:extLst>
      <p:ext uri="{BB962C8B-B14F-4D97-AF65-F5344CB8AC3E}">
        <p14:creationId xmlns="" xmlns:p14="http://schemas.microsoft.com/office/powerpoint/2010/main" val="25072301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5"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81200" y="304800"/>
            <a:ext cx="7162800"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rPr>
              <a:t>FLOF/YOF</a:t>
            </a:r>
            <a:endParaRPr lang="en-US" sz="4800" dirty="0">
              <a:solidFill>
                <a:schemeClr val="bg1"/>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9" name="TextBox 8"/>
          <p:cNvSpPr txBox="1"/>
          <p:nvPr/>
        </p:nvSpPr>
        <p:spPr>
          <a:xfrm>
            <a:off x="228600" y="2286000"/>
            <a:ext cx="6477000" cy="400110"/>
          </a:xfrm>
          <a:prstGeom prst="rect">
            <a:avLst/>
          </a:prstGeom>
          <a:noFill/>
        </p:spPr>
        <p:txBody>
          <a:bodyPr wrap="square" rtlCol="0">
            <a:spAutoFit/>
          </a:bodyPr>
          <a:lstStyle/>
          <a:p>
            <a:r>
              <a:rPr lang="en-US" sz="2000" b="1" dirty="0" smtClean="0"/>
              <a:t>In order to apply, go to </a:t>
            </a:r>
            <a:r>
              <a:rPr lang="en-US" sz="2000" b="1" dirty="0" err="1" smtClean="0"/>
              <a:t>www.floridakeyclub.org</a:t>
            </a:r>
            <a:endParaRPr lang="en-US" sz="2000" b="1" dirty="0"/>
          </a:p>
        </p:txBody>
      </p:sp>
      <p:pic>
        <p:nvPicPr>
          <p:cNvPr id="10" name="Picture 9" descr="Screen shot 2014-07-24 at 4.37.36 PM.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371600" y="2819400"/>
            <a:ext cx="6629400" cy="3298940"/>
          </a:xfrm>
          <a:prstGeom prst="rect">
            <a:avLst/>
          </a:prstGeom>
        </p:spPr>
      </p:pic>
      <p:sp>
        <p:nvSpPr>
          <p:cNvPr id="11" name="Right Arrow 10"/>
          <p:cNvSpPr/>
          <p:nvPr/>
        </p:nvSpPr>
        <p:spPr>
          <a:xfrm>
            <a:off x="1371600" y="5181600"/>
            <a:ext cx="762000" cy="457200"/>
          </a:xfrm>
          <a:prstGeom prst="rightArrow">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3" name="TextBox 12"/>
          <p:cNvSpPr txBox="1"/>
          <p:nvPr/>
        </p:nvSpPr>
        <p:spPr>
          <a:xfrm>
            <a:off x="152400" y="6324600"/>
            <a:ext cx="8763000" cy="369332"/>
          </a:xfrm>
          <a:prstGeom prst="rect">
            <a:avLst/>
          </a:prstGeom>
          <a:noFill/>
        </p:spPr>
        <p:txBody>
          <a:bodyPr wrap="square" rtlCol="0">
            <a:spAutoFit/>
          </a:bodyPr>
          <a:lstStyle/>
          <a:p>
            <a:r>
              <a:rPr lang="en-US" b="1" dirty="0" smtClean="0"/>
              <a:t>Under the “FLOF/YOF” tab, you will find all the information necessary to apply. </a:t>
            </a:r>
            <a:endParaRPr lang="en-US" b="1" dirty="0"/>
          </a:p>
        </p:txBody>
      </p:sp>
    </p:spTree>
    <p:extLst>
      <p:ext uri="{BB962C8B-B14F-4D97-AF65-F5344CB8AC3E}">
        <p14:creationId xmlns="" xmlns:p14="http://schemas.microsoft.com/office/powerpoint/2010/main" val="1931590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3"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3" name="Subtitle 2"/>
          <p:cNvSpPr>
            <a:spLocks noGrp="1"/>
          </p:cNvSpPr>
          <p:nvPr>
            <p:ph type="subTitle" idx="1"/>
          </p:nvPr>
        </p:nvSpPr>
        <p:spPr>
          <a:xfrm>
            <a:off x="990600" y="3429000"/>
            <a:ext cx="7315200" cy="1828800"/>
          </a:xfrm>
        </p:spPr>
        <p:txBody>
          <a:bodyPr>
            <a:normAutofit/>
          </a:bodyPr>
          <a:lstStyle/>
          <a:p>
            <a:r>
              <a:rPr lang="en-US" sz="7200" dirty="0" smtClean="0">
                <a:solidFill>
                  <a:schemeClr val="tx1"/>
                </a:solidFill>
                <a:effectLst>
                  <a:outerShdw blurRad="38100" dist="38100" dir="2700000" algn="tl">
                    <a:srgbClr val="000000">
                      <a:alpha val="43137"/>
                    </a:srgbClr>
                  </a:outerShdw>
                </a:effectLst>
              </a:rPr>
              <a:t>Questions?</a:t>
            </a:r>
            <a:endParaRPr lang="en-US" sz="7200" dirty="0">
              <a:solidFill>
                <a:schemeClr val="tx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24000"/>
          </a:blip>
          <a:srcRect t="-1" b="16250"/>
          <a:stretch/>
        </p:blipFill>
        <p:spPr>
          <a:xfrm>
            <a:off x="0" y="1752600"/>
            <a:ext cx="9144000" cy="5105399"/>
          </a:xfrm>
          <a:prstGeom prst="rect">
            <a:avLst/>
          </a:prstGeom>
        </p:spPr>
      </p:pic>
      <p:pic>
        <p:nvPicPr>
          <p:cNvPr id="9"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4" name="Title 3"/>
          <p:cNvSpPr>
            <a:spLocks noGrp="1"/>
          </p:cNvSpPr>
          <p:nvPr>
            <p:ph type="ctrTitle"/>
          </p:nvPr>
        </p:nvSpPr>
        <p:spPr>
          <a:xfrm>
            <a:off x="685800" y="2286000"/>
            <a:ext cx="7772400" cy="1470025"/>
          </a:xfrm>
        </p:spPr>
        <p:txBody>
          <a:bodyPr>
            <a:normAutofit/>
          </a:bodyPr>
          <a:lstStyle/>
          <a:p>
            <a:r>
              <a:rPr lang="en-US" sz="6000" dirty="0" smtClean="0"/>
              <a:t>CLUB FUNDRAISING</a:t>
            </a:r>
            <a:endParaRPr lang="en-US" sz="6000" dirty="0"/>
          </a:p>
        </p:txBody>
      </p:sp>
    </p:spTree>
    <p:extLst>
      <p:ext uri="{BB962C8B-B14F-4D97-AF65-F5344CB8AC3E}">
        <p14:creationId xmlns="" xmlns:p14="http://schemas.microsoft.com/office/powerpoint/2010/main" val="17478818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0"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latin typeface="+mj-lt"/>
              </a:rPr>
              <a:t>Club Fundraisers</a:t>
            </a:r>
            <a:endParaRPr lang="en-US" sz="4800" dirty="0">
              <a:solidFill>
                <a:schemeClr val="bg1"/>
              </a:solidFill>
              <a:effectLst>
                <a:outerShdw blurRad="50800" algn="ctr">
                  <a:srgbClr val="000000">
                    <a:alpha val="43000"/>
                  </a:srgbClr>
                </a:outerShdw>
              </a:effectLst>
              <a:latin typeface="+mj-lt"/>
            </a:endParaRPr>
          </a:p>
        </p:txBody>
      </p:sp>
      <p:sp>
        <p:nvSpPr>
          <p:cNvPr id="3" name="Content Placeholder 2"/>
          <p:cNvSpPr>
            <a:spLocks noGrp="1"/>
          </p:cNvSpPr>
          <p:nvPr>
            <p:ph idx="1"/>
          </p:nvPr>
        </p:nvSpPr>
        <p:spPr>
          <a:xfrm>
            <a:off x="228600" y="2332037"/>
            <a:ext cx="8382000" cy="4525963"/>
          </a:xfrm>
        </p:spPr>
        <p:txBody>
          <a:bodyPr>
            <a:normAutofit/>
          </a:bodyPr>
          <a:lstStyle/>
          <a:p>
            <a:r>
              <a:rPr lang="en-US" sz="2200" dirty="0" smtClean="0"/>
              <a:t>A club fundraiser will bring in funds that are meant to directly benefit your members</a:t>
            </a:r>
            <a:r>
              <a:rPr lang="en-US" sz="2200" dirty="0" smtClean="0"/>
              <a:t>.</a:t>
            </a:r>
            <a:endParaRPr lang="en-US" sz="2200" dirty="0" smtClean="0"/>
          </a:p>
          <a:p>
            <a:r>
              <a:rPr lang="en-US" sz="2200" dirty="0" smtClean="0"/>
              <a:t>Club </a:t>
            </a:r>
            <a:r>
              <a:rPr lang="en-US" sz="2200" dirty="0"/>
              <a:t>fundraisers do not count toward service hours</a:t>
            </a:r>
            <a:r>
              <a:rPr lang="en-US" sz="2200" dirty="0" smtClean="0"/>
              <a:t>.</a:t>
            </a:r>
            <a:endParaRPr lang="en-US" sz="2200" dirty="0"/>
          </a:p>
          <a:p>
            <a:r>
              <a:rPr lang="en-US" sz="2200" dirty="0" smtClean="0"/>
              <a:t>For example:</a:t>
            </a:r>
          </a:p>
          <a:p>
            <a:pPr lvl="1"/>
            <a:r>
              <a:rPr lang="en-US" sz="2200" dirty="0" smtClean="0"/>
              <a:t>Fundraising for DCON</a:t>
            </a:r>
          </a:p>
          <a:p>
            <a:pPr lvl="1"/>
            <a:r>
              <a:rPr lang="en-US" sz="2200" dirty="0" smtClean="0"/>
              <a:t>Fundraising for club T-shirts</a:t>
            </a:r>
          </a:p>
          <a:p>
            <a:pPr lvl="1"/>
            <a:r>
              <a:rPr lang="en-US" sz="2200" dirty="0" smtClean="0"/>
              <a:t>Fundraising for a club social event</a:t>
            </a:r>
          </a:p>
          <a:p>
            <a:pPr lvl="1">
              <a:buFont typeface="Arial"/>
              <a:buChar char="•"/>
            </a:pPr>
            <a:r>
              <a:rPr lang="en-US" sz="2400" b="1" dirty="0" smtClean="0"/>
              <a:t>What </a:t>
            </a:r>
            <a:r>
              <a:rPr lang="en-US" sz="2400" b="1" dirty="0"/>
              <a:t>fundraisers do you have for DCON?</a:t>
            </a:r>
          </a:p>
          <a:p>
            <a:pPr marL="457200" lvl="1" indent="0">
              <a:buNone/>
            </a:pPr>
            <a:endParaRPr lang="en-US" sz="2200" dirty="0" smtClean="0"/>
          </a:p>
          <a:p>
            <a:pPr lvl="1"/>
            <a:endParaRPr lang="en-US" sz="2200" dirty="0" smtClean="0"/>
          </a:p>
          <a:p>
            <a:endParaRPr lang="en-US" sz="2400" dirty="0" smtClean="0"/>
          </a:p>
          <a:p>
            <a:endParaRPr lang="en-US" sz="2400" dirty="0"/>
          </a:p>
          <a:p>
            <a:endParaRPr lang="en-US" sz="2400" dirty="0" smtClean="0"/>
          </a:p>
          <a:p>
            <a:endParaRPr lang="en-US" sz="2400" dirty="0" smtClean="0"/>
          </a:p>
          <a:p>
            <a:endParaRPr lang="en-US" sz="2400" dirty="0"/>
          </a:p>
          <a:p>
            <a:endParaRPr lang="en-US" sz="2400" dirty="0" smtClean="0"/>
          </a:p>
          <a:p>
            <a:endParaRPr lang="en-US" sz="2400" dirty="0"/>
          </a:p>
        </p:txBody>
      </p:sp>
      <p:pic>
        <p:nvPicPr>
          <p:cNvPr id="12" name="Picture 11"/>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Tree>
    <p:extLst>
      <p:ext uri="{BB962C8B-B14F-4D97-AF65-F5344CB8AC3E}">
        <p14:creationId xmlns="" xmlns:p14="http://schemas.microsoft.com/office/powerpoint/2010/main" val="6161352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14000"/>
          </a:blip>
          <a:srcRect t="-1" b="16250"/>
          <a:stretch/>
        </p:blipFill>
        <p:spPr>
          <a:xfrm>
            <a:off x="0" y="1752600"/>
            <a:ext cx="9144000" cy="5105399"/>
          </a:xfrm>
          <a:prstGeom prst="rect">
            <a:avLst/>
          </a:prstGeom>
        </p:spPr>
      </p:pic>
      <p:sp>
        <p:nvSpPr>
          <p:cNvPr id="4" name="Title 3"/>
          <p:cNvSpPr>
            <a:spLocks noGrp="1"/>
          </p:cNvSpPr>
          <p:nvPr>
            <p:ph type="ctrTitle"/>
          </p:nvPr>
        </p:nvSpPr>
        <p:spPr>
          <a:xfrm>
            <a:off x="685800" y="2362200"/>
            <a:ext cx="7772400" cy="1470025"/>
          </a:xfrm>
        </p:spPr>
        <p:txBody>
          <a:bodyPr>
            <a:noAutofit/>
          </a:bodyPr>
          <a:lstStyle/>
          <a:p>
            <a:r>
              <a:rPr lang="en-US" sz="5400" dirty="0" smtClean="0"/>
              <a:t>FUNDRAISING FOR SERVICE</a:t>
            </a:r>
            <a:endParaRPr lang="en-US" sz="5400" dirty="0"/>
          </a:p>
        </p:txBody>
      </p:sp>
      <p:pic>
        <p:nvPicPr>
          <p:cNvPr id="8"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9"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Tree>
    <p:extLst>
      <p:ext uri="{BB962C8B-B14F-4D97-AF65-F5344CB8AC3E}">
        <p14:creationId xmlns="" xmlns:p14="http://schemas.microsoft.com/office/powerpoint/2010/main" val="27290417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3"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905000" y="29587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latin typeface="+mj-lt"/>
                <a:cs typeface="Arial" charset="0"/>
              </a:rPr>
              <a:t>Fundraising for Service</a:t>
            </a:r>
            <a:endParaRPr lang="en-US" sz="4800" dirty="0">
              <a:solidFill>
                <a:schemeClr val="bg1"/>
              </a:solidFill>
              <a:effectLst>
                <a:outerShdw blurRad="50800" algn="ctr">
                  <a:srgbClr val="000000">
                    <a:alpha val="43000"/>
                  </a:srgbClr>
                </a:outerShdw>
              </a:effectLst>
              <a:latin typeface="+mj-lt"/>
            </a:endParaRPr>
          </a:p>
        </p:txBody>
      </p:sp>
      <p:sp>
        <p:nvSpPr>
          <p:cNvPr id="3" name="Content Placeholder 2"/>
          <p:cNvSpPr>
            <a:spLocks noGrp="1"/>
          </p:cNvSpPr>
          <p:nvPr>
            <p:ph idx="1"/>
          </p:nvPr>
        </p:nvSpPr>
        <p:spPr>
          <a:xfrm>
            <a:off x="228600" y="2344533"/>
            <a:ext cx="8458200" cy="3903867"/>
          </a:xfrm>
        </p:spPr>
        <p:txBody>
          <a:bodyPr>
            <a:normAutofit fontScale="77500" lnSpcReduction="20000"/>
          </a:bodyPr>
          <a:lstStyle/>
          <a:p>
            <a:r>
              <a:rPr lang="en-US" dirty="0" smtClean="0"/>
              <a:t>In these fundraisers, proceeds go to a worthy cause.</a:t>
            </a:r>
          </a:p>
          <a:p>
            <a:pPr marL="0" indent="0">
              <a:buNone/>
            </a:pPr>
            <a:endParaRPr lang="en-US" dirty="0" smtClean="0"/>
          </a:p>
          <a:p>
            <a:r>
              <a:rPr lang="en-US" dirty="0" smtClean="0"/>
              <a:t>You may also claim service hours for these events. </a:t>
            </a:r>
          </a:p>
          <a:p>
            <a:pPr marL="0" indent="0">
              <a:buNone/>
            </a:pPr>
            <a:endParaRPr lang="en-US" dirty="0" smtClean="0"/>
          </a:p>
          <a:p>
            <a:r>
              <a:rPr lang="en-US" dirty="0" smtClean="0"/>
              <a:t>You can get service hours for participating and planning. </a:t>
            </a:r>
          </a:p>
          <a:p>
            <a:pPr indent="0">
              <a:buNone/>
            </a:pPr>
            <a:endParaRPr lang="en-US" sz="2400" dirty="0"/>
          </a:p>
          <a:p>
            <a:endParaRPr lang="en-US" sz="2400" dirty="0" smtClean="0"/>
          </a:p>
          <a:p>
            <a:pPr marL="0" indent="0">
              <a:buNone/>
            </a:pPr>
            <a:r>
              <a:rPr lang="en-US" sz="2400" dirty="0" smtClean="0"/>
              <a:t> </a:t>
            </a:r>
            <a:endParaRPr lang="en-US" sz="2400" dirty="0"/>
          </a:p>
        </p:txBody>
      </p:sp>
      <p:pic>
        <p:nvPicPr>
          <p:cNvPr id="14" name="Picture 13"/>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Tree>
    <p:extLst>
      <p:ext uri="{BB962C8B-B14F-4D97-AF65-F5344CB8AC3E}">
        <p14:creationId xmlns="" xmlns:p14="http://schemas.microsoft.com/office/powerpoint/2010/main" val="28043984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3"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854201" y="457200"/>
            <a:ext cx="7289799" cy="830997"/>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latin typeface="+mj-lt"/>
                <a:cs typeface="Arial" charset="0"/>
              </a:rPr>
              <a:t>Fundraising for Service</a:t>
            </a:r>
            <a:endParaRPr lang="en-US" sz="4800" dirty="0">
              <a:solidFill>
                <a:schemeClr val="bg1"/>
              </a:solidFill>
              <a:effectLst>
                <a:outerShdw blurRad="50800" algn="ctr">
                  <a:srgbClr val="000000">
                    <a:alpha val="43000"/>
                  </a:srgbClr>
                </a:outerShdw>
              </a:effectLst>
              <a:latin typeface="+mj-lt"/>
            </a:endParaRPr>
          </a:p>
        </p:txBody>
      </p:sp>
      <p:sp>
        <p:nvSpPr>
          <p:cNvPr id="3" name="Content Placeholder 2"/>
          <p:cNvSpPr>
            <a:spLocks noGrp="1"/>
          </p:cNvSpPr>
          <p:nvPr>
            <p:ph idx="1"/>
          </p:nvPr>
        </p:nvSpPr>
        <p:spPr>
          <a:xfrm>
            <a:off x="228600" y="2133600"/>
            <a:ext cx="8686800" cy="4525963"/>
          </a:xfrm>
        </p:spPr>
        <p:txBody>
          <a:bodyPr>
            <a:normAutofit/>
          </a:bodyPr>
          <a:lstStyle/>
          <a:p>
            <a:r>
              <a:rPr lang="en-US" sz="2800" dirty="0"/>
              <a:t>For example: </a:t>
            </a:r>
          </a:p>
          <a:p>
            <a:pPr indent="450850"/>
            <a:r>
              <a:rPr lang="en-US" sz="2800" dirty="0"/>
              <a:t>Trick-or-treat for UNICEF </a:t>
            </a:r>
          </a:p>
          <a:p>
            <a:pPr indent="450850"/>
            <a:r>
              <a:rPr lang="en-US" sz="2800" dirty="0" smtClean="0"/>
              <a:t>Children’s Miracle Network</a:t>
            </a:r>
            <a:endParaRPr lang="en-US" sz="2800" dirty="0"/>
          </a:p>
          <a:p>
            <a:pPr indent="450850"/>
            <a:r>
              <a:rPr lang="en-US" sz="2800" dirty="0"/>
              <a:t>March of Dimes </a:t>
            </a:r>
          </a:p>
          <a:p>
            <a:pPr marL="0" indent="0">
              <a:buNone/>
            </a:pPr>
            <a:endParaRPr lang="en-US" sz="2400" dirty="0" smtClean="0"/>
          </a:p>
          <a:p>
            <a:r>
              <a:rPr lang="en-US" sz="2800" dirty="0" smtClean="0"/>
              <a:t>What other examples are you familiar with?</a:t>
            </a:r>
            <a:endParaRPr lang="en-US" sz="2800" dirty="0"/>
          </a:p>
        </p:txBody>
      </p:sp>
      <p:pic>
        <p:nvPicPr>
          <p:cNvPr id="6" name="Picture 5"/>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Tree>
    <p:extLst>
      <p:ext uri="{BB962C8B-B14F-4D97-AF65-F5344CB8AC3E}">
        <p14:creationId xmlns="" xmlns:p14="http://schemas.microsoft.com/office/powerpoint/2010/main" val="19704184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_KeyClub_seal_BW_PNG.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00" y="152400"/>
            <a:ext cx="1401946" cy="1393449"/>
          </a:xfrm>
          <a:prstGeom prst="rect">
            <a:avLst/>
          </a:prstGeom>
        </p:spPr>
      </p:pic>
      <p:pic>
        <p:nvPicPr>
          <p:cNvPr id="8" name="Content Placeholder 3"/>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1" name="Picture 10"/>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pic>
        <p:nvPicPr>
          <p:cNvPr id="12" name="Picture 4"/>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12901" y="58359"/>
            <a:ext cx="7289799" cy="1569660"/>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rPr>
              <a:t>What fundraising works? </a:t>
            </a:r>
            <a:endParaRPr lang="en-US" sz="4800" dirty="0">
              <a:solidFill>
                <a:schemeClr val="bg1"/>
              </a:solidFill>
              <a:effectLst>
                <a:outerShdw blurRad="50800" algn="ctr">
                  <a:srgbClr val="000000">
                    <a:alpha val="43000"/>
                  </a:srgbClr>
                </a:outerShdw>
              </a:effectLst>
            </a:endParaRPr>
          </a:p>
        </p:txBody>
      </p:sp>
      <p:sp>
        <p:nvSpPr>
          <p:cNvPr id="6" name="Content Placeholder 2"/>
          <p:cNvSpPr txBox="1">
            <a:spLocks/>
          </p:cNvSpPr>
          <p:nvPr/>
        </p:nvSpPr>
        <p:spPr bwMode="auto">
          <a:xfrm>
            <a:off x="457200" y="2438400"/>
            <a:ext cx="8382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6400" lvl="1" indent="-300038" defTabSz="914400" fontAlgn="base">
              <a:spcBef>
                <a:spcPct val="20000"/>
              </a:spcBef>
              <a:spcAft>
                <a:spcPct val="0"/>
              </a:spcAft>
              <a:buFont typeface="Arial"/>
              <a:buChar char="•"/>
            </a:pPr>
            <a:r>
              <a:rPr lang="en-US" sz="2800" dirty="0" smtClean="0">
                <a:latin typeface="Century Gothic"/>
                <a:ea typeface="Arial" charset="0"/>
                <a:cs typeface="Century Gothic"/>
              </a:rPr>
              <a:t>What does your club do to fundraise?</a:t>
            </a:r>
          </a:p>
          <a:p>
            <a:pPr marL="106362" lvl="1" defTabSz="914400" fontAlgn="base">
              <a:spcBef>
                <a:spcPct val="20000"/>
              </a:spcBef>
              <a:spcAft>
                <a:spcPct val="0"/>
              </a:spcAft>
            </a:pPr>
            <a:endParaRPr lang="en-US" sz="2800" dirty="0" smtClean="0">
              <a:latin typeface="Century Gothic"/>
              <a:ea typeface="Arial" charset="0"/>
              <a:cs typeface="Century Gothic"/>
            </a:endParaRPr>
          </a:p>
          <a:p>
            <a:pPr marL="406400" lvl="1" indent="-300038" defTabSz="914400" fontAlgn="base">
              <a:spcBef>
                <a:spcPct val="20000"/>
              </a:spcBef>
              <a:spcAft>
                <a:spcPct val="0"/>
              </a:spcAft>
              <a:buFont typeface="Arial"/>
              <a:buChar char="•"/>
            </a:pPr>
            <a:r>
              <a:rPr lang="en-US" sz="2800" dirty="0" smtClean="0">
                <a:latin typeface="Century Gothic"/>
                <a:ea typeface="Arial" charset="0"/>
                <a:cs typeface="Century Gothic"/>
              </a:rPr>
              <a:t>Share any tips you think may work for other clubs too!</a:t>
            </a:r>
          </a:p>
          <a:p>
            <a:pPr marL="406400" lvl="1" indent="-300038" defTabSz="914400" fontAlgn="base">
              <a:spcBef>
                <a:spcPct val="20000"/>
              </a:spcBef>
              <a:spcAft>
                <a:spcPct val="0"/>
              </a:spcAft>
              <a:buFont typeface="Arial"/>
              <a:buChar char="•"/>
            </a:pPr>
            <a:endParaRPr lang="en-US" sz="2800" dirty="0">
              <a:latin typeface="Century Gothic"/>
              <a:ea typeface="Arial" charset="0"/>
              <a:cs typeface="Century Gothic"/>
            </a:endParaRPr>
          </a:p>
          <a:p>
            <a:pPr marL="406400" lvl="1" indent="-300038" defTabSz="914400" fontAlgn="base">
              <a:spcBef>
                <a:spcPct val="20000"/>
              </a:spcBef>
              <a:spcAft>
                <a:spcPct val="0"/>
              </a:spcAft>
              <a:buFont typeface="Arial"/>
              <a:buChar char="•"/>
            </a:pPr>
            <a:endParaRPr lang="en-US" sz="2400" dirty="0">
              <a:latin typeface="Century Gothic"/>
              <a:ea typeface="Arial" charset="0"/>
              <a:cs typeface="Century Gothic"/>
            </a:endParaRPr>
          </a:p>
          <a:p>
            <a:pPr marL="406400" lvl="1" indent="-300038" defTabSz="914400" fontAlgn="base">
              <a:spcBef>
                <a:spcPct val="20000"/>
              </a:spcBef>
              <a:spcAft>
                <a:spcPct val="0"/>
              </a:spcAft>
              <a:buFont typeface="Arial"/>
              <a:buChar char="•"/>
            </a:pPr>
            <a:endParaRPr lang="en-US" sz="2400" dirty="0" smtClean="0">
              <a:latin typeface="Century Gothic"/>
              <a:ea typeface="Arial" charset="0"/>
              <a:cs typeface="Century Gothic"/>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304800" y="22860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49262" lvl="1" indent="-342900" defTabSz="914400" fontAlgn="base">
              <a:spcBef>
                <a:spcPct val="20000"/>
              </a:spcBef>
              <a:spcAft>
                <a:spcPct val="0"/>
              </a:spcAft>
              <a:buFont typeface="Arial"/>
              <a:buChar char="•"/>
            </a:pPr>
            <a:r>
              <a:rPr lang="en-US" sz="2200" dirty="0" smtClean="0">
                <a:latin typeface="Century Gothic"/>
                <a:ea typeface="Arial" charset="0"/>
                <a:cs typeface="Century Gothic"/>
              </a:rPr>
              <a:t>The ideal fundraiser requires little or no money to put on, but will result in great </a:t>
            </a:r>
            <a:r>
              <a:rPr lang="en-US" sz="2200" dirty="0" smtClean="0">
                <a:latin typeface="Century Gothic"/>
                <a:ea typeface="Arial" charset="0"/>
                <a:cs typeface="Century Gothic"/>
              </a:rPr>
              <a:t>funds</a:t>
            </a:r>
            <a:endParaRPr lang="en-US" sz="2200" dirty="0">
              <a:latin typeface="Century Gothic"/>
              <a:ea typeface="Arial" charset="0"/>
              <a:cs typeface="Century Gothic"/>
            </a:endParaRPr>
          </a:p>
          <a:p>
            <a:pPr marL="406400" lvl="1" indent="-300038" defTabSz="914400" fontAlgn="base">
              <a:spcBef>
                <a:spcPct val="20000"/>
              </a:spcBef>
              <a:spcAft>
                <a:spcPct val="0"/>
              </a:spcAft>
              <a:buFont typeface="Arial"/>
              <a:buChar char="•"/>
            </a:pPr>
            <a:r>
              <a:rPr lang="en-US" sz="2200" dirty="0" smtClean="0">
                <a:latin typeface="Century Gothic"/>
                <a:ea typeface="Arial" charset="0"/>
                <a:cs typeface="Century Gothic"/>
              </a:rPr>
              <a:t>Planning and effort is the key in any fundraiser!  </a:t>
            </a:r>
            <a:endParaRPr lang="en-US" sz="2200" dirty="0">
              <a:latin typeface="Century Gothic"/>
              <a:ea typeface="Arial" charset="0"/>
              <a:cs typeface="Century Gothic"/>
            </a:endParaRPr>
          </a:p>
          <a:p>
            <a:pPr marL="406400" lvl="1" indent="-300038" defTabSz="914400" fontAlgn="base">
              <a:spcBef>
                <a:spcPct val="20000"/>
              </a:spcBef>
              <a:spcAft>
                <a:spcPct val="0"/>
              </a:spcAft>
              <a:buFont typeface="Arial"/>
              <a:buChar char="•"/>
            </a:pPr>
            <a:r>
              <a:rPr lang="en-US" sz="2200" dirty="0" smtClean="0">
                <a:ea typeface="Arial" charset="0"/>
                <a:cs typeface="Century Gothic"/>
              </a:rPr>
              <a:t>Examples </a:t>
            </a:r>
            <a:r>
              <a:rPr lang="en-US" sz="2200" dirty="0">
                <a:ea typeface="Arial" charset="0"/>
                <a:cs typeface="Century Gothic"/>
              </a:rPr>
              <a:t>may include:</a:t>
            </a:r>
          </a:p>
          <a:p>
            <a:pPr marL="800100" lvl="1" indent="-342900" fontAlgn="base">
              <a:spcBef>
                <a:spcPct val="20000"/>
              </a:spcBef>
              <a:spcAft>
                <a:spcPct val="0"/>
              </a:spcAft>
              <a:buFont typeface="Arial" charset="0"/>
              <a:buChar char="•"/>
            </a:pPr>
            <a:r>
              <a:rPr lang="en-US" sz="2200" dirty="0">
                <a:ea typeface="Arial" charset="0"/>
                <a:cs typeface="Century Gothic"/>
              </a:rPr>
              <a:t>Car Washes</a:t>
            </a:r>
          </a:p>
          <a:p>
            <a:pPr marL="800100" lvl="1" indent="-342900" fontAlgn="base">
              <a:spcBef>
                <a:spcPct val="20000"/>
              </a:spcBef>
              <a:spcAft>
                <a:spcPct val="0"/>
              </a:spcAft>
              <a:buFont typeface="Arial" charset="0"/>
              <a:buChar char="•"/>
            </a:pPr>
            <a:r>
              <a:rPr lang="en-US" sz="2200" dirty="0">
                <a:ea typeface="Arial" charset="0"/>
                <a:cs typeface="Century Gothic"/>
              </a:rPr>
              <a:t>Bake Sales</a:t>
            </a:r>
          </a:p>
          <a:p>
            <a:pPr marL="800100" lvl="1" indent="-342900" fontAlgn="base">
              <a:spcBef>
                <a:spcPct val="20000"/>
              </a:spcBef>
              <a:spcAft>
                <a:spcPct val="0"/>
              </a:spcAft>
              <a:buFont typeface="Arial" charset="0"/>
              <a:buChar char="•"/>
            </a:pPr>
            <a:r>
              <a:rPr lang="en-US" sz="2200" dirty="0">
                <a:ea typeface="Arial" charset="0"/>
                <a:cs typeface="Century Gothic"/>
              </a:rPr>
              <a:t>Pancake Breakfasts </a:t>
            </a:r>
          </a:p>
          <a:p>
            <a:pPr marL="800100" lvl="1" indent="-342900" fontAlgn="base">
              <a:spcBef>
                <a:spcPct val="20000"/>
              </a:spcBef>
              <a:spcAft>
                <a:spcPct val="0"/>
              </a:spcAft>
              <a:buFont typeface="Arial" charset="0"/>
              <a:buChar char="•"/>
            </a:pPr>
            <a:r>
              <a:rPr lang="en-US" sz="2200" dirty="0">
                <a:ea typeface="Arial" charset="0"/>
                <a:cs typeface="Century Gothic"/>
              </a:rPr>
              <a:t>Movie days after school</a:t>
            </a:r>
          </a:p>
          <a:p>
            <a:pPr marL="800100" lvl="1" indent="-342900" fontAlgn="base">
              <a:spcBef>
                <a:spcPct val="20000"/>
              </a:spcBef>
              <a:spcAft>
                <a:spcPct val="0"/>
              </a:spcAft>
              <a:buFont typeface="Arial" charset="0"/>
              <a:buChar char="•"/>
            </a:pPr>
            <a:r>
              <a:rPr lang="en-US" sz="2200" dirty="0">
                <a:ea typeface="Arial" charset="0"/>
                <a:cs typeface="Century Gothic"/>
              </a:rPr>
              <a:t>Raffles</a:t>
            </a:r>
          </a:p>
          <a:p>
            <a:pPr marL="406400" lvl="1" indent="-300038" fontAlgn="base">
              <a:spcBef>
                <a:spcPct val="20000"/>
              </a:spcBef>
              <a:spcAft>
                <a:spcPct val="0"/>
              </a:spcAft>
              <a:buFont typeface="Arial"/>
              <a:buChar char="•"/>
            </a:pPr>
            <a:endParaRPr lang="en-US" sz="2000" dirty="0" smtClean="0">
              <a:latin typeface="Century Gothic"/>
              <a:ea typeface="Arial" charset="0"/>
              <a:cs typeface="Century Gothic"/>
            </a:endParaRPr>
          </a:p>
          <a:p>
            <a:pPr marL="406400" lvl="1" indent="-300038" fontAlgn="base">
              <a:spcBef>
                <a:spcPct val="20000"/>
              </a:spcBef>
              <a:spcAft>
                <a:spcPct val="0"/>
              </a:spcAft>
              <a:buFont typeface="Arial"/>
              <a:buChar char="•"/>
            </a:pPr>
            <a:endParaRPr lang="en-US" sz="2000" dirty="0">
              <a:latin typeface="Century Gothic"/>
              <a:ea typeface="Arial" charset="0"/>
              <a:cs typeface="Century Gothic"/>
            </a:endParaRPr>
          </a:p>
          <a:p>
            <a:pPr marL="406400" lvl="1" indent="-300038" fontAlgn="base">
              <a:spcBef>
                <a:spcPct val="20000"/>
              </a:spcBef>
              <a:spcAft>
                <a:spcPct val="0"/>
              </a:spcAft>
              <a:buFont typeface="Arial"/>
              <a:buChar char="•"/>
            </a:pPr>
            <a:endParaRPr lang="en-US" sz="2400" dirty="0" smtClean="0">
              <a:latin typeface="Century Gothic"/>
              <a:ea typeface="Arial" charset="0"/>
              <a:cs typeface="Century Gothic"/>
            </a:endParaRPr>
          </a:p>
        </p:txBody>
      </p:sp>
      <p:pic>
        <p:nvPicPr>
          <p:cNvPr id="11" name="Content Placeholder 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0" y="0"/>
            <a:ext cx="9144000" cy="1938528"/>
          </a:xfrm>
          <a:prstGeom prst="rect">
            <a:avLst/>
          </a:prstGeom>
        </p:spPr>
      </p:pic>
      <p:pic>
        <p:nvPicPr>
          <p:cNvPr id="1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676400"/>
            <a:ext cx="9144000"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381000" y="152400"/>
            <a:ext cx="1568425" cy="1371600"/>
          </a:xfrm>
          <a:prstGeom prst="rect">
            <a:avLst/>
          </a:prstGeom>
        </p:spPr>
      </p:pic>
      <p:sp>
        <p:nvSpPr>
          <p:cNvPr id="5" name="Rectangle 4"/>
          <p:cNvSpPr/>
          <p:nvPr/>
        </p:nvSpPr>
        <p:spPr>
          <a:xfrm>
            <a:off x="1612901" y="58359"/>
            <a:ext cx="7289799" cy="1569660"/>
          </a:xfrm>
          <a:prstGeom prst="rect">
            <a:avLst/>
          </a:prstGeom>
        </p:spPr>
        <p:txBody>
          <a:bodyPr wrap="square">
            <a:spAutoFit/>
          </a:bodyPr>
          <a:lstStyle/>
          <a:p>
            <a:pPr algn="ctr"/>
            <a:r>
              <a:rPr lang="en-US" sz="4800" dirty="0" smtClean="0">
                <a:solidFill>
                  <a:schemeClr val="bg1"/>
                </a:solidFill>
                <a:effectLst>
                  <a:outerShdw blurRad="50800" algn="ctr">
                    <a:srgbClr val="000000">
                      <a:alpha val="43000"/>
                    </a:srgbClr>
                  </a:outerShdw>
                </a:effectLst>
              </a:rPr>
              <a:t>What fundraising works? </a:t>
            </a:r>
            <a:endParaRPr lang="en-US" sz="4800" dirty="0">
              <a:solidFill>
                <a:schemeClr val="bg1"/>
              </a:solidFill>
              <a:effectLst>
                <a:outerShdw blurRad="50800" algn="ctr">
                  <a:srgbClr val="000000">
                    <a:alpha val="43000"/>
                  </a:srgbClr>
                </a:outerShdw>
              </a:effectLst>
            </a:endParaRPr>
          </a:p>
        </p:txBody>
      </p:sp>
    </p:spTree>
    <p:extLst>
      <p:ext uri="{BB962C8B-B14F-4D97-AF65-F5344CB8AC3E}">
        <p14:creationId xmlns="" xmlns:p14="http://schemas.microsoft.com/office/powerpoint/2010/main" val="2871544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Fundraising.thmx</Template>
  <TotalTime>30111</TotalTime>
  <Words>1853</Words>
  <Application>Microsoft Macintosh PowerPoint</Application>
  <PresentationFormat>On-screen Show (4:3)</PresentationFormat>
  <Paragraphs>255</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FUNDRAISING</vt:lpstr>
      <vt:lpstr>Slide 2</vt:lpstr>
      <vt:lpstr>CLUB FUNDRAISING</vt:lpstr>
      <vt:lpstr>Slide 4</vt:lpstr>
      <vt:lpstr>FUNDRAISING FOR SERVICE</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Donations</vt:lpstr>
      <vt:lpstr>Slide 20</vt:lpstr>
      <vt:lpstr>Slide 21</vt:lpstr>
      <vt:lpstr>How to Ask for Money</vt:lpstr>
      <vt:lpstr>General Fundraising Tips</vt:lpstr>
      <vt:lpstr>Slide 24</vt:lpstr>
      <vt:lpstr>Slide 25</vt:lpstr>
      <vt:lpstr>Slide 26</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Club 101</dc:title>
  <dc:creator>Tyler Johnson</dc:creator>
  <cp:lastModifiedBy>Katie Havemann</cp:lastModifiedBy>
  <cp:revision>211</cp:revision>
  <dcterms:created xsi:type="dcterms:W3CDTF">2012-08-15T22:30:00Z</dcterms:created>
  <dcterms:modified xsi:type="dcterms:W3CDTF">2015-08-25T21:38:53Z</dcterms:modified>
</cp:coreProperties>
</file>