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6" r:id="rId3"/>
    <p:sldId id="271" r:id="rId4"/>
    <p:sldId id="278" r:id="rId5"/>
    <p:sldId id="279" r:id="rId6"/>
    <p:sldId id="285" r:id="rId7"/>
    <p:sldId id="274" r:id="rId8"/>
    <p:sldId id="275" r:id="rId9"/>
    <p:sldId id="269" r:id="rId10"/>
    <p:sldId id="270" r:id="rId11"/>
    <p:sldId id="280" r:id="rId12"/>
    <p:sldId id="286" r:id="rId13"/>
    <p:sldId id="273" r:id="rId14"/>
    <p:sldId id="281" r:id="rId15"/>
    <p:sldId id="282" r:id="rId16"/>
    <p:sldId id="287" r:id="rId17"/>
    <p:sldId id="290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Hernandez" initials="Am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995" autoAdjust="0"/>
  </p:normalViewPr>
  <p:slideViewPr>
    <p:cSldViewPr>
      <p:cViewPr>
        <p:scale>
          <a:sx n="61" d="100"/>
          <a:sy n="61" d="100"/>
        </p:scale>
        <p:origin x="-159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FBDC8-15B3-42B6-BDE5-BD0C78DB40E0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6CE80-F853-4113-A57A-1FC6CA5B18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72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must be postmarked</a:t>
            </a:r>
            <a:r>
              <a:rPr lang="en-US" baseline="0" dirty="0" smtClean="0"/>
              <a:t> </a:t>
            </a:r>
            <a:r>
              <a:rPr lang="en-US" dirty="0" smtClean="0"/>
              <a:t>by October 15</a:t>
            </a:r>
            <a:r>
              <a:rPr lang="en-US" baseline="30000" dirty="0" smtClean="0"/>
              <a:t>th</a:t>
            </a:r>
            <a:r>
              <a:rPr lang="en-US" dirty="0" smtClean="0"/>
              <a:t> of the school year</a:t>
            </a:r>
          </a:p>
          <a:p>
            <a:r>
              <a:rPr lang="en-US" dirty="0" smtClean="0"/>
              <a:t>You’ll be informed</a:t>
            </a:r>
            <a:r>
              <a:rPr lang="en-US" baseline="0" dirty="0" smtClean="0"/>
              <a:t> of International’s decision by mid-January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CE80-F853-4113-A57A-1FC6CA5B18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Children Hungry on Weekends, Not on Our Watch</a:t>
            </a:r>
          </a:p>
          <a:p>
            <a:r>
              <a:rPr lang="en-US" baseline="0" dirty="0" smtClean="0"/>
              <a:t>Ongoing project</a:t>
            </a:r>
          </a:p>
          <a:p>
            <a:r>
              <a:rPr lang="en-US" baseline="0" dirty="0" smtClean="0"/>
              <a:t>Food 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CE80-F853-4113-A57A-1FC6CA5B18F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Built a playground for Elementary School</a:t>
            </a:r>
          </a:p>
          <a:p>
            <a:r>
              <a:rPr lang="en-US" baseline="0" dirty="0" smtClean="0"/>
              <a:t>Raised funds over three year period</a:t>
            </a:r>
          </a:p>
          <a:p>
            <a:r>
              <a:rPr lang="en-US" baseline="0" dirty="0" smtClean="0"/>
              <a:t>Had corporate sponsors in addition to YOF 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CE80-F853-4113-A57A-1FC6CA5B18F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Summary (</a:t>
            </a:r>
            <a:r>
              <a:rPr lang="en-US" baseline="0" smtClean="0"/>
              <a:t>closing slide)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CE80-F853-4113-A57A-1FC6CA5B18F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Adult can be Faculty/Kiwanis</a:t>
            </a:r>
            <a:r>
              <a:rPr lang="en-US" baseline="0" dirty="0" smtClean="0"/>
              <a:t> Advisor, or School administrator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CE80-F853-4113-A57A-1FC6CA5B18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Especially</a:t>
            </a:r>
            <a:r>
              <a:rPr lang="en-US" baseline="0" dirty="0" smtClean="0"/>
              <a:t> one of Key Club’s Preferred Charities</a:t>
            </a:r>
          </a:p>
          <a:p>
            <a:r>
              <a:rPr lang="en-US" baseline="0" dirty="0" smtClean="0"/>
              <a:t> - March for Dimes</a:t>
            </a:r>
          </a:p>
          <a:p>
            <a:r>
              <a:rPr lang="en-US" baseline="0" dirty="0" smtClean="0"/>
              <a:t> - Children’s Miracle Network</a:t>
            </a:r>
          </a:p>
          <a:p>
            <a:r>
              <a:rPr lang="en-US" baseline="0" dirty="0" smtClean="0"/>
              <a:t> - UNICEF</a:t>
            </a:r>
          </a:p>
          <a:p>
            <a:r>
              <a:rPr lang="en-US" baseline="0" dirty="0" smtClean="0"/>
              <a:t> - The Eliminate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CE80-F853-4113-A57A-1FC6CA5B18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have to provide 1/3 the cost.</a:t>
            </a:r>
          </a:p>
          <a:p>
            <a:r>
              <a:rPr lang="en-US" dirty="0" smtClean="0"/>
              <a:t>Money</a:t>
            </a:r>
            <a:r>
              <a:rPr lang="en-US" baseline="0" dirty="0" smtClean="0"/>
              <a:t> can come from your club, your Kiwanis club, sponsors or partners, etc</a:t>
            </a:r>
          </a:p>
          <a:p>
            <a:r>
              <a:rPr lang="en-US" baseline="0" dirty="0" smtClean="0"/>
              <a:t>You can get 5 grants in a single year, but they can’t add to more than $1000 all together</a:t>
            </a:r>
          </a:p>
          <a:p>
            <a:r>
              <a:rPr lang="en-US" baseline="0" dirty="0" smtClean="0"/>
              <a:t>Good standing is based on:</a:t>
            </a:r>
          </a:p>
          <a:p>
            <a:r>
              <a:rPr lang="en-US" baseline="0" dirty="0" smtClean="0"/>
              <a:t> - Attendance</a:t>
            </a:r>
          </a:p>
          <a:p>
            <a:r>
              <a:rPr lang="en-US" baseline="0" dirty="0" smtClean="0"/>
              <a:t> - Pride Reports</a:t>
            </a:r>
          </a:p>
          <a:p>
            <a:r>
              <a:rPr lang="en-US" baseline="0" dirty="0" smtClean="0"/>
              <a:t> - Projects</a:t>
            </a:r>
          </a:p>
          <a:p>
            <a:r>
              <a:rPr lang="en-US" baseline="0" dirty="0" smtClean="0"/>
              <a:t> - Dues paid</a:t>
            </a:r>
          </a:p>
          <a:p>
            <a:r>
              <a:rPr lang="en-US" baseline="0" dirty="0" smtClean="0"/>
              <a:t> - Complete OIF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CE80-F853-4113-A57A-1FC6CA5B18F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means you</a:t>
            </a:r>
            <a:r>
              <a:rPr lang="en-US" baseline="0" dirty="0" smtClean="0"/>
              <a:t> can get a grant for a summer service project, but you have to request it by April 30</a:t>
            </a:r>
            <a:r>
              <a:rPr lang="en-US" baseline="30000" dirty="0" smtClean="0"/>
              <a:t>th</a:t>
            </a:r>
          </a:p>
          <a:p>
            <a:r>
              <a:rPr lang="en-US" baseline="30000" dirty="0" smtClean="0"/>
              <a:t>Emphasize that LTGs need to fill out a portion of the application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CE80-F853-4113-A57A-1FC6CA5B18F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ever option comes the</a:t>
            </a:r>
            <a:r>
              <a:rPr lang="en-US" baseline="0" dirty="0" smtClean="0"/>
              <a:t> earliest is your deadline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CE80-F853-4113-A57A-1FC6CA5B18F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I’d recommend just filling out the</a:t>
            </a:r>
            <a:r>
              <a:rPr lang="en-US" baseline="0" dirty="0" smtClean="0"/>
              <a:t> form……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CE80-F853-4113-A57A-1FC6CA5B18F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wouldn’t believe how common a</a:t>
            </a:r>
            <a:r>
              <a:rPr lang="en-US" baseline="0" dirty="0" smtClean="0"/>
              <a:t> problem that is</a:t>
            </a:r>
          </a:p>
          <a:p>
            <a:r>
              <a:rPr lang="en-US" baseline="0" dirty="0" smtClean="0"/>
              <a:t> - Money is going strictly to a service project</a:t>
            </a:r>
          </a:p>
          <a:p>
            <a:r>
              <a:rPr lang="en-US" baseline="0" dirty="0" smtClean="0"/>
              <a:t> - Money is not donated straight to a cause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CE80-F853-4113-A57A-1FC6CA5B18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Donated to Habitat and worked to build house with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6CE80-F853-4113-A57A-1FC6CA5B18F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E0E0-3437-46B7-AF14-10E76D4E9A5F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A41-33C6-4FCB-99E9-E668E90F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E0E0-3437-46B7-AF14-10E76D4E9A5F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A41-33C6-4FCB-99E9-E668E90F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E0E0-3437-46B7-AF14-10E76D4E9A5F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A41-33C6-4FCB-99E9-E668E90F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E0E0-3437-46B7-AF14-10E76D4E9A5F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A41-33C6-4FCB-99E9-E668E90F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E0E0-3437-46B7-AF14-10E76D4E9A5F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A41-33C6-4FCB-99E9-E668E90F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E0E0-3437-46B7-AF14-10E76D4E9A5F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A41-33C6-4FCB-99E9-E668E90F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E0E0-3437-46B7-AF14-10E76D4E9A5F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A41-33C6-4FCB-99E9-E668E90F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E0E0-3437-46B7-AF14-10E76D4E9A5F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A41-33C6-4FCB-99E9-E668E90F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E0E0-3437-46B7-AF14-10E76D4E9A5F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A41-33C6-4FCB-99E9-E668E90F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E0E0-3437-46B7-AF14-10E76D4E9A5F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A41-33C6-4FCB-99E9-E668E90F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E0E0-3437-46B7-AF14-10E76D4E9A5F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9A41-33C6-4FCB-99E9-E668E90F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E0E0-3437-46B7-AF14-10E76D4E9A5F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29A41-33C6-4FCB-99E9-E668E90FD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hyperlink" Target="mailto:division16@floridakeyclub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reasurer@floridakeyclub.or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eyclub.org/service/fund/yof/yofgrant.aspx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oridakeyclub.org/FLOF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KeyClub_Green circles graphic 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220200" cy="2133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14400" y="3048000"/>
            <a:ext cx="53340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charset="0"/>
                <a:ea typeface="Arial" charset="0"/>
                <a:cs typeface="Arial" charset="0"/>
              </a:rPr>
              <a:t>FLOF and YOF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Template_KeyClub_White pencil graph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7525"/>
            <a:ext cx="92202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6" name="Picture 5" descr="stamp logo no 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819400"/>
            <a:ext cx="2477312" cy="1529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28600" y="76200"/>
            <a:ext cx="9423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How to Apply for FLOF: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The Conclusion and Follow-up</a:t>
            </a:r>
            <a:endParaRPr lang="en-US" sz="44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209800"/>
            <a:ext cx="6934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For projects before March 1, clubs must submit their Part VIII “Follow-Up” report by earliest option: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3 weeks after completion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Start of ongoing project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Or March 5th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28600" y="76200"/>
            <a:ext cx="9423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How to Apply for FLOF: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The Conclusion and Follow-up</a:t>
            </a:r>
            <a:endParaRPr lang="en-US" sz="44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209800"/>
            <a:ext cx="73914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Consequences if a club does not turn in their follow up report or account for money: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 Return all FLOF funds to district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Ineligible for awards at DCON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Ineligible for FLOF this year or next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79399" y="228600"/>
            <a:ext cx="942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Tips for FLOF</a:t>
            </a:r>
            <a:endParaRPr lang="en-US" sz="60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209800"/>
            <a:ext cx="752475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Make sure project is not a fundraiser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Make it strengthen your club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Plan a project that can be continued in years to come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Try to find outside sponsorship to cover the remaining one-third of the total costs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endParaRPr lang="en-US" sz="3200" dirty="0" smtClean="0">
              <a:latin typeface="Century Gothic"/>
              <a:ea typeface="Arial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28600" y="295870"/>
            <a:ext cx="942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Further Information</a:t>
            </a:r>
            <a:endParaRPr lang="en-US" sz="60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2063749"/>
            <a:ext cx="82296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For information, contact: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Your Lieutenant Governor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Your Zone Administrator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Your District Treasurer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More information is always available at: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Keyclub.org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Floridakeyclub.org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28600" y="295870"/>
            <a:ext cx="942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Successful Projects</a:t>
            </a:r>
            <a:endParaRPr lang="en-US" sz="60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209800"/>
            <a:ext cx="6934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endParaRPr lang="en-US" sz="2400" dirty="0" smtClean="0">
              <a:latin typeface="Century Gothic"/>
              <a:ea typeface="Arial" charset="0"/>
              <a:cs typeface="Century Gothic"/>
            </a:endParaRPr>
          </a:p>
        </p:txBody>
      </p:sp>
      <p:pic>
        <p:nvPicPr>
          <p:cNvPr id="4098" name="Picture 2" descr="Habitat for Humanity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667000"/>
            <a:ext cx="4381500" cy="29940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05400" y="25146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Habitat for Humanity</a:t>
            </a:r>
          </a:p>
          <a:p>
            <a:pPr algn="ctr"/>
            <a:r>
              <a:rPr lang="en-US" sz="3200" dirty="0" smtClean="0"/>
              <a:t>Jesuit High School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28600" y="295870"/>
            <a:ext cx="942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Successful Projects</a:t>
            </a:r>
            <a:endParaRPr lang="en-US" sz="60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209800"/>
            <a:ext cx="6934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endParaRPr lang="en-US" sz="2400" dirty="0" smtClean="0">
              <a:latin typeface="Century Gothic"/>
              <a:ea typeface="Arial" charset="0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514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CHOW-NOW</a:t>
            </a:r>
          </a:p>
          <a:p>
            <a:pPr algn="ctr"/>
            <a:r>
              <a:rPr lang="en-US" sz="3200" dirty="0" smtClean="0"/>
              <a:t>Bradenton Christian School</a:t>
            </a:r>
            <a:endParaRPr lang="en-US" sz="3200" dirty="0"/>
          </a:p>
        </p:txBody>
      </p:sp>
      <p:pic>
        <p:nvPicPr>
          <p:cNvPr id="39940" name="Picture 4" descr="CHOW NOW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048000"/>
            <a:ext cx="4354286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28600" y="295870"/>
            <a:ext cx="942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Successful Projects</a:t>
            </a:r>
            <a:endParaRPr lang="en-US" sz="60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209800"/>
            <a:ext cx="6934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endParaRPr lang="en-US" sz="2400" dirty="0" smtClean="0">
              <a:latin typeface="Century Gothic"/>
              <a:ea typeface="Arial" charset="0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6326" y="2514600"/>
            <a:ext cx="4219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Playground Construction</a:t>
            </a:r>
          </a:p>
          <a:p>
            <a:pPr algn="ctr"/>
            <a:r>
              <a:rPr lang="en-US" sz="3200" dirty="0" smtClean="0"/>
              <a:t>Brockton Key Club, MA</a:t>
            </a:r>
          </a:p>
        </p:txBody>
      </p:sp>
      <p:pic>
        <p:nvPicPr>
          <p:cNvPr id="44034" name="Picture 2" descr="http://4.bp.blogspot.com/_ME9eGxuMxiM/TUoKJRQNbJI/AAAAAAAADsY/1Prh52ic9BY/s1600/sunshine+playground+w+clara+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667000"/>
            <a:ext cx="401052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981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order to apply, go to </a:t>
            </a:r>
            <a:r>
              <a:rPr lang="en-US" sz="2000" b="1" dirty="0" err="1" smtClean="0"/>
              <a:t>www.floridakeyclub.org</a:t>
            </a:r>
            <a:endParaRPr lang="en-US" sz="2000" b="1" dirty="0"/>
          </a:p>
        </p:txBody>
      </p:sp>
      <p:pic>
        <p:nvPicPr>
          <p:cNvPr id="6" name="Picture 5" descr="Screen shot 2014-07-24 at 4.37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14600"/>
            <a:ext cx="6629400" cy="3298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172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Under the “FLOF/YOF” tab, you will find all the information necessary to apply.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33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How to Apply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66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28600" y="295870"/>
            <a:ext cx="942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Go apply for funds!</a:t>
            </a:r>
            <a:endParaRPr lang="en-US" sz="60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209800"/>
            <a:ext cx="6934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endParaRPr lang="en-US" sz="2400" dirty="0" smtClean="0">
              <a:latin typeface="Century Gothic"/>
              <a:ea typeface="Arial" charset="0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541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Interested in applying for a grant? Contact the District Treasurer </a:t>
            </a:r>
            <a:r>
              <a:rPr lang="en-US" sz="3200" dirty="0" err="1" smtClean="0"/>
              <a:t>Palak</a:t>
            </a:r>
            <a:r>
              <a:rPr lang="en-US" sz="3200" dirty="0" smtClean="0"/>
              <a:t> Shah at </a:t>
            </a:r>
            <a:r>
              <a:rPr lang="en-US" sz="3200" dirty="0" smtClean="0">
                <a:hlinkClick r:id="rId6"/>
              </a:rPr>
              <a:t>treasurer@floridakeyclub.org</a:t>
            </a:r>
            <a:r>
              <a:rPr lang="en-US" sz="3200" dirty="0" smtClean="0"/>
              <a:t> or FLOF Committee Chair Sarah </a:t>
            </a:r>
            <a:r>
              <a:rPr lang="en-US" sz="3200" dirty="0" err="1" smtClean="0"/>
              <a:t>Paust</a:t>
            </a:r>
            <a:r>
              <a:rPr lang="en-US" sz="3200" dirty="0" smtClean="0"/>
              <a:t> at </a:t>
            </a:r>
            <a:r>
              <a:rPr lang="en-US" sz="3200" dirty="0" smtClean="0">
                <a:hlinkClick r:id="rId7"/>
              </a:rPr>
              <a:t>division16@floridakeyclub.org</a:t>
            </a:r>
            <a:r>
              <a:rPr lang="en-US" sz="3200" dirty="0" smtClean="0"/>
              <a:t> </a:t>
            </a:r>
          </a:p>
        </p:txBody>
      </p:sp>
      <p:pic>
        <p:nvPicPr>
          <p:cNvPr id="9" name="Picture 8" descr="stamp logo no backgroun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3505200"/>
            <a:ext cx="2743200" cy="1694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3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-29705" y="2286000"/>
            <a:ext cx="91440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6600" cap="none" dirty="0" smtClean="0">
                <a:latin typeface="Century Gothic" charset="0"/>
                <a:cs typeface="Arial" charset="0"/>
              </a:rPr>
              <a:t>THE YOUTH OPPORTUNITIES FUND (</a:t>
            </a:r>
            <a:r>
              <a:rPr lang="en-US" sz="6600" dirty="0">
                <a:latin typeface="Century Gothic" charset="0"/>
                <a:cs typeface="Arial" charset="0"/>
              </a:rPr>
              <a:t>Y</a:t>
            </a:r>
            <a:r>
              <a:rPr lang="en-US" sz="6600" cap="none" dirty="0" smtClean="0">
                <a:latin typeface="Century Gothic" charset="0"/>
                <a:cs typeface="Arial" charset="0"/>
              </a:rPr>
              <a:t>OF)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79399" y="304800"/>
            <a:ext cx="9423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The Youth Opportunities Fund</a:t>
            </a:r>
            <a:endParaRPr lang="en-US" sz="48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080418"/>
            <a:ext cx="8610600" cy="477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3200" dirty="0" smtClean="0">
                <a:latin typeface="Century Gothic"/>
                <a:ea typeface="Arial" charset="0"/>
                <a:cs typeface="Century Gothic"/>
              </a:rPr>
              <a:t>Key Club International’s grant program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3200" dirty="0" smtClean="0">
                <a:latin typeface="Century Gothic"/>
                <a:ea typeface="Arial" charset="0"/>
                <a:cs typeface="Century Gothic"/>
              </a:rPr>
              <a:t>Funding for projects between $</a:t>
            </a:r>
            <a:r>
              <a:rPr lang="en-US" sz="3200" dirty="0">
                <a:latin typeface="Century Gothic"/>
                <a:ea typeface="Arial" charset="0"/>
                <a:cs typeface="Century Gothic"/>
              </a:rPr>
              <a:t>1</a:t>
            </a:r>
            <a:r>
              <a:rPr lang="en-US" sz="3200" dirty="0" smtClean="0">
                <a:latin typeface="Century Gothic"/>
                <a:ea typeface="Arial" charset="0"/>
                <a:cs typeface="Century Gothic"/>
              </a:rPr>
              <a:t>00 to $2,000 once a year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3200" dirty="0" smtClean="0">
                <a:latin typeface="Century Gothic"/>
                <a:ea typeface="Arial" charset="0"/>
                <a:cs typeface="Century Gothic"/>
              </a:rPr>
              <a:t>Due Date – Please submit the application prior to October 15th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3200" dirty="0" smtClean="0">
                <a:latin typeface="Century Gothic"/>
                <a:ea typeface="Arial" charset="0"/>
                <a:cs typeface="Century Gothic"/>
              </a:rPr>
              <a:t>Decision Announcement in mid-January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28600" y="295870"/>
            <a:ext cx="942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How to Apply for YOF	</a:t>
            </a:r>
            <a:endParaRPr lang="en-US" sz="60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063750"/>
            <a:ext cx="88392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Applications can be found at </a:t>
            </a:r>
            <a:r>
              <a:rPr lang="en-US" sz="2800" dirty="0" smtClean="0">
                <a:latin typeface="Century Gothic"/>
                <a:ea typeface="Arial" charset="0"/>
                <a:cs typeface="Century Gothic"/>
                <a:hlinkClick r:id="rId5"/>
              </a:rPr>
              <a:t>http://www.keyclub.org</a:t>
            </a:r>
            <a:endParaRPr lang="en-US" sz="2800" dirty="0" smtClean="0">
              <a:latin typeface="Century Gothic"/>
              <a:ea typeface="Arial" charset="0"/>
              <a:cs typeface="Century Gothic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Print out Application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Fill out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Mail, fax, or email to Kiwanis International Foundation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Received by October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28600" y="295870"/>
            <a:ext cx="942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How to Apply for YOF	</a:t>
            </a:r>
            <a:endParaRPr lang="en-US" sz="60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063750"/>
            <a:ext cx="88392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Need an adult involved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Submit final report within two weeks of project completion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Money is disbursed with an invoice OR after project completion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Keep accurate financial records, include in final report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KEEP ALL RECEIPTS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28600" y="295870"/>
            <a:ext cx="942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Tips for YOF</a:t>
            </a:r>
            <a:endParaRPr lang="en-US" sz="60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286000"/>
            <a:ext cx="6934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3200" dirty="0" smtClean="0">
                <a:latin typeface="Century Gothic"/>
                <a:ea typeface="Arial" charset="0"/>
                <a:cs typeface="Century Gothic"/>
              </a:rPr>
              <a:t>It looks better if: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3200" dirty="0" smtClean="0">
                <a:latin typeface="Century Gothic"/>
                <a:ea typeface="Arial" charset="0"/>
                <a:cs typeface="Century Gothic"/>
              </a:rPr>
              <a:t>You work with other organizations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3200" dirty="0" smtClean="0">
                <a:latin typeface="Century Gothic"/>
                <a:ea typeface="Arial" charset="0"/>
                <a:cs typeface="Century Gothic"/>
              </a:rPr>
              <a:t>You fund part of the project cost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endParaRPr lang="en-US" sz="3200" dirty="0" smtClean="0">
              <a:latin typeface="Century Gothic"/>
              <a:ea typeface="Arial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2209800"/>
            <a:ext cx="91440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6600" cap="none" dirty="0" smtClean="0">
                <a:latin typeface="Century Gothic" charset="0"/>
                <a:cs typeface="Arial" charset="0"/>
              </a:rPr>
              <a:t>THE FLORIDA OPPORTUNITY FUND (FLOF)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94800" cy="1920875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28600" y="295870"/>
            <a:ext cx="942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What is FLOF?</a:t>
            </a:r>
            <a:endParaRPr lang="en-US" sz="60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209800"/>
            <a:ext cx="83058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Grant for service projects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Specifically in Florida District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Up to 2/3 the cost of a project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$100 to $1000 per grant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Club may receive grants for multiple projects, total cannot exceed $1,000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800" dirty="0" smtClean="0">
                <a:latin typeface="Century Gothic"/>
                <a:ea typeface="Arial" charset="0"/>
                <a:cs typeface="Century Gothic"/>
              </a:rPr>
              <a:t>Only clubs in good standing can apply</a:t>
            </a:r>
            <a:endParaRPr lang="en-US" sz="2000" dirty="0" smtClean="0">
              <a:latin typeface="Century Gothic"/>
              <a:ea typeface="Arial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199"/>
            <a:ext cx="9194800" cy="1371600"/>
          </a:xfrm>
          <a:prstGeom prst="rect">
            <a:avLst/>
          </a:prstGeom>
        </p:spPr>
      </p:pic>
      <p:pic>
        <p:nvPicPr>
          <p:cNvPr id="4" name="Picture 3" descr="Template_KeyClub_White pencil graph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9200"/>
            <a:ext cx="9144000" cy="53975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228600" y="295870"/>
            <a:ext cx="9423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How to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50800" algn="ctr">
                    <a:srgbClr val="000000">
                      <a:alpha val="43000"/>
                    </a:srgbClr>
                  </a:outerShdw>
                </a:effectLst>
                <a:latin typeface="Century Gothic" charset="0"/>
                <a:cs typeface="Arial" charset="0"/>
              </a:rPr>
              <a:t>Apply</a:t>
            </a:r>
            <a:endParaRPr lang="en-US" sz="4800" dirty="0">
              <a:solidFill>
                <a:schemeClr val="bg1"/>
              </a:solidFill>
              <a:effectLst>
                <a:outerShdw blurRad="50800" algn="ct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133600"/>
            <a:ext cx="6553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endParaRPr lang="en-US" sz="1400" dirty="0" smtClean="0">
              <a:latin typeface="Century Gothic"/>
              <a:ea typeface="Arial" charset="0"/>
              <a:cs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752600"/>
            <a:ext cx="899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latin typeface="Century Gothic"/>
                <a:ea typeface="Arial" charset="0"/>
                <a:cs typeface="Century Gothic"/>
              </a:rPr>
              <a:t>Go to </a:t>
            </a:r>
            <a:r>
              <a:rPr lang="en-US" sz="2000" dirty="0" smtClean="0">
                <a:latin typeface="Century Gothic"/>
                <a:ea typeface="Arial" charset="0"/>
                <a:cs typeface="Century Gothic"/>
                <a:hlinkClick r:id="rId6"/>
              </a:rPr>
              <a:t>www.FloridaKeyClub.org/FLOF</a:t>
            </a:r>
            <a:endParaRPr lang="en-US" sz="2000" dirty="0" smtClean="0">
              <a:latin typeface="Century Gothic"/>
              <a:ea typeface="Arial" charset="0"/>
              <a:cs typeface="Century Gothic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latin typeface="Century Gothic"/>
                <a:ea typeface="Arial" charset="0"/>
                <a:cs typeface="Century Gothic"/>
              </a:rPr>
              <a:t>Click on the FLOF Application button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latin typeface="Century Gothic"/>
                <a:ea typeface="Arial" charset="0"/>
                <a:cs typeface="Century Gothic"/>
              </a:rPr>
              <a:t>Follow instructions and fill out application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2000" dirty="0" smtClean="0">
              <a:latin typeface="Century Gothic"/>
              <a:ea typeface="Arial" charset="0"/>
              <a:cs typeface="Century Gothic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000" dirty="0" smtClean="0">
                <a:latin typeface="Century Gothic"/>
                <a:ea typeface="Arial" charset="0"/>
                <a:cs typeface="Century Gothic"/>
              </a:rPr>
              <a:t>Apply at least SIX WEEKS before project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2000" dirty="0" smtClean="0">
              <a:latin typeface="Century Gothic"/>
              <a:ea typeface="Arial" charset="0"/>
              <a:cs typeface="Century Gothic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000" dirty="0" smtClean="0">
                <a:latin typeface="Century Gothic"/>
                <a:ea typeface="Arial" charset="0"/>
                <a:cs typeface="Century Gothic"/>
              </a:rPr>
              <a:t>Applications submitted after June 1</a:t>
            </a:r>
            <a:r>
              <a:rPr lang="en-US" sz="2000" baseline="30000" dirty="0" smtClean="0">
                <a:latin typeface="Century Gothic"/>
                <a:ea typeface="Arial" charset="0"/>
                <a:cs typeface="Century Gothic"/>
              </a:rPr>
              <a:t>st</a:t>
            </a:r>
            <a:r>
              <a:rPr lang="en-US" sz="2000" dirty="0" smtClean="0">
                <a:latin typeface="Century Gothic"/>
                <a:ea typeface="Arial" charset="0"/>
                <a:cs typeface="Century Gothic"/>
              </a:rPr>
              <a:t> must be for projects after October 1</a:t>
            </a:r>
            <a:r>
              <a:rPr lang="en-US" sz="2000" baseline="30000" dirty="0" smtClean="0">
                <a:latin typeface="Century Gothic"/>
                <a:ea typeface="Arial" charset="0"/>
                <a:cs typeface="Century Gothic"/>
              </a:rPr>
              <a:t>st</a:t>
            </a:r>
            <a:r>
              <a:rPr lang="en-US" sz="2000" dirty="0" smtClean="0">
                <a:latin typeface="Century Gothic"/>
                <a:ea typeface="Arial" charset="0"/>
                <a:cs typeface="Century Gothic"/>
              </a:rPr>
              <a:t>; Check issued after October 1</a:t>
            </a:r>
            <a:r>
              <a:rPr lang="en-US" sz="2000" baseline="30000" dirty="0" smtClean="0">
                <a:latin typeface="Century Gothic"/>
                <a:ea typeface="Arial" charset="0"/>
                <a:cs typeface="Century Gothic"/>
              </a:rPr>
              <a:t>st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2000" dirty="0" smtClean="0">
              <a:latin typeface="Century Gothic"/>
              <a:ea typeface="Arial" charset="0"/>
              <a:cs typeface="Century Gothic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</a:pPr>
            <a:r>
              <a:rPr lang="en-US" sz="2000" dirty="0" smtClean="0">
                <a:latin typeface="Century Gothic"/>
                <a:ea typeface="Arial" charset="0"/>
                <a:cs typeface="Century Gothic"/>
              </a:rPr>
              <a:t>Applications must be received by April 30</a:t>
            </a:r>
            <a:r>
              <a:rPr lang="en-US" sz="2000" baseline="30000" dirty="0" smtClean="0">
                <a:latin typeface="Century Gothic"/>
                <a:ea typeface="Arial" charset="0"/>
                <a:cs typeface="Century Gothic"/>
              </a:rPr>
              <a:t>th</a:t>
            </a:r>
            <a:r>
              <a:rPr lang="en-US" sz="2000" dirty="0" smtClean="0">
                <a:latin typeface="Century Gothic"/>
                <a:ea typeface="Arial" charset="0"/>
                <a:cs typeface="Century Gothic"/>
              </a:rPr>
              <a:t> for projects being held between May 1</a:t>
            </a:r>
            <a:r>
              <a:rPr lang="en-US" sz="2000" baseline="30000" dirty="0" smtClean="0">
                <a:latin typeface="Century Gothic"/>
                <a:ea typeface="Arial" charset="0"/>
                <a:cs typeface="Century Gothic"/>
              </a:rPr>
              <a:t>st</a:t>
            </a:r>
            <a:r>
              <a:rPr lang="en-US" sz="2000" dirty="0" smtClean="0">
                <a:latin typeface="Century Gothic"/>
                <a:ea typeface="Arial" charset="0"/>
                <a:cs typeface="Century Gothic"/>
              </a:rPr>
              <a:t> and October 1</a:t>
            </a:r>
            <a:r>
              <a:rPr lang="en-US" sz="2000" baseline="30000" dirty="0" smtClean="0">
                <a:latin typeface="Century Gothic"/>
                <a:ea typeface="Arial" charset="0"/>
                <a:cs typeface="Century Gothic"/>
              </a:rPr>
              <a:t>st</a:t>
            </a:r>
            <a:r>
              <a:rPr lang="en-US" sz="2000" dirty="0" smtClean="0">
                <a:latin typeface="Century Gothic"/>
                <a:ea typeface="Arial" charset="0"/>
                <a:cs typeface="Century Gothic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738</Words>
  <Application>Microsoft Macintosh PowerPoint</Application>
  <PresentationFormat>On-screen Show (4:3)</PresentationFormat>
  <Paragraphs>122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Tyler Johnson</dc:creator>
  <cp:lastModifiedBy>Katie Havemann</cp:lastModifiedBy>
  <cp:revision>49</cp:revision>
  <dcterms:created xsi:type="dcterms:W3CDTF">2013-03-07T01:54:36Z</dcterms:created>
  <dcterms:modified xsi:type="dcterms:W3CDTF">2015-08-25T21:37:15Z</dcterms:modified>
</cp:coreProperties>
</file>