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49" autoAdjust="0"/>
  </p:normalViewPr>
  <p:slideViewPr>
    <p:cSldViewPr>
      <p:cViewPr varScale="1">
        <p:scale>
          <a:sx n="58" d="100"/>
          <a:sy n="58" d="100"/>
        </p:scale>
        <p:origin x="-17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608A8F-9D7F-41DB-8125-AC10C6E23F77}" type="datetimeFigureOut">
              <a:rPr lang="en-US" smtClean="0"/>
              <a:t>1/10/2017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7A8B39-1933-486D-AE91-4D07C974BDB0}" type="slidenum">
              <a:rPr lang="en-US" smtClean="0"/>
              <a:t>‹#›</a:t>
            </a:fld>
            <a:endParaRPr lang="en-US"/>
          </a:p>
        </p:txBody>
      </p:sp>
    </p:spTree>
    <p:extLst>
      <p:ext uri="{BB962C8B-B14F-4D97-AF65-F5344CB8AC3E}">
        <p14:creationId xmlns:p14="http://schemas.microsoft.com/office/powerpoint/2010/main" val="244649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presentation is perfect to have any energizers and ice breakers at the beginning.</a:t>
            </a:r>
            <a:endParaRPr lang="en-US" dirty="0"/>
          </a:p>
        </p:txBody>
      </p:sp>
      <p:sp>
        <p:nvSpPr>
          <p:cNvPr id="4" name="Slide Number Placeholder 3"/>
          <p:cNvSpPr>
            <a:spLocks noGrp="1"/>
          </p:cNvSpPr>
          <p:nvPr>
            <p:ph type="sldNum" sz="quarter" idx="10"/>
          </p:nvPr>
        </p:nvSpPr>
        <p:spPr/>
        <p:txBody>
          <a:bodyPr/>
          <a:lstStyle/>
          <a:p>
            <a:fld id="{CE7A8B39-1933-486D-AE91-4D07C974BDB0}" type="slidenum">
              <a:rPr lang="en-US" smtClean="0"/>
              <a:t>1</a:t>
            </a:fld>
            <a:endParaRPr lang="en-US"/>
          </a:p>
        </p:txBody>
      </p:sp>
    </p:spTree>
    <p:extLst>
      <p:ext uri="{BB962C8B-B14F-4D97-AF65-F5344CB8AC3E}">
        <p14:creationId xmlns:p14="http://schemas.microsoft.com/office/powerpoint/2010/main" val="1357188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-types</a:t>
            </a:r>
            <a:r>
              <a:rPr lang="en-US" baseline="0" dirty="0" smtClean="0"/>
              <a:t> of service projects:</a:t>
            </a:r>
          </a:p>
          <a:p>
            <a:r>
              <a:rPr lang="en-US" baseline="0" dirty="0" smtClean="0"/>
              <a:t>beach clean ups, charity walks, bottle caps drives, toy drives, building a garden and making PB&amp;J sandwiches</a:t>
            </a:r>
          </a:p>
          <a:p>
            <a:r>
              <a:rPr lang="en-US" dirty="0" smtClean="0"/>
              <a:t>-Remind</a:t>
            </a:r>
            <a:r>
              <a:rPr lang="en-US" baseline="0" dirty="0" smtClean="0"/>
              <a:t> members to promote these service projects and club meetings through </a:t>
            </a:r>
            <a:r>
              <a:rPr lang="en-US" baseline="0" dirty="0" err="1" smtClean="0"/>
              <a:t>Instagram</a:t>
            </a:r>
            <a:r>
              <a:rPr lang="en-US" baseline="0" dirty="0" smtClean="0"/>
              <a:t>, Group Me, Remind and directly asking members if they’re attending. </a:t>
            </a:r>
          </a:p>
          <a:p>
            <a:r>
              <a:rPr lang="en-US" baseline="0" dirty="0" smtClean="0"/>
              <a:t>-Announce project 3-4 weeks ahead of time.</a:t>
            </a:r>
            <a:endParaRPr lang="en-US" dirty="0"/>
          </a:p>
        </p:txBody>
      </p:sp>
      <p:sp>
        <p:nvSpPr>
          <p:cNvPr id="4" name="Slide Number Placeholder 3"/>
          <p:cNvSpPr>
            <a:spLocks noGrp="1"/>
          </p:cNvSpPr>
          <p:nvPr>
            <p:ph type="sldNum" sz="quarter" idx="10"/>
          </p:nvPr>
        </p:nvSpPr>
        <p:spPr/>
        <p:txBody>
          <a:bodyPr/>
          <a:lstStyle/>
          <a:p>
            <a:fld id="{CE7A8B39-1933-486D-AE91-4D07C974BDB0}" type="slidenum">
              <a:rPr lang="en-US" smtClean="0"/>
              <a:t>2</a:t>
            </a:fld>
            <a:endParaRPr lang="en-US"/>
          </a:p>
        </p:txBody>
      </p:sp>
    </p:spTree>
    <p:extLst>
      <p:ext uri="{BB962C8B-B14F-4D97-AF65-F5344CB8AC3E}">
        <p14:creationId xmlns:p14="http://schemas.microsoft.com/office/powerpoint/2010/main" val="1015570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Icebreakers:</a:t>
            </a:r>
          </a:p>
          <a:p>
            <a:r>
              <a:rPr lang="en-US" dirty="0" smtClean="0"/>
              <a:t>-Pass</a:t>
            </a:r>
            <a:r>
              <a:rPr lang="en-US" baseline="0" dirty="0" smtClean="0"/>
              <a:t> around a balloon with an activity inside (get candy, say the Key Club pledge, dance the </a:t>
            </a:r>
            <a:r>
              <a:rPr lang="en-US" baseline="0" dirty="0" err="1" smtClean="0"/>
              <a:t>macarena</a:t>
            </a:r>
            <a:r>
              <a:rPr lang="en-US" baseline="0" dirty="0" smtClean="0"/>
              <a:t> etc.) whoever gets the balloon has to pop it and do the activity.</a:t>
            </a:r>
          </a:p>
          <a:p>
            <a:r>
              <a:rPr lang="en-US" baseline="0" dirty="0" smtClean="0"/>
              <a:t>-Have the group in a circle facing each other. Choose a person to start by introducing themselves by doing an action for each syllable of their name. The group says the person’s name and this is repeated until everyone shares their name.</a:t>
            </a:r>
          </a:p>
          <a:p>
            <a:r>
              <a:rPr lang="en-US" baseline="0" dirty="0" smtClean="0"/>
              <a:t>-Divide people into four groups: youngest, middle, oldest and only children. After they have gathered have each group write down the pros and cons of their particular birth order. This offers people a chance to connect quickly over shared experiences.</a:t>
            </a:r>
          </a:p>
          <a:p>
            <a:endParaRPr lang="en-US" baseline="0" dirty="0" smtClean="0"/>
          </a:p>
          <a:p>
            <a:r>
              <a:rPr lang="en-US" baseline="0" dirty="0" smtClean="0"/>
              <a:t>Raffles:</a:t>
            </a:r>
          </a:p>
          <a:p>
            <a:r>
              <a:rPr lang="en-US" baseline="0" dirty="0" smtClean="0"/>
              <a:t>-Have a Bring a Buddy Day and every person that brought members and the invited members writes down their name and the winner of the raffle wins a gift card.</a:t>
            </a:r>
          </a:p>
          <a:p>
            <a:r>
              <a:rPr lang="en-US" dirty="0" smtClean="0"/>
              <a:t>-Have</a:t>
            </a:r>
            <a:r>
              <a:rPr lang="en-US" baseline="0" dirty="0" smtClean="0"/>
              <a:t> a gift card raffle between the members that have completed the most service hours. The winner gets a gift card.</a:t>
            </a:r>
          </a:p>
          <a:p>
            <a:endParaRPr lang="en-US" dirty="0"/>
          </a:p>
        </p:txBody>
      </p:sp>
      <p:sp>
        <p:nvSpPr>
          <p:cNvPr id="4" name="Slide Number Placeholder 3"/>
          <p:cNvSpPr>
            <a:spLocks noGrp="1"/>
          </p:cNvSpPr>
          <p:nvPr>
            <p:ph type="sldNum" sz="quarter" idx="10"/>
          </p:nvPr>
        </p:nvSpPr>
        <p:spPr/>
        <p:txBody>
          <a:bodyPr/>
          <a:lstStyle/>
          <a:p>
            <a:fld id="{CE7A8B39-1933-486D-AE91-4D07C974BDB0}" type="slidenum">
              <a:rPr lang="en-US" smtClean="0"/>
              <a:t>3</a:t>
            </a:fld>
            <a:endParaRPr lang="en-US"/>
          </a:p>
        </p:txBody>
      </p:sp>
    </p:spTree>
    <p:extLst>
      <p:ext uri="{BB962C8B-B14F-4D97-AF65-F5344CB8AC3E}">
        <p14:creationId xmlns:p14="http://schemas.microsoft.com/office/powerpoint/2010/main" val="1035267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a gift card raffle between the members that have completed the most service hours. The winner gets a gift card.</a:t>
            </a:r>
            <a:endParaRPr lang="en-US" baseline="0" dirty="0" smtClean="0"/>
          </a:p>
          <a:p>
            <a:r>
              <a:rPr lang="en-US" baseline="0" dirty="0" smtClean="0"/>
              <a:t>-Have a Thank You Social to thank the best members in the club for their hard work. </a:t>
            </a:r>
          </a:p>
          <a:p>
            <a:endParaRPr lang="en-US" dirty="0"/>
          </a:p>
        </p:txBody>
      </p:sp>
      <p:sp>
        <p:nvSpPr>
          <p:cNvPr id="4" name="Slide Number Placeholder 3"/>
          <p:cNvSpPr>
            <a:spLocks noGrp="1"/>
          </p:cNvSpPr>
          <p:nvPr>
            <p:ph type="sldNum" sz="quarter" idx="10"/>
          </p:nvPr>
        </p:nvSpPr>
        <p:spPr/>
        <p:txBody>
          <a:bodyPr/>
          <a:lstStyle/>
          <a:p>
            <a:fld id="{CE7A8B39-1933-486D-AE91-4D07C974BDB0}" type="slidenum">
              <a:rPr lang="en-US" smtClean="0"/>
              <a:t>4</a:t>
            </a:fld>
            <a:endParaRPr lang="en-US"/>
          </a:p>
        </p:txBody>
      </p:sp>
    </p:spTree>
    <p:extLst>
      <p:ext uri="{BB962C8B-B14F-4D97-AF65-F5344CB8AC3E}">
        <p14:creationId xmlns:p14="http://schemas.microsoft.com/office/powerpoint/2010/main" val="3862160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a points tracker for members to keep track of their activities, as a club requirement have each member complete a certain number of points.</a:t>
            </a:r>
          </a:p>
          <a:p>
            <a:r>
              <a:rPr lang="en-US" dirty="0" smtClean="0"/>
              <a:t>-Tell</a:t>
            </a:r>
            <a:r>
              <a:rPr lang="en-US" baseline="0" dirty="0" smtClean="0"/>
              <a:t> them why the project will be completed and how will this impact your community.</a:t>
            </a:r>
          </a:p>
          <a:p>
            <a:r>
              <a:rPr lang="en-US" baseline="0" dirty="0" smtClean="0"/>
              <a:t>-After the service project thank everyone and share who was impacted and helped through the service project.</a:t>
            </a:r>
            <a:endParaRPr lang="en-US" dirty="0"/>
          </a:p>
        </p:txBody>
      </p:sp>
      <p:sp>
        <p:nvSpPr>
          <p:cNvPr id="4" name="Slide Number Placeholder 3"/>
          <p:cNvSpPr>
            <a:spLocks noGrp="1"/>
          </p:cNvSpPr>
          <p:nvPr>
            <p:ph type="sldNum" sz="quarter" idx="10"/>
          </p:nvPr>
        </p:nvSpPr>
        <p:spPr/>
        <p:txBody>
          <a:bodyPr/>
          <a:lstStyle/>
          <a:p>
            <a:fld id="{CE7A8B39-1933-486D-AE91-4D07C974BDB0}" type="slidenum">
              <a:rPr lang="en-US" smtClean="0"/>
              <a:t>5</a:t>
            </a:fld>
            <a:endParaRPr lang="en-US"/>
          </a:p>
        </p:txBody>
      </p:sp>
    </p:spTree>
    <p:extLst>
      <p:ext uri="{BB962C8B-B14F-4D97-AF65-F5344CB8AC3E}">
        <p14:creationId xmlns:p14="http://schemas.microsoft.com/office/powerpoint/2010/main" val="3416533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Questions to ask the audience:</a:t>
            </a:r>
          </a:p>
          <a:p>
            <a:r>
              <a:rPr lang="en-US" dirty="0" smtClean="0"/>
              <a:t>-What other</a:t>
            </a:r>
            <a:r>
              <a:rPr lang="en-US" baseline="0" dirty="0" smtClean="0"/>
              <a:t> ways can you energize members?</a:t>
            </a:r>
          </a:p>
          <a:p>
            <a:r>
              <a:rPr lang="en-US" baseline="0" dirty="0" smtClean="0"/>
              <a:t>-How can you build a personal relationship with your club members? (remind them the importance of getting to know them and knowing their names.)</a:t>
            </a:r>
          </a:p>
          <a:p>
            <a:endParaRPr lang="en-US" dirty="0"/>
          </a:p>
        </p:txBody>
      </p:sp>
      <p:sp>
        <p:nvSpPr>
          <p:cNvPr id="4" name="Slide Number Placeholder 3"/>
          <p:cNvSpPr>
            <a:spLocks noGrp="1"/>
          </p:cNvSpPr>
          <p:nvPr>
            <p:ph type="sldNum" sz="quarter" idx="10"/>
          </p:nvPr>
        </p:nvSpPr>
        <p:spPr/>
        <p:txBody>
          <a:bodyPr/>
          <a:lstStyle/>
          <a:p>
            <a:fld id="{CE7A8B39-1933-486D-AE91-4D07C974BDB0}" type="slidenum">
              <a:rPr lang="en-US" smtClean="0"/>
              <a:t>7</a:t>
            </a:fld>
            <a:endParaRPr lang="en-US"/>
          </a:p>
        </p:txBody>
      </p:sp>
    </p:spTree>
    <p:extLst>
      <p:ext uri="{BB962C8B-B14F-4D97-AF65-F5344CB8AC3E}">
        <p14:creationId xmlns:p14="http://schemas.microsoft.com/office/powerpoint/2010/main" val="664638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DCBA12-247C-4041-9EBC-74F24E601CE8}"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276362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DCBA12-247C-4041-9EBC-74F24E601CE8}"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3805904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DCBA12-247C-4041-9EBC-74F24E601CE8}"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337511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DCBA12-247C-4041-9EBC-74F24E601CE8}"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60046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DCBA12-247C-4041-9EBC-74F24E601CE8}"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309608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DCBA12-247C-4041-9EBC-74F24E601CE8}"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2465960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DCBA12-247C-4041-9EBC-74F24E601CE8}" type="datetimeFigureOut">
              <a:rPr lang="en-US" smtClean="0"/>
              <a:t>1/10/2017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1842253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DCBA12-247C-4041-9EBC-74F24E601CE8}" type="datetimeFigureOut">
              <a:rPr lang="en-US" smtClean="0"/>
              <a:t>1/10/2017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1111666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CBA12-247C-4041-9EBC-74F24E601CE8}" type="datetimeFigureOut">
              <a:rPr lang="en-US" smtClean="0"/>
              <a:t>1/10/2017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3148552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DCBA12-247C-4041-9EBC-74F24E601CE8}"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3592666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DCBA12-247C-4041-9EBC-74F24E601CE8}"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E5AF5-653D-41A3-A456-35D53265DA33}" type="slidenum">
              <a:rPr lang="en-US" smtClean="0"/>
              <a:t>‹#›</a:t>
            </a:fld>
            <a:endParaRPr lang="en-US"/>
          </a:p>
        </p:txBody>
      </p:sp>
    </p:spTree>
    <p:extLst>
      <p:ext uri="{BB962C8B-B14F-4D97-AF65-F5344CB8AC3E}">
        <p14:creationId xmlns:p14="http://schemas.microsoft.com/office/powerpoint/2010/main" val="176562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CBA12-247C-4041-9EBC-74F24E601CE8}" type="datetimeFigureOut">
              <a:rPr lang="en-US" smtClean="0"/>
              <a:t>1/10/2017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EE5AF5-653D-41A3-A456-35D53265DA33}" type="slidenum">
              <a:rPr lang="en-US" smtClean="0"/>
              <a:t>‹#›</a:t>
            </a:fld>
            <a:endParaRPr lang="en-US"/>
          </a:p>
        </p:txBody>
      </p:sp>
    </p:spTree>
    <p:extLst>
      <p:ext uri="{BB962C8B-B14F-4D97-AF65-F5344CB8AC3E}">
        <p14:creationId xmlns:p14="http://schemas.microsoft.com/office/powerpoint/2010/main" val="3388863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division4@floridakeyclub.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7709" y="0"/>
            <a:ext cx="917170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1676400"/>
            <a:ext cx="7772400" cy="1470025"/>
          </a:xfrm>
        </p:spPr>
        <p:txBody>
          <a:bodyPr>
            <a:noAutofit/>
          </a:bodyPr>
          <a:lstStyle/>
          <a:p>
            <a:r>
              <a:rPr lang="en-US" sz="4800" dirty="0" smtClean="0">
                <a:latin typeface="Century Gothic" pitchFamily="34" charset="0"/>
              </a:rPr>
              <a:t>Energizing Members </a:t>
            </a:r>
            <a:endParaRPr lang="en-US" sz="4800" dirty="0">
              <a:latin typeface="Century Gothic" pitchFamily="34" charset="0"/>
            </a:endParaRPr>
          </a:p>
        </p:txBody>
      </p:sp>
      <p:sp>
        <p:nvSpPr>
          <p:cNvPr id="3" name="Subtitle 2"/>
          <p:cNvSpPr>
            <a:spLocks noGrp="1"/>
          </p:cNvSpPr>
          <p:nvPr>
            <p:ph type="subTitle" idx="1"/>
          </p:nvPr>
        </p:nvSpPr>
        <p:spPr>
          <a:xfrm>
            <a:off x="1371600" y="3276600"/>
            <a:ext cx="6400800" cy="1752600"/>
          </a:xfrm>
        </p:spPr>
        <p:txBody>
          <a:bodyPr>
            <a:normAutofit/>
          </a:bodyPr>
          <a:lstStyle/>
          <a:p>
            <a:r>
              <a:rPr lang="en-US" sz="900" dirty="0" smtClean="0">
                <a:solidFill>
                  <a:schemeClr val="tx1"/>
                </a:solidFill>
                <a:latin typeface="Century Gothic" pitchFamily="34" charset="0"/>
              </a:rPr>
              <a:t>-</a:t>
            </a:r>
            <a:endParaRPr lang="en-US" sz="900" dirty="0">
              <a:solidFill>
                <a:schemeClr val="tx1"/>
              </a:solidFill>
              <a:latin typeface="Century Gothic" pitchFamily="34" charset="0"/>
            </a:endParaRPr>
          </a:p>
        </p:txBody>
      </p:sp>
      <p:pic>
        <p:nvPicPr>
          <p:cNvPr id="5" name="Picture 4" descr="Template_KeyClub_Blue_key_graphic_pn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432" y="4937078"/>
            <a:ext cx="3822768" cy="1692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6600" y="6340360"/>
            <a:ext cx="1958885" cy="289040"/>
          </a:xfrm>
          <a:prstGeom prst="rect">
            <a:avLst/>
          </a:prstGeom>
        </p:spPr>
      </p:pic>
    </p:spTree>
    <p:extLst>
      <p:ext uri="{BB962C8B-B14F-4D97-AF65-F5344CB8AC3E}">
        <p14:creationId xmlns:p14="http://schemas.microsoft.com/office/powerpoint/2010/main" val="42219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7709" y="0"/>
            <a:ext cx="917170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latin typeface="Century Gothic" pitchFamily="34" charset="0"/>
              </a:rPr>
              <a:t>Club Schedules</a:t>
            </a:r>
            <a:endParaRPr lang="en-US" dirty="0">
              <a:latin typeface="Century Gothic" pitchFamily="34" charset="0"/>
            </a:endParaRPr>
          </a:p>
        </p:txBody>
      </p:sp>
      <p:sp>
        <p:nvSpPr>
          <p:cNvPr id="3" name="Content Placeholder 2"/>
          <p:cNvSpPr>
            <a:spLocks noGrp="1"/>
          </p:cNvSpPr>
          <p:nvPr>
            <p:ph idx="1"/>
          </p:nvPr>
        </p:nvSpPr>
        <p:spPr/>
        <p:txBody>
          <a:bodyPr/>
          <a:lstStyle/>
          <a:p>
            <a:r>
              <a:rPr lang="en-US" dirty="0" smtClean="0">
                <a:latin typeface="Century Gothic" pitchFamily="34" charset="0"/>
              </a:rPr>
              <a:t>Have a healthy mix of club socials, service projects and club meeting. </a:t>
            </a:r>
          </a:p>
          <a:p>
            <a:r>
              <a:rPr lang="en-US" dirty="0" smtClean="0">
                <a:latin typeface="Century Gothic" pitchFamily="34" charset="0"/>
              </a:rPr>
              <a:t>At least two projects every month. </a:t>
            </a:r>
          </a:p>
          <a:p>
            <a:r>
              <a:rPr lang="en-US" dirty="0" smtClean="0">
                <a:latin typeface="Century Gothic" pitchFamily="34" charset="0"/>
              </a:rPr>
              <a:t>Announce projects ahead of time.</a:t>
            </a:r>
            <a:endParaRPr lang="en-US" dirty="0">
              <a:latin typeface="Century Gothic" pitchFamily="34" charset="0"/>
            </a:endParaRPr>
          </a:p>
        </p:txBody>
      </p:sp>
      <p:pic>
        <p:nvPicPr>
          <p:cNvPr id="5" name="Picture 4" descr="Template_KeyClub_Blue_key_graphic_pn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432" y="4937078"/>
            <a:ext cx="3822768" cy="1692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6600" y="6340360"/>
            <a:ext cx="1958885" cy="289040"/>
          </a:xfrm>
          <a:prstGeom prst="rect">
            <a:avLst/>
          </a:prstGeom>
        </p:spPr>
      </p:pic>
    </p:spTree>
    <p:extLst>
      <p:ext uri="{BB962C8B-B14F-4D97-AF65-F5344CB8AC3E}">
        <p14:creationId xmlns:p14="http://schemas.microsoft.com/office/powerpoint/2010/main" val="500299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7709" y="0"/>
            <a:ext cx="917170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latin typeface="Century Gothic" pitchFamily="34" charset="0"/>
              </a:rPr>
              <a:t>Fun Meetings</a:t>
            </a:r>
            <a:endParaRPr lang="en-US" dirty="0">
              <a:latin typeface="Century Gothic" pitchFamily="34" charset="0"/>
            </a:endParaRPr>
          </a:p>
        </p:txBody>
      </p:sp>
      <p:sp>
        <p:nvSpPr>
          <p:cNvPr id="3" name="Content Placeholder 2"/>
          <p:cNvSpPr>
            <a:spLocks noGrp="1"/>
          </p:cNvSpPr>
          <p:nvPr>
            <p:ph idx="1"/>
          </p:nvPr>
        </p:nvSpPr>
        <p:spPr>
          <a:xfrm>
            <a:off x="443345" y="1166017"/>
            <a:ext cx="8229600" cy="4525963"/>
          </a:xfrm>
        </p:spPr>
        <p:txBody>
          <a:bodyPr/>
          <a:lstStyle/>
          <a:p>
            <a:r>
              <a:rPr lang="en-US" dirty="0" smtClean="0">
                <a:latin typeface="Century Gothic" pitchFamily="34" charset="0"/>
              </a:rPr>
              <a:t>Icebreakers </a:t>
            </a:r>
          </a:p>
          <a:p>
            <a:r>
              <a:rPr lang="en-US" dirty="0" smtClean="0">
                <a:latin typeface="Century Gothic" pitchFamily="34" charset="0"/>
              </a:rPr>
              <a:t>Raffles </a:t>
            </a:r>
          </a:p>
          <a:p>
            <a:r>
              <a:rPr lang="en-US" dirty="0" smtClean="0">
                <a:latin typeface="Century Gothic" pitchFamily="34" charset="0"/>
              </a:rPr>
              <a:t>Food </a:t>
            </a:r>
            <a:endParaRPr lang="en-US" dirty="0" smtClean="0">
              <a:latin typeface="Century Gothic" pitchFamily="34" charset="0"/>
            </a:endParaRPr>
          </a:p>
          <a:p>
            <a:r>
              <a:rPr lang="en-US" dirty="0" smtClean="0">
                <a:latin typeface="Century Gothic" pitchFamily="34" charset="0"/>
              </a:rPr>
              <a:t>During a club meeting have a birthday party to celebrate your club’s Key Club Birthday.</a:t>
            </a:r>
            <a:endParaRPr lang="en-US" dirty="0" smtClean="0">
              <a:latin typeface="Century Gothic" pitchFamily="34" charset="0"/>
            </a:endParaRPr>
          </a:p>
          <a:p>
            <a:r>
              <a:rPr lang="en-US" dirty="0" smtClean="0">
                <a:latin typeface="Century Gothic" pitchFamily="34" charset="0"/>
              </a:rPr>
              <a:t>Don’t make meetings unnecessarily long </a:t>
            </a:r>
          </a:p>
        </p:txBody>
      </p:sp>
      <p:pic>
        <p:nvPicPr>
          <p:cNvPr id="5" name="Picture 4" descr="Template_KeyClub_Blue_key_graphic_pn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432" y="4937078"/>
            <a:ext cx="3822768" cy="1692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6600" y="6340360"/>
            <a:ext cx="1958885" cy="289040"/>
          </a:xfrm>
          <a:prstGeom prst="rect">
            <a:avLst/>
          </a:prstGeom>
        </p:spPr>
      </p:pic>
    </p:spTree>
    <p:extLst>
      <p:ext uri="{BB962C8B-B14F-4D97-AF65-F5344CB8AC3E}">
        <p14:creationId xmlns:p14="http://schemas.microsoft.com/office/powerpoint/2010/main" val="526239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7709" y="0"/>
            <a:ext cx="917170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latin typeface="Century Gothic" pitchFamily="34" charset="0"/>
              </a:rPr>
              <a:t>Appreciate Members</a:t>
            </a:r>
            <a:endParaRPr lang="en-US" dirty="0">
              <a:latin typeface="Century Gothic" pitchFamily="34" charset="0"/>
            </a:endParaRPr>
          </a:p>
        </p:txBody>
      </p:sp>
      <p:sp>
        <p:nvSpPr>
          <p:cNvPr id="3" name="Content Placeholder 2"/>
          <p:cNvSpPr>
            <a:spLocks noGrp="1"/>
          </p:cNvSpPr>
          <p:nvPr>
            <p:ph idx="1"/>
          </p:nvPr>
        </p:nvSpPr>
        <p:spPr/>
        <p:txBody>
          <a:bodyPr/>
          <a:lstStyle/>
          <a:p>
            <a:r>
              <a:rPr lang="en-US" dirty="0" smtClean="0">
                <a:latin typeface="Century Gothic" pitchFamily="34" charset="0"/>
              </a:rPr>
              <a:t>Thank your members for what they’re doing.</a:t>
            </a:r>
          </a:p>
          <a:p>
            <a:pPr marL="0" indent="0">
              <a:buNone/>
            </a:pPr>
            <a:endParaRPr lang="en-US" dirty="0" smtClean="0">
              <a:latin typeface="Century Gothic" pitchFamily="34" charset="0"/>
            </a:endParaRPr>
          </a:p>
          <a:p>
            <a:r>
              <a:rPr lang="en-US" dirty="0" smtClean="0">
                <a:latin typeface="Century Gothic" pitchFamily="34" charset="0"/>
              </a:rPr>
              <a:t>Have a rewards system.</a:t>
            </a:r>
          </a:p>
          <a:p>
            <a:pPr marL="0" indent="0">
              <a:buNone/>
            </a:pPr>
            <a:endParaRPr lang="en-US" dirty="0" smtClean="0">
              <a:latin typeface="Century Gothic" pitchFamily="34" charset="0"/>
            </a:endParaRPr>
          </a:p>
          <a:p>
            <a:endParaRPr lang="en-US" dirty="0" smtClean="0">
              <a:latin typeface="Century Gothic" pitchFamily="34" charset="0"/>
            </a:endParaRPr>
          </a:p>
        </p:txBody>
      </p:sp>
      <p:pic>
        <p:nvPicPr>
          <p:cNvPr id="5" name="Picture 4" descr="Template_KeyClub_Blue_key_graphic_pn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432" y="4937078"/>
            <a:ext cx="3822768" cy="1692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6600" y="6340360"/>
            <a:ext cx="1958885" cy="289040"/>
          </a:xfrm>
          <a:prstGeom prst="rect">
            <a:avLst/>
          </a:prstGeom>
        </p:spPr>
      </p:pic>
    </p:spTree>
    <p:extLst>
      <p:ext uri="{BB962C8B-B14F-4D97-AF65-F5344CB8AC3E}">
        <p14:creationId xmlns:p14="http://schemas.microsoft.com/office/powerpoint/2010/main" val="251388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7709" y="0"/>
            <a:ext cx="917170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latin typeface="Century Gothic" pitchFamily="34" charset="0"/>
              </a:rPr>
              <a:t>Service Project Motivation</a:t>
            </a:r>
            <a:endParaRPr lang="en-US" dirty="0">
              <a:latin typeface="Century Gothic" pitchFamily="34" charset="0"/>
            </a:endParaRPr>
          </a:p>
        </p:txBody>
      </p:sp>
      <p:sp>
        <p:nvSpPr>
          <p:cNvPr id="3" name="Content Placeholder 2"/>
          <p:cNvSpPr>
            <a:spLocks noGrp="1"/>
          </p:cNvSpPr>
          <p:nvPr>
            <p:ph idx="1"/>
          </p:nvPr>
        </p:nvSpPr>
        <p:spPr/>
        <p:txBody>
          <a:bodyPr/>
          <a:lstStyle/>
          <a:p>
            <a:r>
              <a:rPr lang="en-US" dirty="0" smtClean="0">
                <a:latin typeface="Century Gothic" pitchFamily="34" charset="0"/>
              </a:rPr>
              <a:t>Give out the project information ahead of time. </a:t>
            </a:r>
          </a:p>
          <a:p>
            <a:r>
              <a:rPr lang="en-US" dirty="0" smtClean="0">
                <a:latin typeface="Century Gothic" pitchFamily="34" charset="0"/>
              </a:rPr>
              <a:t>Tell members the purpose of the project. </a:t>
            </a:r>
          </a:p>
          <a:p>
            <a:r>
              <a:rPr lang="en-US" dirty="0" smtClean="0">
                <a:latin typeface="Century Gothic" pitchFamily="34" charset="0"/>
              </a:rPr>
              <a:t>Directly invite members. </a:t>
            </a:r>
          </a:p>
          <a:p>
            <a:endParaRPr lang="en-US" dirty="0" smtClean="0">
              <a:latin typeface="Century Gothic" pitchFamily="34" charset="0"/>
            </a:endParaRPr>
          </a:p>
          <a:p>
            <a:endParaRPr lang="en-US" dirty="0" smtClean="0">
              <a:latin typeface="Century Gothic" pitchFamily="34" charset="0"/>
            </a:endParaRPr>
          </a:p>
        </p:txBody>
      </p:sp>
      <p:pic>
        <p:nvPicPr>
          <p:cNvPr id="5" name="Picture 4" descr="Template_KeyClub_Blue_key_graphic_pn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432" y="4937078"/>
            <a:ext cx="3822768" cy="1692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6600" y="6340360"/>
            <a:ext cx="1958885" cy="289040"/>
          </a:xfrm>
          <a:prstGeom prst="rect">
            <a:avLst/>
          </a:prstGeom>
        </p:spPr>
      </p:pic>
    </p:spTree>
    <p:extLst>
      <p:ext uri="{BB962C8B-B14F-4D97-AF65-F5344CB8AC3E}">
        <p14:creationId xmlns:p14="http://schemas.microsoft.com/office/powerpoint/2010/main" val="326829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email">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7709" y="0"/>
            <a:ext cx="917170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latin typeface="Century Gothic" pitchFamily="34" charset="0"/>
              </a:rPr>
              <a:t>Resources</a:t>
            </a:r>
            <a:endParaRPr lang="en-US" dirty="0">
              <a:latin typeface="Century Gothic" pitchFamily="34" charset="0"/>
            </a:endParaRPr>
          </a:p>
        </p:txBody>
      </p:sp>
      <p:sp>
        <p:nvSpPr>
          <p:cNvPr id="3" name="Content Placeholder 2"/>
          <p:cNvSpPr>
            <a:spLocks noGrp="1"/>
          </p:cNvSpPr>
          <p:nvPr>
            <p:ph idx="1"/>
          </p:nvPr>
        </p:nvSpPr>
        <p:spPr/>
        <p:txBody>
          <a:bodyPr/>
          <a:lstStyle/>
          <a:p>
            <a:pPr lvl="0"/>
            <a:r>
              <a:rPr lang="en-US" sz="2800" dirty="0" smtClean="0">
                <a:solidFill>
                  <a:prstClr val="black"/>
                </a:solidFill>
                <a:latin typeface="Century Gothic" pitchFamily="34" charset="0"/>
              </a:rPr>
              <a:t>f</a:t>
            </a:r>
            <a:r>
              <a:rPr lang="en-US" sz="2800" dirty="0" smtClean="0">
                <a:solidFill>
                  <a:prstClr val="black"/>
                </a:solidFill>
                <a:latin typeface="Century Gothic" pitchFamily="34" charset="0"/>
              </a:rPr>
              <a:t>loridakeyclub.org</a:t>
            </a:r>
            <a:endParaRPr lang="en-US" sz="2800" dirty="0">
              <a:solidFill>
                <a:prstClr val="black"/>
              </a:solidFill>
              <a:latin typeface="Century Gothic" pitchFamily="34" charset="0"/>
            </a:endParaRPr>
          </a:p>
          <a:p>
            <a:pPr lvl="0"/>
            <a:r>
              <a:rPr lang="en-US" sz="2800" dirty="0" smtClean="0">
                <a:solidFill>
                  <a:prstClr val="black"/>
                </a:solidFill>
                <a:latin typeface="Century Gothic" pitchFamily="34" charset="0"/>
              </a:rPr>
              <a:t>k</a:t>
            </a:r>
            <a:r>
              <a:rPr lang="en-US" sz="2800" dirty="0" smtClean="0">
                <a:solidFill>
                  <a:prstClr val="black"/>
                </a:solidFill>
                <a:latin typeface="Century Gothic" pitchFamily="34" charset="0"/>
              </a:rPr>
              <a:t>eyclub.org</a:t>
            </a:r>
            <a:endParaRPr lang="en-US" sz="2800" dirty="0">
              <a:solidFill>
                <a:prstClr val="black"/>
              </a:solidFill>
              <a:latin typeface="Century Gothic" pitchFamily="34" charset="0"/>
            </a:endParaRPr>
          </a:p>
          <a:p>
            <a:pPr lvl="0"/>
            <a:r>
              <a:rPr lang="en-US" sz="2800" dirty="0">
                <a:solidFill>
                  <a:prstClr val="black"/>
                </a:solidFill>
                <a:latin typeface="Century Gothic" pitchFamily="34" charset="0"/>
              </a:rPr>
              <a:t>Your Lieutenant Governor</a:t>
            </a:r>
          </a:p>
          <a:p>
            <a:pPr lvl="0"/>
            <a:r>
              <a:rPr lang="en-US" sz="2400" dirty="0" smtClean="0">
                <a:solidFill>
                  <a:prstClr val="black"/>
                </a:solidFill>
                <a:latin typeface="Century Gothic" pitchFamily="34" charset="0"/>
              </a:rPr>
              <a:t>Membership Development Committee Chair</a:t>
            </a:r>
            <a:endParaRPr lang="en-US" sz="2400" dirty="0">
              <a:solidFill>
                <a:prstClr val="black"/>
              </a:solidFill>
              <a:latin typeface="Century Gothic" pitchFamily="34" charset="0"/>
            </a:endParaRPr>
          </a:p>
          <a:p>
            <a:pPr marL="0" lvl="0" indent="0">
              <a:buNone/>
            </a:pPr>
            <a:r>
              <a:rPr lang="en-US" sz="2800" dirty="0">
                <a:solidFill>
                  <a:prstClr val="black"/>
                </a:solidFill>
                <a:latin typeface="Century Gothic" pitchFamily="34" charset="0"/>
              </a:rPr>
              <a:t>   </a:t>
            </a:r>
            <a:r>
              <a:rPr lang="en-US" sz="2400" dirty="0">
                <a:solidFill>
                  <a:prstClr val="black"/>
                </a:solidFill>
                <a:latin typeface="Century Gothic" pitchFamily="34" charset="0"/>
              </a:rPr>
              <a:t>Chair: </a:t>
            </a:r>
            <a:r>
              <a:rPr lang="en-US" sz="2400" dirty="0" smtClean="0">
                <a:solidFill>
                  <a:prstClr val="black"/>
                </a:solidFill>
                <a:latin typeface="Century Gothic" pitchFamily="34" charset="0"/>
              </a:rPr>
              <a:t>Maria </a:t>
            </a:r>
            <a:r>
              <a:rPr lang="en-US" sz="2400" dirty="0" err="1" smtClean="0">
                <a:solidFill>
                  <a:prstClr val="black"/>
                </a:solidFill>
                <a:latin typeface="Century Gothic" pitchFamily="34" charset="0"/>
              </a:rPr>
              <a:t>Landron</a:t>
            </a:r>
            <a:r>
              <a:rPr lang="en-US" sz="2400" dirty="0" smtClean="0">
                <a:solidFill>
                  <a:prstClr val="black"/>
                </a:solidFill>
                <a:latin typeface="Century Gothic" pitchFamily="34" charset="0"/>
              </a:rPr>
              <a:t> </a:t>
            </a:r>
            <a:r>
              <a:rPr lang="en-US" sz="2400" dirty="0" smtClean="0">
                <a:solidFill>
                  <a:prstClr val="black"/>
                </a:solidFill>
                <a:latin typeface="Century Gothic" pitchFamily="34" charset="0"/>
                <a:hlinkClick r:id="rId4"/>
              </a:rPr>
              <a:t>division20b@floridakeyclub.org</a:t>
            </a:r>
            <a:endParaRPr lang="en-US" sz="2400" dirty="0">
              <a:solidFill>
                <a:prstClr val="black"/>
              </a:solidFill>
              <a:latin typeface="Century Gothic" pitchFamily="34" charset="0"/>
            </a:endParaRPr>
          </a:p>
          <a:p>
            <a:endParaRPr lang="en-US" dirty="0" smtClean="0">
              <a:latin typeface="Century Gothic" pitchFamily="34" charset="0"/>
            </a:endParaRPr>
          </a:p>
          <a:p>
            <a:endParaRPr lang="en-US" dirty="0" smtClean="0">
              <a:latin typeface="Century Gothic" pitchFamily="34" charset="0"/>
            </a:endParaRPr>
          </a:p>
        </p:txBody>
      </p:sp>
      <p:pic>
        <p:nvPicPr>
          <p:cNvPr id="5" name="Picture 4" descr="Template_KeyClub_Blue_key_graphic_pn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432" y="4937078"/>
            <a:ext cx="3822768" cy="1692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6600" y="6340360"/>
            <a:ext cx="1958885" cy="289040"/>
          </a:xfrm>
          <a:prstGeom prst="rect">
            <a:avLst/>
          </a:prstGeom>
        </p:spPr>
      </p:pic>
    </p:spTree>
    <p:extLst>
      <p:ext uri="{BB962C8B-B14F-4D97-AF65-F5344CB8AC3E}">
        <p14:creationId xmlns:p14="http://schemas.microsoft.com/office/powerpoint/2010/main" val="1833286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7709" y="0"/>
            <a:ext cx="917170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latin typeface="Century Gothic" pitchFamily="34" charset="0"/>
              </a:rPr>
              <a:t>Questions</a:t>
            </a:r>
            <a:endParaRPr lang="en-US" dirty="0">
              <a:latin typeface="Century Gothic" pitchFamily="34" charset="0"/>
            </a:endParaRPr>
          </a:p>
        </p:txBody>
      </p:sp>
      <p:sp>
        <p:nvSpPr>
          <p:cNvPr id="3" name="Content Placeholder 2"/>
          <p:cNvSpPr>
            <a:spLocks noGrp="1"/>
          </p:cNvSpPr>
          <p:nvPr>
            <p:ph idx="1"/>
          </p:nvPr>
        </p:nvSpPr>
        <p:spPr/>
        <p:txBody>
          <a:bodyPr/>
          <a:lstStyle/>
          <a:p>
            <a:r>
              <a:rPr lang="en-US" sz="800" dirty="0" smtClean="0">
                <a:latin typeface="Century Gothic" pitchFamily="34" charset="0"/>
              </a:rPr>
              <a:t>.</a:t>
            </a:r>
          </a:p>
          <a:p>
            <a:endParaRPr lang="en-US" dirty="0" smtClean="0">
              <a:latin typeface="Century Gothic" pitchFamily="34" charset="0"/>
            </a:endParaRPr>
          </a:p>
        </p:txBody>
      </p:sp>
      <p:pic>
        <p:nvPicPr>
          <p:cNvPr id="5" name="Picture 4" descr="Template_KeyClub_Blue_key_graphic_pn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432" y="4937078"/>
            <a:ext cx="3822768" cy="1692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6600" y="6340360"/>
            <a:ext cx="1958885" cy="289040"/>
          </a:xfrm>
          <a:prstGeom prst="rect">
            <a:avLst/>
          </a:prstGeom>
        </p:spPr>
      </p:pic>
      <p:pic>
        <p:nvPicPr>
          <p:cNvPr id="7" name="Content Placeholder 3"/>
          <p:cNvPicPr>
            <a:picLocks noGrp="1" noChangeAspect="1"/>
          </p:cNvPicPr>
          <p:nvPr/>
        </p:nvPicPr>
        <p:blipFill>
          <a:blip r:embed="rId7"/>
          <a:stretch>
            <a:fillRect/>
          </a:stretch>
        </p:blipFill>
        <p:spPr>
          <a:xfrm>
            <a:off x="3001382" y="1712828"/>
            <a:ext cx="3141236" cy="3432345"/>
          </a:xfrm>
          <a:prstGeom prst="rect">
            <a:avLst/>
          </a:prstGeom>
        </p:spPr>
      </p:pic>
    </p:spTree>
    <p:extLst>
      <p:ext uri="{BB962C8B-B14F-4D97-AF65-F5344CB8AC3E}">
        <p14:creationId xmlns:p14="http://schemas.microsoft.com/office/powerpoint/2010/main" val="1279721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538</Words>
  <Application>Microsoft Office PowerPoint</Application>
  <PresentationFormat>On-screen Show (4:3)</PresentationFormat>
  <Paragraphs>55</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Energizing Members </vt:lpstr>
      <vt:lpstr>Club Schedules</vt:lpstr>
      <vt:lpstr>Fun Meetings</vt:lpstr>
      <vt:lpstr>Appreciate Members</vt:lpstr>
      <vt:lpstr>Service Project Motivation</vt:lpstr>
      <vt:lpstr>Resources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Energizing Members</dc:title>
  <dc:creator>ASUS</dc:creator>
  <cp:lastModifiedBy>ASUS</cp:lastModifiedBy>
  <cp:revision>11</cp:revision>
  <dcterms:created xsi:type="dcterms:W3CDTF">2016-11-29T00:22:13Z</dcterms:created>
  <dcterms:modified xsi:type="dcterms:W3CDTF">2017-01-10T23:36:53Z</dcterms:modified>
</cp:coreProperties>
</file>