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7" r:id="rId5"/>
    <p:sldId id="275" r:id="rId6"/>
    <p:sldId id="259" r:id="rId7"/>
    <p:sldId id="260" r:id="rId8"/>
    <p:sldId id="261" r:id="rId9"/>
    <p:sldId id="262" r:id="rId10"/>
    <p:sldId id="263" r:id="rId11"/>
    <p:sldId id="279" r:id="rId12"/>
    <p:sldId id="264" r:id="rId13"/>
    <p:sldId id="280" r:id="rId14"/>
    <p:sldId id="265" r:id="rId15"/>
    <p:sldId id="266" r:id="rId16"/>
    <p:sldId id="267" r:id="rId17"/>
    <p:sldId id="278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1" r:id="rId26"/>
    <p:sldId id="282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4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4" autoAdjust="0"/>
    <p:restoredTop sz="73986" autoAdjust="0"/>
  </p:normalViewPr>
  <p:slideViewPr>
    <p:cSldViewPr snapToGrid="0" snapToObjects="1">
      <p:cViewPr>
        <p:scale>
          <a:sx n="54" d="100"/>
          <a:sy n="54" d="100"/>
        </p:scale>
        <p:origin x="-180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59F82-F5AC-BA4F-B390-248CB4C8DA88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FC85E-5599-3B4D-BA15-5C3CDA7AC6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64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general monthly responsibilities of the Editor.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each club is different and may have different standards for the important job of editor.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471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Club graphics should not be altered as shown above.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Nor should they be combined or altered to create new graphics.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Graphics can be found online and further explained by your LTG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0302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Of course, make sure the information on these accounts is appropriate and reflects your clubs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510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making a website can be a </a:t>
            </a:r>
            <a:r>
              <a:rPr lang="en-US" dirty="0" err="1" smtClean="0"/>
              <a:t>weebly</a:t>
            </a:r>
            <a:r>
              <a:rPr lang="en-US" dirty="0" smtClean="0"/>
              <a:t> site.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367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318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Governor’s Project this year</a:t>
            </a:r>
            <a:r>
              <a:rPr lang="en-US" baseline="0" dirty="0" smtClean="0"/>
              <a:t> is called Key Goes Green. </a:t>
            </a:r>
          </a:p>
          <a:p>
            <a:r>
              <a:rPr lang="en-US" baseline="0" dirty="0" smtClean="0"/>
              <a:t>It was started by Governor Shane </a:t>
            </a:r>
          </a:p>
          <a:p>
            <a:r>
              <a:rPr lang="en-US" baseline="0" dirty="0" smtClean="0"/>
              <a:t>The environment is all around us, so it is easy to get involved.</a:t>
            </a:r>
          </a:p>
          <a:p>
            <a:r>
              <a:rPr lang="en-US" baseline="0" dirty="0" smtClean="0"/>
              <a:t>Does not include volunteering at animal shelters</a:t>
            </a:r>
          </a:p>
          <a:p>
            <a:r>
              <a:rPr lang="en-US" baseline="0" dirty="0" smtClean="0"/>
              <a:t>	- You can do “</a:t>
            </a:r>
            <a:r>
              <a:rPr lang="en-US" baseline="0" dirty="0" err="1" smtClean="0"/>
              <a:t>upcycling</a:t>
            </a:r>
            <a:r>
              <a:rPr lang="en-US" baseline="0" dirty="0" smtClean="0"/>
              <a:t>” by making dog toys out of old t-shirts and donating them to animal shelters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*ask audience* What are some projects you could do to get involved?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your newsletters, write stories about the Governor’s Projects you did. That way, members who weren’t able to go to the projects can see what you’ve done</a:t>
            </a:r>
          </a:p>
          <a:p>
            <a:r>
              <a:rPr lang="en-US" dirty="0" smtClean="0"/>
              <a:t>Show off to the entire district! Submit articles to TSS and brag about what your club did to help the environment</a:t>
            </a:r>
            <a:r>
              <a:rPr lang="en-US" baseline="0" dirty="0" smtClean="0"/>
              <a:t> and participate in the Governor’s Project</a:t>
            </a:r>
          </a:p>
          <a:p>
            <a:r>
              <a:rPr lang="en-US" baseline="0" dirty="0" smtClean="0"/>
              <a:t>Promote Key Goes Green on social media by using the </a:t>
            </a:r>
            <a:r>
              <a:rPr lang="en-US" baseline="0" dirty="0" err="1" smtClean="0"/>
              <a:t>hashtag</a:t>
            </a:r>
            <a:r>
              <a:rPr lang="en-US" baseline="0" dirty="0" smtClean="0"/>
              <a:t>. </a:t>
            </a:r>
            <a:r>
              <a:rPr lang="en-US" baseline="0" smtClean="0"/>
              <a:t>Your </a:t>
            </a:r>
            <a:r>
              <a:rPr lang="en-US" baseline="0" dirty="0" smtClean="0"/>
              <a:t>photos may end up in TSS or other district publications.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Along with collecting</a:t>
            </a:r>
            <a:r>
              <a:rPr lang="en-US" baseline="0" dirty="0" smtClean="0"/>
              <a:t> pictures and documentation of service projects, it is recommended to keep all photos and creative works for competition at DCON.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624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Advertising your club and the impact key club makes is a great way of getting</a:t>
            </a:r>
            <a:r>
              <a:rPr lang="en-US" baseline="0" dirty="0" smtClean="0"/>
              <a:t> prospective members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408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editor should be</a:t>
            </a:r>
            <a:r>
              <a:rPr lang="en-US" baseline="0" dirty="0" smtClean="0"/>
              <a:t> informed when the Sunshine Source has been released to then inform club members.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though this is a newsletter for the entire District , it still gives an idea of the kind of information a club newsletter should contain.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177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02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Newsletters</a:t>
            </a:r>
            <a:r>
              <a:rPr lang="en-US" baseline="0" dirty="0" smtClean="0"/>
              <a:t> can help take your club to the next level!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clubs may already produce newsletters, but others are new to the concept. Either way, newsletters are a great addition to any club to keep members informed and motivated.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3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-Pictures will make members feel appreciated and included</a:t>
            </a:r>
          </a:p>
          <a:p>
            <a:endParaRPr lang="en-US" dirty="0" smtClean="0"/>
          </a:p>
          <a:p>
            <a:r>
              <a:rPr lang="en-US" dirty="0" smtClean="0"/>
              <a:t>-A president’s message should be brief</a:t>
            </a:r>
            <a:r>
              <a:rPr lang="en-US" baseline="0" dirty="0" smtClean="0"/>
              <a:t> and is a great way to connect with members and can be changed occasionally.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-Newsletters can be used to advertise for Divisional Council Meetings (DCMs), Spring Zone Rally, and District Conference (DCON)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-Sending out newsletters by email will save paper. You can also upload these to club Facebook pages or your club’s website.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37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-Long newsletters may be harder to read and may hinder members from overlooking important information.</a:t>
            </a:r>
            <a:r>
              <a:rPr lang="en-US" baseline="0" dirty="0" smtClean="0"/>
              <a:t> Keep them brief but don’t omit information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-Newsletters shouldn’t be overwhelming when done correctly.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65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Newsletters do not need to be produced</a:t>
            </a:r>
            <a:r>
              <a:rPr lang="en-US" baseline="0" dirty="0" smtClean="0"/>
              <a:t> every month.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producing a newsletter every other month may work best for a club.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club president and editor should work together to decide on this schedule.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FC85E-5599-3B4D-BA15-5C3CDA7AC67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897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39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97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95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41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53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8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0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46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52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41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01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45D5-1D18-3647-B7DF-DE0A2193458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56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143000" y="3112294"/>
            <a:ext cx="50800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charset="0"/>
                <a:ea typeface="Arial" charset="0"/>
                <a:cs typeface="Arial" charset="0"/>
              </a:rPr>
              <a:t>Editors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new logo no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892" y="5027555"/>
            <a:ext cx="5240215" cy="13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8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55358" y="659471"/>
            <a:ext cx="706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General Tips</a:t>
            </a:r>
            <a:endParaRPr lang="en-US" sz="4800" dirty="0">
              <a:solidFill>
                <a:srgbClr val="000000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-1" y="2271093"/>
            <a:ext cx="8721970" cy="365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Ask your Lieutenant Governor for help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or advice when needed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Stick to a schedule when it comes to publishing newsletters. For example, try to have a set date to send the out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Share your newsletter with your school, it will highlight all the great work your club has done.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5" name="Picture 4" descr="stamp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05" y="6266977"/>
            <a:ext cx="956895" cy="59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945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63" y="2267140"/>
            <a:ext cx="8734522" cy="4525963"/>
          </a:xfrm>
        </p:spPr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Before you begin, take a look at your Divisional Newsletters for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inspiration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.</a:t>
            </a:r>
            <a:endParaRPr lang="en-US" sz="28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lvl="0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Make your newsletter fun with pictures! You want your members to enjoy reading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it</a:t>
            </a:r>
            <a:endParaRPr lang="en-US" sz="28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>
              <a:buClr>
                <a:srgbClr val="3366FF"/>
              </a:buClr>
              <a:buFont typeface="Wingdings" charset="2"/>
              <a:buChar char="v"/>
            </a:pPr>
            <a:r>
              <a:rPr lang="en-US" sz="2800" dirty="0" smtClean="0">
                <a:latin typeface="Century Gothic"/>
                <a:cs typeface="Century Gothic"/>
              </a:rPr>
              <a:t>Try to make your newsletter seasonally themed. For example, for October you may want to choose a darker color scheme. 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5277" cy="219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9465" y="658462"/>
            <a:ext cx="564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More Tips</a:t>
            </a:r>
            <a:endParaRPr lang="en-US" sz="4800" dirty="0">
              <a:latin typeface="Century Gothic"/>
              <a:cs typeface="Century Gothic"/>
            </a:endParaRPr>
          </a:p>
        </p:txBody>
      </p:sp>
      <p:pic>
        <p:nvPicPr>
          <p:cNvPr id="6" name="Picture 5" descr="stamp logo no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05" y="6266977"/>
            <a:ext cx="958172" cy="591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359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2195513"/>
            <a:ext cx="6667500" cy="338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There are multiple ways to produce a newsletter:</a:t>
            </a:r>
          </a:p>
          <a:p>
            <a:pPr lvl="1" indent="-342900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Microsoft Publisher </a:t>
            </a:r>
          </a:p>
          <a:p>
            <a:pPr lvl="1" indent="-342900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Microsoft Word</a:t>
            </a:r>
            <a:endParaRPr lang="en-US" sz="24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lvl="1" indent="-342900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PowerPoint </a:t>
            </a:r>
          </a:p>
          <a:p>
            <a:pPr marL="400050" lvl="1" indent="0" defTabSz="914400" fontAlgn="base">
              <a:spcAft>
                <a:spcPct val="0"/>
              </a:spcAft>
              <a:buClr>
                <a:srgbClr val="3366FF"/>
              </a:buClr>
              <a:buSzPct val="100000"/>
              <a:buNone/>
              <a:defRPr/>
            </a:pPr>
            <a:endParaRPr lang="en-US" sz="24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Any program you feel comfortable using should work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fine.</a:t>
            </a:r>
          </a:p>
          <a:p>
            <a:pPr marL="0" lvl="1" indent="0" defTabSz="914400" fontAlgn="base">
              <a:spcAft>
                <a:spcPct val="0"/>
              </a:spcAft>
              <a:buSzPct val="100000"/>
              <a:buNone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8420" y="891878"/>
            <a:ext cx="608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How</a:t>
            </a:r>
            <a:endParaRPr lang="en-US" sz="4800" dirty="0">
              <a:latin typeface="Century Gothic"/>
              <a:cs typeface="Century Gothic"/>
            </a:endParaRPr>
          </a:p>
        </p:txBody>
      </p:sp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05" y="6266977"/>
            <a:ext cx="956894" cy="59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191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41" y="1874348"/>
            <a:ext cx="6364047" cy="3847150"/>
          </a:xfrm>
        </p:spPr>
        <p:txBody>
          <a:bodyPr/>
          <a:lstStyle/>
          <a:p>
            <a:pPr marL="0" indent="0" defTabSz="914400" fontAlgn="base">
              <a:spcAft>
                <a:spcPct val="0"/>
              </a:spcAft>
              <a:buClr>
                <a:srgbClr val="3366FF"/>
              </a:buClr>
              <a:buSzPct val="100000"/>
              <a:buNone/>
              <a:defRPr/>
            </a:pPr>
            <a:endParaRPr lang="en-US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Save your Newsletters as a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PDF</a:t>
            </a:r>
            <a:endParaRPr lang="en-US" sz="28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 This will make it more accessible to members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.</a:t>
            </a:r>
            <a:endParaRPr lang="en-US" sz="2800" dirty="0" smtClean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Your </a:t>
            </a:r>
            <a:r>
              <a:rPr lang="en-US" sz="2800" dirty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Lieutenant Governor can provide templates or you can make your own.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4680" y="776045"/>
            <a:ext cx="54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How</a:t>
            </a:r>
            <a:endParaRPr lang="en-US" sz="4800" dirty="0">
              <a:latin typeface="Century Gothic"/>
              <a:cs typeface="Century Gothic"/>
            </a:endParaRPr>
          </a:p>
        </p:txBody>
      </p:sp>
      <p:pic>
        <p:nvPicPr>
          <p:cNvPr id="8" name="Picture 7" descr="stamp logo no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05" y="6266977"/>
            <a:ext cx="956894" cy="59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28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28982" y="711368"/>
            <a:ext cx="706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Graphic Standards</a:t>
            </a:r>
            <a:endParaRPr lang="en-US" sz="4800" dirty="0">
              <a:solidFill>
                <a:srgbClr val="000000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9" name="Picture 8" descr="KC wordmark_B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18" y="5443181"/>
            <a:ext cx="6036562" cy="841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12700" stA="38000" endPos="28000" dist="5000" dir="5400000" sy="-100000" algn="bl" rotWithShape="0"/>
          </a:effectLst>
          <a:scene3d>
            <a:camera prst="obliqueBottomRight"/>
            <a:lightRig rig="threePt" dir="t"/>
          </a:scene3d>
          <a:sp3d contourW="12700" prstMaterial="metal">
            <a:contourClr>
              <a:schemeClr val="tx1"/>
            </a:contourClr>
          </a:sp3d>
        </p:spPr>
      </p:pic>
      <p:pic>
        <p:nvPicPr>
          <p:cNvPr id="10" name="Picture 9" descr="KC wordmark_B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18" y="4311411"/>
            <a:ext cx="5614557" cy="904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380" y="4143188"/>
            <a:ext cx="1044357" cy="971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457" y="5216091"/>
            <a:ext cx="936298" cy="1068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818" y="2284611"/>
            <a:ext cx="8471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Key Club graphic standards can be found on floridakeyclub.org  under the tab “Documents and Resources” labeled as “Club Editors”.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Also take note of the newly updated 2015 Brand Guide which can be found on keyclub.org under the tab “Resources.”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3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143000" y="2819400"/>
            <a:ext cx="50800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charset="0"/>
                <a:ea typeface="Arial" charset="0"/>
                <a:cs typeface="Arial" charset="0"/>
              </a:rPr>
              <a:t>Social Media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new logo no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892" y="5027555"/>
            <a:ext cx="5224585" cy="1353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43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5476" y="754757"/>
            <a:ext cx="706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Social Media</a:t>
            </a:r>
            <a:endParaRPr lang="en-US" sz="4800" dirty="0">
              <a:solidFill>
                <a:srgbClr val="000000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2222934"/>
            <a:ext cx="6667500" cy="406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Social Media is a great way to reach many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members</a:t>
            </a:r>
            <a:endParaRPr lang="en-US" sz="2800" dirty="0" smtClean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If your club already has social media make sure to keep it updated so members don’t lose interest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.</a:t>
            </a:r>
            <a:endParaRPr lang="en-US" sz="2800" dirty="0" smtClean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Post events and service projects and create hash tags. </a:t>
            </a:r>
          </a:p>
          <a:p>
            <a:pPr marL="0" indent="0" defTabSz="914400" fontAlgn="base">
              <a:spcAft>
                <a:spcPct val="0"/>
              </a:spcAft>
              <a:buClr>
                <a:srgbClr val="3366FF"/>
              </a:buClr>
              <a:buSzPct val="100000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None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marL="400050" lvl="1" indent="0" defTabSz="914400" fontAlgn="base">
              <a:spcAft>
                <a:spcPct val="0"/>
              </a:spcAft>
              <a:buSzPct val="100000"/>
              <a:buNone/>
              <a:defRPr/>
            </a:pPr>
            <a:endParaRPr lang="en-US" sz="1600" dirty="0">
              <a:solidFill>
                <a:srgbClr val="1F497D"/>
              </a:solidFill>
              <a:latin typeface="Century Gothic"/>
              <a:ea typeface="Arial" charset="0"/>
              <a:cs typeface="Century Gothic"/>
            </a:endParaRPr>
          </a:p>
          <a:p>
            <a:pPr marL="0" lvl="1" indent="0" defTabSz="914400" fontAlgn="base">
              <a:spcAft>
                <a:spcPct val="0"/>
              </a:spcAft>
              <a:buSzPct val="100000"/>
              <a:buNone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5" name="Picture 4" descr="stamp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05" y="6266977"/>
            <a:ext cx="956895" cy="59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60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37" y="2411065"/>
            <a:ext cx="6868291" cy="4525963"/>
          </a:xfrm>
        </p:spPr>
        <p:txBody>
          <a:bodyPr/>
          <a:lstStyle/>
          <a:p>
            <a:pPr>
              <a:buClr>
                <a:srgbClr val="3366FF"/>
              </a:buClr>
              <a:buFont typeface="Wingdings" charset="2"/>
              <a:buChar char="v"/>
            </a:pPr>
            <a:r>
              <a:rPr lang="en-US" sz="2200" dirty="0">
                <a:latin typeface="Century Gothic"/>
                <a:cs typeface="Century Gothic"/>
              </a:rPr>
              <a:t>Examples of effective social media:</a:t>
            </a:r>
          </a:p>
          <a:p>
            <a:pPr lvl="1">
              <a:buClr>
                <a:srgbClr val="3366FF"/>
              </a:buClr>
              <a:buFont typeface="Wingdings" charset="2"/>
              <a:buChar char="v"/>
            </a:pPr>
            <a:r>
              <a:rPr lang="en-US" sz="2200" dirty="0">
                <a:latin typeface="Century Gothic"/>
                <a:cs typeface="Century Gothic"/>
              </a:rPr>
              <a:t>A Facebook page or group open to members.</a:t>
            </a:r>
          </a:p>
          <a:p>
            <a:pPr lvl="1">
              <a:buClr>
                <a:srgbClr val="3366FF"/>
              </a:buClr>
              <a:buFont typeface="Wingdings" charset="2"/>
              <a:buChar char="v"/>
            </a:pPr>
            <a:r>
              <a:rPr lang="en-US" sz="2200" dirty="0">
                <a:latin typeface="Century Gothic"/>
                <a:cs typeface="Century Gothic"/>
              </a:rPr>
              <a:t>Twitter or </a:t>
            </a:r>
            <a:r>
              <a:rPr lang="en-US" sz="2200" dirty="0" err="1">
                <a:latin typeface="Century Gothic"/>
                <a:cs typeface="Century Gothic"/>
              </a:rPr>
              <a:t>Instagram</a:t>
            </a:r>
            <a:r>
              <a:rPr lang="en-US" sz="2200" dirty="0">
                <a:latin typeface="Century Gothic"/>
                <a:cs typeface="Century Gothic"/>
              </a:rPr>
              <a:t> account that posts about upcoming events.</a:t>
            </a:r>
          </a:p>
          <a:p>
            <a:pPr marL="0" indent="0" defTabSz="914400" fontAlgn="base">
              <a:spcAft>
                <a:spcPct val="0"/>
              </a:spcAft>
              <a:buClr>
                <a:srgbClr val="3366FF"/>
              </a:buClr>
              <a:buSzPct val="100000"/>
              <a:buNone/>
              <a:defRPr/>
            </a:pPr>
            <a:endParaRPr lang="en-US" sz="22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200" dirty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If your club does not have social media, you should bring the idea up to your other officers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556" y="625853"/>
            <a:ext cx="6538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Examples of Social Media</a:t>
            </a:r>
          </a:p>
        </p:txBody>
      </p:sp>
      <p:pic>
        <p:nvPicPr>
          <p:cNvPr id="6" name="Picture 5" descr="stamp logo no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05" y="6266977"/>
            <a:ext cx="956895" cy="59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947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43000" y="2819400"/>
            <a:ext cx="50800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charset="0"/>
                <a:ea typeface="Arial" charset="0"/>
                <a:cs typeface="Arial" charset="0"/>
              </a:rPr>
              <a:t>Club Websites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new logo no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893" y="5027555"/>
            <a:ext cx="5083908" cy="1316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12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07741" y="704394"/>
            <a:ext cx="706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Websites</a:t>
            </a:r>
            <a:endParaRPr lang="en-US" sz="4800" dirty="0">
              <a:solidFill>
                <a:srgbClr val="000000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799" y="2332039"/>
            <a:ext cx="7882306" cy="345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Club websites can be a great way to have a central location for information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.</a:t>
            </a:r>
            <a:endParaRPr lang="en-US" sz="28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You are not required to have a club website, however it is helpful and makes it easy to find </a:t>
            </a:r>
            <a:r>
              <a:rPr lang="en-US" sz="2800" noProof="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upcoming events</a:t>
            </a:r>
            <a:r>
              <a:rPr lang="en-US" sz="2800" noProof="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lang="en-US" sz="2800" noProof="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Of course, if you choose to create a club website it should be updated regularly and include links to the district website.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marL="400050" lvl="1" indent="0" defTabSz="914400" fontAlgn="base">
              <a:spcAft>
                <a:spcPct val="0"/>
              </a:spcAft>
              <a:buSzPct val="100000"/>
              <a:buNone/>
              <a:defRPr/>
            </a:pPr>
            <a:endParaRPr lang="en-US" sz="1600" dirty="0">
              <a:solidFill>
                <a:srgbClr val="1F497D"/>
              </a:solidFill>
              <a:latin typeface="Century Gothic"/>
              <a:ea typeface="Arial" charset="0"/>
              <a:cs typeface="Century Gothic"/>
            </a:endParaRPr>
          </a:p>
          <a:p>
            <a:pPr marL="0" lvl="1" indent="0" defTabSz="914400" fontAlgn="base">
              <a:spcAft>
                <a:spcPct val="0"/>
              </a:spcAft>
              <a:buSzPct val="100000"/>
              <a:buNone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5" name="Picture 4" descr="stamp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05" y="6266977"/>
            <a:ext cx="956894" cy="59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06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10017" y="2474968"/>
            <a:ext cx="6357483" cy="356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Attend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meetings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Produce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 a newsletter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Keep information up to date on published works</a:t>
            </a:r>
            <a:endParaRPr lang="en-US" sz="2400" baseline="0" dirty="0" smtClean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Attend board meetings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Save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 newsletters made by your Lieutenant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Governor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Update your club’s social media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5000" y="863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Monthly Responsibilities</a:t>
            </a:r>
            <a:endParaRPr lang="en-US" sz="4800" dirty="0">
              <a:latin typeface="Century Gothic"/>
              <a:cs typeface="Century Gothic"/>
            </a:endParaRPr>
          </a:p>
        </p:txBody>
      </p:sp>
      <p:pic>
        <p:nvPicPr>
          <p:cNvPr id="8" name="Picture 7" descr="stamp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846" y="6260640"/>
            <a:ext cx="967154" cy="5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3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143000" y="2819400"/>
            <a:ext cx="5080000" cy="237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charset="0"/>
                <a:ea typeface="Arial" charset="0"/>
                <a:cs typeface="Arial" charset="0"/>
              </a:rPr>
              <a:t>How to Become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charset="0"/>
                <a:ea typeface="Arial" charset="0"/>
                <a:cs typeface="Arial" charset="0"/>
              </a:rPr>
              <a:t> a Distinguished Editor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new logo no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707" y="5052200"/>
            <a:ext cx="5435602" cy="1407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404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8686" y="816663"/>
            <a:ext cx="706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Distinguished Editors</a:t>
            </a:r>
            <a:endParaRPr lang="en-US" sz="4800" dirty="0">
              <a:solidFill>
                <a:srgbClr val="000000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2613193"/>
            <a:ext cx="7995086" cy="365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A Distinguished Club Editor exhibits leadership and places Key Club as a top priority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.</a:t>
            </a:r>
            <a:endParaRPr lang="en-US" sz="28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Distinguished Editors are recognized for their hard work at District Conference</a:t>
            </a:r>
            <a:r>
              <a:rPr lang="en-US" sz="2800" dirty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(DCON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).</a:t>
            </a:r>
            <a:endParaRPr lang="en-US" sz="28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 This is a great guideline to set for yourself as club editor.</a:t>
            </a:r>
          </a:p>
          <a:p>
            <a:pPr marL="400050" lvl="1" indent="0" defTabSz="914400" fontAlgn="base">
              <a:spcAft>
                <a:spcPct val="0"/>
              </a:spcAft>
              <a:buSzPct val="100000"/>
              <a:buNone/>
              <a:defRPr/>
            </a:pPr>
            <a:endParaRPr lang="en-US" sz="1600" dirty="0">
              <a:solidFill>
                <a:srgbClr val="1F497D"/>
              </a:solidFill>
              <a:latin typeface="Century Gothic"/>
              <a:ea typeface="Arial" charset="0"/>
              <a:cs typeface="Century Gothic"/>
            </a:endParaRPr>
          </a:p>
          <a:p>
            <a:pPr marL="0" lvl="1" indent="0" defTabSz="914400" fontAlgn="base">
              <a:spcAft>
                <a:spcPct val="0"/>
              </a:spcAft>
              <a:buSzPct val="100000"/>
              <a:buNone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05" y="6266977"/>
            <a:ext cx="956894" cy="59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087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36609" y="656725"/>
            <a:ext cx="706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Distinguished Editors</a:t>
            </a:r>
            <a:endParaRPr lang="en-US" sz="4800" dirty="0">
              <a:solidFill>
                <a:srgbClr val="000000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2179637"/>
            <a:ext cx="6362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These are the qualities of a Distinguished Editor:</a:t>
            </a:r>
          </a:p>
          <a:p>
            <a:pPr marL="685800" lvl="1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A Minimum of 75 service hours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 </a:t>
            </a:r>
          </a:p>
          <a:p>
            <a:pPr marL="685800" lvl="1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Produces regular newsletters</a:t>
            </a:r>
          </a:p>
          <a:p>
            <a:pPr marL="685800" lvl="1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Creates a club scrapbook </a:t>
            </a:r>
          </a:p>
          <a:p>
            <a:pPr marL="685800" lvl="1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Attends KCKC</a:t>
            </a:r>
          </a:p>
          <a:p>
            <a:pPr marL="685800" lvl="1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Attends SZR</a:t>
            </a:r>
          </a:p>
          <a:p>
            <a:pPr marL="685800" lvl="1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Attends past District Conference</a:t>
            </a:r>
          </a:p>
          <a:p>
            <a:pPr marL="685800" lvl="1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Attends upcoming District Conference </a:t>
            </a:r>
          </a:p>
          <a:p>
            <a:pPr marL="685800" lvl="1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Attends club meetings and board meetings</a:t>
            </a:r>
          </a:p>
          <a:p>
            <a:pPr marL="685800" lvl="1"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Submits articles to visual media and The Sunshine Source</a:t>
            </a:r>
          </a:p>
          <a:p>
            <a:pPr marL="400050" lvl="1" indent="0" defTabSz="914400" fontAlgn="base">
              <a:spcAft>
                <a:spcPct val="0"/>
              </a:spcAft>
              <a:buSzPct val="100000"/>
              <a:buNone/>
              <a:defRPr/>
            </a:pPr>
            <a:endParaRPr lang="en-US" sz="1200" dirty="0">
              <a:solidFill>
                <a:srgbClr val="1F497D"/>
              </a:solidFill>
              <a:latin typeface="Century Gothic"/>
              <a:ea typeface="Arial" charset="0"/>
              <a:cs typeface="Century Gothic"/>
            </a:endParaRPr>
          </a:p>
          <a:p>
            <a:pPr marL="0" lvl="1" indent="0" defTabSz="914400" fontAlgn="base">
              <a:spcAft>
                <a:spcPct val="0"/>
              </a:spcAft>
              <a:buSzPct val="100000"/>
              <a:buNone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05" y="6266977"/>
            <a:ext cx="956895" cy="5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6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51609" y="711368"/>
            <a:ext cx="706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How to Apply</a:t>
            </a:r>
            <a:endParaRPr lang="en-US" sz="4800" dirty="0">
              <a:solidFill>
                <a:srgbClr val="000000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2332038"/>
            <a:ext cx="6362700" cy="103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1F497D"/>
                </a:solidFill>
                <a:latin typeface="Century Gothic"/>
                <a:ea typeface="Arial" charset="0"/>
                <a:cs typeface="Century Gothic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Before the awards deadline, head to </a:t>
            </a:r>
            <a:r>
              <a:rPr lang="en-US" sz="2000" dirty="0" err="1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Floridakeyclub.org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 and look under the awards and contests tab</a:t>
            </a:r>
            <a:endParaRPr lang="en-US" sz="1600" dirty="0" smtClean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10" name="Picture 9" descr="Screen shot 2014-07-16 at 1.36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3371491"/>
            <a:ext cx="6210527" cy="322558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959709" y="4719652"/>
            <a:ext cx="736850" cy="47039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1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63304" y="791532"/>
            <a:ext cx="706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How to Apply </a:t>
            </a:r>
            <a:endParaRPr lang="en-US" sz="4800" dirty="0">
              <a:solidFill>
                <a:srgbClr val="000000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799" y="2332032"/>
            <a:ext cx="7882306" cy="378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Search for the Distinguished Editor Application and make sure all of the necessary information is filled out prior to the due date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.</a:t>
            </a:r>
            <a:endParaRPr lang="en-US" sz="28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Once your application is complete, you will submit your application to the awards committee chair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.</a:t>
            </a:r>
            <a:endParaRPr lang="en-US" sz="28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Keep in mind- your faculty advisor will need to verify that all the information on your application is accurate.</a:t>
            </a:r>
          </a:p>
        </p:txBody>
      </p:sp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05" y="6266977"/>
            <a:ext cx="956895" cy="59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91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5708" y="839687"/>
            <a:ext cx="587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Governor’s Project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877" y="2532185"/>
            <a:ext cx="654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defRPr/>
            </a:pPr>
            <a:r>
              <a:rPr lang="en-US" sz="3200" b="1" u="sng" dirty="0" smtClean="0">
                <a:solidFill>
                  <a:srgbClr val="B5D424"/>
                </a:solidFill>
                <a:latin typeface="Century Gothic"/>
                <a:ea typeface="Arial" charset="0"/>
                <a:cs typeface="Century Gothic"/>
              </a:rPr>
              <a:t>Key Goes Green</a:t>
            </a: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 Project created by Governor Shane</a:t>
            </a: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32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 Involves everything environmental </a:t>
            </a:r>
          </a:p>
        </p:txBody>
      </p:sp>
      <p:pic>
        <p:nvPicPr>
          <p:cNvPr id="5" name="Picture 4" descr="stamp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05" y="6266977"/>
            <a:ext cx="956895" cy="59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5369" y="1039779"/>
            <a:ext cx="5855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Governor’s Project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155" y="2195513"/>
            <a:ext cx="65238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defRPr/>
            </a:pPr>
            <a:r>
              <a:rPr lang="en-US" sz="3200" b="1" u="sng" dirty="0" smtClean="0">
                <a:solidFill>
                  <a:srgbClr val="B5D424"/>
                </a:solidFill>
              </a:rPr>
              <a:t>How does this apply to your position? </a:t>
            </a:r>
            <a:endParaRPr lang="en-US" sz="3200" dirty="0" smtClean="0"/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3200" dirty="0" smtClean="0"/>
              <a:t> Show off the Governor’s Projects you do in your newsletters </a:t>
            </a: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3200" dirty="0" smtClean="0"/>
              <a:t>Submit what you did to The Sunshine Source</a:t>
            </a: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3200" dirty="0" smtClean="0"/>
              <a:t> Use the </a:t>
            </a:r>
            <a:r>
              <a:rPr lang="en-US" sz="3200" dirty="0" err="1" smtClean="0"/>
              <a:t>hashtag</a:t>
            </a:r>
            <a:r>
              <a:rPr lang="en-US" sz="3200" dirty="0" smtClean="0"/>
              <a:t> #</a:t>
            </a:r>
            <a:r>
              <a:rPr lang="en-US" sz="3200" dirty="0" err="1" smtClean="0"/>
              <a:t>KeyGoesGreen</a:t>
            </a:r>
            <a:r>
              <a:rPr lang="en-US" sz="3200" dirty="0" smtClean="0"/>
              <a:t> on social media </a:t>
            </a:r>
          </a:p>
        </p:txBody>
      </p:sp>
      <p:pic>
        <p:nvPicPr>
          <p:cNvPr id="5" name="Picture 4" descr="stamp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05" y="6266977"/>
            <a:ext cx="956895" cy="59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846595" y="3417093"/>
            <a:ext cx="5376406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 smtClean="0">
                <a:solidFill>
                  <a:schemeClr val="tx2"/>
                </a:solidFill>
                <a:latin typeface="Century Gothic" charset="0"/>
                <a:ea typeface="Arial" charset="0"/>
                <a:cs typeface="Arial" charset="0"/>
              </a:rPr>
              <a:t>Questions?</a:t>
            </a:r>
            <a:endParaRPr kumimoji="0" lang="en-US" sz="7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new logo no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61" y="5222631"/>
            <a:ext cx="4168032" cy="1079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38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25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0400" y="789533"/>
            <a:ext cx="728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Annual Responsibilities </a:t>
            </a:r>
            <a:endParaRPr lang="en-US" sz="4800" dirty="0"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2250660"/>
            <a:ext cx="8374650" cy="341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Train your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 successor </a:t>
            </a:r>
            <a:endParaRPr lang="en-US" sz="2400" dirty="0"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Document and photograph</a:t>
            </a:r>
            <a:r>
              <a:rPr lang="en-US" sz="2400" dirty="0" smtClean="0">
                <a:latin typeface="Century Gothic"/>
                <a:ea typeface="Arial" charset="0"/>
                <a:cs typeface="Century Gothic"/>
              </a:rPr>
              <a:t> memorable service projects  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400" noProof="0" dirty="0" smtClean="0">
                <a:latin typeface="Century Gothic"/>
                <a:ea typeface="Arial" charset="0"/>
                <a:cs typeface="Century Gothic"/>
              </a:rPr>
              <a:t>Suggested: Create a scrapbook for your club that can be entered in District Contests </a:t>
            </a:r>
            <a:endParaRPr kumimoji="0" lang="en-US" sz="2400" b="0" i="0" u="none" strike="noStrike" kern="1200" cap="none" spc="0" normalizeH="0" dirty="0">
              <a:ln>
                <a:noFill/>
              </a:ln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400" noProof="0" dirty="0" smtClean="0">
                <a:latin typeface="Century Gothic"/>
                <a:ea typeface="Arial" charset="0"/>
                <a:cs typeface="Century Gothic"/>
              </a:rPr>
              <a:t>Design a club </a:t>
            </a:r>
            <a:r>
              <a:rPr lang="en-US" sz="2400" noProof="0" dirty="0" smtClean="0">
                <a:latin typeface="Century Gothic"/>
                <a:ea typeface="Arial" charset="0"/>
                <a:cs typeface="Century Gothic"/>
              </a:rPr>
              <a:t>T-shirt</a:t>
            </a:r>
            <a:endParaRPr kumimoji="0" lang="en-US" sz="2400" b="0" i="0" u="none" strike="noStrike" kern="1200" cap="none" spc="0" normalizeH="0" dirty="0">
              <a:ln>
                <a:noFill/>
              </a:ln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400" noProof="0" dirty="0" smtClean="0">
                <a:latin typeface="Century Gothic"/>
                <a:ea typeface="Arial" charset="0"/>
                <a:cs typeface="Century Gothic"/>
              </a:rPr>
              <a:t>Create club advertisements such as videos and flyers to promote your club!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6" name="Picture 5" descr="stamp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364" y="6210931"/>
            <a:ext cx="1047636" cy="647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57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5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27100" y="752901"/>
            <a:ext cx="706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The Editor’s Voice</a:t>
            </a:r>
            <a:endParaRPr lang="en-US" sz="4800" dirty="0">
              <a:solidFill>
                <a:srgbClr val="000000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2373931"/>
            <a:ext cx="6706345" cy="36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As editor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 you should act as the voice of your club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lang="en-US" sz="2200" noProof="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Your goal is to spread the word about Key Club and your club’s latest achievements 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lang="en-US" sz="2200" noProof="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You should contact:</a:t>
            </a:r>
          </a:p>
          <a:p>
            <a:pPr marL="1084263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Local newspapers</a:t>
            </a:r>
          </a:p>
          <a:p>
            <a:pPr marL="1084263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Your school newspaper</a:t>
            </a:r>
          </a:p>
          <a:p>
            <a:pPr marL="1084263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School TV or morning shows</a:t>
            </a:r>
          </a:p>
          <a:p>
            <a:pPr marL="1084263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Blip>
                <a:blip r:embed="rId4"/>
              </a:buBlip>
              <a:tabLst/>
              <a:defRPr/>
            </a:pPr>
            <a:endParaRPr lang="en-US" sz="2400" dirty="0">
              <a:solidFill>
                <a:srgbClr val="1F497D"/>
              </a:solidFill>
              <a:latin typeface="Century Gothic"/>
              <a:ea typeface="Arial" charset="0"/>
              <a:cs typeface="Century Gothic"/>
            </a:endParaRPr>
          </a:p>
          <a:p>
            <a:pPr marL="169863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6" name="Picture 5" descr="stamp logo no backgrou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218" y="6185517"/>
            <a:ext cx="1088782" cy="672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695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2164599"/>
            <a:ext cx="67063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All editors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 should be familiar with The Sunshine Source 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The Sunshine Source is a District wide online magazine created by our District Editor, Carly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Berthiaume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.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You can always view The Sunshine Source on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floridakeyclub.com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 under the left tab “Main Menu” labeled “Sunshine Source.”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660400"/>
            <a:ext cx="706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The Sunshine Source</a:t>
            </a:r>
            <a:endParaRPr lang="en-US" sz="4800" dirty="0">
              <a:latin typeface="Century Gothic"/>
              <a:cs typeface="Century Gothic"/>
            </a:endParaRPr>
          </a:p>
        </p:txBody>
      </p:sp>
      <p:pic>
        <p:nvPicPr>
          <p:cNvPr id="5" name="Picture 4" descr="stamp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05" y="6266977"/>
            <a:ext cx="956894" cy="59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45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143000" y="2819400"/>
            <a:ext cx="50800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tx2"/>
                </a:solidFill>
                <a:latin typeface="Century Gothic" charset="0"/>
                <a:ea typeface="Arial" charset="0"/>
                <a:cs typeface="Arial" charset="0"/>
              </a:rPr>
              <a:t>How to make a Newsletter 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new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892" y="5027555"/>
            <a:ext cx="5240215" cy="13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3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2420469"/>
            <a:ext cx="8258908" cy="359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Newsletters 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a valuable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 tool for club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communication</a:t>
            </a:r>
            <a:endParaRPr lang="en-US" sz="2400" baseline="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 Members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 will look forward to seeing what your club has accomplished and is planning to do in the future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.</a:t>
            </a:r>
            <a:endParaRPr lang="en-US" sz="24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Newsletters are a great way to advertise your own projects and Divisional Council Meetings.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65200" y="394736"/>
            <a:ext cx="706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Why do we need newsletters? </a:t>
            </a:r>
            <a:endParaRPr lang="en-US" sz="4800" dirty="0">
              <a:solidFill>
                <a:srgbClr val="000000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5" name="Picture 4" descr="stamp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05" y="6266977"/>
            <a:ext cx="956895" cy="5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7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-1" y="2195512"/>
            <a:ext cx="6667501" cy="41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DO include pictures from past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events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DO adhere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to Key Club </a:t>
            </a:r>
            <a:r>
              <a:rPr lang="en-US" sz="2400" dirty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graphic standards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DO include a message from your president </a:t>
            </a:r>
            <a:endParaRPr lang="en-US" sz="24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DO add information for future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events</a:t>
            </a:r>
            <a:endParaRPr lang="en-US" sz="24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DO send out by email </a:t>
            </a:r>
            <a:endParaRPr lang="en-US" sz="24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DO create catchy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title</a:t>
            </a:r>
            <a:endParaRPr lang="en-US" sz="24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Arial" charset="0"/>
                <a:cs typeface="Century Gothic"/>
              </a:rPr>
              <a:t>DO include Key Club logos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100000"/>
              <a:buNone/>
              <a:tabLst/>
              <a:defRPr/>
            </a:pPr>
            <a:endParaRPr lang="en-US" sz="18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Blip>
                <a:blip r:embed="rId4"/>
              </a:buBlip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Arial" charset="0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711368"/>
            <a:ext cx="706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Do</a:t>
            </a:r>
            <a:endParaRPr lang="en-US" sz="4800" dirty="0">
              <a:solidFill>
                <a:srgbClr val="000000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105" y="6266977"/>
            <a:ext cx="956895" cy="59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157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2332037"/>
            <a:ext cx="6667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Don</a:t>
            </a:r>
            <a:r>
              <a:rPr lang="fr-FR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’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t make your newsletter excessively long.  </a:t>
            </a: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Don</a:t>
            </a:r>
            <a:r>
              <a:rPr lang="fr-FR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’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t leave it to the last minute to complete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.</a:t>
            </a:r>
            <a:endParaRPr lang="en-US" sz="2400" dirty="0" smtClean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Don’t make the pages too cluttered </a:t>
            </a:r>
            <a:endParaRPr lang="en-US" sz="2400" dirty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Don’t alter the Key Club logo or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graphics</a:t>
            </a:r>
            <a:endParaRPr lang="en-US" sz="2400" dirty="0" smtClean="0">
              <a:solidFill>
                <a:srgbClr val="000000"/>
              </a:solidFill>
              <a:latin typeface="Century Gothic"/>
              <a:ea typeface="Arial" charset="0"/>
              <a:cs typeface="Century Gothic"/>
            </a:endParaRPr>
          </a:p>
          <a:p>
            <a:pPr defTabSz="914400" fontAlgn="base">
              <a:spcAft>
                <a:spcPct val="0"/>
              </a:spcAft>
              <a:buClr>
                <a:srgbClr val="3366FF"/>
              </a:buClr>
              <a:buSzPct val="100000"/>
              <a:buFont typeface="Wingdings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ea typeface="Arial" charset="0"/>
                <a:cs typeface="Century Gothic"/>
              </a:rPr>
              <a:t>Don’t stress, just do your best!</a:t>
            </a:r>
          </a:p>
          <a:p>
            <a:pPr marL="0" indent="0" defTabSz="914400" fontAlgn="base">
              <a:spcAft>
                <a:spcPct val="0"/>
              </a:spcAft>
              <a:buSzPct val="100000"/>
              <a:buNone/>
              <a:defRPr/>
            </a:pPr>
            <a:endParaRPr lang="en-US" sz="2000" dirty="0" smtClean="0">
              <a:solidFill>
                <a:srgbClr val="1F497D"/>
              </a:solidFill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51164" y="945931"/>
            <a:ext cx="6782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Don’t</a:t>
            </a:r>
            <a:endParaRPr lang="en-US" sz="4800" dirty="0">
              <a:latin typeface="Century Gothic"/>
              <a:cs typeface="Century Gothic"/>
            </a:endParaRPr>
          </a:p>
        </p:txBody>
      </p:sp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05" y="6266977"/>
            <a:ext cx="956895" cy="59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322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2276</TotalTime>
  <Words>1434</Words>
  <Application>Microsoft Macintosh PowerPoint</Application>
  <PresentationFormat>On-screen Show (4:3)</PresentationFormat>
  <Paragraphs>177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castaner</dc:creator>
  <cp:lastModifiedBy>Katie Havemann</cp:lastModifiedBy>
  <cp:revision>77</cp:revision>
  <dcterms:created xsi:type="dcterms:W3CDTF">2014-07-16T04:04:58Z</dcterms:created>
  <dcterms:modified xsi:type="dcterms:W3CDTF">2015-08-25T21:31:43Z</dcterms:modified>
</cp:coreProperties>
</file>