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5"/>
  </p:normalViewPr>
  <p:slideViewPr>
    <p:cSldViewPr snapToGrid="0" snapToObjects="1">
      <p:cViewPr varScale="1">
        <p:scale>
          <a:sx n="69" d="100"/>
          <a:sy n="69" d="100"/>
        </p:scale>
        <p:origin x="184" y="9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127848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8399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2525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4819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2168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618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2072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6179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4747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77515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63134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8513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00916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01166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3374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1656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6348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6358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831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4395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360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5431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9660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2814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599" cy="897599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599" cy="897599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rot="10800000" flipH="1">
            <a:off x="0" y="1685999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0" y="1685999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899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899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656399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599" cy="602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rot="10800000" flipH="1">
            <a:off x="3276600" y="25"/>
            <a:ext cx="5867400" cy="5143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499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26077" y="357800"/>
            <a:ext cx="2807999" cy="953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7999" cy="3163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4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79466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rot="10800000" flipH="1">
            <a:off x="0" y="0"/>
            <a:ext cx="9144000" cy="46958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0800000" flipH="1">
            <a:off x="0" y="4622724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1999" cy="44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keyclub.org/service/fund/yof.aspx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treasurer@floridakeyclub.org" TargetMode="External"/><Relationship Id="rId4" Type="http://schemas.openxmlformats.org/officeDocument/2006/relationships/hyperlink" Target="mailto:memberservices@kiwanis.org" TargetMode="External"/><Relationship Id="rId5" Type="http://schemas.openxmlformats.org/officeDocument/2006/relationships/hyperlink" Target="http://www.kiwanis.org/docs/default-source/service-leadership-programs/advisor-resources/toolkit-slp-sponsorship-5-dues-and-fees-key-club-pdf.pdf?sfvrsn=13" TargetMode="External"/><Relationship Id="rId6" Type="http://schemas.openxmlformats.org/officeDocument/2006/relationships/hyperlink" Target="http://floridakeyclub.org/dues/" TargetMode="External"/><Relationship Id="rId7" Type="http://schemas.openxmlformats.org/officeDocument/2006/relationships/hyperlink" Target="http://floridakeyclub.org/resources/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memberservices@kiwanis.org" TargetMode="External"/><Relationship Id="rId4" Type="http://schemas.openxmlformats.org/officeDocument/2006/relationships/hyperlink" Target="mailto:treasurer@floridakeyclub.org" TargetMode="Externa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floridakeyclub.org/dues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450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1997125" y="57800"/>
            <a:ext cx="6686100" cy="987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>
                <a:solidFill>
                  <a:srgbClr val="000000"/>
                </a:solidFill>
              </a:rPr>
              <a:t>Dues in Detail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395800" y="1044794"/>
            <a:ext cx="8222100" cy="2346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i="1">
                <a:solidFill>
                  <a:srgbClr val="000000"/>
                </a:solidFill>
              </a:rPr>
              <a:t>Florida District of Key Club International, Inc.</a:t>
            </a:r>
          </a:p>
          <a:p>
            <a:pPr lvl="0" algn="ctr" rtl="0">
              <a:spcBef>
                <a:spcPts val="0"/>
              </a:spcBef>
              <a:buNone/>
            </a:pPr>
            <a:endParaRPr sz="2400" i="1">
              <a:solidFill>
                <a:srgbClr val="000000"/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endParaRPr sz="2400" i="1"/>
          </a:p>
          <a:p>
            <a:pPr lvl="0" algn="l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                                         Presented by: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Alyssa Frank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District Treasurer, 2016-2017</a:t>
            </a:r>
          </a:p>
        </p:txBody>
      </p:sp>
      <p:sp>
        <p:nvSpPr>
          <p:cNvPr id="69" name="Shape 69"/>
          <p:cNvSpPr/>
          <p:nvPr/>
        </p:nvSpPr>
        <p:spPr>
          <a:xfrm>
            <a:off x="7146850" y="3092400"/>
            <a:ext cx="1997100" cy="205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0" name="Shape 70" descr="logo_KeyClub_seal_PMS295_PNG.sflb.ashx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6836" y="3156249"/>
            <a:ext cx="1997175" cy="198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450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/>
        </p:nvSpPr>
        <p:spPr>
          <a:xfrm>
            <a:off x="195850" y="216450"/>
            <a:ext cx="8782200" cy="464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3. To login, use last year’s advisors email &amp; password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b="1">
                <a:latin typeface="Verdana"/>
                <a:ea typeface="Verdana"/>
                <a:cs typeface="Verdana"/>
                <a:sym typeface="Verdana"/>
              </a:rPr>
              <a:t>F.Y.I.</a:t>
            </a: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 - Your advisor set it up, so ask him/her for the information.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4. If your club did not pay dues last year, then click on </a:t>
            </a:r>
            <a:r>
              <a:rPr lang="en" sz="2400" u="sng">
                <a:latin typeface="Verdana"/>
                <a:ea typeface="Verdana"/>
                <a:cs typeface="Verdana"/>
                <a:sym typeface="Verdana"/>
              </a:rPr>
              <a:t>“register/reset password” </a:t>
            </a: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button below the login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EF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2596" y="0"/>
            <a:ext cx="8602022" cy="5143500"/>
            <a:chOff x="0" y="0"/>
            <a:chExt cx="8602022" cy="5143500"/>
          </a:xfrm>
        </p:grpSpPr>
        <p:pic>
          <p:nvPicPr>
            <p:cNvPr id="135" name="Shape 135" descr="Screen Shot 2016-07-19 at 11.37.10 AM.png"/>
            <p:cNvPicPr preferRelativeResize="0"/>
            <p:nvPr/>
          </p:nvPicPr>
          <p:blipFill rotWithShape="1">
            <a:blip r:embed="rId3">
              <a:alphaModFix/>
            </a:blip>
            <a:srcRect l="2089" t="2807" r="719" b="4211"/>
            <a:stretch/>
          </p:blipFill>
          <p:spPr>
            <a:xfrm>
              <a:off x="0" y="0"/>
              <a:ext cx="8602022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" name="Shape 136"/>
            <p:cNvSpPr/>
            <p:nvPr/>
          </p:nvSpPr>
          <p:spPr>
            <a:xfrm>
              <a:off x="1886275" y="3432425"/>
              <a:ext cx="3483900" cy="267900"/>
            </a:xfrm>
            <a:prstGeom prst="rect">
              <a:avLst/>
            </a:prstGeom>
            <a:solidFill>
              <a:srgbClr val="F9F9F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1886275" y="4007425"/>
              <a:ext cx="3483900" cy="267900"/>
            </a:xfrm>
            <a:prstGeom prst="rect">
              <a:avLst/>
            </a:prstGeom>
            <a:solidFill>
              <a:srgbClr val="F9F9F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450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 idx="4294967295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Final point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subTitle" idx="4294967295"/>
          </p:nvPr>
        </p:nvSpPr>
        <p:spPr>
          <a:xfrm>
            <a:off x="265500" y="2779466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one-line description of it</a:t>
            </a:r>
          </a:p>
        </p:txBody>
      </p:sp>
      <p:pic>
        <p:nvPicPr>
          <p:cNvPr id="144" name="Shape 144" descr="Screen Shot 2016-07-19 at 11.55.07 AM.png"/>
          <p:cNvPicPr preferRelativeResize="0"/>
          <p:nvPr/>
        </p:nvPicPr>
        <p:blipFill rotWithShape="1">
          <a:blip r:embed="rId3">
            <a:alphaModFix/>
          </a:blip>
          <a:srcRect l="1108" t="2978" r="1662" b="4240"/>
          <a:stretch/>
        </p:blipFill>
        <p:spPr>
          <a:xfrm>
            <a:off x="68200" y="0"/>
            <a:ext cx="9075800" cy="5107427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/>
          <p:nvPr/>
        </p:nvSpPr>
        <p:spPr>
          <a:xfrm>
            <a:off x="5009500" y="1474000"/>
            <a:ext cx="762600" cy="11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 txBox="1"/>
          <p:nvPr/>
        </p:nvSpPr>
        <p:spPr>
          <a:xfrm>
            <a:off x="2164500" y="1474000"/>
            <a:ext cx="2146200" cy="16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"/>
              <a:t>SCHOOL NAME HERE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2164600" y="1340000"/>
            <a:ext cx="1185300" cy="16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00"/>
              <a:t>Advisor Name</a:t>
            </a:r>
          </a:p>
        </p:txBody>
      </p:sp>
      <p:sp>
        <p:nvSpPr>
          <p:cNvPr id="148" name="Shape 148"/>
          <p:cNvSpPr/>
          <p:nvPr/>
        </p:nvSpPr>
        <p:spPr>
          <a:xfrm>
            <a:off x="4741500" y="587525"/>
            <a:ext cx="2587200" cy="216600"/>
          </a:xfrm>
          <a:prstGeom prst="rect">
            <a:avLst/>
          </a:prstGeom>
          <a:solidFill>
            <a:srgbClr val="04264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SCHOOL           Advisor</a:t>
            </a:r>
          </a:p>
        </p:txBody>
      </p:sp>
      <p:sp>
        <p:nvSpPr>
          <p:cNvPr id="149" name="Shape 149"/>
          <p:cNvSpPr/>
          <p:nvPr/>
        </p:nvSpPr>
        <p:spPr>
          <a:xfrm>
            <a:off x="914400" y="1731675"/>
            <a:ext cx="783771" cy="731607"/>
          </a:xfrm>
          <a:prstGeom prst="ellipse">
            <a:avLst/>
          </a:prstGeom>
          <a:noFill/>
          <a:ln w="76200" cap="flat" cmpd="sng">
            <a:solidFill>
              <a:srgbClr val="00AEE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EF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4" name="Shape 154"/>
          <p:cNvCxnSpPr/>
          <p:nvPr/>
        </p:nvCxnSpPr>
        <p:spPr>
          <a:xfrm>
            <a:off x="4295550" y="2693400"/>
            <a:ext cx="5529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5" name="Shape 155"/>
          <p:cNvSpPr txBox="1">
            <a:spLocks noGrp="1"/>
          </p:cNvSpPr>
          <p:nvPr>
            <p:ph type="body" idx="4294967295"/>
          </p:nvPr>
        </p:nvSpPr>
        <p:spPr>
          <a:xfrm>
            <a:off x="773700" y="2961650"/>
            <a:ext cx="7596600" cy="518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6" name="Shape 156" descr="Screen Shot 2016-07-19 at 12.04.48 PM.png"/>
          <p:cNvPicPr preferRelativeResize="0"/>
          <p:nvPr/>
        </p:nvPicPr>
        <p:blipFill rotWithShape="1">
          <a:blip r:embed="rId3">
            <a:alphaModFix/>
          </a:blip>
          <a:srcRect l="3334" t="2410" b="3798"/>
          <a:stretch/>
        </p:blipFill>
        <p:spPr>
          <a:xfrm>
            <a:off x="423787" y="56237"/>
            <a:ext cx="8296422" cy="503102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/>
          <p:nvPr/>
        </p:nvSpPr>
        <p:spPr>
          <a:xfrm>
            <a:off x="5885625" y="2910100"/>
            <a:ext cx="917400" cy="216600"/>
          </a:xfrm>
          <a:prstGeom prst="rect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4022875" y="2910100"/>
            <a:ext cx="917400" cy="216600"/>
          </a:xfrm>
          <a:prstGeom prst="rect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2160150" y="2910100"/>
            <a:ext cx="917400" cy="216600"/>
          </a:xfrm>
          <a:prstGeom prst="rect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 txBox="1"/>
          <p:nvPr/>
        </p:nvSpPr>
        <p:spPr>
          <a:xfrm>
            <a:off x="2205825" y="3514900"/>
            <a:ext cx="1473900" cy="21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 txBox="1"/>
          <p:nvPr/>
        </p:nvSpPr>
        <p:spPr>
          <a:xfrm>
            <a:off x="2597525" y="4555975"/>
            <a:ext cx="267900" cy="10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3009825" y="4803350"/>
            <a:ext cx="2370900" cy="288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ED4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4071500" y="4421975"/>
            <a:ext cx="1071900" cy="16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4714200" y="646075"/>
            <a:ext cx="2370900" cy="216600"/>
          </a:xfrm>
          <a:prstGeom prst="rect">
            <a:avLst/>
          </a:prstGeom>
          <a:solidFill>
            <a:srgbClr val="04264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2659350" y="1287825"/>
            <a:ext cx="700800" cy="597900"/>
          </a:xfrm>
          <a:prstGeom prst="ellipse">
            <a:avLst/>
          </a:prstGeom>
          <a:noFill/>
          <a:ln w="38100" cap="flat" cmpd="sng">
            <a:solidFill>
              <a:srgbClr val="00AEE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450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 descr="Screen Shot 2016-07-19 at 12.14.23 PM.png"/>
          <p:cNvPicPr preferRelativeResize="0"/>
          <p:nvPr/>
        </p:nvPicPr>
        <p:blipFill rotWithShape="1">
          <a:blip r:embed="rId3">
            <a:alphaModFix/>
          </a:blip>
          <a:srcRect l="2838" t="2811" r="1595" b="30259"/>
          <a:stretch/>
        </p:blipFill>
        <p:spPr>
          <a:xfrm>
            <a:off x="359950" y="1317599"/>
            <a:ext cx="8504601" cy="372284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>
            <a:off x="206700" y="61850"/>
            <a:ext cx="8730600" cy="11337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This is where the </a:t>
            </a:r>
            <a:r>
              <a:rPr lang="en" u="sng"/>
              <a:t>club secretary</a:t>
            </a:r>
            <a:r>
              <a:rPr lang="en"/>
              <a:t> can add/delete/revise members. Remember to </a:t>
            </a:r>
            <a:r>
              <a:rPr lang="en" u="sng"/>
              <a:t>DELETE Seniors</a:t>
            </a:r>
            <a:r>
              <a:rPr lang="en"/>
              <a:t> from the previous year.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You can use the “graduation year” dropdown box to delete the seniors.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2143975" y="3483975"/>
            <a:ext cx="4030200" cy="15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6782425" y="2968625"/>
            <a:ext cx="402000" cy="989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AEE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 txBox="1"/>
          <p:nvPr/>
        </p:nvSpPr>
        <p:spPr>
          <a:xfrm>
            <a:off x="2061525" y="4834275"/>
            <a:ext cx="2226300" cy="15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 txBox="1"/>
          <p:nvPr/>
        </p:nvSpPr>
        <p:spPr>
          <a:xfrm>
            <a:off x="4741500" y="1917225"/>
            <a:ext cx="2546100" cy="154500"/>
          </a:xfrm>
          <a:prstGeom prst="rect">
            <a:avLst/>
          </a:prstGeom>
          <a:solidFill>
            <a:srgbClr val="042646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EF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4294967295"/>
          </p:nvPr>
        </p:nvSpPr>
        <p:spPr>
          <a:xfrm>
            <a:off x="329150" y="72150"/>
            <a:ext cx="8349900" cy="49269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2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When ready, clubs can either:</a:t>
            </a:r>
          </a:p>
          <a:p>
            <a:pPr marL="457200" lvl="0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➔"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</a:t>
            </a:r>
            <a:r>
              <a:rPr lang="en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Pay by credit card  </a:t>
            </a:r>
          </a:p>
          <a:p>
            <a:pPr marL="914400" lvl="1" indent="-3429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◆"/>
            </a:pP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Only available immediately after you get the invoice</a:t>
            </a:r>
          </a:p>
          <a:p>
            <a:pPr marL="457200" lvl="0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286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Verdana"/>
              <a:buChar char="➔"/>
            </a:pPr>
            <a:r>
              <a:rPr lang="en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Pay by check</a:t>
            </a:r>
          </a:p>
          <a:p>
            <a:pPr marL="914400" lvl="1" indent="-342900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◆"/>
            </a:pP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Send it to the Key Club International office at </a:t>
            </a:r>
          </a:p>
          <a:p>
            <a:pPr marL="1371600" lvl="2" indent="-34290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●"/>
            </a:pPr>
            <a:r>
              <a:rPr lang="en" sz="1800" i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3636 Woodview Trace, Indianapolis, IN 46206-6069</a:t>
            </a:r>
          </a:p>
          <a:p>
            <a:pPr marL="1828800" lvl="3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○"/>
            </a:pPr>
            <a:r>
              <a:rPr lang="en" sz="1800" i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PO Box 6069 Dept. 123</a:t>
            </a:r>
          </a:p>
          <a:p>
            <a:pPr marL="914400" lvl="1" indent="-3683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◆"/>
            </a:pPr>
            <a:r>
              <a:rPr lang="en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</a:t>
            </a: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Submit the invoice to the bookkeeper or school treasurer in order to get the check written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450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255175" y="0"/>
            <a:ext cx="4045200" cy="487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u="sng">
                <a:latin typeface="Verdana"/>
                <a:ea typeface="Verdana"/>
                <a:cs typeface="Verdana"/>
                <a:sym typeface="Verdana"/>
              </a:rPr>
              <a:t>Early Bird Dues</a:t>
            </a:r>
          </a:p>
          <a:p>
            <a:pPr lvl="0">
              <a:spcBef>
                <a:spcPts val="0"/>
              </a:spcBef>
              <a:buNone/>
            </a:pP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lvl="0" algn="l" rtl="0">
              <a:spcBef>
                <a:spcPts val="0"/>
              </a:spcBef>
              <a:buNone/>
            </a:pP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When: </a:t>
            </a:r>
            <a:r>
              <a:rPr lang="en" sz="1800" b="1">
                <a:solidFill>
                  <a:srgbClr val="00AEEF"/>
                </a:solidFill>
                <a:latin typeface="Verdana"/>
                <a:ea typeface="Verdana"/>
                <a:cs typeface="Verdana"/>
                <a:sym typeface="Verdana"/>
              </a:rPr>
              <a:t>November 1st</a:t>
            </a:r>
          </a:p>
          <a:p>
            <a:pPr lvl="0" algn="l" rtl="0">
              <a:spcBef>
                <a:spcPts val="0"/>
              </a:spcBef>
              <a:buNone/>
            </a:pP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lvl="0" algn="l" rtl="0">
              <a:spcBef>
                <a:spcPts val="0"/>
              </a:spcBef>
              <a:buNone/>
            </a:pP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Pros: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buSzPct val="100000"/>
              <a:buFont typeface="Verdana"/>
              <a:buAutoNum type="arabicPeriod"/>
            </a:pP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You don’t have to worry about it during fall/winter break.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buSzPct val="100000"/>
              <a:buFont typeface="Verdana"/>
              <a:buAutoNum type="arabicPeriod"/>
            </a:pP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You don’t have to worry if the check will arrive before it’s too late.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algn="l">
              <a:lnSpc>
                <a:spcPct val="100000"/>
              </a:lnSpc>
              <a:spcBef>
                <a:spcPts val="0"/>
              </a:spcBef>
              <a:buSzPct val="100000"/>
              <a:buFont typeface="Verdana"/>
              <a:buAutoNum type="arabicPeriod"/>
            </a:pP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Your club will receive a banner patch.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2"/>
          </p:nvPr>
        </p:nvSpPr>
        <p:spPr>
          <a:xfrm>
            <a:off x="4939500" y="0"/>
            <a:ext cx="3837000" cy="468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Dues </a:t>
            </a:r>
            <a:r>
              <a:rPr lang="en" sz="2400" u="sng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Final</a:t>
            </a:r>
            <a:r>
              <a:rPr lang="en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Deadline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When: </a:t>
            </a:r>
            <a:r>
              <a:rPr lang="en" b="1">
                <a:solidFill>
                  <a:srgbClr val="00AEEF"/>
                </a:solidFill>
                <a:latin typeface="Verdana"/>
                <a:ea typeface="Verdana"/>
                <a:cs typeface="Verdana"/>
                <a:sym typeface="Verdana"/>
              </a:rPr>
              <a:t>December 1st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Cons:</a:t>
            </a:r>
          </a:p>
          <a:p>
            <a:pPr marL="457200" lvl="0" indent="-228600" rtl="0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Font typeface="Verdana"/>
              <a:buAutoNum type="arabicPeriod"/>
            </a:pPr>
            <a:r>
              <a:rPr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If it does </a:t>
            </a:r>
            <a:r>
              <a:rPr lang="en" u="sng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NOT</a:t>
            </a:r>
            <a:r>
              <a:rPr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arrive in time your club will be considered inactive.</a:t>
            </a:r>
          </a:p>
          <a:p>
            <a:pPr marL="457200" lvl="0" indent="-228600" rtl="0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Font typeface="Verdana"/>
              <a:buAutoNum type="arabicPeriod"/>
            </a:pPr>
            <a:r>
              <a:rPr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You have to worry during fall break if the check will arrive.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Verdana"/>
              <a:buAutoNum type="arabicPeriod"/>
            </a:pPr>
            <a:r>
              <a:rPr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You will </a:t>
            </a:r>
            <a:r>
              <a:rPr lang="en" u="sng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NOT</a:t>
            </a:r>
            <a:r>
              <a:rPr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receive a banner patch.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EF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471900" y="0"/>
            <a:ext cx="8172418" cy="1506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000" dirty="0"/>
              <a:t>Important Reminders about Dues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471899" y="1702624"/>
            <a:ext cx="8374455" cy="338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Verdana"/>
              <a:buAutoNum type="arabicPeriod"/>
            </a:pPr>
            <a:r>
              <a:rPr lang="en" sz="2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You can always add &amp; pay for new members throughout the school year.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Verdana"/>
              <a:buAutoNum type="arabicPeriod"/>
            </a:pPr>
            <a:r>
              <a:rPr lang="en" sz="2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To be considered in “good-standings” your club must have </a:t>
            </a:r>
            <a:r>
              <a:rPr lang="en" sz="2000" u="sng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at least 20 paid members</a:t>
            </a:r>
            <a:r>
              <a:rPr lang="en" sz="2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lv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400" b="1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Early </a:t>
            </a:r>
            <a:r>
              <a:rPr lang="en" sz="24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Bird Dues is what we want to see!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450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237075" y="708575"/>
            <a:ext cx="8222100" cy="101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Early Bird Dues Timeline</a:t>
            </a:r>
          </a:p>
        </p:txBody>
      </p:sp>
      <p:sp>
        <p:nvSpPr>
          <p:cNvPr id="199" name="Shape 199"/>
          <p:cNvSpPr/>
          <p:nvPr/>
        </p:nvSpPr>
        <p:spPr>
          <a:xfrm>
            <a:off x="2947975" y="1721375"/>
            <a:ext cx="5700000" cy="10101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Gives 20 days for the check to arrive by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800" b="1" u="sng">
                <a:latin typeface="Verdana"/>
                <a:ea typeface="Verdana"/>
                <a:cs typeface="Verdana"/>
                <a:sym typeface="Verdana"/>
              </a:rPr>
              <a:t>NOVEMBER 1st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EF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>
                <a:latin typeface="Verdana"/>
                <a:ea typeface="Verdana"/>
                <a:cs typeface="Verdana"/>
                <a:sym typeface="Verdana"/>
              </a:rPr>
              <a:t>September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471900" y="1810138"/>
            <a:ext cx="3999900" cy="32611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</a:t>
            </a:r>
            <a:r>
              <a:rPr lang="en" sz="1800" u="sng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1st Week: </a:t>
            </a:r>
          </a:p>
          <a:p>
            <a:pPr marL="457200" lvl="0" indent="-34290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</a:pPr>
            <a:r>
              <a:rPr lang="en" sz="1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Hold 1st Meeting and inform members of dues and requirements</a:t>
            </a:r>
          </a:p>
          <a:p>
            <a:pPr lvl="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</a:t>
            </a:r>
            <a:r>
              <a:rPr lang="en" sz="1800" u="sng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During the month:</a:t>
            </a:r>
          </a:p>
          <a:p>
            <a:pPr marL="457200" lvl="0" indent="-34290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</a:pPr>
            <a:r>
              <a:rPr lang="en" sz="1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Remind potential members about application deadline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6" name="Shape 206"/>
          <p:cNvSpPr txBox="1">
            <a:spLocks noGrp="1"/>
          </p:cNvSpPr>
          <p:nvPr>
            <p:ph type="body" idx="2"/>
          </p:nvPr>
        </p:nvSpPr>
        <p:spPr>
          <a:xfrm>
            <a:off x="5044575" y="1810138"/>
            <a:ext cx="3999900" cy="30250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3rd Week: </a:t>
            </a:r>
          </a:p>
          <a:p>
            <a:pPr marL="457200" lvl="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</a:pPr>
            <a:r>
              <a:rPr lang="en" sz="1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Hold Second meeting and collect application and dues</a:t>
            </a:r>
          </a:p>
          <a:p>
            <a:pPr lvl="0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800" u="sng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4th Week:</a:t>
            </a:r>
          </a:p>
          <a:p>
            <a:pPr marL="457200" lvl="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</a:pPr>
            <a:r>
              <a:rPr lang="en" sz="1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Finalize club roster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E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242596" y="739577"/>
            <a:ext cx="8021286" cy="101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>
                <a:latin typeface="Verdana"/>
                <a:ea typeface="Verdana"/>
                <a:cs typeface="Verdana"/>
                <a:sym typeface="Verdana"/>
              </a:rPr>
              <a:t>Why do clubs pay dues?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450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October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471900" y="1886300"/>
            <a:ext cx="3999900" cy="309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October 1st: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●"/>
            </a:pP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Update the the Membership Update Center (MUC)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</a:t>
            </a:r>
            <a:r>
              <a:rPr lang="en" sz="1800" u="sng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October 4th:</a:t>
            </a: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</a:pP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Generate Membership Update Center Invoice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body" idx="2"/>
          </p:nvPr>
        </p:nvSpPr>
        <p:spPr>
          <a:xfrm>
            <a:off x="4694100" y="1839950"/>
            <a:ext cx="3999900" cy="318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October 6th: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</a:pP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Contact the bookkeeper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</a:t>
            </a:r>
            <a:r>
              <a:rPr lang="en" sz="1800" u="sng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October 10th:</a:t>
            </a: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Send the check!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</a:t>
            </a:r>
            <a:r>
              <a:rPr lang="en" sz="1800" u="sng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October 15th: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</a:pP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Check with the bookkeeper to see if the check cleared.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EF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471900" y="347050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latin typeface="Verdana"/>
                <a:ea typeface="Verdana"/>
                <a:cs typeface="Verdana"/>
                <a:sym typeface="Verdana"/>
              </a:rPr>
              <a:t>Youth Opportunities Fund (YOF)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471900" y="1884784"/>
            <a:ext cx="8222100" cy="315227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Font typeface="Verdana"/>
            </a:pPr>
            <a:r>
              <a:rPr lang="en" sz="1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Application available at </a:t>
            </a:r>
            <a:r>
              <a:rPr lang="en" sz="1400" u="sng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http://www.keyclub.org/service/fund/yof.aspx</a:t>
            </a:r>
            <a:r>
              <a:rPr lang="en" sz="1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Font typeface="Verdana"/>
            </a:pPr>
            <a:r>
              <a:rPr lang="en" sz="1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Reviewr (create account)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Font typeface="Verdana"/>
            </a:pPr>
            <a:r>
              <a:rPr lang="en" sz="1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Due: </a:t>
            </a:r>
            <a:r>
              <a:rPr lang="en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" sz="1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October 15 at 11:59 PM EST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Font typeface="Verdana"/>
            </a:pPr>
            <a:r>
              <a:rPr lang="en" sz="1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Key Clubs and/or club members may accept $100 to $2,000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Font typeface="Verdana"/>
            </a:pPr>
            <a:r>
              <a:rPr lang="en" sz="11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Requesting a portion of the funding &amp; working with other organizations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Font typeface="Verdana"/>
            </a:pPr>
            <a:r>
              <a:rPr lang="en" sz="1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Notified in January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Font typeface="Verdana"/>
            </a:pPr>
            <a:r>
              <a:rPr lang="en" sz="1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Fill out current YOF application 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Font typeface="Verdana"/>
            </a:pPr>
            <a:r>
              <a:rPr lang="en" sz="11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Key Club Guidebook - Board Policies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450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Florida Opportunity Fund (FLOF)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Up to ⅔ in amount (school gives ⅓)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Receive amount for $100 to $1,000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Fill out application (Reviewed from October 1st - June 1st)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Club needs to be in “good standing” to receive grant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Grants for clubs, divisions, and/or LSSP’s</a:t>
            </a:r>
          </a:p>
        </p:txBody>
      </p:sp>
      <p:pic>
        <p:nvPicPr>
          <p:cNvPr id="226" name="Shape 226" descr="Logo-Florida-New-transparent-background-8-11-2015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5012" y="3824701"/>
            <a:ext cx="3591636" cy="1083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EF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/>
        </p:nvSpPr>
        <p:spPr>
          <a:xfrm>
            <a:off x="237075" y="82450"/>
            <a:ext cx="8709900" cy="498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Thanks for Listening!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For questions contact: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Char char="➔"/>
            </a:pPr>
            <a:r>
              <a:rPr lang="en"/>
              <a:t>Alyssa Frank- District Treasurer</a:t>
            </a:r>
          </a:p>
          <a:p>
            <a:pPr marL="914400" lvl="1" indent="-228600" rtl="0">
              <a:spcBef>
                <a:spcPts val="0"/>
              </a:spcBef>
              <a:buChar char="◆"/>
            </a:pPr>
            <a:r>
              <a:rPr lang="en" u="sng">
                <a:hlinkClick r:id="rId3"/>
              </a:rPr>
              <a:t>treasurer@floridakeyclub.org</a:t>
            </a:r>
            <a:r>
              <a:rPr lang="en"/>
              <a:t> </a:t>
            </a:r>
          </a:p>
          <a:p>
            <a:pPr marL="457200" lvl="0" indent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har char="➔"/>
            </a:pPr>
            <a:r>
              <a:rPr lang="en"/>
              <a:t>Kiwanis Organization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buChar char="◆"/>
            </a:pPr>
            <a:r>
              <a:rPr lang="en" u="sng">
                <a:latin typeface="Verdana"/>
                <a:ea typeface="Verdana"/>
                <a:cs typeface="Verdana"/>
                <a:sym typeface="Verdana"/>
                <a:hlinkClick r:id="rId4"/>
              </a:rPr>
              <a:t>memberservices@kiwanis.org</a:t>
            </a:r>
            <a:r>
              <a:rPr lang="en"/>
              <a:t> 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buChar char="◆"/>
            </a:pPr>
            <a:r>
              <a:rPr lang="en"/>
              <a:t>1-800-549-2647 - Ext. 411   (US and Canada)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For more information go to: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marL="457200" lvl="0" indent="-228600">
              <a:spcBef>
                <a:spcPts val="0"/>
              </a:spcBef>
              <a:buChar char="➔"/>
            </a:pPr>
            <a:r>
              <a:rPr lang="en" u="sng">
                <a:hlinkClick r:id="rId5"/>
              </a:rPr>
              <a:t>http://www.kiwanis.org/docs/default-source/service-leadership-programs/advisor-resources/toolkit-slp-sponsorship-5-dues-and-fees-key-club-pdf.pdf?sfvrsn=13</a:t>
            </a:r>
            <a:r>
              <a:rPr lang="en"/>
              <a:t> 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marL="457200" lvl="0" indent="-228600">
              <a:spcBef>
                <a:spcPts val="0"/>
              </a:spcBef>
              <a:buChar char="➔"/>
            </a:pPr>
            <a:r>
              <a:rPr lang="en" u="sng">
                <a:hlinkClick r:id="rId6"/>
              </a:rPr>
              <a:t>http://floridakeyclub.org/dues/</a:t>
            </a:r>
            <a:r>
              <a:rPr lang="en"/>
              <a:t> 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Char char="➔"/>
            </a:pPr>
            <a:r>
              <a:rPr lang="en" u="sng">
                <a:hlinkClick r:id="rId7"/>
              </a:rPr>
              <a:t>http://floridakeyclub.org/resources/</a:t>
            </a:r>
            <a:r>
              <a:rPr lang="en"/>
              <a:t> 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450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District vs. International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71900" y="1723250"/>
            <a:ext cx="41163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har char="➔"/>
            </a:pPr>
            <a:r>
              <a:rPr lang="en" dirty="0"/>
              <a:t>District Dues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Char char="◆"/>
            </a:pPr>
            <a:r>
              <a:rPr lang="en" sz="1800" dirty="0"/>
              <a:t>Training board members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Char char="◆"/>
            </a:pPr>
            <a:r>
              <a:rPr lang="en" sz="1800" dirty="0"/>
              <a:t>Travel (board meetings)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Char char="◆"/>
            </a:pPr>
            <a:r>
              <a:rPr lang="en" sz="1800" dirty="0"/>
              <a:t>Services to clubs 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Char char="◆"/>
            </a:pPr>
            <a:r>
              <a:rPr lang="en" sz="1800" dirty="0"/>
              <a:t>Florida Opportunity Fund (FLOF)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Char char="◆"/>
            </a:pPr>
            <a:r>
              <a:rPr lang="en" sz="1800" dirty="0"/>
              <a:t>General expenses 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Char char="◆"/>
            </a:pPr>
            <a:r>
              <a:rPr lang="en" sz="1800" dirty="0"/>
              <a:t>Endowment Fund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4716800" y="1723250"/>
            <a:ext cx="4146900" cy="246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SzPct val="100000"/>
              <a:buFont typeface="Roboto"/>
              <a:buChar char="➔"/>
            </a:pPr>
            <a:r>
              <a:rPr lang="en" sz="18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International Dues</a:t>
            </a:r>
          </a:p>
          <a:p>
            <a:pPr marL="914400" lvl="1" indent="-342900" rtl="0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SzPct val="100000"/>
              <a:buFont typeface="Roboto"/>
              <a:buChar char="◆"/>
            </a:pPr>
            <a:r>
              <a:rPr lang="en" sz="18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Promotional materials</a:t>
            </a:r>
          </a:p>
          <a:p>
            <a:pPr marL="914400" lvl="1" indent="-342900" rtl="0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SzPct val="100000"/>
              <a:buFont typeface="Roboto"/>
              <a:buChar char="◆"/>
            </a:pPr>
            <a:r>
              <a:rPr lang="en" sz="18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Key Club Magazine</a:t>
            </a:r>
          </a:p>
          <a:p>
            <a:pPr marL="914400" lvl="1" indent="-342900" rtl="0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SzPct val="100000"/>
              <a:buFont typeface="Roboto"/>
              <a:buChar char="◆"/>
            </a:pPr>
            <a:r>
              <a:rPr lang="en" sz="18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Pin/member card</a:t>
            </a:r>
          </a:p>
          <a:p>
            <a:pPr marL="914400" lvl="1" indent="-342900" rtl="0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SzPct val="100000"/>
              <a:buFont typeface="Roboto"/>
              <a:buChar char="◆"/>
            </a:pPr>
            <a:r>
              <a:rPr lang="en" sz="18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Awards</a:t>
            </a:r>
          </a:p>
          <a:p>
            <a:pPr marL="914400" lvl="1" indent="-342900" rtl="0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SzPct val="100000"/>
              <a:buFont typeface="Roboto"/>
              <a:buChar char="◆"/>
            </a:pPr>
            <a:r>
              <a:rPr lang="en" sz="18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Youth Opportunity Fund (YOF)</a:t>
            </a:r>
          </a:p>
          <a:p>
            <a:pPr marL="914400" lvl="1" indent="-342900" rtl="0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SzPct val="100000"/>
              <a:buFont typeface="Roboto"/>
              <a:buChar char="◆"/>
            </a:pPr>
            <a:r>
              <a:rPr lang="en" sz="1800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ICON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EF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250096" y="764144"/>
            <a:ext cx="8222100" cy="101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>
                <a:latin typeface="Verdana"/>
                <a:ea typeface="Verdana"/>
                <a:cs typeface="Verdana"/>
                <a:sym typeface="Verdana"/>
              </a:rPr>
              <a:t>How much are dues?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450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Dues Breakdown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261256" y="1746112"/>
            <a:ext cx="4784743" cy="1351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District                                            </a:t>
            </a:r>
            <a:r>
              <a:rPr lang="en">
                <a:solidFill>
                  <a:srgbClr val="000000"/>
                </a:solidFill>
              </a:rPr>
              <a:t> </a:t>
            </a:r>
            <a:r>
              <a:rPr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$5.50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International                                   </a:t>
            </a:r>
            <a:r>
              <a:rPr lang="en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$7.00</a:t>
            </a:r>
          </a:p>
        </p:txBody>
      </p:sp>
      <p:sp>
        <p:nvSpPr>
          <p:cNvPr id="94" name="Shape 94"/>
          <p:cNvSpPr/>
          <p:nvPr/>
        </p:nvSpPr>
        <p:spPr>
          <a:xfrm>
            <a:off x="1710166" y="1863025"/>
            <a:ext cx="929700" cy="19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AEE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highlight>
                <a:srgbClr val="FFFFFF"/>
              </a:highlight>
            </a:endParaRPr>
          </a:p>
        </p:txBody>
      </p:sp>
      <p:sp>
        <p:nvSpPr>
          <p:cNvPr id="95" name="Shape 95"/>
          <p:cNvSpPr/>
          <p:nvPr/>
        </p:nvSpPr>
        <p:spPr>
          <a:xfrm>
            <a:off x="1710166" y="2413725"/>
            <a:ext cx="929700" cy="19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AEE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96" name="Shape 96"/>
          <p:cNvCxnSpPr/>
          <p:nvPr/>
        </p:nvCxnSpPr>
        <p:spPr>
          <a:xfrm rot="10800000" flipH="1">
            <a:off x="117575" y="2793200"/>
            <a:ext cx="5377500" cy="6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1225" y="2057125"/>
            <a:ext cx="437950" cy="4379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3366857" y="2862675"/>
            <a:ext cx="1297500" cy="7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 </a:t>
            </a:r>
            <a:r>
              <a:rPr lang="en" sz="1800" b="1">
                <a:latin typeface="Verdana"/>
                <a:ea typeface="Verdana"/>
                <a:cs typeface="Verdana"/>
                <a:sym typeface="Verdana"/>
              </a:rPr>
              <a:t>$12.50</a:t>
            </a:r>
          </a:p>
        </p:txBody>
      </p:sp>
      <p:sp>
        <p:nvSpPr>
          <p:cNvPr id="99" name="Shape 99"/>
          <p:cNvSpPr/>
          <p:nvPr/>
        </p:nvSpPr>
        <p:spPr>
          <a:xfrm>
            <a:off x="4895525" y="164500"/>
            <a:ext cx="3906300" cy="3063299"/>
          </a:xfrm>
          <a:prstGeom prst="ellipse">
            <a:avLst/>
          </a:prstGeom>
          <a:solidFill>
            <a:srgbClr val="00AEEF"/>
          </a:solidFill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Individual clubs can increase their dues in the club bylaws with a ⅔ vote from its members.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E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265500" y="896729"/>
            <a:ext cx="4045200" cy="405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buSzPct val="100000"/>
              <a:buFont typeface="Verdana"/>
              <a:buChar char="●"/>
            </a:pPr>
            <a:r>
              <a:rPr lang="en" sz="1400" dirty="0">
                <a:latin typeface="Verdana"/>
                <a:ea typeface="Verdana"/>
                <a:cs typeface="Verdana"/>
                <a:sym typeface="Verdana"/>
              </a:rPr>
              <a:t>Used to input/update paid members</a:t>
            </a: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buSzPct val="100000"/>
              <a:buFont typeface="Verdana"/>
              <a:buChar char="●"/>
            </a:pPr>
            <a:r>
              <a:rPr lang="en" sz="1400" dirty="0">
                <a:latin typeface="Verdana"/>
                <a:ea typeface="Verdana"/>
                <a:cs typeface="Verdana"/>
                <a:sym typeface="Verdana"/>
              </a:rPr>
              <a:t>Treasurer &amp; Secretary can work together on the MUC</a:t>
            </a: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buSzPct val="100000"/>
              <a:buFont typeface="Verdana"/>
              <a:buChar char="●"/>
            </a:pPr>
            <a:r>
              <a:rPr lang="en" sz="1400" dirty="0">
                <a:latin typeface="Verdana"/>
                <a:ea typeface="Verdana"/>
                <a:cs typeface="Verdana"/>
                <a:sym typeface="Verdana"/>
              </a:rPr>
              <a:t>Once member updates are complete:</a:t>
            </a:r>
          </a:p>
          <a:p>
            <a:pPr marL="914400" lvl="0" indent="-317500" algn="l" rtl="0">
              <a:lnSpc>
                <a:spcPct val="200000"/>
              </a:lnSpc>
              <a:spcBef>
                <a:spcPts val="0"/>
              </a:spcBef>
              <a:buSzPct val="100000"/>
              <a:buFont typeface="Verdana"/>
              <a:buAutoNum type="arabicPeriod"/>
            </a:pPr>
            <a:r>
              <a:rPr lang="en" sz="1400" dirty="0">
                <a:latin typeface="Verdana"/>
                <a:ea typeface="Verdana"/>
                <a:cs typeface="Verdana"/>
                <a:sym typeface="Verdana"/>
              </a:rPr>
              <a:t>Print invoice and give to school bookkeeper</a:t>
            </a:r>
          </a:p>
          <a:p>
            <a:pPr marL="914400" lvl="0" indent="-317500" algn="l" rtl="0">
              <a:lnSpc>
                <a:spcPct val="200000"/>
              </a:lnSpc>
              <a:spcBef>
                <a:spcPts val="0"/>
              </a:spcBef>
              <a:buSzPct val="100000"/>
              <a:buFont typeface="Verdana"/>
              <a:buAutoNum type="arabicPeriod"/>
            </a:pPr>
            <a:r>
              <a:rPr lang="en" sz="1400" dirty="0">
                <a:latin typeface="Verdana"/>
                <a:ea typeface="Verdana"/>
                <a:cs typeface="Verdana"/>
                <a:sym typeface="Verdana"/>
              </a:rPr>
              <a:t>Or Pay online at that time only</a:t>
            </a: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buSzPct val="100000"/>
              <a:buFont typeface="Verdana"/>
              <a:buChar char="●"/>
            </a:pPr>
            <a:r>
              <a:rPr lang="en" sz="1400" dirty="0">
                <a:latin typeface="Verdana"/>
                <a:ea typeface="Verdana"/>
                <a:cs typeface="Verdana"/>
                <a:sym typeface="Verdana"/>
              </a:rPr>
              <a:t>Opens on September 6th </a:t>
            </a:r>
          </a:p>
          <a:p>
            <a:pPr lvl="0" algn="l">
              <a:lnSpc>
                <a:spcPct val="200000"/>
              </a:lnSpc>
              <a:spcBef>
                <a:spcPts val="0"/>
              </a:spcBef>
              <a:buNone/>
            </a:pPr>
            <a:endParaRPr sz="14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subTitle" idx="1"/>
          </p:nvPr>
        </p:nvSpPr>
        <p:spPr>
          <a:xfrm>
            <a:off x="265500" y="221700"/>
            <a:ext cx="4045200" cy="84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Membership Update Center</a:t>
            </a:r>
          </a:p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(MUC)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2"/>
          </p:nvPr>
        </p:nvSpPr>
        <p:spPr>
          <a:xfrm>
            <a:off x="4939500" y="288600"/>
            <a:ext cx="3837000" cy="1556400"/>
          </a:xfrm>
          <a:prstGeom prst="rect">
            <a:avLst/>
          </a:prstGeom>
          <a:solidFill>
            <a:srgbClr val="F9F9F9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If you have problems:</a:t>
            </a:r>
          </a:p>
          <a:p>
            <a:pPr marL="457200" lvl="0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Verdana"/>
              <a:buChar char="➔"/>
            </a:pPr>
            <a:r>
              <a:rPr lang="en" sz="1400" u="sng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memberservices@kiwanis.org</a:t>
            </a:r>
            <a:r>
              <a:rPr lang="en" sz="14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marL="457200" lvl="0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Verdana"/>
              <a:buChar char="➔"/>
            </a:pPr>
            <a:r>
              <a:rPr lang="en" sz="1400" u="sng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treasurer@floridakeyclub.org</a:t>
            </a:r>
            <a:r>
              <a:rPr lang="en" sz="14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450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255676" y="694080"/>
            <a:ext cx="8222100" cy="101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 </a:t>
            </a:r>
            <a:r>
              <a:rPr lang="en" sz="6000">
                <a:solidFill>
                  <a:srgbClr val="000000"/>
                </a:solidFill>
              </a:rPr>
              <a:t>How to pay dues?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E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/>
        </p:nvSpPr>
        <p:spPr>
          <a:xfrm>
            <a:off x="206150" y="230925"/>
            <a:ext cx="8712362" cy="46906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419100" rtl="0">
              <a:lnSpc>
                <a:spcPct val="200000"/>
              </a:lnSpc>
              <a:spcBef>
                <a:spcPts val="0"/>
              </a:spcBef>
              <a:buSzPct val="100000"/>
              <a:buFont typeface="Verdana"/>
              <a:buAutoNum type="arabicPeriod"/>
            </a:pPr>
            <a:r>
              <a:rPr lang="en" sz="3000" dirty="0">
                <a:latin typeface="Verdana"/>
                <a:ea typeface="Verdana"/>
                <a:cs typeface="Verdana"/>
                <a:sym typeface="Verdana"/>
              </a:rPr>
              <a:t>Go to </a:t>
            </a:r>
            <a:r>
              <a:rPr lang="en" sz="3000" u="sng" dirty="0">
                <a:latin typeface="Verdana"/>
                <a:ea typeface="Verdana"/>
                <a:cs typeface="Verdana"/>
                <a:sym typeface="Verdana"/>
                <a:hlinkClick r:id="rId3"/>
              </a:rPr>
              <a:t>http://floridakeyclub.org/dues/</a:t>
            </a:r>
            <a:r>
              <a:rPr lang="en" sz="3000" u="sng" dirty="0">
                <a:highlight>
                  <a:srgbClr val="FED450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marL="457200" lvl="0" indent="-419100" rtl="0">
              <a:lnSpc>
                <a:spcPct val="200000"/>
              </a:lnSpc>
              <a:spcBef>
                <a:spcPts val="0"/>
              </a:spcBef>
              <a:buSzPct val="100000"/>
              <a:buFont typeface="Verdana"/>
              <a:buAutoNum type="arabicPeriod"/>
            </a:pPr>
            <a:r>
              <a:rPr lang="en" sz="3000" dirty="0">
                <a:latin typeface="Verdana"/>
                <a:ea typeface="Verdana"/>
                <a:cs typeface="Verdana"/>
                <a:sym typeface="Verdana"/>
              </a:rPr>
              <a:t>Click on “CLICK HERE TO PAY DUES”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EF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 idx="4294967295"/>
          </p:nvPr>
        </p:nvSpPr>
        <p:spPr>
          <a:xfrm>
            <a:off x="0" y="357188"/>
            <a:ext cx="2808288" cy="95408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Second point</a:t>
            </a:r>
          </a:p>
        </p:txBody>
      </p:sp>
      <p:pic>
        <p:nvPicPr>
          <p:cNvPr id="123" name="Shape 123" descr="Screen Shot 2016-07-19 at 11.31.18 AM.png"/>
          <p:cNvPicPr preferRelativeResize="0"/>
          <p:nvPr/>
        </p:nvPicPr>
        <p:blipFill rotWithShape="1">
          <a:blip r:embed="rId3">
            <a:alphaModFix/>
          </a:blip>
          <a:srcRect t="2401" r="2846" b="20640"/>
          <a:stretch/>
        </p:blipFill>
        <p:spPr>
          <a:xfrm>
            <a:off x="0" y="357800"/>
            <a:ext cx="9144000" cy="4271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/>
          <p:nvPr/>
        </p:nvSpPr>
        <p:spPr>
          <a:xfrm>
            <a:off x="3867314" y="3300734"/>
            <a:ext cx="1845000" cy="3813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ED45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5149898" y="703099"/>
            <a:ext cx="175200" cy="608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ED45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750</Words>
  <Application>Microsoft Macintosh PowerPoint</Application>
  <PresentationFormat>On-screen Show (16:9)</PresentationFormat>
  <Paragraphs>144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Roboto</vt:lpstr>
      <vt:lpstr>Verdana</vt:lpstr>
      <vt:lpstr>Arial</vt:lpstr>
      <vt:lpstr>material</vt:lpstr>
      <vt:lpstr>Dues in Detail</vt:lpstr>
      <vt:lpstr>Why do clubs pay dues?</vt:lpstr>
      <vt:lpstr>District vs. International</vt:lpstr>
      <vt:lpstr>How much are dues?</vt:lpstr>
      <vt:lpstr>Dues Breakdown</vt:lpstr>
      <vt:lpstr>Used to input/update paid members Treasurer &amp; Secretary can work together on the MUC Once member updates are complete: Print invoice and give to school bookkeeper Or Pay online at that time only Opens on September 6th  </vt:lpstr>
      <vt:lpstr> How to pay dues?</vt:lpstr>
      <vt:lpstr>PowerPoint Presentation</vt:lpstr>
      <vt:lpstr>Second point</vt:lpstr>
      <vt:lpstr>PowerPoint Presentation</vt:lpstr>
      <vt:lpstr>PowerPoint Presentation</vt:lpstr>
      <vt:lpstr>Final point</vt:lpstr>
      <vt:lpstr>PowerPoint Presentation</vt:lpstr>
      <vt:lpstr>PowerPoint Presentation</vt:lpstr>
      <vt:lpstr>PowerPoint Presentation</vt:lpstr>
      <vt:lpstr>Early Bird Dues  When: November 1st  Pros: You don’t have to worry about it during fall/winter break.  You don’t have to worry if the check will arrive before it’s too late.  Your club will receive a banner patch.</vt:lpstr>
      <vt:lpstr>Important Reminders about Dues</vt:lpstr>
      <vt:lpstr>Early Bird Dues Timeline</vt:lpstr>
      <vt:lpstr>September</vt:lpstr>
      <vt:lpstr>October</vt:lpstr>
      <vt:lpstr>Youth Opportunities Fund (YOF)</vt:lpstr>
      <vt:lpstr>Florida Opportunity Fund (FLOF)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Dues in Detail</dc:title>
  <cp:lastModifiedBy>YURIA   UTSUMI (STUDENT)</cp:lastModifiedBy>
  <cp:revision>2</cp:revision>
  <dcterms:modified xsi:type="dcterms:W3CDTF">2016-08-28T22:12:02Z</dcterms:modified>
</cp:coreProperties>
</file>