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0" r:id="rId1"/>
  </p:sldMasterIdLst>
  <p:notesMasterIdLst>
    <p:notesMasterId r:id="rId17"/>
  </p:notesMasterIdLst>
  <p:sldIdLst>
    <p:sldId id="256" r:id="rId2"/>
    <p:sldId id="257" r:id="rId3"/>
    <p:sldId id="258" r:id="rId4"/>
    <p:sldId id="259" r:id="rId5"/>
    <p:sldId id="260" r:id="rId6"/>
    <p:sldId id="263" r:id="rId7"/>
    <p:sldId id="264" r:id="rId8"/>
    <p:sldId id="265" r:id="rId9"/>
    <p:sldId id="266" r:id="rId10"/>
    <p:sldId id="267" r:id="rId11"/>
    <p:sldId id="268" r:id="rId12"/>
    <p:sldId id="269" r:id="rId13"/>
    <p:sldId id="261" r:id="rId14"/>
    <p:sldId id="262"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80" autoAdjust="0"/>
  </p:normalViewPr>
  <p:slideViewPr>
    <p:cSldViewPr snapToGrid="0">
      <p:cViewPr>
        <p:scale>
          <a:sx n="66" d="100"/>
          <a:sy n="66" d="100"/>
        </p:scale>
        <p:origin x="900" y="114"/>
      </p:cViewPr>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55" d="100"/>
          <a:sy n="55" d="100"/>
        </p:scale>
        <p:origin x="288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9E5CB4-F8AF-4C52-9DCE-ACC9B0F15572}" type="doc">
      <dgm:prSet loTypeId="urn:microsoft.com/office/officeart/2005/8/layout/hList6" loCatId="list" qsTypeId="urn:microsoft.com/office/officeart/2005/8/quickstyle/simple1" qsCatId="simple" csTypeId="urn:microsoft.com/office/officeart/2005/8/colors/accent5_4" csCatId="accent5" phldr="1"/>
      <dgm:spPr/>
      <dgm:t>
        <a:bodyPr/>
        <a:lstStyle/>
        <a:p>
          <a:endParaRPr lang="en-US"/>
        </a:p>
      </dgm:t>
    </dgm:pt>
    <dgm:pt modelId="{A73D9E28-21F2-4BB7-839D-C79D1F7F0B9B}">
      <dgm:prSet phldrT="[Text]" custT="1"/>
      <dgm:spPr/>
      <dgm:t>
        <a:bodyPr/>
        <a:lstStyle/>
        <a:p>
          <a:pPr algn="ctr"/>
          <a:endParaRPr lang="en-US" sz="1200" dirty="0">
            <a:latin typeface="Century Gothic" panose="020B0502020202020204" pitchFamily="34" charset="0"/>
          </a:endParaRPr>
        </a:p>
        <a:p>
          <a:pPr algn="ctr"/>
          <a:endParaRPr lang="en-US" sz="2000" dirty="0">
            <a:latin typeface="Century Gothic" panose="020B0502020202020204" pitchFamily="34" charset="0"/>
          </a:endParaRPr>
        </a:p>
        <a:p>
          <a:pPr algn="ctr"/>
          <a:r>
            <a:rPr lang="en-US" sz="2400" dirty="0">
              <a:latin typeface="Century Gothic" panose="020B0502020202020204" pitchFamily="34" charset="0"/>
            </a:rPr>
            <a:t>Mission Statement </a:t>
          </a:r>
        </a:p>
      </dgm:t>
    </dgm:pt>
    <dgm:pt modelId="{4E85CE35-1113-497A-BF31-B55FEFF1A6DA}" type="parTrans" cxnId="{6F9D4D88-0029-4756-98CA-6F2F9F9EE4C0}">
      <dgm:prSet/>
      <dgm:spPr/>
      <dgm:t>
        <a:bodyPr/>
        <a:lstStyle/>
        <a:p>
          <a:endParaRPr lang="en-US"/>
        </a:p>
      </dgm:t>
    </dgm:pt>
    <dgm:pt modelId="{F68B55A5-F405-4B8C-8C02-F34A36B93B45}" type="sibTrans" cxnId="{6F9D4D88-0029-4756-98CA-6F2F9F9EE4C0}">
      <dgm:prSet/>
      <dgm:spPr/>
      <dgm:t>
        <a:bodyPr/>
        <a:lstStyle/>
        <a:p>
          <a:endParaRPr lang="en-US"/>
        </a:p>
      </dgm:t>
    </dgm:pt>
    <dgm:pt modelId="{F142532C-7569-47FB-A807-2B5C25FDEAD2}">
      <dgm:prSet phldrT="[Text]" custT="1"/>
      <dgm:spPr/>
      <dgm:t>
        <a:bodyPr/>
        <a:lstStyle/>
        <a:p>
          <a:endParaRPr lang="en-US" sz="2800" dirty="0">
            <a:latin typeface="Century Gothic" panose="020B0502020202020204" pitchFamily="34" charset="0"/>
          </a:endParaRPr>
        </a:p>
        <a:p>
          <a:r>
            <a:rPr lang="en-US" sz="2800" dirty="0">
              <a:latin typeface="Century Gothic" panose="020B0502020202020204" pitchFamily="34" charset="0"/>
            </a:rPr>
            <a:t>Core values</a:t>
          </a:r>
        </a:p>
      </dgm:t>
    </dgm:pt>
    <dgm:pt modelId="{EE60A9C6-7323-462A-9F56-913F078FA9F1}" type="parTrans" cxnId="{F67E62D1-E483-4742-8A79-1330E1B639A9}">
      <dgm:prSet/>
      <dgm:spPr/>
      <dgm:t>
        <a:bodyPr/>
        <a:lstStyle/>
        <a:p>
          <a:endParaRPr lang="en-US"/>
        </a:p>
      </dgm:t>
    </dgm:pt>
    <dgm:pt modelId="{419D7FEC-C3A1-4DDB-ADF3-18E80817945A}" type="sibTrans" cxnId="{F67E62D1-E483-4742-8A79-1330E1B639A9}">
      <dgm:prSet/>
      <dgm:spPr/>
      <dgm:t>
        <a:bodyPr/>
        <a:lstStyle/>
        <a:p>
          <a:endParaRPr lang="en-US"/>
        </a:p>
      </dgm:t>
    </dgm:pt>
    <dgm:pt modelId="{E057631D-D616-41FE-8229-8062FD7893EE}">
      <dgm:prSet phldrT="[Text]" custT="1"/>
      <dgm:spPr/>
      <dgm:t>
        <a:bodyPr/>
        <a:lstStyle/>
        <a:p>
          <a:endParaRPr lang="en-US" sz="2400" dirty="0">
            <a:latin typeface="Century Gothic" panose="020B0502020202020204" pitchFamily="34" charset="0"/>
          </a:endParaRPr>
        </a:p>
        <a:p>
          <a:r>
            <a:rPr lang="en-US" sz="2400" dirty="0">
              <a:latin typeface="Century Gothic" panose="020B0502020202020204" pitchFamily="34" charset="0"/>
            </a:rPr>
            <a:t>Objective</a:t>
          </a:r>
          <a:r>
            <a:rPr lang="en-US" sz="2000" dirty="0">
              <a:latin typeface="Century Gothic" panose="020B0502020202020204" pitchFamily="34" charset="0"/>
            </a:rPr>
            <a:t>s</a:t>
          </a:r>
        </a:p>
      </dgm:t>
    </dgm:pt>
    <dgm:pt modelId="{22571764-3610-4C07-B23D-2338684C37C7}" type="parTrans" cxnId="{B2E72717-F6A0-4A85-8DAF-2442BCCE084F}">
      <dgm:prSet/>
      <dgm:spPr/>
      <dgm:t>
        <a:bodyPr/>
        <a:lstStyle/>
        <a:p>
          <a:endParaRPr lang="en-US"/>
        </a:p>
      </dgm:t>
    </dgm:pt>
    <dgm:pt modelId="{7E287DDF-79CF-4AAE-8D60-3CBB4991D660}" type="sibTrans" cxnId="{B2E72717-F6A0-4A85-8DAF-2442BCCE084F}">
      <dgm:prSet/>
      <dgm:spPr/>
      <dgm:t>
        <a:bodyPr/>
        <a:lstStyle/>
        <a:p>
          <a:endParaRPr lang="en-US"/>
        </a:p>
      </dgm:t>
    </dgm:pt>
    <dgm:pt modelId="{EBCF069C-6B37-48F6-BCE0-B41EFA62EF0A}">
      <dgm:prSet/>
      <dgm:spPr/>
      <dgm:t>
        <a:bodyPr/>
        <a:lstStyle/>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r>
            <a:rPr lang="en-US" dirty="0">
              <a:latin typeface="Century Gothic" panose="020B0502020202020204" pitchFamily="34" charset="0"/>
            </a:rPr>
            <a:t>Pledge</a:t>
          </a:r>
        </a:p>
      </dgm:t>
    </dgm:pt>
    <dgm:pt modelId="{24AAA6C9-AC7F-41AD-90F1-EAA62528D14F}" type="parTrans" cxnId="{E16A18F9-0111-4C8D-8D54-954A703C3D34}">
      <dgm:prSet/>
      <dgm:spPr/>
      <dgm:t>
        <a:bodyPr/>
        <a:lstStyle/>
        <a:p>
          <a:endParaRPr lang="en-US"/>
        </a:p>
      </dgm:t>
    </dgm:pt>
    <dgm:pt modelId="{783D061E-B01D-41BD-8D6D-AF0B34361F5D}" type="sibTrans" cxnId="{E16A18F9-0111-4C8D-8D54-954A703C3D34}">
      <dgm:prSet/>
      <dgm:spPr/>
      <dgm:t>
        <a:bodyPr/>
        <a:lstStyle/>
        <a:p>
          <a:endParaRPr lang="en-US"/>
        </a:p>
      </dgm:t>
    </dgm:pt>
    <dgm:pt modelId="{2BBAD3F7-4DB0-4039-B135-71BEF72A77C4}">
      <dgm:prSet/>
      <dgm:spPr/>
      <dgm:t>
        <a:bodyPr/>
        <a:lstStyle/>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p>
          <a:pPr algn="ctr"/>
          <a:r>
            <a:rPr lang="en-US" dirty="0">
              <a:latin typeface="Century Gothic" panose="020B0502020202020204" pitchFamily="34" charset="0"/>
            </a:rPr>
            <a:t>Motto</a:t>
          </a:r>
        </a:p>
      </dgm:t>
    </dgm:pt>
    <dgm:pt modelId="{3A8AACC8-71C3-4191-B350-8ED26B487E64}" type="parTrans" cxnId="{AE1C0B20-101E-4BED-B792-1A204A068038}">
      <dgm:prSet/>
      <dgm:spPr/>
      <dgm:t>
        <a:bodyPr/>
        <a:lstStyle/>
        <a:p>
          <a:endParaRPr lang="en-US"/>
        </a:p>
      </dgm:t>
    </dgm:pt>
    <dgm:pt modelId="{DF904E2F-58A2-4BDA-B312-208B79FD6FDD}" type="sibTrans" cxnId="{AE1C0B20-101E-4BED-B792-1A204A068038}">
      <dgm:prSet/>
      <dgm:spPr/>
      <dgm:t>
        <a:bodyPr/>
        <a:lstStyle/>
        <a:p>
          <a:endParaRPr lang="en-US"/>
        </a:p>
      </dgm:t>
    </dgm:pt>
    <dgm:pt modelId="{71585309-5473-425B-B3DF-44B618A3D771}">
      <dgm:prSet/>
      <dgm:spPr/>
      <dgm:t>
        <a:bodyPr/>
        <a:lstStyle/>
        <a:p>
          <a:pPr algn="l"/>
          <a:endParaRPr lang="en-US" dirty="0"/>
        </a:p>
      </dgm:t>
    </dgm:pt>
    <dgm:pt modelId="{D5DAC42B-9BC8-4274-B007-5E8AFC41DB16}" type="parTrans" cxnId="{16E7C458-26CE-45AC-896D-4B25D0B999AA}">
      <dgm:prSet/>
      <dgm:spPr/>
      <dgm:t>
        <a:bodyPr/>
        <a:lstStyle/>
        <a:p>
          <a:endParaRPr lang="en-US"/>
        </a:p>
      </dgm:t>
    </dgm:pt>
    <dgm:pt modelId="{434EA34A-D242-4464-9102-BF7D9FECF803}" type="sibTrans" cxnId="{16E7C458-26CE-45AC-896D-4B25D0B999AA}">
      <dgm:prSet/>
      <dgm:spPr/>
      <dgm:t>
        <a:bodyPr/>
        <a:lstStyle/>
        <a:p>
          <a:endParaRPr lang="en-US"/>
        </a:p>
      </dgm:t>
    </dgm:pt>
    <dgm:pt modelId="{F5CB68DC-65C2-4EF4-9FCB-0DA46DE2EB53}">
      <dgm:prSet/>
      <dgm:spPr/>
      <dgm:t>
        <a:bodyPr/>
        <a:lstStyle/>
        <a:p>
          <a:pPr algn="l"/>
          <a:endParaRPr lang="en-US" dirty="0"/>
        </a:p>
      </dgm:t>
    </dgm:pt>
    <dgm:pt modelId="{FE195A32-C5D3-4B81-BCE9-001A482BA619}" type="parTrans" cxnId="{A9BD6C4E-FFD6-45C0-9D51-4D6AE520B7A4}">
      <dgm:prSet/>
      <dgm:spPr/>
      <dgm:t>
        <a:bodyPr/>
        <a:lstStyle/>
        <a:p>
          <a:endParaRPr lang="en-US"/>
        </a:p>
      </dgm:t>
    </dgm:pt>
    <dgm:pt modelId="{639541BF-60A7-4C45-9EBA-DD160C1C9BDF}" type="sibTrans" cxnId="{A9BD6C4E-FFD6-45C0-9D51-4D6AE520B7A4}">
      <dgm:prSet/>
      <dgm:spPr/>
      <dgm:t>
        <a:bodyPr/>
        <a:lstStyle/>
        <a:p>
          <a:endParaRPr lang="en-US"/>
        </a:p>
      </dgm:t>
    </dgm:pt>
    <dgm:pt modelId="{9EC9F339-239A-43BE-AB25-9CC6BDFDA493}">
      <dgm:prSet/>
      <dgm:spPr/>
      <dgm:t>
        <a:bodyPr/>
        <a:lstStyle/>
        <a:p>
          <a:pPr algn="l"/>
          <a:endParaRPr lang="en-US" sz="900" dirty="0"/>
        </a:p>
      </dgm:t>
    </dgm:pt>
    <dgm:pt modelId="{4DD26905-471F-47FC-A9F6-465C8997A232}" type="parTrans" cxnId="{AD28829C-CBB0-497A-86ED-E1455F18FCF9}">
      <dgm:prSet/>
      <dgm:spPr/>
      <dgm:t>
        <a:bodyPr/>
        <a:lstStyle/>
        <a:p>
          <a:endParaRPr lang="en-US"/>
        </a:p>
      </dgm:t>
    </dgm:pt>
    <dgm:pt modelId="{A90D85CE-7E00-4950-9426-9E309E559AF5}" type="sibTrans" cxnId="{AD28829C-CBB0-497A-86ED-E1455F18FCF9}">
      <dgm:prSet/>
      <dgm:spPr/>
      <dgm:t>
        <a:bodyPr/>
        <a:lstStyle/>
        <a:p>
          <a:endParaRPr lang="en-US"/>
        </a:p>
      </dgm:t>
    </dgm:pt>
    <dgm:pt modelId="{DEED8C20-1CA2-4061-B933-F931F3C96EEE}">
      <dgm:prSet custT="1"/>
      <dgm:spPr/>
      <dgm:t>
        <a:bodyPr/>
        <a:lstStyle/>
        <a:p>
          <a:pPr algn="ctr"/>
          <a:endParaRPr lang="en-US" sz="2800" dirty="0">
            <a:latin typeface="Century Gothic" panose="020B0502020202020204" pitchFamily="34" charset="0"/>
          </a:endParaRPr>
        </a:p>
        <a:p>
          <a:pPr algn="ctr"/>
          <a:r>
            <a:rPr lang="en-US" sz="2800" dirty="0">
              <a:latin typeface="Century Gothic" panose="020B0502020202020204" pitchFamily="34" charset="0"/>
            </a:rPr>
            <a:t>Vision</a:t>
          </a:r>
        </a:p>
      </dgm:t>
    </dgm:pt>
    <dgm:pt modelId="{1861E7E1-6711-456B-A388-7774CF6BDF02}" type="parTrans" cxnId="{A6CF3058-FBFE-49B9-B657-D2CF0D0722C8}">
      <dgm:prSet/>
      <dgm:spPr/>
      <dgm:t>
        <a:bodyPr/>
        <a:lstStyle/>
        <a:p>
          <a:endParaRPr lang="en-US"/>
        </a:p>
      </dgm:t>
    </dgm:pt>
    <dgm:pt modelId="{3FC3B6F2-79D9-4C16-9C65-E9F8AE7304B5}" type="sibTrans" cxnId="{A6CF3058-FBFE-49B9-B657-D2CF0D0722C8}">
      <dgm:prSet/>
      <dgm:spPr/>
      <dgm:t>
        <a:bodyPr/>
        <a:lstStyle/>
        <a:p>
          <a:endParaRPr lang="en-US"/>
        </a:p>
      </dgm:t>
    </dgm:pt>
    <dgm:pt modelId="{DCB01873-C35C-45A5-9B45-45EBC9250E03}" type="pres">
      <dgm:prSet presAssocID="{DA9E5CB4-F8AF-4C52-9DCE-ACC9B0F15572}" presName="Name0" presStyleCnt="0">
        <dgm:presLayoutVars>
          <dgm:dir/>
          <dgm:resizeHandles val="exact"/>
        </dgm:presLayoutVars>
      </dgm:prSet>
      <dgm:spPr/>
    </dgm:pt>
    <dgm:pt modelId="{40250E7C-052F-4ECC-A3EA-F6642B86D383}" type="pres">
      <dgm:prSet presAssocID="{A73D9E28-21F2-4BB7-839D-C79D1F7F0B9B}" presName="node" presStyleLbl="node1" presStyleIdx="0" presStyleCnt="6">
        <dgm:presLayoutVars>
          <dgm:bulletEnabled val="1"/>
        </dgm:presLayoutVars>
      </dgm:prSet>
      <dgm:spPr/>
    </dgm:pt>
    <dgm:pt modelId="{F2B93903-2E62-406B-9EA3-7FA90E0EE4D9}" type="pres">
      <dgm:prSet presAssocID="{F68B55A5-F405-4B8C-8C02-F34A36B93B45}" presName="sibTrans" presStyleCnt="0"/>
      <dgm:spPr/>
    </dgm:pt>
    <dgm:pt modelId="{E8453319-FA5A-4894-B411-897D755DF2D3}" type="pres">
      <dgm:prSet presAssocID="{F142532C-7569-47FB-A807-2B5C25FDEAD2}" presName="node" presStyleLbl="node1" presStyleIdx="1" presStyleCnt="6" custLinFactX="100000" custLinFactNeighborX="123884" custLinFactNeighborY="0">
        <dgm:presLayoutVars>
          <dgm:bulletEnabled val="1"/>
        </dgm:presLayoutVars>
      </dgm:prSet>
      <dgm:spPr/>
    </dgm:pt>
    <dgm:pt modelId="{56931B72-AE10-4BB5-A922-FAD0DCF7AAFF}" type="pres">
      <dgm:prSet presAssocID="{419D7FEC-C3A1-4DDB-ADF3-18E80817945A}" presName="sibTrans" presStyleCnt="0"/>
      <dgm:spPr/>
    </dgm:pt>
    <dgm:pt modelId="{7FC8457C-9C93-451E-B4E0-48AEC6DAFCCF}" type="pres">
      <dgm:prSet presAssocID="{DEED8C20-1CA2-4061-B933-F931F3C96EEE}" presName="node" presStyleLbl="node1" presStyleIdx="2" presStyleCnt="6" custLinFactX="-100000" custLinFactNeighborX="-112252" custLinFactNeighborY="701">
        <dgm:presLayoutVars>
          <dgm:bulletEnabled val="1"/>
        </dgm:presLayoutVars>
      </dgm:prSet>
      <dgm:spPr/>
    </dgm:pt>
    <dgm:pt modelId="{48D4FD55-2DCF-4059-B38A-D294FE5C44B5}" type="pres">
      <dgm:prSet presAssocID="{3FC3B6F2-79D9-4C16-9C65-E9F8AE7304B5}" presName="sibTrans" presStyleCnt="0"/>
      <dgm:spPr/>
    </dgm:pt>
    <dgm:pt modelId="{CA6E76DB-939F-4030-B23F-72CA30CDBF4E}" type="pres">
      <dgm:prSet presAssocID="{E057631D-D616-41FE-8229-8062FD7893EE}" presName="node" presStyleLbl="node1" presStyleIdx="3" presStyleCnt="6" custScaleX="119334">
        <dgm:presLayoutVars>
          <dgm:bulletEnabled val="1"/>
        </dgm:presLayoutVars>
      </dgm:prSet>
      <dgm:spPr/>
    </dgm:pt>
    <dgm:pt modelId="{CD002F3A-3D1B-4C59-B9C0-183E3C610536}" type="pres">
      <dgm:prSet presAssocID="{7E287DDF-79CF-4AAE-8D60-3CBB4991D660}" presName="sibTrans" presStyleCnt="0"/>
      <dgm:spPr/>
    </dgm:pt>
    <dgm:pt modelId="{8A648148-4E2A-4B3B-B3CB-0CD9CC77B720}" type="pres">
      <dgm:prSet presAssocID="{EBCF069C-6B37-48F6-BCE0-B41EFA62EF0A}" presName="node" presStyleLbl="node1" presStyleIdx="4" presStyleCnt="6">
        <dgm:presLayoutVars>
          <dgm:bulletEnabled val="1"/>
        </dgm:presLayoutVars>
      </dgm:prSet>
      <dgm:spPr/>
    </dgm:pt>
    <dgm:pt modelId="{776E4676-CD95-4545-8227-C3DBD456A93D}" type="pres">
      <dgm:prSet presAssocID="{783D061E-B01D-41BD-8D6D-AF0B34361F5D}" presName="sibTrans" presStyleCnt="0"/>
      <dgm:spPr/>
    </dgm:pt>
    <dgm:pt modelId="{00706A13-B158-4BEE-B318-76ADBD7F5533}" type="pres">
      <dgm:prSet presAssocID="{2BBAD3F7-4DB0-4039-B135-71BEF72A77C4}" presName="node" presStyleLbl="node1" presStyleIdx="5" presStyleCnt="6">
        <dgm:presLayoutVars>
          <dgm:bulletEnabled val="1"/>
        </dgm:presLayoutVars>
      </dgm:prSet>
      <dgm:spPr/>
    </dgm:pt>
  </dgm:ptLst>
  <dgm:cxnLst>
    <dgm:cxn modelId="{B2E72717-F6A0-4A85-8DAF-2442BCCE084F}" srcId="{DA9E5CB4-F8AF-4C52-9DCE-ACC9B0F15572}" destId="{E057631D-D616-41FE-8229-8062FD7893EE}" srcOrd="3" destOrd="0" parTransId="{22571764-3610-4C07-B23D-2338684C37C7}" sibTransId="{7E287DDF-79CF-4AAE-8D60-3CBB4991D660}"/>
    <dgm:cxn modelId="{AD28829C-CBB0-497A-86ED-E1455F18FCF9}" srcId="{A73D9E28-21F2-4BB7-839D-C79D1F7F0B9B}" destId="{9EC9F339-239A-43BE-AB25-9CC6BDFDA493}" srcOrd="0" destOrd="0" parTransId="{4DD26905-471F-47FC-A9F6-465C8997A232}" sibTransId="{A90D85CE-7E00-4950-9426-9E309E559AF5}"/>
    <dgm:cxn modelId="{A6CF3058-FBFE-49B9-B657-D2CF0D0722C8}" srcId="{DA9E5CB4-F8AF-4C52-9DCE-ACC9B0F15572}" destId="{DEED8C20-1CA2-4061-B933-F931F3C96EEE}" srcOrd="2" destOrd="0" parTransId="{1861E7E1-6711-456B-A388-7774CF6BDF02}" sibTransId="{3FC3B6F2-79D9-4C16-9C65-E9F8AE7304B5}"/>
    <dgm:cxn modelId="{F67E62D1-E483-4742-8A79-1330E1B639A9}" srcId="{DA9E5CB4-F8AF-4C52-9DCE-ACC9B0F15572}" destId="{F142532C-7569-47FB-A807-2B5C25FDEAD2}" srcOrd="1" destOrd="0" parTransId="{EE60A9C6-7323-462A-9F56-913F078FA9F1}" sibTransId="{419D7FEC-C3A1-4DDB-ADF3-18E80817945A}"/>
    <dgm:cxn modelId="{16E7C458-26CE-45AC-896D-4B25D0B999AA}" srcId="{EBCF069C-6B37-48F6-BCE0-B41EFA62EF0A}" destId="{71585309-5473-425B-B3DF-44B618A3D771}" srcOrd="0" destOrd="0" parTransId="{D5DAC42B-9BC8-4274-B007-5E8AFC41DB16}" sibTransId="{434EA34A-D242-4464-9102-BF7D9FECF803}"/>
    <dgm:cxn modelId="{AE1C0B20-101E-4BED-B792-1A204A068038}" srcId="{DA9E5CB4-F8AF-4C52-9DCE-ACC9B0F15572}" destId="{2BBAD3F7-4DB0-4039-B135-71BEF72A77C4}" srcOrd="5" destOrd="0" parTransId="{3A8AACC8-71C3-4191-B350-8ED26B487E64}" sibTransId="{DF904E2F-58A2-4BDA-B312-208B79FD6FDD}"/>
    <dgm:cxn modelId="{F93F3615-ABFB-4B28-B31A-881FC12A9669}" type="presOf" srcId="{DEED8C20-1CA2-4061-B933-F931F3C96EEE}" destId="{7FC8457C-9C93-451E-B4E0-48AEC6DAFCCF}" srcOrd="0" destOrd="0" presId="urn:microsoft.com/office/officeart/2005/8/layout/hList6"/>
    <dgm:cxn modelId="{A3343E7C-4632-46CB-8ED1-B3B3A586DCD4}" type="presOf" srcId="{F5CB68DC-65C2-4EF4-9FCB-0DA46DE2EB53}" destId="{00706A13-B158-4BEE-B318-76ADBD7F5533}" srcOrd="0" destOrd="1" presId="urn:microsoft.com/office/officeart/2005/8/layout/hList6"/>
    <dgm:cxn modelId="{6F9D4D88-0029-4756-98CA-6F2F9F9EE4C0}" srcId="{DA9E5CB4-F8AF-4C52-9DCE-ACC9B0F15572}" destId="{A73D9E28-21F2-4BB7-839D-C79D1F7F0B9B}" srcOrd="0" destOrd="0" parTransId="{4E85CE35-1113-497A-BF31-B55FEFF1A6DA}" sibTransId="{F68B55A5-F405-4B8C-8C02-F34A36B93B45}"/>
    <dgm:cxn modelId="{E16A18F9-0111-4C8D-8D54-954A703C3D34}" srcId="{DA9E5CB4-F8AF-4C52-9DCE-ACC9B0F15572}" destId="{EBCF069C-6B37-48F6-BCE0-B41EFA62EF0A}" srcOrd="4" destOrd="0" parTransId="{24AAA6C9-AC7F-41AD-90F1-EAA62528D14F}" sibTransId="{783D061E-B01D-41BD-8D6D-AF0B34361F5D}"/>
    <dgm:cxn modelId="{5F16DAC2-4A73-4CE1-AB6D-B3C29A10241A}" type="presOf" srcId="{9EC9F339-239A-43BE-AB25-9CC6BDFDA493}" destId="{40250E7C-052F-4ECC-A3EA-F6642B86D383}" srcOrd="0" destOrd="1" presId="urn:microsoft.com/office/officeart/2005/8/layout/hList6"/>
    <dgm:cxn modelId="{1E7B167E-0F99-444E-9861-5F00C6836644}" type="presOf" srcId="{2BBAD3F7-4DB0-4039-B135-71BEF72A77C4}" destId="{00706A13-B158-4BEE-B318-76ADBD7F5533}" srcOrd="0" destOrd="0" presId="urn:microsoft.com/office/officeart/2005/8/layout/hList6"/>
    <dgm:cxn modelId="{555785C9-1D7F-4739-9F37-FA90EE9DB7B0}" type="presOf" srcId="{A73D9E28-21F2-4BB7-839D-C79D1F7F0B9B}" destId="{40250E7C-052F-4ECC-A3EA-F6642B86D383}" srcOrd="0" destOrd="0" presId="urn:microsoft.com/office/officeart/2005/8/layout/hList6"/>
    <dgm:cxn modelId="{36618D91-E9AE-4DAA-8079-6E36CE48E6F3}" type="presOf" srcId="{DA9E5CB4-F8AF-4C52-9DCE-ACC9B0F15572}" destId="{DCB01873-C35C-45A5-9B45-45EBC9250E03}" srcOrd="0" destOrd="0" presId="urn:microsoft.com/office/officeart/2005/8/layout/hList6"/>
    <dgm:cxn modelId="{FC0893FC-DC37-4BB2-A2F7-E520061CF34B}" type="presOf" srcId="{F142532C-7569-47FB-A807-2B5C25FDEAD2}" destId="{E8453319-FA5A-4894-B411-897D755DF2D3}" srcOrd="0" destOrd="0" presId="urn:microsoft.com/office/officeart/2005/8/layout/hList6"/>
    <dgm:cxn modelId="{DFEBD970-3F82-44B9-BC46-15584AB9D1DE}" type="presOf" srcId="{71585309-5473-425B-B3DF-44B618A3D771}" destId="{8A648148-4E2A-4B3B-B3CB-0CD9CC77B720}" srcOrd="0" destOrd="1" presId="urn:microsoft.com/office/officeart/2005/8/layout/hList6"/>
    <dgm:cxn modelId="{FF6BEF97-AB7E-4571-8487-E841771343DE}" type="presOf" srcId="{E057631D-D616-41FE-8229-8062FD7893EE}" destId="{CA6E76DB-939F-4030-B23F-72CA30CDBF4E}" srcOrd="0" destOrd="0" presId="urn:microsoft.com/office/officeart/2005/8/layout/hList6"/>
    <dgm:cxn modelId="{B6AACE43-2F88-4F4E-A88D-5B34F1F7C82D}" type="presOf" srcId="{EBCF069C-6B37-48F6-BCE0-B41EFA62EF0A}" destId="{8A648148-4E2A-4B3B-B3CB-0CD9CC77B720}" srcOrd="0" destOrd="0" presId="urn:microsoft.com/office/officeart/2005/8/layout/hList6"/>
    <dgm:cxn modelId="{A9BD6C4E-FFD6-45C0-9D51-4D6AE520B7A4}" srcId="{2BBAD3F7-4DB0-4039-B135-71BEF72A77C4}" destId="{F5CB68DC-65C2-4EF4-9FCB-0DA46DE2EB53}" srcOrd="0" destOrd="0" parTransId="{FE195A32-C5D3-4B81-BCE9-001A482BA619}" sibTransId="{639541BF-60A7-4C45-9EBA-DD160C1C9BDF}"/>
    <dgm:cxn modelId="{B533170F-304B-4FCA-A973-E53B18BFDC84}" type="presParOf" srcId="{DCB01873-C35C-45A5-9B45-45EBC9250E03}" destId="{40250E7C-052F-4ECC-A3EA-F6642B86D383}" srcOrd="0" destOrd="0" presId="urn:microsoft.com/office/officeart/2005/8/layout/hList6"/>
    <dgm:cxn modelId="{1B215AC2-E95D-486C-9B7F-2101C7D47406}" type="presParOf" srcId="{DCB01873-C35C-45A5-9B45-45EBC9250E03}" destId="{F2B93903-2E62-406B-9EA3-7FA90E0EE4D9}" srcOrd="1" destOrd="0" presId="urn:microsoft.com/office/officeart/2005/8/layout/hList6"/>
    <dgm:cxn modelId="{B5362682-158E-4DB6-A3A1-25846EAE1193}" type="presParOf" srcId="{DCB01873-C35C-45A5-9B45-45EBC9250E03}" destId="{E8453319-FA5A-4894-B411-897D755DF2D3}" srcOrd="2" destOrd="0" presId="urn:microsoft.com/office/officeart/2005/8/layout/hList6"/>
    <dgm:cxn modelId="{78FDFAD7-EDFD-45A2-A011-2532C481D47F}" type="presParOf" srcId="{DCB01873-C35C-45A5-9B45-45EBC9250E03}" destId="{56931B72-AE10-4BB5-A922-FAD0DCF7AAFF}" srcOrd="3" destOrd="0" presId="urn:microsoft.com/office/officeart/2005/8/layout/hList6"/>
    <dgm:cxn modelId="{07F347AD-1F14-46FE-850D-95BDDDA5FF99}" type="presParOf" srcId="{DCB01873-C35C-45A5-9B45-45EBC9250E03}" destId="{7FC8457C-9C93-451E-B4E0-48AEC6DAFCCF}" srcOrd="4" destOrd="0" presId="urn:microsoft.com/office/officeart/2005/8/layout/hList6"/>
    <dgm:cxn modelId="{D3F0306F-DDD4-4140-8099-DF88C858468E}" type="presParOf" srcId="{DCB01873-C35C-45A5-9B45-45EBC9250E03}" destId="{48D4FD55-2DCF-4059-B38A-D294FE5C44B5}" srcOrd="5" destOrd="0" presId="urn:microsoft.com/office/officeart/2005/8/layout/hList6"/>
    <dgm:cxn modelId="{806083C3-0EDC-4B0E-9BF1-0BF5E13E48CD}" type="presParOf" srcId="{DCB01873-C35C-45A5-9B45-45EBC9250E03}" destId="{CA6E76DB-939F-4030-B23F-72CA30CDBF4E}" srcOrd="6" destOrd="0" presId="urn:microsoft.com/office/officeart/2005/8/layout/hList6"/>
    <dgm:cxn modelId="{E6CE82CE-5CC2-4180-B520-2692D6F3B955}" type="presParOf" srcId="{DCB01873-C35C-45A5-9B45-45EBC9250E03}" destId="{CD002F3A-3D1B-4C59-B9C0-183E3C610536}" srcOrd="7" destOrd="0" presId="urn:microsoft.com/office/officeart/2005/8/layout/hList6"/>
    <dgm:cxn modelId="{6319FFC4-EC11-4FE0-AB4D-C1D893527473}" type="presParOf" srcId="{DCB01873-C35C-45A5-9B45-45EBC9250E03}" destId="{8A648148-4E2A-4B3B-B3CB-0CD9CC77B720}" srcOrd="8" destOrd="0" presId="urn:microsoft.com/office/officeart/2005/8/layout/hList6"/>
    <dgm:cxn modelId="{A36C12F7-7DE1-4CDE-8318-5546202A14E3}" type="presParOf" srcId="{DCB01873-C35C-45A5-9B45-45EBC9250E03}" destId="{776E4676-CD95-4545-8227-C3DBD456A93D}" srcOrd="9" destOrd="0" presId="urn:microsoft.com/office/officeart/2005/8/layout/hList6"/>
    <dgm:cxn modelId="{0DCDAEAC-5D46-4089-90CE-5C5981F3FCC5}" type="presParOf" srcId="{DCB01873-C35C-45A5-9B45-45EBC9250E03}" destId="{00706A13-B158-4BEE-B318-76ADBD7F5533}" srcOrd="10" destOrd="0" presId="urn:microsoft.com/office/officeart/2005/8/layout/h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50E7C-052F-4ECC-A3EA-F6642B86D383}">
      <dsp:nvSpPr>
        <dsp:cNvPr id="0" name=""/>
        <dsp:cNvSpPr/>
      </dsp:nvSpPr>
      <dsp:spPr>
        <a:xfrm rot="16200000">
          <a:off x="-654437" y="659939"/>
          <a:ext cx="3066757" cy="1746878"/>
        </a:xfrm>
        <a:prstGeom prst="flowChartManualOperation">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t" anchorCtr="0">
          <a:noAutofit/>
        </a:bodyPr>
        <a:lstStyle/>
        <a:p>
          <a:pPr marL="0" lvl="0" indent="0" algn="ctr" defTabSz="533400">
            <a:lnSpc>
              <a:spcPct val="90000"/>
            </a:lnSpc>
            <a:spcBef>
              <a:spcPct val="0"/>
            </a:spcBef>
            <a:spcAft>
              <a:spcPct val="35000"/>
            </a:spcAft>
            <a:buNone/>
          </a:pPr>
          <a:endParaRPr lang="en-US" sz="1200" kern="1200" dirty="0">
            <a:latin typeface="Century Gothic" panose="020B0502020202020204" pitchFamily="34" charset="0"/>
          </a:endParaRPr>
        </a:p>
        <a:p>
          <a:pPr marL="0" lvl="0" indent="0" algn="ctr" defTabSz="533400">
            <a:lnSpc>
              <a:spcPct val="90000"/>
            </a:lnSpc>
            <a:spcBef>
              <a:spcPct val="0"/>
            </a:spcBef>
            <a:spcAft>
              <a:spcPct val="35000"/>
            </a:spcAft>
            <a:buNone/>
          </a:pPr>
          <a:endParaRPr lang="en-US" sz="2000" kern="1200" dirty="0">
            <a:latin typeface="Century Gothic" panose="020B0502020202020204" pitchFamily="34" charset="0"/>
          </a:endParaRPr>
        </a:p>
        <a:p>
          <a:pPr marL="0" lvl="0" indent="0" algn="ctr" defTabSz="533400">
            <a:lnSpc>
              <a:spcPct val="90000"/>
            </a:lnSpc>
            <a:spcBef>
              <a:spcPct val="0"/>
            </a:spcBef>
            <a:spcAft>
              <a:spcPct val="35000"/>
            </a:spcAft>
            <a:buNone/>
          </a:pPr>
          <a:r>
            <a:rPr lang="en-US" sz="2400" kern="1200" dirty="0">
              <a:latin typeface="Century Gothic" panose="020B0502020202020204" pitchFamily="34" charset="0"/>
            </a:rPr>
            <a:t>Mission Statement </a:t>
          </a:r>
        </a:p>
        <a:p>
          <a:pPr marL="57150" lvl="1" indent="-57150" algn="l" defTabSz="400050">
            <a:lnSpc>
              <a:spcPct val="90000"/>
            </a:lnSpc>
            <a:spcBef>
              <a:spcPct val="0"/>
            </a:spcBef>
            <a:spcAft>
              <a:spcPct val="15000"/>
            </a:spcAft>
            <a:buChar char="•"/>
          </a:pPr>
          <a:endParaRPr lang="en-US" sz="900" kern="1200" dirty="0"/>
        </a:p>
      </dsp:txBody>
      <dsp:txXfrm rot="5400000">
        <a:off x="5502" y="613351"/>
        <a:ext cx="1746878" cy="1840055"/>
      </dsp:txXfrm>
    </dsp:sp>
    <dsp:sp modelId="{E8453319-FA5A-4894-B411-897D755DF2D3}">
      <dsp:nvSpPr>
        <dsp:cNvPr id="0" name=""/>
        <dsp:cNvSpPr/>
      </dsp:nvSpPr>
      <dsp:spPr>
        <a:xfrm rot="16200000">
          <a:off x="3132643" y="659939"/>
          <a:ext cx="3066757" cy="1746878"/>
        </a:xfrm>
        <a:prstGeom prst="flowChartManualOperation">
          <a:avLst/>
        </a:prstGeom>
        <a:solidFill>
          <a:schemeClr val="accent5">
            <a:shade val="50000"/>
            <a:hueOff val="134164"/>
            <a:satOff val="-3267"/>
            <a:lumOff val="142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marL="0" lvl="0" indent="0" algn="ctr" defTabSz="1244600">
            <a:lnSpc>
              <a:spcPct val="90000"/>
            </a:lnSpc>
            <a:spcBef>
              <a:spcPct val="0"/>
            </a:spcBef>
            <a:spcAft>
              <a:spcPct val="35000"/>
            </a:spcAft>
            <a:buNone/>
          </a:pPr>
          <a:endParaRPr lang="en-US" sz="2800" kern="1200" dirty="0">
            <a:latin typeface="Century Gothic" panose="020B0502020202020204" pitchFamily="34" charset="0"/>
          </a:endParaRPr>
        </a:p>
        <a:p>
          <a:pPr marL="0" lvl="0" indent="0" algn="ctr" defTabSz="1244600">
            <a:lnSpc>
              <a:spcPct val="90000"/>
            </a:lnSpc>
            <a:spcBef>
              <a:spcPct val="0"/>
            </a:spcBef>
            <a:spcAft>
              <a:spcPct val="35000"/>
            </a:spcAft>
            <a:buNone/>
          </a:pPr>
          <a:r>
            <a:rPr lang="en-US" sz="2800" kern="1200" dirty="0">
              <a:latin typeface="Century Gothic" panose="020B0502020202020204" pitchFamily="34" charset="0"/>
            </a:rPr>
            <a:t>Core values</a:t>
          </a:r>
        </a:p>
      </dsp:txBody>
      <dsp:txXfrm rot="5400000">
        <a:off x="3792582" y="613351"/>
        <a:ext cx="1746878" cy="1840055"/>
      </dsp:txXfrm>
    </dsp:sp>
    <dsp:sp modelId="{7FC8457C-9C93-451E-B4E0-48AEC6DAFCCF}">
      <dsp:nvSpPr>
        <dsp:cNvPr id="0" name=""/>
        <dsp:cNvSpPr/>
      </dsp:nvSpPr>
      <dsp:spPr>
        <a:xfrm rot="16200000">
          <a:off x="1207405" y="659939"/>
          <a:ext cx="3066757" cy="1746878"/>
        </a:xfrm>
        <a:prstGeom prst="flowChartManualOperation">
          <a:avLst/>
        </a:prstGeom>
        <a:solidFill>
          <a:schemeClr val="accent5">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marL="0" lvl="0" indent="0" algn="ctr" defTabSz="1244600">
            <a:lnSpc>
              <a:spcPct val="90000"/>
            </a:lnSpc>
            <a:spcBef>
              <a:spcPct val="0"/>
            </a:spcBef>
            <a:spcAft>
              <a:spcPct val="35000"/>
            </a:spcAft>
            <a:buNone/>
          </a:pPr>
          <a:endParaRPr lang="en-US" sz="2800" kern="1200" dirty="0">
            <a:latin typeface="Century Gothic" panose="020B0502020202020204" pitchFamily="34" charset="0"/>
          </a:endParaRPr>
        </a:p>
        <a:p>
          <a:pPr marL="0" lvl="0" indent="0" algn="ctr" defTabSz="1244600">
            <a:lnSpc>
              <a:spcPct val="90000"/>
            </a:lnSpc>
            <a:spcBef>
              <a:spcPct val="0"/>
            </a:spcBef>
            <a:spcAft>
              <a:spcPct val="35000"/>
            </a:spcAft>
            <a:buNone/>
          </a:pPr>
          <a:r>
            <a:rPr lang="en-US" sz="2800" kern="1200" dirty="0">
              <a:latin typeface="Century Gothic" panose="020B0502020202020204" pitchFamily="34" charset="0"/>
            </a:rPr>
            <a:t>Vision</a:t>
          </a:r>
        </a:p>
      </dsp:txBody>
      <dsp:txXfrm rot="5400000">
        <a:off x="1867344" y="613351"/>
        <a:ext cx="1746878" cy="1840055"/>
      </dsp:txXfrm>
    </dsp:sp>
    <dsp:sp modelId="{CA6E76DB-939F-4030-B23F-72CA30CDBF4E}">
      <dsp:nvSpPr>
        <dsp:cNvPr id="0" name=""/>
        <dsp:cNvSpPr/>
      </dsp:nvSpPr>
      <dsp:spPr>
        <a:xfrm rot="16200000">
          <a:off x="5148117" y="491068"/>
          <a:ext cx="3066757" cy="2084620"/>
        </a:xfrm>
        <a:prstGeom prst="flowChartManualOperation">
          <a:avLst/>
        </a:prstGeom>
        <a:solidFill>
          <a:schemeClr val="accent5">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endParaRPr lang="en-US" sz="2400" kern="1200" dirty="0">
            <a:latin typeface="Century Gothic" panose="020B0502020202020204" pitchFamily="34" charset="0"/>
          </a:endParaRPr>
        </a:p>
        <a:p>
          <a:pPr marL="0" lvl="0" indent="0" algn="ctr" defTabSz="1066800">
            <a:lnSpc>
              <a:spcPct val="90000"/>
            </a:lnSpc>
            <a:spcBef>
              <a:spcPct val="0"/>
            </a:spcBef>
            <a:spcAft>
              <a:spcPct val="35000"/>
            </a:spcAft>
            <a:buNone/>
          </a:pPr>
          <a:r>
            <a:rPr lang="en-US" sz="2400" kern="1200" dirty="0">
              <a:latin typeface="Century Gothic" panose="020B0502020202020204" pitchFamily="34" charset="0"/>
            </a:rPr>
            <a:t>Objective</a:t>
          </a:r>
          <a:r>
            <a:rPr lang="en-US" sz="2000" kern="1200" dirty="0">
              <a:latin typeface="Century Gothic" panose="020B0502020202020204" pitchFamily="34" charset="0"/>
            </a:rPr>
            <a:t>s</a:t>
          </a:r>
        </a:p>
      </dsp:txBody>
      <dsp:txXfrm rot="5400000">
        <a:off x="5639186" y="613350"/>
        <a:ext cx="2084620" cy="1840055"/>
      </dsp:txXfrm>
    </dsp:sp>
    <dsp:sp modelId="{8A648148-4E2A-4B3B-B3CB-0CD9CC77B720}">
      <dsp:nvSpPr>
        <dsp:cNvPr id="0" name=""/>
        <dsp:cNvSpPr/>
      </dsp:nvSpPr>
      <dsp:spPr>
        <a:xfrm rot="16200000">
          <a:off x="7194882" y="659939"/>
          <a:ext cx="3066757" cy="1746878"/>
        </a:xfrm>
        <a:prstGeom prst="flowChartManualOperation">
          <a:avLst/>
        </a:prstGeom>
        <a:solidFill>
          <a:schemeClr val="accent5">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2719" bIns="0" numCol="1" spcCol="1270" anchor="t" anchorCtr="0">
          <a:noAutofit/>
        </a:bodyPr>
        <a:lstStyle/>
        <a:p>
          <a:pPr marL="0" lvl="0" indent="0" algn="ctr" defTabSz="1155700">
            <a:lnSpc>
              <a:spcPct val="90000"/>
            </a:lnSpc>
            <a:spcBef>
              <a:spcPct val="0"/>
            </a:spcBef>
            <a:spcAft>
              <a:spcPct val="35000"/>
            </a:spcAft>
            <a:buNone/>
          </a:pPr>
          <a:endParaRPr lang="en-US" sz="2600" kern="1200" dirty="0">
            <a:latin typeface="Century Gothic" panose="020B0502020202020204" pitchFamily="34" charset="0"/>
          </a:endParaRPr>
        </a:p>
        <a:p>
          <a:pPr marL="0" lvl="0" indent="0" algn="ctr" defTabSz="1155700">
            <a:lnSpc>
              <a:spcPct val="90000"/>
            </a:lnSpc>
            <a:spcBef>
              <a:spcPct val="0"/>
            </a:spcBef>
            <a:spcAft>
              <a:spcPct val="35000"/>
            </a:spcAft>
            <a:buNone/>
          </a:pPr>
          <a:endParaRPr lang="en-US" sz="2600" kern="1200" dirty="0">
            <a:latin typeface="Century Gothic" panose="020B0502020202020204" pitchFamily="34" charset="0"/>
          </a:endParaRPr>
        </a:p>
        <a:p>
          <a:pPr marL="0" lvl="0" indent="0" algn="ctr" defTabSz="1155700">
            <a:lnSpc>
              <a:spcPct val="90000"/>
            </a:lnSpc>
            <a:spcBef>
              <a:spcPct val="0"/>
            </a:spcBef>
            <a:spcAft>
              <a:spcPct val="35000"/>
            </a:spcAft>
            <a:buNone/>
          </a:pPr>
          <a:r>
            <a:rPr lang="en-US" sz="2600" kern="1200" dirty="0">
              <a:latin typeface="Century Gothic" panose="020B0502020202020204" pitchFamily="34" charset="0"/>
            </a:rPr>
            <a:t>Pledge</a:t>
          </a:r>
        </a:p>
        <a:p>
          <a:pPr marL="228600" lvl="1" indent="-228600" algn="l" defTabSz="889000">
            <a:lnSpc>
              <a:spcPct val="90000"/>
            </a:lnSpc>
            <a:spcBef>
              <a:spcPct val="0"/>
            </a:spcBef>
            <a:spcAft>
              <a:spcPct val="15000"/>
            </a:spcAft>
            <a:buChar char="•"/>
          </a:pPr>
          <a:endParaRPr lang="en-US" sz="2000" kern="1200" dirty="0"/>
        </a:p>
      </dsp:txBody>
      <dsp:txXfrm rot="5400000">
        <a:off x="7854821" y="613351"/>
        <a:ext cx="1746878" cy="1840055"/>
      </dsp:txXfrm>
    </dsp:sp>
    <dsp:sp modelId="{00706A13-B158-4BEE-B318-76ADBD7F5533}">
      <dsp:nvSpPr>
        <dsp:cNvPr id="0" name=""/>
        <dsp:cNvSpPr/>
      </dsp:nvSpPr>
      <dsp:spPr>
        <a:xfrm rot="16200000">
          <a:off x="9072777" y="659939"/>
          <a:ext cx="3066757" cy="1746878"/>
        </a:xfrm>
        <a:prstGeom prst="flowChartManualOperation">
          <a:avLst/>
        </a:prstGeom>
        <a:solidFill>
          <a:schemeClr val="accent5">
            <a:shade val="50000"/>
            <a:hueOff val="134164"/>
            <a:satOff val="-3267"/>
            <a:lumOff val="142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2719" bIns="0" numCol="1" spcCol="1270" anchor="t" anchorCtr="0">
          <a:noAutofit/>
        </a:bodyPr>
        <a:lstStyle/>
        <a:p>
          <a:pPr marL="0" lvl="0" indent="0" algn="ctr" defTabSz="1155700">
            <a:lnSpc>
              <a:spcPct val="90000"/>
            </a:lnSpc>
            <a:spcBef>
              <a:spcPct val="0"/>
            </a:spcBef>
            <a:spcAft>
              <a:spcPct val="35000"/>
            </a:spcAft>
            <a:buNone/>
          </a:pPr>
          <a:endParaRPr lang="en-US" sz="2600" kern="1200" dirty="0">
            <a:latin typeface="Century Gothic" panose="020B0502020202020204" pitchFamily="34" charset="0"/>
          </a:endParaRPr>
        </a:p>
        <a:p>
          <a:pPr marL="0" lvl="0" indent="0" algn="ctr" defTabSz="1155700">
            <a:lnSpc>
              <a:spcPct val="90000"/>
            </a:lnSpc>
            <a:spcBef>
              <a:spcPct val="0"/>
            </a:spcBef>
            <a:spcAft>
              <a:spcPct val="35000"/>
            </a:spcAft>
            <a:buNone/>
          </a:pPr>
          <a:endParaRPr lang="en-US" sz="2600" kern="1200" dirty="0">
            <a:latin typeface="Century Gothic" panose="020B0502020202020204" pitchFamily="34" charset="0"/>
          </a:endParaRPr>
        </a:p>
        <a:p>
          <a:pPr marL="0" lvl="0" indent="0" algn="ctr" defTabSz="1155700">
            <a:lnSpc>
              <a:spcPct val="90000"/>
            </a:lnSpc>
            <a:spcBef>
              <a:spcPct val="0"/>
            </a:spcBef>
            <a:spcAft>
              <a:spcPct val="35000"/>
            </a:spcAft>
            <a:buNone/>
          </a:pPr>
          <a:r>
            <a:rPr lang="en-US" sz="2600" kern="1200" dirty="0">
              <a:latin typeface="Century Gothic" panose="020B0502020202020204" pitchFamily="34" charset="0"/>
            </a:rPr>
            <a:t>Motto</a:t>
          </a:r>
        </a:p>
        <a:p>
          <a:pPr marL="228600" lvl="1" indent="-228600" algn="l" defTabSz="889000">
            <a:lnSpc>
              <a:spcPct val="90000"/>
            </a:lnSpc>
            <a:spcBef>
              <a:spcPct val="0"/>
            </a:spcBef>
            <a:spcAft>
              <a:spcPct val="15000"/>
            </a:spcAft>
            <a:buChar char="•"/>
          </a:pPr>
          <a:endParaRPr lang="en-US" sz="2000" kern="1200" dirty="0"/>
        </a:p>
      </dsp:txBody>
      <dsp:txXfrm rot="5400000">
        <a:off x="9732716" y="613351"/>
        <a:ext cx="1746878" cy="1840055"/>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BFF8C4-5294-434A-A9CB-386069E6B2D1}" type="datetimeFigureOut">
              <a:rPr lang="en-US" smtClean="0"/>
              <a:t>11/21/2016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7E4310-8790-4EE7-A976-3471A27C21EB}" type="slidenum">
              <a:rPr lang="en-US" smtClean="0"/>
              <a:t>‹#›</a:t>
            </a:fld>
            <a:endParaRPr lang="en-US" dirty="0"/>
          </a:p>
        </p:txBody>
      </p:sp>
    </p:spTree>
    <p:extLst>
      <p:ext uri="{BB962C8B-B14F-4D97-AF65-F5344CB8AC3E}">
        <p14:creationId xmlns:p14="http://schemas.microsoft.com/office/powerpoint/2010/main" val="892390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When</a:t>
            </a:r>
            <a:r>
              <a:rPr lang="en-US" sz="1600" baseline="0" dirty="0"/>
              <a:t> dealing with any form of club crisis (*name a few possible issues), always keep in mind that you MUST strive to follow … (</a:t>
            </a:r>
          </a:p>
          <a:p>
            <a:r>
              <a:rPr lang="en-US" sz="1600" baseline="0" dirty="0"/>
              <a:t>KCI mission statement</a:t>
            </a:r>
          </a:p>
          <a:p>
            <a:r>
              <a:rPr lang="en-US" sz="1600" baseline="0" dirty="0"/>
              <a:t>Motto</a:t>
            </a:r>
          </a:p>
          <a:p>
            <a:r>
              <a:rPr lang="en-US" sz="1600" baseline="0" dirty="0"/>
              <a:t>Vision</a:t>
            </a:r>
          </a:p>
          <a:p>
            <a:r>
              <a:rPr lang="en-US" sz="1600" baseline="0" dirty="0"/>
              <a:t>core values</a:t>
            </a:r>
          </a:p>
          <a:p>
            <a:r>
              <a:rPr lang="en-US" sz="1600" baseline="0" dirty="0"/>
              <a:t>objectives</a:t>
            </a:r>
          </a:p>
          <a:p>
            <a:r>
              <a:rPr lang="en-US" sz="1600" baseline="0" dirty="0"/>
              <a:t>pledge. </a:t>
            </a:r>
            <a:endParaRPr lang="en-US" sz="1600" dirty="0"/>
          </a:p>
        </p:txBody>
      </p:sp>
      <p:sp>
        <p:nvSpPr>
          <p:cNvPr id="4" name="Slide Number Placeholder 3"/>
          <p:cNvSpPr>
            <a:spLocks noGrp="1"/>
          </p:cNvSpPr>
          <p:nvPr>
            <p:ph type="sldNum" sz="quarter" idx="10"/>
          </p:nvPr>
        </p:nvSpPr>
        <p:spPr/>
        <p:txBody>
          <a:bodyPr/>
          <a:lstStyle/>
          <a:p>
            <a:fld id="{207E4310-8790-4EE7-A976-3471A27C21EB}" type="slidenum">
              <a:rPr lang="en-US" smtClean="0"/>
              <a:t>2</a:t>
            </a:fld>
            <a:endParaRPr lang="en-US" dirty="0"/>
          </a:p>
        </p:txBody>
      </p:sp>
    </p:spTree>
    <p:extLst>
      <p:ext uri="{BB962C8B-B14F-4D97-AF65-F5344CB8AC3E}">
        <p14:creationId xmlns:p14="http://schemas.microsoft.com/office/powerpoint/2010/main" val="911311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600" baseline="0" dirty="0"/>
              <a:t>Unfortunately, there are times when some board members may start slacking and not completing their specific duties. During those times, you can do the following to help you out.</a:t>
            </a:r>
          </a:p>
          <a:p>
            <a:pPr marL="342900" indent="-342900">
              <a:buAutoNum type="arabicPeriod"/>
            </a:pPr>
            <a:r>
              <a:rPr lang="en-US" sz="1600" baseline="0" dirty="0"/>
              <a:t>If you notice consistent laziness in an officer, let your advisor know. He or she will advise you on specific actions to deal with the problem. </a:t>
            </a:r>
          </a:p>
          <a:p>
            <a:pPr marL="342900" indent="-342900">
              <a:buAutoNum type="arabicPeriod"/>
            </a:pPr>
            <a:r>
              <a:rPr lang="en-US" sz="1600" baseline="0" dirty="0"/>
              <a:t>Let the officer know that he or she has not been responsible with their duties. This may prompt them to share with you why they are falling behind. If it is something that you can help them with, do so. (Be understanding.) Let them know, however, that there are consequences for consistent absence, misconduct, laziness. </a:t>
            </a:r>
          </a:p>
          <a:p>
            <a:pPr marL="342900" indent="-342900">
              <a:buAutoNum type="arabicPeriod"/>
            </a:pPr>
            <a:r>
              <a:rPr lang="en-US" sz="1600" baseline="0" dirty="0"/>
              <a:t>Discuss with your board and advisor if it is appropriate to start a requirements list for all officers. This way officers are clear on what they need to do to be in good standing. Requirements could include a number of service hours , monthly reports of tasks completed, etc.</a:t>
            </a:r>
          </a:p>
          <a:p>
            <a:pPr marL="342900" indent="-342900">
              <a:buAutoNum type="arabicPeriod"/>
            </a:pPr>
            <a:r>
              <a:rPr lang="en-US" sz="1600" baseline="0" dirty="0"/>
              <a:t>If the worst comes to happen and you must remove  an officer, be sure to conform to your club bylaws. Follow any specific procedure. Discuss this with your advisor beforehand. </a:t>
            </a:r>
          </a:p>
          <a:p>
            <a:pPr marL="0" indent="0">
              <a:buNone/>
            </a:pPr>
            <a:r>
              <a:rPr lang="en-US" sz="1600" baseline="0" dirty="0"/>
              <a:t>Always be sure to treat others in a civil manner and with courtesy. </a:t>
            </a:r>
          </a:p>
        </p:txBody>
      </p:sp>
      <p:sp>
        <p:nvSpPr>
          <p:cNvPr id="4" name="Slide Number Placeholder 3"/>
          <p:cNvSpPr>
            <a:spLocks noGrp="1"/>
          </p:cNvSpPr>
          <p:nvPr>
            <p:ph type="sldNum" sz="quarter" idx="10"/>
          </p:nvPr>
        </p:nvSpPr>
        <p:spPr/>
        <p:txBody>
          <a:bodyPr/>
          <a:lstStyle/>
          <a:p>
            <a:fld id="{207E4310-8790-4EE7-A976-3471A27C21EB}" type="slidenum">
              <a:rPr lang="en-US" smtClean="0"/>
              <a:t>11</a:t>
            </a:fld>
            <a:endParaRPr lang="en-US" dirty="0"/>
          </a:p>
        </p:txBody>
      </p:sp>
    </p:spTree>
    <p:extLst>
      <p:ext uri="{BB962C8B-B14F-4D97-AF65-F5344CB8AC3E}">
        <p14:creationId xmlns:p14="http://schemas.microsoft.com/office/powerpoint/2010/main" val="1263362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600" baseline="0" dirty="0"/>
              <a:t>Most clubs go through a period in which they are lacking funds. The following are tips to help you out:</a:t>
            </a:r>
          </a:p>
          <a:p>
            <a:pPr marL="342900" indent="-342900">
              <a:buAutoNum type="arabicPeriod"/>
            </a:pPr>
            <a:r>
              <a:rPr lang="en-US" sz="1600" dirty="0"/>
              <a:t>Seek funding from other sources, including Kiwanis Clubs and private sponsors</a:t>
            </a:r>
            <a:r>
              <a:rPr lang="en-US" sz="1600" baseline="0" dirty="0"/>
              <a:t> (local businesses).</a:t>
            </a:r>
          </a:p>
          <a:p>
            <a:pPr marL="342900" indent="-342900">
              <a:buAutoNum type="arabicPeriod"/>
            </a:pPr>
            <a:r>
              <a:rPr lang="en-US" sz="1600" dirty="0"/>
              <a:t>Continue to do service projects that do not require money such as running collection drives, attending other clubs’ projects, attending DCMs, and volunteering at soup kitchens.</a:t>
            </a:r>
          </a:p>
          <a:p>
            <a:pPr marL="342900" indent="-342900">
              <a:buAutoNum type="arabicPeriod"/>
            </a:pPr>
            <a:r>
              <a:rPr lang="en-US" sz="1600" dirty="0"/>
              <a:t>If you are determined to organize your own projects or club, appeal to outside donors in newspapers, school news, etc. Let everyone who can hear you know that you have a fantastic idea and need some capitol to start it up.</a:t>
            </a:r>
            <a:endParaRPr lang="en-US" sz="1600" baseline="0" dirty="0"/>
          </a:p>
        </p:txBody>
      </p:sp>
      <p:sp>
        <p:nvSpPr>
          <p:cNvPr id="4" name="Slide Number Placeholder 3"/>
          <p:cNvSpPr>
            <a:spLocks noGrp="1"/>
          </p:cNvSpPr>
          <p:nvPr>
            <p:ph type="sldNum" sz="quarter" idx="10"/>
          </p:nvPr>
        </p:nvSpPr>
        <p:spPr/>
        <p:txBody>
          <a:bodyPr/>
          <a:lstStyle/>
          <a:p>
            <a:fld id="{207E4310-8790-4EE7-A976-3471A27C21EB}" type="slidenum">
              <a:rPr lang="en-US" smtClean="0"/>
              <a:t>12</a:t>
            </a:fld>
            <a:endParaRPr lang="en-US" dirty="0"/>
          </a:p>
        </p:txBody>
      </p:sp>
    </p:spTree>
    <p:extLst>
      <p:ext uri="{BB962C8B-B14F-4D97-AF65-F5344CB8AC3E}">
        <p14:creationId xmlns:p14="http://schemas.microsoft.com/office/powerpoint/2010/main" val="1823418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It is important to know who you can go to for any sort of help. From club board members to your zone administrator,</a:t>
            </a:r>
            <a:r>
              <a:rPr lang="en-US" sz="1600" baseline="0" dirty="0"/>
              <a:t> these people will be there to assist you. Do not be afraid to go talk to them and ask them for advice. Remember, if one does not provide the assistance you need, thank them, and look to another person. </a:t>
            </a:r>
            <a:endParaRPr lang="en-US" sz="1600" dirty="0"/>
          </a:p>
        </p:txBody>
      </p:sp>
      <p:sp>
        <p:nvSpPr>
          <p:cNvPr id="4" name="Slide Number Placeholder 3"/>
          <p:cNvSpPr>
            <a:spLocks noGrp="1"/>
          </p:cNvSpPr>
          <p:nvPr>
            <p:ph type="sldNum" sz="quarter" idx="10"/>
          </p:nvPr>
        </p:nvSpPr>
        <p:spPr/>
        <p:txBody>
          <a:bodyPr/>
          <a:lstStyle/>
          <a:p>
            <a:fld id="{207E4310-8790-4EE7-A976-3471A27C21EB}" type="slidenum">
              <a:rPr lang="en-US" smtClean="0"/>
              <a:t>13</a:t>
            </a:fld>
            <a:endParaRPr lang="en-US" dirty="0"/>
          </a:p>
        </p:txBody>
      </p:sp>
    </p:spTree>
    <p:extLst>
      <p:ext uri="{BB962C8B-B14F-4D97-AF65-F5344CB8AC3E}">
        <p14:creationId xmlns:p14="http://schemas.microsoft.com/office/powerpoint/2010/main" val="2816967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207E4310-8790-4EE7-A976-3471A27C21EB}" type="slidenum">
              <a:rPr lang="en-US" smtClean="0"/>
              <a:t>14</a:t>
            </a:fld>
            <a:endParaRPr lang="en-US" dirty="0"/>
          </a:p>
        </p:txBody>
      </p:sp>
    </p:spTree>
    <p:extLst>
      <p:ext uri="{BB962C8B-B14F-4D97-AF65-F5344CB8AC3E}">
        <p14:creationId xmlns:p14="http://schemas.microsoft.com/office/powerpoint/2010/main" val="3617375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600" baseline="0" dirty="0"/>
              <a:t>(* Thank your audience for attending your workshop! If no questions, quiz them on the PowerPoint material.)</a:t>
            </a:r>
          </a:p>
        </p:txBody>
      </p:sp>
      <p:sp>
        <p:nvSpPr>
          <p:cNvPr id="4" name="Slide Number Placeholder 3"/>
          <p:cNvSpPr>
            <a:spLocks noGrp="1"/>
          </p:cNvSpPr>
          <p:nvPr>
            <p:ph type="sldNum" sz="quarter" idx="10"/>
          </p:nvPr>
        </p:nvSpPr>
        <p:spPr/>
        <p:txBody>
          <a:bodyPr/>
          <a:lstStyle/>
          <a:p>
            <a:fld id="{207E4310-8790-4EE7-A976-3471A27C21EB}" type="slidenum">
              <a:rPr lang="en-US" smtClean="0"/>
              <a:t>15</a:t>
            </a:fld>
            <a:endParaRPr lang="en-US" dirty="0"/>
          </a:p>
        </p:txBody>
      </p:sp>
    </p:spTree>
    <p:extLst>
      <p:ext uri="{BB962C8B-B14F-4D97-AF65-F5344CB8AC3E}">
        <p14:creationId xmlns:p14="http://schemas.microsoft.com/office/powerpoint/2010/main" val="1880036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(*Remin</a:t>
            </a:r>
            <a:r>
              <a:rPr lang="en-US" sz="1600" baseline="0" dirty="0"/>
              <a:t>d members of our mission statement. )</a:t>
            </a:r>
            <a:r>
              <a:rPr lang="en-US" sz="1600" dirty="0"/>
              <a:t>Pay close</a:t>
            </a:r>
            <a:r>
              <a:rPr lang="en-US" sz="1600" baseline="0" dirty="0"/>
              <a:t> attention to the colored words They are they most important points to all of Key Club.  </a:t>
            </a:r>
          </a:p>
          <a:p>
            <a:r>
              <a:rPr lang="en-US" sz="1600" baseline="0" dirty="0"/>
              <a:t>When dealing with club problems of any kind it is important to make sure that all decisions support our mission statement. </a:t>
            </a:r>
            <a:endParaRPr lang="en-US" sz="1600" dirty="0"/>
          </a:p>
        </p:txBody>
      </p:sp>
      <p:sp>
        <p:nvSpPr>
          <p:cNvPr id="4" name="Slide Number Placeholder 3"/>
          <p:cNvSpPr>
            <a:spLocks noGrp="1"/>
          </p:cNvSpPr>
          <p:nvPr>
            <p:ph type="sldNum" sz="quarter" idx="10"/>
          </p:nvPr>
        </p:nvSpPr>
        <p:spPr/>
        <p:txBody>
          <a:bodyPr/>
          <a:lstStyle/>
          <a:p>
            <a:fld id="{207E4310-8790-4EE7-A976-3471A27C21EB}" type="slidenum">
              <a:rPr lang="en-US" smtClean="0"/>
              <a:t>3</a:t>
            </a:fld>
            <a:endParaRPr lang="en-US" dirty="0"/>
          </a:p>
        </p:txBody>
      </p:sp>
    </p:spTree>
    <p:extLst>
      <p:ext uri="{BB962C8B-B14F-4D97-AF65-F5344CB8AC3E}">
        <p14:creationId xmlns:p14="http://schemas.microsoft.com/office/powerpoint/2010/main" val="2557477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It is also smart to note that when </a:t>
            </a:r>
          </a:p>
        </p:txBody>
      </p:sp>
      <p:sp>
        <p:nvSpPr>
          <p:cNvPr id="4" name="Slide Number Placeholder 3"/>
          <p:cNvSpPr>
            <a:spLocks noGrp="1"/>
          </p:cNvSpPr>
          <p:nvPr>
            <p:ph type="sldNum" sz="quarter" idx="10"/>
          </p:nvPr>
        </p:nvSpPr>
        <p:spPr/>
        <p:txBody>
          <a:bodyPr/>
          <a:lstStyle/>
          <a:p>
            <a:fld id="{207E4310-8790-4EE7-A976-3471A27C21EB}" type="slidenum">
              <a:rPr lang="en-US" smtClean="0"/>
              <a:t>4</a:t>
            </a:fld>
            <a:endParaRPr lang="en-US" dirty="0"/>
          </a:p>
        </p:txBody>
      </p:sp>
    </p:spTree>
    <p:extLst>
      <p:ext uri="{BB962C8B-B14F-4D97-AF65-F5344CB8AC3E}">
        <p14:creationId xmlns:p14="http://schemas.microsoft.com/office/powerpoint/2010/main" val="1083082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207E4310-8790-4EE7-A976-3471A27C21EB}" type="slidenum">
              <a:rPr lang="en-US" smtClean="0"/>
              <a:t>5</a:t>
            </a:fld>
            <a:endParaRPr lang="en-US" dirty="0"/>
          </a:p>
        </p:txBody>
      </p:sp>
    </p:spTree>
    <p:extLst>
      <p:ext uri="{BB962C8B-B14F-4D97-AF65-F5344CB8AC3E}">
        <p14:creationId xmlns:p14="http://schemas.microsoft.com/office/powerpoint/2010/main" val="1442977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One of the most</a:t>
            </a:r>
            <a:r>
              <a:rPr lang="en-US" sz="1600" baseline="0" dirty="0"/>
              <a:t> common problems within Key Club is a lack of membership. Here are a few ideas for low membership. </a:t>
            </a:r>
          </a:p>
          <a:p>
            <a:pPr marL="342900" indent="-342900">
              <a:buAutoNum type="arabicPeriod"/>
            </a:pPr>
            <a:r>
              <a:rPr lang="en-US" sz="1600" baseline="0" dirty="0"/>
              <a:t>Hold special activities and membership drives to reel members in. Tell them to invite their friends to an informational meeting. Food is extremely popular among teenagers. </a:t>
            </a:r>
          </a:p>
          <a:p>
            <a:pPr marL="0" indent="0">
              <a:buNone/>
            </a:pPr>
            <a:r>
              <a:rPr lang="en-US" sz="1600" baseline="0" dirty="0"/>
              <a:t>        (* Ask audience if they have some membership recruitment ideas of their own.) Take part in service projects that may get members excited for service.  </a:t>
            </a:r>
          </a:p>
          <a:p>
            <a:pPr marL="0" indent="0">
              <a:buNone/>
            </a:pPr>
            <a:r>
              <a:rPr lang="en-US" sz="1600" baseline="0" dirty="0"/>
              <a:t>2. Always promote your club in your school. Take advantage of the school announcements, make posters, have an informational booth at lunch.</a:t>
            </a:r>
          </a:p>
          <a:p>
            <a:pPr marL="342900" indent="-342900">
              <a:buAutoNum type="arabicPeriod" startAt="3"/>
            </a:pPr>
            <a:r>
              <a:rPr lang="en-US" sz="1600" baseline="0" dirty="0"/>
              <a:t>There will be times when you will want to give up looking for members, but always remember that more members usually equals more service. Sooner or later your recruiting work will pay off. </a:t>
            </a:r>
          </a:p>
          <a:p>
            <a:pPr marL="0" indent="0">
              <a:buNone/>
            </a:pPr>
            <a:r>
              <a:rPr lang="en-US" sz="1600" baseline="0" dirty="0"/>
              <a:t>Remember that even though you have a low membership, you must still continue to serve. Be motivated to use your service events as a way of promoting your club! Do your best to </a:t>
            </a:r>
            <a:r>
              <a:rPr lang="en-US" sz="1600" baseline="0" dirty="0" err="1"/>
              <a:t>keey</a:t>
            </a:r>
            <a:r>
              <a:rPr lang="en-US" sz="1600" baseline="0" dirty="0"/>
              <a:t> your club ACTIVE.</a:t>
            </a:r>
          </a:p>
        </p:txBody>
      </p:sp>
      <p:sp>
        <p:nvSpPr>
          <p:cNvPr id="4" name="Slide Number Placeholder 3"/>
          <p:cNvSpPr>
            <a:spLocks noGrp="1"/>
          </p:cNvSpPr>
          <p:nvPr>
            <p:ph type="sldNum" sz="quarter" idx="10"/>
          </p:nvPr>
        </p:nvSpPr>
        <p:spPr/>
        <p:txBody>
          <a:bodyPr/>
          <a:lstStyle/>
          <a:p>
            <a:fld id="{207E4310-8790-4EE7-A976-3471A27C21EB}" type="slidenum">
              <a:rPr lang="en-US" smtClean="0"/>
              <a:t>6</a:t>
            </a:fld>
            <a:endParaRPr lang="en-US" dirty="0"/>
          </a:p>
        </p:txBody>
      </p:sp>
    </p:spTree>
    <p:extLst>
      <p:ext uri="{BB962C8B-B14F-4D97-AF65-F5344CB8AC3E}">
        <p14:creationId xmlns:p14="http://schemas.microsoft.com/office/powerpoint/2010/main" val="2389987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aseline="0" dirty="0"/>
              <a:t>Having lazy members is a very common issue within Key Club. A lot of them have busy schedules or are simply not that interested in Key Club. Sometimes, however, having an inactive membership may be due to a communication problem between officer level and member level. Here are a few tips:</a:t>
            </a:r>
          </a:p>
          <a:p>
            <a:pPr marL="342900" indent="-342900">
              <a:buAutoNum type="arabicPeriod"/>
            </a:pPr>
            <a:r>
              <a:rPr lang="en-US" sz="1600" baseline="0" dirty="0"/>
              <a:t>Tell members that when they pad their dues/turned in application, they committed to Key Club. (Some clubs even have a commitment notice on the applications.)</a:t>
            </a:r>
          </a:p>
          <a:p>
            <a:pPr marL="342900" indent="-342900">
              <a:buAutoNum type="arabicPeriod"/>
            </a:pPr>
            <a:r>
              <a:rPr lang="en-US" sz="1600" baseline="0" dirty="0"/>
              <a:t>Remind them that Key Club provides them with service hours for scholarships, leadership training, build resume, etc.</a:t>
            </a:r>
          </a:p>
          <a:p>
            <a:pPr marL="342900" indent="-342900">
              <a:buAutoNum type="arabicPeriod"/>
            </a:pPr>
            <a:r>
              <a:rPr lang="en-US" sz="1600" baseline="0" dirty="0"/>
              <a:t>Make Key Club fun and relatable to members. (* Ask audience for ideas.)</a:t>
            </a:r>
          </a:p>
          <a:p>
            <a:pPr marL="342900" indent="-342900">
              <a:buAutoNum type="arabicPeriod"/>
            </a:pPr>
            <a:r>
              <a:rPr lang="en-US" sz="1600" baseline="0" dirty="0"/>
              <a:t>Make sure to remind members of events, meetings, etc. via different modes of communication. (Remind app is very effective.)</a:t>
            </a:r>
          </a:p>
          <a:p>
            <a:endParaRPr lang="en-US" sz="1600" baseline="0" dirty="0"/>
          </a:p>
        </p:txBody>
      </p:sp>
      <p:sp>
        <p:nvSpPr>
          <p:cNvPr id="4" name="Slide Number Placeholder 3"/>
          <p:cNvSpPr>
            <a:spLocks noGrp="1"/>
          </p:cNvSpPr>
          <p:nvPr>
            <p:ph type="sldNum" sz="quarter" idx="10"/>
          </p:nvPr>
        </p:nvSpPr>
        <p:spPr/>
        <p:txBody>
          <a:bodyPr/>
          <a:lstStyle/>
          <a:p>
            <a:fld id="{207E4310-8790-4EE7-A976-3471A27C21EB}" type="slidenum">
              <a:rPr lang="en-US" smtClean="0"/>
              <a:t>7</a:t>
            </a:fld>
            <a:endParaRPr lang="en-US" dirty="0"/>
          </a:p>
        </p:txBody>
      </p:sp>
    </p:spTree>
    <p:extLst>
      <p:ext uri="{BB962C8B-B14F-4D97-AF65-F5344CB8AC3E}">
        <p14:creationId xmlns:p14="http://schemas.microsoft.com/office/powerpoint/2010/main" val="1431561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aseline="0" dirty="0"/>
              <a:t>There may come a time when your club could go through a slow service period. In these cases, it is super important to continue researching and promoting your club within your entire community.</a:t>
            </a:r>
          </a:p>
          <a:p>
            <a:pPr marL="342900" indent="-342900">
              <a:buAutoNum type="arabicPeriod"/>
            </a:pPr>
            <a:r>
              <a:rPr lang="en-US" sz="1600" baseline="0" dirty="0"/>
              <a:t>Do google searches, look into our Service &amp; Major Emphasis (March of Dimes, Children’s Miracle Network, UNICEF), and have your club board members attentive of community events where you can assist.</a:t>
            </a:r>
          </a:p>
          <a:p>
            <a:pPr marL="342900" indent="-342900">
              <a:buAutoNum type="arabicPeriod"/>
            </a:pPr>
            <a:r>
              <a:rPr lang="en-US" sz="1600" baseline="0" dirty="0"/>
              <a:t>Press Releases  = </a:t>
            </a:r>
            <a:r>
              <a:rPr lang="en-US" sz="1600" dirty="0"/>
              <a:t>announcing your club and service to your home, school, and community. This can be done through newspaper articles, news channel segments, afternoon announcements at school, etc.</a:t>
            </a:r>
            <a:endParaRPr lang="en-US" sz="1600" baseline="0" dirty="0"/>
          </a:p>
        </p:txBody>
      </p:sp>
      <p:sp>
        <p:nvSpPr>
          <p:cNvPr id="4" name="Slide Number Placeholder 3"/>
          <p:cNvSpPr>
            <a:spLocks noGrp="1"/>
          </p:cNvSpPr>
          <p:nvPr>
            <p:ph type="sldNum" sz="quarter" idx="10"/>
          </p:nvPr>
        </p:nvSpPr>
        <p:spPr/>
        <p:txBody>
          <a:bodyPr/>
          <a:lstStyle/>
          <a:p>
            <a:fld id="{207E4310-8790-4EE7-A976-3471A27C21EB}" type="slidenum">
              <a:rPr lang="en-US" smtClean="0"/>
              <a:t>8</a:t>
            </a:fld>
            <a:endParaRPr lang="en-US" dirty="0"/>
          </a:p>
        </p:txBody>
      </p:sp>
    </p:spTree>
    <p:extLst>
      <p:ext uri="{BB962C8B-B14F-4D97-AF65-F5344CB8AC3E}">
        <p14:creationId xmlns:p14="http://schemas.microsoft.com/office/powerpoint/2010/main" val="2177017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aseline="0" dirty="0"/>
              <a:t>Sadly, sometimes clubs do lack strong support from Kiwanis. Here are some tips to regain  strong ties with your local Kiwanis. </a:t>
            </a:r>
          </a:p>
          <a:p>
            <a:pPr marL="342900" indent="-342900">
              <a:buAutoNum type="arabicPeriod"/>
            </a:pPr>
            <a:r>
              <a:rPr lang="en-US" sz="1600" baseline="0" dirty="0"/>
              <a:t>If you do not know where your local club is/meets, please consult the Kiwanis Club Directory (follow the links)</a:t>
            </a:r>
          </a:p>
          <a:p>
            <a:pPr marL="342900" indent="-342900">
              <a:buAutoNum type="arabicPeriod"/>
            </a:pPr>
            <a:r>
              <a:rPr lang="en-US" sz="1600" baseline="0" dirty="0"/>
              <a:t>LTGs are responsible for establishing positive relationships with Kiwanis clubs in their divisions. If you need help reaching out to a club, ask your LTG for assistance.</a:t>
            </a:r>
          </a:p>
          <a:p>
            <a:pPr marL="342900" indent="-342900">
              <a:buAutoNum type="arabicPeriod"/>
            </a:pPr>
            <a:r>
              <a:rPr lang="en-US" sz="1600" baseline="0" dirty="0"/>
              <a:t>Make sure to attend Kiwanis meetings very frequently. That way they see your commitment to the Key Club and would want to follow your lead. </a:t>
            </a:r>
          </a:p>
          <a:p>
            <a:pPr marL="342900" indent="-342900">
              <a:buAutoNum type="arabicPeriod"/>
            </a:pPr>
            <a:r>
              <a:rPr lang="en-US" sz="1600" baseline="0" dirty="0"/>
              <a:t>If you are in need of a Kiwanis Advisor, let them know. Ask for any interested members. Let them know what a Kiwanis advisor must do (duties).</a:t>
            </a:r>
          </a:p>
          <a:p>
            <a:pPr marL="342900" indent="-342900">
              <a:buAutoNum type="arabicPeriod"/>
            </a:pPr>
            <a:endParaRPr lang="en-US" sz="1600" baseline="0" dirty="0"/>
          </a:p>
        </p:txBody>
      </p:sp>
      <p:sp>
        <p:nvSpPr>
          <p:cNvPr id="4" name="Slide Number Placeholder 3"/>
          <p:cNvSpPr>
            <a:spLocks noGrp="1"/>
          </p:cNvSpPr>
          <p:nvPr>
            <p:ph type="sldNum" sz="quarter" idx="10"/>
          </p:nvPr>
        </p:nvSpPr>
        <p:spPr/>
        <p:txBody>
          <a:bodyPr/>
          <a:lstStyle/>
          <a:p>
            <a:fld id="{207E4310-8790-4EE7-A976-3471A27C21EB}" type="slidenum">
              <a:rPr lang="en-US" smtClean="0"/>
              <a:t>9</a:t>
            </a:fld>
            <a:endParaRPr lang="en-US" dirty="0"/>
          </a:p>
        </p:txBody>
      </p:sp>
    </p:spTree>
    <p:extLst>
      <p:ext uri="{BB962C8B-B14F-4D97-AF65-F5344CB8AC3E}">
        <p14:creationId xmlns:p14="http://schemas.microsoft.com/office/powerpoint/2010/main" val="1744207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600" baseline="0" dirty="0"/>
              <a:t>Perhaps your club does not fully support your club or your service projects. Use these tips to help you find a solution to this issue:</a:t>
            </a:r>
          </a:p>
          <a:p>
            <a:pPr marL="342900" indent="-342900">
              <a:buAutoNum type="arabicPeriod"/>
            </a:pPr>
            <a:r>
              <a:rPr lang="en-US" sz="1600" baseline="0" dirty="0"/>
              <a:t>Let you school know that what you do is for the benefit of your members and community. Inform them of what Key Club is about.</a:t>
            </a:r>
          </a:p>
          <a:p>
            <a:pPr marL="342900" indent="-342900">
              <a:buAutoNum type="arabicPeriod"/>
            </a:pPr>
            <a:r>
              <a:rPr lang="en-US" sz="1600" baseline="0" dirty="0"/>
              <a:t>Ask them why they do not strongly support your club/projects. How can you make it so that they do support you?</a:t>
            </a:r>
          </a:p>
        </p:txBody>
      </p:sp>
      <p:sp>
        <p:nvSpPr>
          <p:cNvPr id="4" name="Slide Number Placeholder 3"/>
          <p:cNvSpPr>
            <a:spLocks noGrp="1"/>
          </p:cNvSpPr>
          <p:nvPr>
            <p:ph type="sldNum" sz="quarter" idx="10"/>
          </p:nvPr>
        </p:nvSpPr>
        <p:spPr/>
        <p:txBody>
          <a:bodyPr/>
          <a:lstStyle/>
          <a:p>
            <a:fld id="{207E4310-8790-4EE7-A976-3471A27C21EB}" type="slidenum">
              <a:rPr lang="en-US" smtClean="0"/>
              <a:t>10</a:t>
            </a:fld>
            <a:endParaRPr lang="en-US" dirty="0"/>
          </a:p>
        </p:txBody>
      </p:sp>
    </p:spTree>
    <p:extLst>
      <p:ext uri="{BB962C8B-B14F-4D97-AF65-F5344CB8AC3E}">
        <p14:creationId xmlns:p14="http://schemas.microsoft.com/office/powerpoint/2010/main" val="3180218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11/21/2016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87984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11/21/2016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68494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11/21/2016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82612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11/21/2016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64296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11/21/2016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57411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11/21/2016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94895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11/21/2016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98773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11/21/2016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55158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11/21/2016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13680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11/21/2016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38528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11/21/2016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16029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6E9DEC-419B-4CC5-A080-3B06BD5A8291}" type="datetimeFigureOut">
              <a:rPr lang="en-US" smtClean="0"/>
              <a:t>11/21/2016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70408097"/>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hyperlink" Target="http://www.floridakeyclub.org/" TargetMode="External"/><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2.png"/><Relationship Id="rId4" Type="http://schemas.openxmlformats.org/officeDocument/2006/relationships/hyperlink" Target="http://www.keyclub.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jpe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floridakeyclub.org/public-relations/" TargetMode="Externa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flkiwanis.org/Page/31323" TargetMode="External"/><Relationship Id="rId5" Type="http://schemas.openxmlformats.org/officeDocument/2006/relationships/hyperlink" Target="http://www.flkiwanis.org/Page/31624" TargetMode="Externa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19" name="Content Placeholder 5"/>
          <p:cNvPicPr>
            <a:picLocks noChangeAspect="1"/>
          </p:cNvPicPr>
          <p:nvPr/>
        </p:nvPicPr>
        <p:blipFill rotWithShape="1">
          <a:blip r:embed="rId2" cstate="email">
            <a:extLst>
              <a:ext uri="{28A0092B-C50C-407E-A947-70E740481C1C}">
                <a14:useLocalDpi xmlns:a14="http://schemas.microsoft.com/office/drawing/2010/main" val="0"/>
              </a:ext>
            </a:extLst>
          </a:blip>
          <a:srcRect r="15326"/>
          <a:stretch/>
        </p:blipFill>
        <p:spPr>
          <a:xfrm>
            <a:off x="0" y="4903304"/>
            <a:ext cx="12192000" cy="1954696"/>
          </a:xfrm>
          <a:prstGeom prst="rect">
            <a:avLst/>
          </a:prstGeom>
        </p:spPr>
      </p:pic>
      <p:pic>
        <p:nvPicPr>
          <p:cNvPr id="21"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121920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78956" y="2260541"/>
            <a:ext cx="10575235" cy="1446550"/>
          </a:xfrm>
          <a:prstGeom prst="rect">
            <a:avLst/>
          </a:prstGeom>
          <a:noFill/>
        </p:spPr>
        <p:txBody>
          <a:bodyPr wrap="square" rtlCol="0">
            <a:spAutoFit/>
          </a:bodyPr>
          <a:lstStyle/>
          <a:p>
            <a:r>
              <a:rPr lang="en-US" sz="8800" b="1" dirty="0">
                <a:latin typeface="Century Gothic" panose="020B0502020202020204" pitchFamily="34" charset="0"/>
              </a:rPr>
              <a:t>Crush Club Crisis</a:t>
            </a:r>
          </a:p>
        </p:txBody>
      </p:sp>
      <p:pic>
        <p:nvPicPr>
          <p:cNvPr id="23" name="Picture 2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556157" y="1888647"/>
            <a:ext cx="2396068" cy="2384176"/>
          </a:xfrm>
          <a:prstGeom prst="rect">
            <a:avLst/>
          </a:prstGeom>
        </p:spPr>
      </p:pic>
      <p:pic>
        <p:nvPicPr>
          <p:cNvPr id="24" name="Content Placeholder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0380" y="607828"/>
            <a:ext cx="3943163" cy="1745507"/>
          </a:xfrm>
          <a:prstGeom prst="rect">
            <a:avLst/>
          </a:prstGeom>
        </p:spPr>
      </p:pic>
    </p:spTree>
    <p:extLst>
      <p:ext uri="{BB962C8B-B14F-4D97-AF65-F5344CB8AC3E}">
        <p14:creationId xmlns:p14="http://schemas.microsoft.com/office/powerpoint/2010/main" val="526185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121920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5"/>
          <p:cNvPicPr>
            <a:picLocks noChangeAspect="1"/>
          </p:cNvPicPr>
          <p:nvPr/>
        </p:nvPicPr>
        <p:blipFill rotWithShape="1">
          <a:blip r:embed="rId4" cstate="email">
            <a:extLst>
              <a:ext uri="{28A0092B-C50C-407E-A947-70E740481C1C}">
                <a14:useLocalDpi xmlns:a14="http://schemas.microsoft.com/office/drawing/2010/main" val="0"/>
              </a:ext>
            </a:extLst>
          </a:blip>
          <a:srcRect r="15326"/>
          <a:stretch/>
        </p:blipFill>
        <p:spPr>
          <a:xfrm>
            <a:off x="0" y="5080000"/>
            <a:ext cx="12192000" cy="1777999"/>
          </a:xfrm>
          <a:prstGeom prst="rect">
            <a:avLst/>
          </a:prstGeom>
        </p:spPr>
      </p:pic>
      <p:sp>
        <p:nvSpPr>
          <p:cNvPr id="3" name="Title 2"/>
          <p:cNvSpPr>
            <a:spLocks noGrp="1"/>
          </p:cNvSpPr>
          <p:nvPr>
            <p:ph type="title"/>
          </p:nvPr>
        </p:nvSpPr>
        <p:spPr>
          <a:xfrm>
            <a:off x="0" y="327841"/>
            <a:ext cx="10515600" cy="1080046"/>
          </a:xfrm>
        </p:spPr>
        <p:txBody>
          <a:bodyPr>
            <a:normAutofit/>
          </a:bodyPr>
          <a:lstStyle/>
          <a:p>
            <a:r>
              <a:rPr lang="en-US" dirty="0">
                <a:latin typeface="Century Gothic" panose="020B0502020202020204" pitchFamily="34" charset="0"/>
              </a:rPr>
              <a:t>Lack of School Support</a:t>
            </a:r>
          </a:p>
        </p:txBody>
      </p:sp>
      <p:sp>
        <p:nvSpPr>
          <p:cNvPr id="6" name="TextBox 5"/>
          <p:cNvSpPr txBox="1"/>
          <p:nvPr/>
        </p:nvSpPr>
        <p:spPr>
          <a:xfrm>
            <a:off x="319315" y="1407887"/>
            <a:ext cx="10798628" cy="2554545"/>
          </a:xfrm>
          <a:prstGeom prst="rect">
            <a:avLst/>
          </a:prstGeom>
          <a:noFill/>
        </p:spPr>
        <p:txBody>
          <a:bodyPr wrap="square" rtlCol="0">
            <a:spAutoFit/>
          </a:bodyPr>
          <a:lstStyle/>
          <a:p>
            <a:pPr marL="342900" indent="-342900">
              <a:buFont typeface="Courier New" panose="02070309020205020404" pitchFamily="49" charset="0"/>
              <a:buChar char="o"/>
            </a:pPr>
            <a:r>
              <a:rPr lang="en-US" sz="2000" dirty="0">
                <a:latin typeface="Century Gothic" panose="020B0502020202020204" pitchFamily="34" charset="0"/>
              </a:rPr>
              <a:t>Inform your school administration of Key Club’s mission statement, motto, core values, objectives, etc.</a:t>
            </a:r>
          </a:p>
          <a:p>
            <a:pPr marL="342900" indent="-342900">
              <a:buFont typeface="Courier New" panose="02070309020205020404" pitchFamily="49" charset="0"/>
              <a:buChar char="o"/>
            </a:pPr>
            <a:endParaRPr lang="en-US" sz="2000" dirty="0">
              <a:latin typeface="Century Gothic" panose="020B0502020202020204" pitchFamily="34" charset="0"/>
            </a:endParaRPr>
          </a:p>
          <a:p>
            <a:pPr marL="342900" indent="-342900">
              <a:buFont typeface="Courier New" panose="02070309020205020404" pitchFamily="49" charset="0"/>
              <a:buChar char="o"/>
            </a:pPr>
            <a:r>
              <a:rPr lang="en-US" sz="2000" dirty="0">
                <a:latin typeface="Century Gothic" panose="020B0502020202020204" pitchFamily="34" charset="0"/>
              </a:rPr>
              <a:t>Discuss the reasons why the school doesn’t support your club or your service projects.</a:t>
            </a:r>
          </a:p>
          <a:p>
            <a:pPr marL="342900" indent="-342900">
              <a:buFont typeface="Courier New" panose="02070309020205020404" pitchFamily="49" charset="0"/>
              <a:buChar char="o"/>
            </a:pPr>
            <a:endParaRPr lang="en-US" sz="2000" dirty="0">
              <a:latin typeface="Century Gothic" panose="020B0502020202020204" pitchFamily="34" charset="0"/>
            </a:endParaRPr>
          </a:p>
          <a:p>
            <a:pPr marL="342900" indent="-342900">
              <a:buFont typeface="Courier New" panose="02070309020205020404" pitchFamily="49" charset="0"/>
              <a:buChar char="o"/>
            </a:pPr>
            <a:r>
              <a:rPr lang="en-US" sz="2000" dirty="0">
                <a:latin typeface="Century Gothic" panose="020B0502020202020204" pitchFamily="34" charset="0"/>
              </a:rPr>
              <a:t>Reevaluate your projects  and discuss with administration what projects are allowed.</a:t>
            </a:r>
          </a:p>
        </p:txBody>
      </p:sp>
      <p:pic>
        <p:nvPicPr>
          <p:cNvPr id="7" name="Picture 6"/>
          <p:cNvPicPr>
            <a:picLocks noChangeAspect="1"/>
          </p:cNvPicPr>
          <p:nvPr/>
        </p:nvPicPr>
        <p:blipFill rotWithShape="1">
          <a:blip r:embed="rId5" cstate="email">
            <a:extLst>
              <a:ext uri="{28A0092B-C50C-407E-A947-70E740481C1C}">
                <a14:useLocalDpi xmlns:a14="http://schemas.microsoft.com/office/drawing/2010/main" val="0"/>
              </a:ext>
            </a:extLst>
          </a:blip>
          <a:srcRect l="30785" r="45473"/>
          <a:stretch/>
        </p:blipFill>
        <p:spPr>
          <a:xfrm>
            <a:off x="10515600" y="1660493"/>
            <a:ext cx="1519264" cy="2254867"/>
          </a:xfrm>
          <a:prstGeom prst="rect">
            <a:avLst/>
          </a:prstGeom>
        </p:spPr>
      </p:pic>
    </p:spTree>
    <p:extLst>
      <p:ext uri="{BB962C8B-B14F-4D97-AF65-F5344CB8AC3E}">
        <p14:creationId xmlns:p14="http://schemas.microsoft.com/office/powerpoint/2010/main" val="3832523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121920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5"/>
          <p:cNvPicPr>
            <a:picLocks noChangeAspect="1"/>
          </p:cNvPicPr>
          <p:nvPr/>
        </p:nvPicPr>
        <p:blipFill rotWithShape="1">
          <a:blip r:embed="rId4" cstate="email">
            <a:extLst>
              <a:ext uri="{28A0092B-C50C-407E-A947-70E740481C1C}">
                <a14:useLocalDpi xmlns:a14="http://schemas.microsoft.com/office/drawing/2010/main" val="0"/>
              </a:ext>
            </a:extLst>
          </a:blip>
          <a:srcRect r="15326"/>
          <a:stretch/>
        </p:blipFill>
        <p:spPr>
          <a:xfrm>
            <a:off x="0" y="5080000"/>
            <a:ext cx="12192000" cy="1777999"/>
          </a:xfrm>
          <a:prstGeom prst="rect">
            <a:avLst/>
          </a:prstGeom>
        </p:spPr>
      </p:pic>
      <p:sp>
        <p:nvSpPr>
          <p:cNvPr id="3" name="Title 2"/>
          <p:cNvSpPr>
            <a:spLocks noGrp="1"/>
          </p:cNvSpPr>
          <p:nvPr>
            <p:ph type="title"/>
          </p:nvPr>
        </p:nvSpPr>
        <p:spPr>
          <a:xfrm>
            <a:off x="0" y="327841"/>
            <a:ext cx="10515600" cy="1080046"/>
          </a:xfrm>
        </p:spPr>
        <p:txBody>
          <a:bodyPr>
            <a:normAutofit/>
          </a:bodyPr>
          <a:lstStyle/>
          <a:p>
            <a:r>
              <a:rPr lang="en-US" dirty="0">
                <a:latin typeface="Century Gothic" panose="020B0502020202020204" pitchFamily="34" charset="0"/>
              </a:rPr>
              <a:t>Lazy Club Board Members</a:t>
            </a:r>
          </a:p>
        </p:txBody>
      </p:sp>
      <p:sp>
        <p:nvSpPr>
          <p:cNvPr id="2" name="TextBox 1"/>
          <p:cNvSpPr txBox="1"/>
          <p:nvPr/>
        </p:nvSpPr>
        <p:spPr>
          <a:xfrm>
            <a:off x="551543" y="1407887"/>
            <a:ext cx="8984344" cy="3231654"/>
          </a:xfrm>
          <a:prstGeom prst="rect">
            <a:avLst/>
          </a:prstGeom>
          <a:noFill/>
        </p:spPr>
        <p:txBody>
          <a:bodyPr wrap="square" rtlCol="0">
            <a:spAutoFit/>
          </a:bodyPr>
          <a:lstStyle/>
          <a:p>
            <a:pPr marL="342900" indent="-342900">
              <a:buFont typeface="Courier New" panose="02070309020205020404" pitchFamily="49" charset="0"/>
              <a:buChar char="o"/>
            </a:pPr>
            <a:r>
              <a:rPr lang="en-US" sz="2000" dirty="0">
                <a:latin typeface="Century Gothic" panose="020B0502020202020204" pitchFamily="34" charset="0"/>
              </a:rPr>
              <a:t>Talk to your faculty advisor if you notice any odd behavior from the officer(s). </a:t>
            </a:r>
          </a:p>
          <a:p>
            <a:pPr marL="342900" indent="-342900">
              <a:buFont typeface="Courier New" panose="02070309020205020404" pitchFamily="49" charset="0"/>
              <a:buChar char="o"/>
            </a:pPr>
            <a:endParaRPr lang="en-US" sz="2000" dirty="0">
              <a:latin typeface="Century Gothic" panose="020B0502020202020204" pitchFamily="34" charset="0"/>
            </a:endParaRPr>
          </a:p>
          <a:p>
            <a:pPr marL="342900" indent="-342900">
              <a:buFont typeface="Courier New" panose="02070309020205020404" pitchFamily="49" charset="0"/>
              <a:buChar char="o"/>
            </a:pPr>
            <a:r>
              <a:rPr lang="en-US" sz="2000" dirty="0">
                <a:latin typeface="Century Gothic" panose="020B0502020202020204" pitchFamily="34" charset="0"/>
              </a:rPr>
              <a:t>Be strict, but understanding. Use the “three strikes and your out” rule.  </a:t>
            </a:r>
          </a:p>
          <a:p>
            <a:pPr marL="342900" indent="-342900">
              <a:buFont typeface="Courier New" panose="02070309020205020404" pitchFamily="49" charset="0"/>
              <a:buChar char="o"/>
            </a:pPr>
            <a:endParaRPr lang="en-US" sz="2000" dirty="0">
              <a:latin typeface="Century Gothic" panose="020B0502020202020204" pitchFamily="34" charset="0"/>
            </a:endParaRPr>
          </a:p>
          <a:p>
            <a:pPr marL="342900" indent="-342900">
              <a:buFont typeface="Courier New" panose="02070309020205020404" pitchFamily="49" charset="0"/>
              <a:buChar char="o"/>
            </a:pPr>
            <a:r>
              <a:rPr lang="en-US" sz="2000" dirty="0">
                <a:latin typeface="Century Gothic" panose="020B0502020202020204" pitchFamily="34" charset="0"/>
              </a:rPr>
              <a:t>Establish officer requirements, if necessary. </a:t>
            </a:r>
          </a:p>
          <a:p>
            <a:pPr marL="342900" indent="-342900">
              <a:buFont typeface="Courier New" panose="02070309020205020404" pitchFamily="49" charset="0"/>
              <a:buChar char="o"/>
            </a:pPr>
            <a:endParaRPr lang="en-US" sz="2000" dirty="0">
              <a:latin typeface="Century Gothic" panose="020B0502020202020204" pitchFamily="34" charset="0"/>
            </a:endParaRPr>
          </a:p>
          <a:p>
            <a:pPr marL="342900" indent="-342900">
              <a:buFont typeface="Courier New" panose="02070309020205020404" pitchFamily="49" charset="0"/>
              <a:buChar char="o"/>
            </a:pPr>
            <a:r>
              <a:rPr lang="en-US" sz="2000" dirty="0">
                <a:latin typeface="Century Gothic" panose="020B0502020202020204" pitchFamily="34" charset="0"/>
              </a:rPr>
              <a:t>Conform to your club bylaws if needing to remove an officer. Always be courteous and civil. </a:t>
            </a:r>
          </a:p>
          <a:p>
            <a:pPr marL="342900" indent="-342900">
              <a:buFont typeface="Courier New" panose="02070309020205020404" pitchFamily="49" charset="0"/>
              <a:buChar char="o"/>
            </a:pPr>
            <a:endParaRPr lang="en-US" sz="2400" dirty="0">
              <a:latin typeface="Century Gothic" panose="020B0502020202020204" pitchFamily="34" charset="0"/>
            </a:endParaRPr>
          </a:p>
        </p:txBody>
      </p:sp>
      <p:pic>
        <p:nvPicPr>
          <p:cNvPr id="7" name="Picture 6"/>
          <p:cNvPicPr>
            <a:picLocks noChangeAspect="1"/>
          </p:cNvPicPr>
          <p:nvPr/>
        </p:nvPicPr>
        <p:blipFill>
          <a:blip r:embed="rId5"/>
          <a:stretch>
            <a:fillRect/>
          </a:stretch>
        </p:blipFill>
        <p:spPr>
          <a:xfrm rot="7956839">
            <a:off x="9956800" y="1407887"/>
            <a:ext cx="1828800" cy="1828800"/>
          </a:xfrm>
          <a:prstGeom prst="rect">
            <a:avLst/>
          </a:prstGeom>
        </p:spPr>
      </p:pic>
    </p:spTree>
    <p:extLst>
      <p:ext uri="{BB962C8B-B14F-4D97-AF65-F5344CB8AC3E}">
        <p14:creationId xmlns:p14="http://schemas.microsoft.com/office/powerpoint/2010/main" val="2737109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121920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5"/>
          <p:cNvPicPr>
            <a:picLocks noChangeAspect="1"/>
          </p:cNvPicPr>
          <p:nvPr/>
        </p:nvPicPr>
        <p:blipFill rotWithShape="1">
          <a:blip r:embed="rId4" cstate="email">
            <a:extLst>
              <a:ext uri="{28A0092B-C50C-407E-A947-70E740481C1C}">
                <a14:useLocalDpi xmlns:a14="http://schemas.microsoft.com/office/drawing/2010/main" val="0"/>
              </a:ext>
            </a:extLst>
          </a:blip>
          <a:srcRect r="15326"/>
          <a:stretch/>
        </p:blipFill>
        <p:spPr>
          <a:xfrm>
            <a:off x="0" y="5080000"/>
            <a:ext cx="12192000" cy="1777999"/>
          </a:xfrm>
          <a:prstGeom prst="rect">
            <a:avLst/>
          </a:prstGeom>
        </p:spPr>
      </p:pic>
      <p:sp>
        <p:nvSpPr>
          <p:cNvPr id="3" name="Title 2"/>
          <p:cNvSpPr>
            <a:spLocks noGrp="1"/>
          </p:cNvSpPr>
          <p:nvPr>
            <p:ph type="title"/>
          </p:nvPr>
        </p:nvSpPr>
        <p:spPr>
          <a:xfrm>
            <a:off x="0" y="327841"/>
            <a:ext cx="10515600" cy="1080046"/>
          </a:xfrm>
        </p:spPr>
        <p:txBody>
          <a:bodyPr>
            <a:normAutofit/>
          </a:bodyPr>
          <a:lstStyle/>
          <a:p>
            <a:r>
              <a:rPr lang="en-US" dirty="0">
                <a:latin typeface="Century Gothic" panose="020B0502020202020204" pitchFamily="34" charset="0"/>
              </a:rPr>
              <a:t>Low Funds </a:t>
            </a:r>
          </a:p>
        </p:txBody>
      </p:sp>
      <p:sp>
        <p:nvSpPr>
          <p:cNvPr id="6" name="TextBox 5"/>
          <p:cNvSpPr txBox="1"/>
          <p:nvPr/>
        </p:nvSpPr>
        <p:spPr>
          <a:xfrm>
            <a:off x="366485" y="1248229"/>
            <a:ext cx="9782629" cy="4401205"/>
          </a:xfrm>
          <a:prstGeom prst="rect">
            <a:avLst/>
          </a:prstGeom>
          <a:noFill/>
        </p:spPr>
        <p:txBody>
          <a:bodyPr wrap="square" rtlCol="0">
            <a:spAutoFit/>
          </a:bodyPr>
          <a:lstStyle/>
          <a:p>
            <a:pPr marL="342900" indent="-342900">
              <a:buFont typeface="Courier New" panose="02070309020205020404" pitchFamily="49" charset="0"/>
              <a:buChar char="o"/>
            </a:pPr>
            <a:r>
              <a:rPr lang="en-US" sz="2200" dirty="0">
                <a:latin typeface="Century Gothic" panose="020B0502020202020204" pitchFamily="34" charset="0"/>
              </a:rPr>
              <a:t>Seek funding from various sources!</a:t>
            </a:r>
          </a:p>
          <a:p>
            <a:pPr marL="800100" lvl="1" indent="-342900">
              <a:buFont typeface="Arial" panose="020B0604020202020204" pitchFamily="34" charset="0"/>
              <a:buChar char="•"/>
            </a:pPr>
            <a:r>
              <a:rPr lang="en-US" sz="2200" dirty="0">
                <a:latin typeface="Century Gothic" panose="020B0502020202020204" pitchFamily="34" charset="0"/>
              </a:rPr>
              <a:t>Your Own Fundraisers</a:t>
            </a:r>
          </a:p>
          <a:p>
            <a:pPr marL="800100" lvl="1" indent="-342900">
              <a:buFont typeface="Arial" panose="020B0604020202020204" pitchFamily="34" charset="0"/>
              <a:buChar char="•"/>
            </a:pPr>
            <a:r>
              <a:rPr lang="en-US" sz="2200" dirty="0">
                <a:latin typeface="Century Gothic" panose="020B0502020202020204" pitchFamily="34" charset="0"/>
              </a:rPr>
              <a:t>Kiwanis Clubs</a:t>
            </a:r>
          </a:p>
          <a:p>
            <a:pPr marL="800100" lvl="1" indent="-342900">
              <a:buFont typeface="Arial" panose="020B0604020202020204" pitchFamily="34" charset="0"/>
              <a:buChar char="•"/>
            </a:pPr>
            <a:r>
              <a:rPr lang="en-US" sz="2200" dirty="0">
                <a:latin typeface="Century Gothic" panose="020B0502020202020204" pitchFamily="34" charset="0"/>
              </a:rPr>
              <a:t>Private Sponsors</a:t>
            </a:r>
          </a:p>
          <a:p>
            <a:endParaRPr lang="en-US" sz="2200" dirty="0">
              <a:latin typeface="Century Gothic" panose="020B0502020202020204" pitchFamily="34" charset="0"/>
            </a:endParaRPr>
          </a:p>
          <a:p>
            <a:pPr marL="342900" indent="-342900">
              <a:buFont typeface="Courier New" panose="02070309020205020404" pitchFamily="49" charset="0"/>
              <a:buChar char="o"/>
            </a:pPr>
            <a:endParaRPr lang="en-US" sz="2200" dirty="0">
              <a:latin typeface="Century Gothic" panose="020B0502020202020204" pitchFamily="34" charset="0"/>
            </a:endParaRPr>
          </a:p>
          <a:p>
            <a:pPr marL="342900" indent="-342900">
              <a:buFont typeface="Courier New" panose="02070309020205020404" pitchFamily="49" charset="0"/>
              <a:buChar char="o"/>
            </a:pPr>
            <a:r>
              <a:rPr lang="en-US" sz="2200" dirty="0">
                <a:latin typeface="Century Gothic" panose="020B0502020202020204" pitchFamily="34" charset="0"/>
              </a:rPr>
              <a:t>Continue doing projects that don’t require funds.</a:t>
            </a:r>
          </a:p>
          <a:p>
            <a:pPr marL="800100" lvl="1" indent="-342900">
              <a:buFont typeface="Arial" panose="020B0604020202020204" pitchFamily="34" charset="0"/>
              <a:buChar char="•"/>
            </a:pPr>
            <a:r>
              <a:rPr lang="en-US" sz="2200" dirty="0">
                <a:latin typeface="Century Gothic" panose="020B0502020202020204" pitchFamily="34" charset="0"/>
              </a:rPr>
              <a:t>Collection drives and community events</a:t>
            </a:r>
          </a:p>
          <a:p>
            <a:pPr marL="800100" lvl="1" indent="-342900">
              <a:buFont typeface="Arial" panose="020B0604020202020204" pitchFamily="34" charset="0"/>
              <a:buChar char="•"/>
            </a:pPr>
            <a:r>
              <a:rPr lang="en-US" sz="2200" dirty="0">
                <a:latin typeface="Century Gothic" panose="020B0502020202020204" pitchFamily="34" charset="0"/>
              </a:rPr>
              <a:t>Other clubs’ projects</a:t>
            </a:r>
          </a:p>
          <a:p>
            <a:pPr marL="800100" lvl="1" indent="-342900">
              <a:buFont typeface="Arial" panose="020B0604020202020204" pitchFamily="34" charset="0"/>
              <a:buChar char="•"/>
            </a:pPr>
            <a:r>
              <a:rPr lang="en-US" sz="2200" dirty="0">
                <a:latin typeface="Century Gothic" panose="020B0502020202020204" pitchFamily="34" charset="0"/>
              </a:rPr>
              <a:t>DCMs and Division Wide Functions</a:t>
            </a:r>
          </a:p>
          <a:p>
            <a:pPr marL="342900" indent="-342900">
              <a:buFont typeface="Courier New" panose="02070309020205020404" pitchFamily="49" charset="0"/>
              <a:buChar char="o"/>
            </a:pPr>
            <a:endParaRPr lang="en-US" sz="2000" dirty="0">
              <a:latin typeface="Century Gothic" panose="020B0502020202020204" pitchFamily="34" charset="0"/>
            </a:endParaRPr>
          </a:p>
          <a:p>
            <a:pPr marL="342900" indent="-342900">
              <a:buFont typeface="Courier New" panose="02070309020205020404" pitchFamily="49" charset="0"/>
              <a:buChar char="o"/>
            </a:pPr>
            <a:endParaRPr lang="en-US" sz="2000" dirty="0">
              <a:latin typeface="Century Gothic" panose="020B0502020202020204" pitchFamily="34" charset="0"/>
            </a:endParaRPr>
          </a:p>
          <a:p>
            <a:pPr marL="800100" lvl="1" indent="-342900">
              <a:buFont typeface="Arial" panose="020B0604020202020204" pitchFamily="34" charset="0"/>
              <a:buChar char="•"/>
            </a:pPr>
            <a:endParaRPr lang="en-US" sz="2000" dirty="0">
              <a:latin typeface="Century Gothic" panose="020B0502020202020204" pitchFamily="34" charset="0"/>
            </a:endParaRPr>
          </a:p>
        </p:txBody>
      </p:sp>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1602974">
            <a:off x="7185686" y="1773681"/>
            <a:ext cx="4397651" cy="1549580"/>
          </a:xfrm>
          <a:prstGeom prst="rect">
            <a:avLst/>
          </a:prstGeom>
        </p:spPr>
      </p:pic>
    </p:spTree>
    <p:extLst>
      <p:ext uri="{BB962C8B-B14F-4D97-AF65-F5344CB8AC3E}">
        <p14:creationId xmlns:p14="http://schemas.microsoft.com/office/powerpoint/2010/main" val="4197532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7279"/>
            <a:ext cx="10515600" cy="1325563"/>
          </a:xfrm>
        </p:spPr>
        <p:txBody>
          <a:bodyPr/>
          <a:lstStyle/>
          <a:p>
            <a:r>
              <a:rPr lang="en-US" dirty="0">
                <a:latin typeface="Century Gothic" panose="020B0502020202020204" pitchFamily="34" charset="0"/>
              </a:rPr>
              <a:t>Know Your Go-To People</a:t>
            </a:r>
          </a:p>
        </p:txBody>
      </p:sp>
      <p:sp>
        <p:nvSpPr>
          <p:cNvPr id="3" name="Content Placeholder 2"/>
          <p:cNvSpPr>
            <a:spLocks noGrp="1"/>
          </p:cNvSpPr>
          <p:nvPr>
            <p:ph idx="1"/>
          </p:nvPr>
        </p:nvSpPr>
        <p:spPr>
          <a:xfrm>
            <a:off x="205155" y="1434903"/>
            <a:ext cx="6153442" cy="3742007"/>
          </a:xfrm>
        </p:spPr>
        <p:txBody>
          <a:bodyPr>
            <a:normAutofit/>
          </a:bodyPr>
          <a:lstStyle/>
          <a:p>
            <a:pPr>
              <a:lnSpc>
                <a:spcPct val="150000"/>
              </a:lnSpc>
              <a:buFont typeface="Wingdings" panose="05000000000000000000" pitchFamily="2" charset="2"/>
              <a:buChar char="ü"/>
            </a:pPr>
            <a:r>
              <a:rPr lang="en-US" sz="2400" dirty="0">
                <a:latin typeface="Century Gothic" panose="020B0502020202020204" pitchFamily="34" charset="0"/>
              </a:rPr>
              <a:t>  Club Board Members</a:t>
            </a:r>
          </a:p>
          <a:p>
            <a:pPr>
              <a:lnSpc>
                <a:spcPct val="150000"/>
              </a:lnSpc>
              <a:buFont typeface="Wingdings" panose="05000000000000000000" pitchFamily="2" charset="2"/>
              <a:buChar char="ü"/>
            </a:pPr>
            <a:r>
              <a:rPr lang="en-US" sz="2400" dirty="0">
                <a:latin typeface="Century Gothic" panose="020B0502020202020204" pitchFamily="34" charset="0"/>
              </a:rPr>
              <a:t>  Club Advisor/School Administration</a:t>
            </a:r>
          </a:p>
          <a:p>
            <a:pPr>
              <a:lnSpc>
                <a:spcPct val="150000"/>
              </a:lnSpc>
              <a:buFont typeface="Wingdings" panose="05000000000000000000" pitchFamily="2" charset="2"/>
              <a:buChar char="ü"/>
            </a:pPr>
            <a:r>
              <a:rPr lang="en-US" sz="2400" dirty="0">
                <a:latin typeface="Century Gothic" panose="020B0502020202020204" pitchFamily="34" charset="0"/>
              </a:rPr>
              <a:t>  Kiwanis Advisor</a:t>
            </a:r>
          </a:p>
          <a:p>
            <a:pPr>
              <a:lnSpc>
                <a:spcPct val="150000"/>
              </a:lnSpc>
              <a:buFont typeface="Wingdings" panose="05000000000000000000" pitchFamily="2" charset="2"/>
              <a:buChar char="ü"/>
            </a:pPr>
            <a:r>
              <a:rPr lang="en-US" sz="2400" dirty="0">
                <a:latin typeface="Century Gothic" panose="020B0502020202020204" pitchFamily="34" charset="0"/>
              </a:rPr>
              <a:t>  Lieutenant Governor</a:t>
            </a:r>
          </a:p>
          <a:p>
            <a:pPr>
              <a:lnSpc>
                <a:spcPct val="150000"/>
              </a:lnSpc>
              <a:buFont typeface="Wingdings" panose="05000000000000000000" pitchFamily="2" charset="2"/>
              <a:buChar char="ü"/>
            </a:pPr>
            <a:r>
              <a:rPr lang="en-US" sz="2400" dirty="0">
                <a:latin typeface="Century Gothic" panose="020B0502020202020204" pitchFamily="34" charset="0"/>
              </a:rPr>
              <a:t>  Zone Administrator</a:t>
            </a:r>
          </a:p>
          <a:p>
            <a:pPr marL="0" indent="0">
              <a:lnSpc>
                <a:spcPct val="150000"/>
              </a:lnSpc>
              <a:buNone/>
            </a:pPr>
            <a:endParaRPr lang="en-US" sz="3200" dirty="0">
              <a:latin typeface="Century Gothic" panose="020B0502020202020204" pitchFamily="34" charset="0"/>
            </a:endParaRPr>
          </a:p>
        </p:txBody>
      </p:sp>
      <p:pic>
        <p:nvPicPr>
          <p:cNvPr id="4"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121920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5"/>
          <p:cNvPicPr>
            <a:picLocks noChangeAspect="1"/>
          </p:cNvPicPr>
          <p:nvPr/>
        </p:nvPicPr>
        <p:blipFill rotWithShape="1">
          <a:blip r:embed="rId4" cstate="email">
            <a:extLst>
              <a:ext uri="{28A0092B-C50C-407E-A947-70E740481C1C}">
                <a14:useLocalDpi xmlns:a14="http://schemas.microsoft.com/office/drawing/2010/main" val="0"/>
              </a:ext>
            </a:extLst>
          </a:blip>
          <a:srcRect r="15326"/>
          <a:stretch/>
        </p:blipFill>
        <p:spPr>
          <a:xfrm>
            <a:off x="0" y="4903304"/>
            <a:ext cx="12192000" cy="1954696"/>
          </a:xfrm>
          <a:prstGeom prst="rect">
            <a:avLst/>
          </a:prstGeom>
        </p:spPr>
      </p:pic>
      <p:pic>
        <p:nvPicPr>
          <p:cNvPr id="6" name="Picture 5"/>
          <p:cNvPicPr>
            <a:picLocks noChangeAspect="1"/>
          </p:cNvPicPr>
          <p:nvPr/>
        </p:nvPicPr>
        <p:blipFill rotWithShape="1">
          <a:blip r:embed="rId5" cstate="email">
            <a:extLst>
              <a:ext uri="{28A0092B-C50C-407E-A947-70E740481C1C}">
                <a14:useLocalDpi xmlns:a14="http://schemas.microsoft.com/office/drawing/2010/main" val="0"/>
              </a:ext>
            </a:extLst>
          </a:blip>
          <a:srcRect t="20085" r="68485" b="7355"/>
          <a:stretch/>
        </p:blipFill>
        <p:spPr>
          <a:xfrm>
            <a:off x="8284407" y="1652842"/>
            <a:ext cx="2760964" cy="2239896"/>
          </a:xfrm>
          <a:prstGeom prst="rect">
            <a:avLst/>
          </a:prstGeom>
        </p:spPr>
      </p:pic>
    </p:spTree>
    <p:extLst>
      <p:ext uri="{BB962C8B-B14F-4D97-AF65-F5344CB8AC3E}">
        <p14:creationId xmlns:p14="http://schemas.microsoft.com/office/powerpoint/2010/main" val="4159407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7279"/>
            <a:ext cx="10515600" cy="1325563"/>
          </a:xfrm>
        </p:spPr>
        <p:txBody>
          <a:bodyPr/>
          <a:lstStyle/>
          <a:p>
            <a:r>
              <a:rPr lang="en-US" dirty="0">
                <a:latin typeface="Century Gothic" panose="020B0502020202020204" pitchFamily="34" charset="0"/>
              </a:rPr>
              <a:t>Know Your Online Resources</a:t>
            </a:r>
          </a:p>
        </p:txBody>
      </p:sp>
      <p:sp>
        <p:nvSpPr>
          <p:cNvPr id="3" name="Content Placeholder 2"/>
          <p:cNvSpPr>
            <a:spLocks noGrp="1"/>
          </p:cNvSpPr>
          <p:nvPr>
            <p:ph idx="1"/>
          </p:nvPr>
        </p:nvSpPr>
        <p:spPr>
          <a:xfrm>
            <a:off x="205155" y="1434904"/>
            <a:ext cx="11353800" cy="3826412"/>
          </a:xfrm>
        </p:spPr>
        <p:txBody>
          <a:bodyPr>
            <a:normAutofit lnSpcReduction="10000"/>
          </a:bodyPr>
          <a:lstStyle/>
          <a:p>
            <a:pPr>
              <a:lnSpc>
                <a:spcPct val="150000"/>
              </a:lnSpc>
              <a:buFont typeface="Wingdings" panose="05000000000000000000" pitchFamily="2" charset="2"/>
              <a:buChar char="ü"/>
            </a:pPr>
            <a:r>
              <a:rPr lang="en-US" sz="2400" dirty="0">
                <a:latin typeface="Century Gothic" panose="020B0502020202020204" pitchFamily="34" charset="0"/>
              </a:rPr>
              <a:t>  Florida Key Club website – </a:t>
            </a:r>
            <a:r>
              <a:rPr lang="en-US" sz="2400" dirty="0">
                <a:latin typeface="Century Gothic" panose="020B0502020202020204" pitchFamily="34" charset="0"/>
                <a:hlinkClick r:id="rId3"/>
              </a:rPr>
              <a:t>www.floridakeyclub.org</a:t>
            </a:r>
            <a:endParaRPr lang="en-US" sz="2400" dirty="0">
              <a:latin typeface="Century Gothic" panose="020B0502020202020204" pitchFamily="34" charset="0"/>
            </a:endParaRPr>
          </a:p>
          <a:p>
            <a:pPr lvl="2">
              <a:lnSpc>
                <a:spcPct val="100000"/>
              </a:lnSpc>
              <a:buFont typeface="Courier New" panose="02070309020205020404" pitchFamily="49" charset="0"/>
              <a:buChar char="o"/>
            </a:pPr>
            <a:r>
              <a:rPr lang="en-US" sz="1800" dirty="0">
                <a:latin typeface="Century Gothic" panose="020B0502020202020204" pitchFamily="34" charset="0"/>
              </a:rPr>
              <a:t>Documents and Resources      </a:t>
            </a:r>
          </a:p>
          <a:p>
            <a:pPr lvl="2">
              <a:lnSpc>
                <a:spcPct val="100000"/>
              </a:lnSpc>
              <a:buFont typeface="Courier New" panose="02070309020205020404" pitchFamily="49" charset="0"/>
              <a:buChar char="o"/>
            </a:pPr>
            <a:r>
              <a:rPr lang="en-US" sz="1800" dirty="0">
                <a:latin typeface="Century Gothic" panose="020B0502020202020204" pitchFamily="34" charset="0"/>
              </a:rPr>
              <a:t>Finance</a:t>
            </a:r>
          </a:p>
          <a:p>
            <a:pPr lvl="2">
              <a:lnSpc>
                <a:spcPct val="100000"/>
              </a:lnSpc>
              <a:buFont typeface="Courier New" panose="02070309020205020404" pitchFamily="49" charset="0"/>
              <a:buChar char="o"/>
            </a:pPr>
            <a:r>
              <a:rPr lang="en-US" sz="1800" dirty="0">
                <a:latin typeface="Century Gothic" panose="020B0502020202020204" pitchFamily="34" charset="0"/>
              </a:rPr>
              <a:t>Service and Programs</a:t>
            </a:r>
          </a:p>
          <a:p>
            <a:pPr>
              <a:lnSpc>
                <a:spcPct val="150000"/>
              </a:lnSpc>
              <a:buFont typeface="Wingdings" panose="05000000000000000000" pitchFamily="2" charset="2"/>
              <a:buChar char="ü"/>
            </a:pPr>
            <a:r>
              <a:rPr lang="en-US" sz="2400" dirty="0">
                <a:latin typeface="Century Gothic" panose="020B0502020202020204" pitchFamily="34" charset="0"/>
              </a:rPr>
              <a:t>  Key Club International website – </a:t>
            </a:r>
            <a:r>
              <a:rPr lang="en-US" sz="2400" dirty="0">
                <a:latin typeface="Century Gothic" panose="020B0502020202020204" pitchFamily="34" charset="0"/>
                <a:hlinkClick r:id="rId4"/>
              </a:rPr>
              <a:t>www.keyclub.org</a:t>
            </a:r>
            <a:endParaRPr lang="en-US" sz="2400" dirty="0">
              <a:latin typeface="Century Gothic" panose="020B0502020202020204" pitchFamily="34" charset="0"/>
            </a:endParaRPr>
          </a:p>
          <a:p>
            <a:pPr lvl="2">
              <a:lnSpc>
                <a:spcPct val="120000"/>
              </a:lnSpc>
              <a:buFont typeface="Courier New" panose="02070309020205020404" pitchFamily="49" charset="0"/>
              <a:buChar char="o"/>
            </a:pPr>
            <a:r>
              <a:rPr lang="en-US" sz="1900" dirty="0">
                <a:latin typeface="Century Gothic" panose="020B0502020202020204" pitchFamily="34" charset="0"/>
              </a:rPr>
              <a:t>Discover</a:t>
            </a:r>
          </a:p>
          <a:p>
            <a:pPr lvl="2">
              <a:lnSpc>
                <a:spcPct val="120000"/>
              </a:lnSpc>
              <a:buFont typeface="Courier New" panose="02070309020205020404" pitchFamily="49" charset="0"/>
              <a:buChar char="o"/>
            </a:pPr>
            <a:r>
              <a:rPr lang="en-US" sz="1900" dirty="0">
                <a:latin typeface="Century Gothic" panose="020B0502020202020204" pitchFamily="34" charset="0"/>
              </a:rPr>
              <a:t>Lead</a:t>
            </a:r>
          </a:p>
          <a:p>
            <a:pPr lvl="2">
              <a:lnSpc>
                <a:spcPct val="120000"/>
              </a:lnSpc>
              <a:buFont typeface="Courier New" panose="02070309020205020404" pitchFamily="49" charset="0"/>
              <a:buChar char="o"/>
            </a:pPr>
            <a:r>
              <a:rPr lang="en-US" sz="1900" dirty="0">
                <a:latin typeface="Century Gothic" panose="020B0502020202020204" pitchFamily="34" charset="0"/>
              </a:rPr>
              <a:t>Serve</a:t>
            </a:r>
          </a:p>
          <a:p>
            <a:pPr lvl="2">
              <a:lnSpc>
                <a:spcPct val="120000"/>
              </a:lnSpc>
              <a:buFont typeface="Courier New" panose="02070309020205020404" pitchFamily="49" charset="0"/>
              <a:buChar char="o"/>
            </a:pPr>
            <a:r>
              <a:rPr lang="en-US" sz="1900" dirty="0">
                <a:latin typeface="Century Gothic" panose="020B0502020202020204" pitchFamily="34" charset="0"/>
              </a:rPr>
              <a:t>Resources</a:t>
            </a:r>
          </a:p>
          <a:p>
            <a:pPr marL="0" indent="0">
              <a:lnSpc>
                <a:spcPct val="150000"/>
              </a:lnSpc>
              <a:buNone/>
            </a:pPr>
            <a:endParaRPr lang="en-US" sz="2400" dirty="0">
              <a:latin typeface="Century Gothic" panose="020B0502020202020204" pitchFamily="34" charset="0"/>
            </a:endParaRPr>
          </a:p>
        </p:txBody>
      </p:sp>
      <p:pic>
        <p:nvPicPr>
          <p:cNvPr id="4"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0"/>
            <a:ext cx="121920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5"/>
          <p:cNvPicPr>
            <a:picLocks noChangeAspect="1"/>
          </p:cNvPicPr>
          <p:nvPr/>
        </p:nvPicPr>
        <p:blipFill rotWithShape="1">
          <a:blip r:embed="rId6" cstate="email">
            <a:extLst>
              <a:ext uri="{28A0092B-C50C-407E-A947-70E740481C1C}">
                <a14:useLocalDpi xmlns:a14="http://schemas.microsoft.com/office/drawing/2010/main" val="0"/>
              </a:ext>
            </a:extLst>
          </a:blip>
          <a:srcRect r="15326"/>
          <a:stretch/>
        </p:blipFill>
        <p:spPr>
          <a:xfrm>
            <a:off x="0" y="5261316"/>
            <a:ext cx="12192000" cy="1596683"/>
          </a:xfrm>
          <a:prstGeom prst="rect">
            <a:avLst/>
          </a:prstGeom>
        </p:spPr>
      </p:pic>
      <p:pic>
        <p:nvPicPr>
          <p:cNvPr id="6" name="Picture 5"/>
          <p:cNvPicPr>
            <a:picLocks noChangeAspect="1"/>
          </p:cNvPicPr>
          <p:nvPr/>
        </p:nvPicPr>
        <p:blipFill rotWithShape="1">
          <a:blip r:embed="rId7" cstate="email">
            <a:extLst>
              <a:ext uri="{28A0092B-C50C-407E-A947-70E740481C1C}">
                <a14:useLocalDpi xmlns:a14="http://schemas.microsoft.com/office/drawing/2010/main" val="0"/>
              </a:ext>
            </a:extLst>
          </a:blip>
          <a:srcRect l="54892" t="30908" r="19175"/>
          <a:stretch/>
        </p:blipFill>
        <p:spPr>
          <a:xfrm rot="20617241">
            <a:off x="8984297" y="1493206"/>
            <a:ext cx="2240335" cy="2103232"/>
          </a:xfrm>
          <a:prstGeom prst="rect">
            <a:avLst/>
          </a:prstGeom>
        </p:spPr>
      </p:pic>
    </p:spTree>
    <p:extLst>
      <p:ext uri="{BB962C8B-B14F-4D97-AF65-F5344CB8AC3E}">
        <p14:creationId xmlns:p14="http://schemas.microsoft.com/office/powerpoint/2010/main" val="3727414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121920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5"/>
          <p:cNvPicPr>
            <a:picLocks noChangeAspect="1"/>
          </p:cNvPicPr>
          <p:nvPr/>
        </p:nvPicPr>
        <p:blipFill rotWithShape="1">
          <a:blip r:embed="rId4" cstate="email">
            <a:extLst>
              <a:ext uri="{28A0092B-C50C-407E-A947-70E740481C1C}">
                <a14:useLocalDpi xmlns:a14="http://schemas.microsoft.com/office/drawing/2010/main" val="0"/>
              </a:ext>
            </a:extLst>
          </a:blip>
          <a:srcRect r="15326"/>
          <a:stretch/>
        </p:blipFill>
        <p:spPr>
          <a:xfrm>
            <a:off x="0" y="5080000"/>
            <a:ext cx="12192000" cy="1777999"/>
          </a:xfrm>
          <a:prstGeom prst="rect">
            <a:avLst/>
          </a:prstGeom>
        </p:spPr>
      </p:pic>
      <p:pic>
        <p:nvPicPr>
          <p:cNvPr id="6148" name="Picture 4" descr="Image result for questi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375" y="671852"/>
            <a:ext cx="6422616" cy="42792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228464" y="1665906"/>
            <a:ext cx="4690670" cy="2006208"/>
          </a:xfrm>
          <a:prstGeom prst="rect">
            <a:avLst/>
          </a:prstGeom>
        </p:spPr>
      </p:pic>
    </p:spTree>
    <p:extLst>
      <p:ext uri="{BB962C8B-B14F-4D97-AF65-F5344CB8AC3E}">
        <p14:creationId xmlns:p14="http://schemas.microsoft.com/office/powerpoint/2010/main" val="621691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7279"/>
            <a:ext cx="10515600" cy="1325563"/>
          </a:xfrm>
        </p:spPr>
        <p:txBody>
          <a:bodyPr/>
          <a:lstStyle/>
          <a:p>
            <a:r>
              <a:rPr lang="en-US" dirty="0">
                <a:latin typeface="Century Gothic" panose="020B0502020202020204" pitchFamily="34" charset="0"/>
              </a:rPr>
              <a:t>Always Keep In Mind …</a:t>
            </a:r>
          </a:p>
        </p:txBody>
      </p:sp>
      <p:sp>
        <p:nvSpPr>
          <p:cNvPr id="3" name="Content Placeholder 2"/>
          <p:cNvSpPr>
            <a:spLocks noGrp="1"/>
          </p:cNvSpPr>
          <p:nvPr>
            <p:ph idx="1"/>
          </p:nvPr>
        </p:nvSpPr>
        <p:spPr>
          <a:xfrm>
            <a:off x="317696" y="1533378"/>
            <a:ext cx="11353800" cy="3733674"/>
          </a:xfrm>
        </p:spPr>
        <p:txBody>
          <a:bodyPr>
            <a:normAutofit/>
          </a:bodyPr>
          <a:lstStyle/>
          <a:p>
            <a:pPr marL="0" indent="0">
              <a:buNone/>
            </a:pPr>
            <a:r>
              <a:rPr lang="en-US" dirty="0">
                <a:latin typeface="Century Gothic" panose="020B0502020202020204" pitchFamily="34" charset="0"/>
              </a:rPr>
              <a:t>	</a:t>
            </a:r>
          </a:p>
        </p:txBody>
      </p:sp>
      <p:pic>
        <p:nvPicPr>
          <p:cNvPr id="4"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121920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5"/>
          <p:cNvPicPr>
            <a:picLocks noChangeAspect="1"/>
          </p:cNvPicPr>
          <p:nvPr/>
        </p:nvPicPr>
        <p:blipFill rotWithShape="1">
          <a:blip r:embed="rId4" cstate="email">
            <a:extLst>
              <a:ext uri="{28A0092B-C50C-407E-A947-70E740481C1C}">
                <a14:useLocalDpi xmlns:a14="http://schemas.microsoft.com/office/drawing/2010/main" val="0"/>
              </a:ext>
            </a:extLst>
          </a:blip>
          <a:srcRect r="15326"/>
          <a:stretch/>
        </p:blipFill>
        <p:spPr>
          <a:xfrm>
            <a:off x="0" y="4903304"/>
            <a:ext cx="12192000" cy="1954696"/>
          </a:xfrm>
          <a:prstGeom prst="rect">
            <a:avLst/>
          </a:prstGeom>
        </p:spPr>
      </p:pic>
      <p:graphicFrame>
        <p:nvGraphicFramePr>
          <p:cNvPr id="6" name="Diagram 5"/>
          <p:cNvGraphicFramePr/>
          <p:nvPr>
            <p:extLst>
              <p:ext uri="{D42A27DB-BD31-4B8C-83A1-F6EECF244321}">
                <p14:modId xmlns:p14="http://schemas.microsoft.com/office/powerpoint/2010/main" val="3804311296"/>
              </p:ext>
            </p:extLst>
          </p:nvPr>
        </p:nvGraphicFramePr>
        <p:xfrm>
          <a:off x="317696" y="1533378"/>
          <a:ext cx="11485097" cy="30667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85953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7279"/>
            <a:ext cx="10515600" cy="1325563"/>
          </a:xfrm>
        </p:spPr>
        <p:txBody>
          <a:bodyPr/>
          <a:lstStyle/>
          <a:p>
            <a:r>
              <a:rPr lang="en-US" dirty="0">
                <a:latin typeface="Century Gothic" panose="020B0502020202020204" pitchFamily="34" charset="0"/>
              </a:rPr>
              <a:t>Mission Statement</a:t>
            </a:r>
          </a:p>
        </p:txBody>
      </p:sp>
      <p:sp>
        <p:nvSpPr>
          <p:cNvPr id="3" name="Content Placeholder 2"/>
          <p:cNvSpPr>
            <a:spLocks noGrp="1"/>
          </p:cNvSpPr>
          <p:nvPr>
            <p:ph idx="1"/>
          </p:nvPr>
        </p:nvSpPr>
        <p:spPr>
          <a:xfrm>
            <a:off x="317696" y="1533378"/>
            <a:ext cx="11353800" cy="3733674"/>
          </a:xfrm>
        </p:spPr>
        <p:txBody>
          <a:bodyPr>
            <a:normAutofit/>
          </a:bodyPr>
          <a:lstStyle/>
          <a:p>
            <a:pPr marL="0" indent="0" algn="ctr">
              <a:lnSpc>
                <a:spcPct val="150000"/>
              </a:lnSpc>
              <a:buNone/>
            </a:pPr>
            <a:r>
              <a:rPr lang="en-US" dirty="0">
                <a:latin typeface="Century Gothic" panose="020B0502020202020204" pitchFamily="34" charset="0"/>
              </a:rPr>
              <a:t>	</a:t>
            </a:r>
            <a:r>
              <a:rPr lang="en-US" sz="2800" dirty="0">
                <a:latin typeface="Century Gothic" panose="020B0502020202020204" pitchFamily="34" charset="0"/>
              </a:rPr>
              <a:t>Key Club is an international </a:t>
            </a:r>
            <a:r>
              <a:rPr lang="en-US" sz="2800" dirty="0">
                <a:solidFill>
                  <a:srgbClr val="7030A0"/>
                </a:solidFill>
                <a:latin typeface="Century Gothic" panose="020B0502020202020204" pitchFamily="34" charset="0"/>
              </a:rPr>
              <a:t>student-led</a:t>
            </a:r>
            <a:r>
              <a:rPr lang="en-US" sz="2800" dirty="0">
                <a:latin typeface="Century Gothic" panose="020B0502020202020204" pitchFamily="34" charset="0"/>
              </a:rPr>
              <a:t> organization which provides its members with opportunities to </a:t>
            </a:r>
            <a:r>
              <a:rPr lang="en-US" sz="2800" dirty="0">
                <a:solidFill>
                  <a:srgbClr val="FF0000"/>
                </a:solidFill>
                <a:latin typeface="Century Gothic" panose="020B0502020202020204" pitchFamily="34" charset="0"/>
              </a:rPr>
              <a:t>provide</a:t>
            </a:r>
            <a:r>
              <a:rPr lang="en-US" sz="2800" dirty="0">
                <a:latin typeface="Century Gothic" panose="020B0502020202020204" pitchFamily="34" charset="0"/>
              </a:rPr>
              <a:t> </a:t>
            </a:r>
            <a:r>
              <a:rPr lang="en-US" sz="2800" dirty="0">
                <a:solidFill>
                  <a:srgbClr val="FF0000"/>
                </a:solidFill>
                <a:latin typeface="Century Gothic" panose="020B0502020202020204" pitchFamily="34" charset="0"/>
              </a:rPr>
              <a:t>service</a:t>
            </a:r>
            <a:r>
              <a:rPr lang="en-US" sz="2800" dirty="0">
                <a:latin typeface="Century Gothic" panose="020B0502020202020204" pitchFamily="34" charset="0"/>
              </a:rPr>
              <a:t>, </a:t>
            </a:r>
            <a:r>
              <a:rPr lang="en-US" sz="2800" dirty="0">
                <a:solidFill>
                  <a:srgbClr val="00B050"/>
                </a:solidFill>
                <a:latin typeface="Century Gothic" panose="020B0502020202020204" pitchFamily="34" charset="0"/>
              </a:rPr>
              <a:t>build character</a:t>
            </a:r>
            <a:r>
              <a:rPr lang="en-US" sz="2800" dirty="0">
                <a:latin typeface="Century Gothic" panose="020B0502020202020204" pitchFamily="34" charset="0"/>
              </a:rPr>
              <a:t> and </a:t>
            </a:r>
            <a:r>
              <a:rPr lang="en-US" sz="2800" dirty="0">
                <a:solidFill>
                  <a:schemeClr val="accent1">
                    <a:lumMod val="75000"/>
                  </a:schemeClr>
                </a:solidFill>
                <a:latin typeface="Century Gothic" panose="020B0502020202020204" pitchFamily="34" charset="0"/>
              </a:rPr>
              <a:t>develop leadership</a:t>
            </a:r>
            <a:r>
              <a:rPr lang="en-US" sz="2800" dirty="0">
                <a:latin typeface="Century Gothic" panose="020B0502020202020204" pitchFamily="34" charset="0"/>
              </a:rPr>
              <a:t>.</a:t>
            </a:r>
          </a:p>
        </p:txBody>
      </p:sp>
      <p:pic>
        <p:nvPicPr>
          <p:cNvPr id="4"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121920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5"/>
          <p:cNvPicPr>
            <a:picLocks noChangeAspect="1"/>
          </p:cNvPicPr>
          <p:nvPr/>
        </p:nvPicPr>
        <p:blipFill rotWithShape="1">
          <a:blip r:embed="rId4" cstate="email">
            <a:extLst>
              <a:ext uri="{28A0092B-C50C-407E-A947-70E740481C1C}">
                <a14:useLocalDpi xmlns:a14="http://schemas.microsoft.com/office/drawing/2010/main" val="0"/>
              </a:ext>
            </a:extLst>
          </a:blip>
          <a:srcRect r="15326"/>
          <a:stretch/>
        </p:blipFill>
        <p:spPr>
          <a:xfrm>
            <a:off x="0" y="4903304"/>
            <a:ext cx="12192000" cy="1954696"/>
          </a:xfrm>
          <a:prstGeom prst="rect">
            <a:avLst/>
          </a:prstGeom>
        </p:spPr>
      </p:pic>
    </p:spTree>
    <p:extLst>
      <p:ext uri="{BB962C8B-B14F-4D97-AF65-F5344CB8AC3E}">
        <p14:creationId xmlns:p14="http://schemas.microsoft.com/office/powerpoint/2010/main" val="500799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7279"/>
            <a:ext cx="10515600" cy="1325563"/>
          </a:xfrm>
        </p:spPr>
        <p:txBody>
          <a:bodyPr/>
          <a:lstStyle/>
          <a:p>
            <a:r>
              <a:rPr lang="en-US" dirty="0">
                <a:latin typeface="Century Gothic" panose="020B0502020202020204" pitchFamily="34" charset="0"/>
              </a:rPr>
              <a:t>Vision</a:t>
            </a:r>
          </a:p>
        </p:txBody>
      </p:sp>
      <p:sp>
        <p:nvSpPr>
          <p:cNvPr id="3" name="Content Placeholder 2"/>
          <p:cNvSpPr>
            <a:spLocks noGrp="1"/>
          </p:cNvSpPr>
          <p:nvPr>
            <p:ph idx="1"/>
          </p:nvPr>
        </p:nvSpPr>
        <p:spPr>
          <a:xfrm>
            <a:off x="317696" y="1533378"/>
            <a:ext cx="11353800" cy="3733674"/>
          </a:xfrm>
        </p:spPr>
        <p:txBody>
          <a:bodyPr>
            <a:normAutofit/>
          </a:bodyPr>
          <a:lstStyle/>
          <a:p>
            <a:pPr marL="0" indent="0" algn="ctr">
              <a:lnSpc>
                <a:spcPct val="150000"/>
              </a:lnSpc>
              <a:buNone/>
            </a:pPr>
            <a:r>
              <a:rPr lang="en-US" sz="3200" dirty="0">
                <a:latin typeface="Century Gothic" panose="020B0502020202020204" pitchFamily="34" charset="0"/>
              </a:rPr>
              <a:t>We are </a:t>
            </a:r>
            <a:r>
              <a:rPr lang="en-US" sz="3200" dirty="0">
                <a:solidFill>
                  <a:srgbClr val="00B050"/>
                </a:solidFill>
                <a:latin typeface="Century Gothic" panose="020B0502020202020204" pitchFamily="34" charset="0"/>
              </a:rPr>
              <a:t>caring</a:t>
            </a:r>
            <a:r>
              <a:rPr lang="en-US" sz="3200" dirty="0">
                <a:latin typeface="Century Gothic" panose="020B0502020202020204" pitchFamily="34" charset="0"/>
              </a:rPr>
              <a:t> and </a:t>
            </a:r>
            <a:r>
              <a:rPr lang="en-US" sz="3200" dirty="0">
                <a:solidFill>
                  <a:srgbClr val="FF0000"/>
                </a:solidFill>
                <a:latin typeface="Century Gothic" panose="020B0502020202020204" pitchFamily="34" charset="0"/>
              </a:rPr>
              <a:t>competent servant leaders </a:t>
            </a:r>
            <a:r>
              <a:rPr lang="en-US" sz="3200" dirty="0">
                <a:solidFill>
                  <a:schemeClr val="accent1">
                    <a:lumMod val="75000"/>
                  </a:schemeClr>
                </a:solidFill>
                <a:latin typeface="Century Gothic" panose="020B0502020202020204" pitchFamily="34" charset="0"/>
              </a:rPr>
              <a:t>transforming communities </a:t>
            </a:r>
            <a:r>
              <a:rPr lang="en-US" sz="3200" dirty="0">
                <a:latin typeface="Century Gothic" panose="020B0502020202020204" pitchFamily="34" charset="0"/>
              </a:rPr>
              <a:t>worldwide.	</a:t>
            </a:r>
          </a:p>
        </p:txBody>
      </p:sp>
      <p:pic>
        <p:nvPicPr>
          <p:cNvPr id="4"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121920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5"/>
          <p:cNvPicPr>
            <a:picLocks noChangeAspect="1"/>
          </p:cNvPicPr>
          <p:nvPr/>
        </p:nvPicPr>
        <p:blipFill rotWithShape="1">
          <a:blip r:embed="rId4" cstate="email">
            <a:extLst>
              <a:ext uri="{28A0092B-C50C-407E-A947-70E740481C1C}">
                <a14:useLocalDpi xmlns:a14="http://schemas.microsoft.com/office/drawing/2010/main" val="0"/>
              </a:ext>
            </a:extLst>
          </a:blip>
          <a:srcRect r="15326"/>
          <a:stretch/>
        </p:blipFill>
        <p:spPr>
          <a:xfrm>
            <a:off x="0" y="4903304"/>
            <a:ext cx="12192000" cy="1954696"/>
          </a:xfrm>
          <a:prstGeom prst="rect">
            <a:avLst/>
          </a:prstGeom>
        </p:spPr>
      </p:pic>
    </p:spTree>
    <p:extLst>
      <p:ext uri="{BB962C8B-B14F-4D97-AF65-F5344CB8AC3E}">
        <p14:creationId xmlns:p14="http://schemas.microsoft.com/office/powerpoint/2010/main" val="2192732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8123" y="1173406"/>
            <a:ext cx="7146388" cy="3215713"/>
          </a:xfrm>
        </p:spPr>
        <p:txBody>
          <a:bodyPr>
            <a:noAutofit/>
          </a:bodyPr>
          <a:lstStyle/>
          <a:p>
            <a:r>
              <a:rPr lang="en-US" sz="8000" dirty="0">
                <a:latin typeface="Century Gothic" panose="020B0502020202020204" pitchFamily="34" charset="0"/>
              </a:rPr>
              <a:t>Common Club Issues </a:t>
            </a:r>
          </a:p>
        </p:txBody>
      </p:sp>
      <p:pic>
        <p:nvPicPr>
          <p:cNvPr id="4"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121920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5"/>
          <p:cNvPicPr>
            <a:picLocks noChangeAspect="1"/>
          </p:cNvPicPr>
          <p:nvPr/>
        </p:nvPicPr>
        <p:blipFill rotWithShape="1">
          <a:blip r:embed="rId4" cstate="email">
            <a:extLst>
              <a:ext uri="{28A0092B-C50C-407E-A947-70E740481C1C}">
                <a14:useLocalDpi xmlns:a14="http://schemas.microsoft.com/office/drawing/2010/main" val="0"/>
              </a:ext>
            </a:extLst>
          </a:blip>
          <a:srcRect r="15326"/>
          <a:stretch/>
        </p:blipFill>
        <p:spPr>
          <a:xfrm>
            <a:off x="0" y="4903304"/>
            <a:ext cx="12192000" cy="1954696"/>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556157" y="1888647"/>
            <a:ext cx="2396068" cy="2384176"/>
          </a:xfrm>
          <a:prstGeom prst="rect">
            <a:avLst/>
          </a:prstGeom>
        </p:spPr>
      </p:pic>
    </p:spTree>
    <p:extLst>
      <p:ext uri="{BB962C8B-B14F-4D97-AF65-F5344CB8AC3E}">
        <p14:creationId xmlns:p14="http://schemas.microsoft.com/office/powerpoint/2010/main" val="2616544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121920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5"/>
          <p:cNvPicPr>
            <a:picLocks noChangeAspect="1"/>
          </p:cNvPicPr>
          <p:nvPr/>
        </p:nvPicPr>
        <p:blipFill rotWithShape="1">
          <a:blip r:embed="rId4" cstate="email">
            <a:extLst>
              <a:ext uri="{28A0092B-C50C-407E-A947-70E740481C1C}">
                <a14:useLocalDpi xmlns:a14="http://schemas.microsoft.com/office/drawing/2010/main" val="0"/>
              </a:ext>
            </a:extLst>
          </a:blip>
          <a:srcRect r="15326"/>
          <a:stretch/>
        </p:blipFill>
        <p:spPr>
          <a:xfrm>
            <a:off x="0" y="4903304"/>
            <a:ext cx="12192000" cy="1954696"/>
          </a:xfrm>
          <a:prstGeom prst="rect">
            <a:avLst/>
          </a:prstGeom>
        </p:spPr>
      </p:pic>
      <p:sp>
        <p:nvSpPr>
          <p:cNvPr id="3" name="Title 2"/>
          <p:cNvSpPr>
            <a:spLocks noGrp="1"/>
          </p:cNvSpPr>
          <p:nvPr>
            <p:ph type="title"/>
          </p:nvPr>
        </p:nvSpPr>
        <p:spPr>
          <a:xfrm>
            <a:off x="0" y="327840"/>
            <a:ext cx="10515600" cy="1215537"/>
          </a:xfrm>
        </p:spPr>
        <p:txBody>
          <a:bodyPr/>
          <a:lstStyle/>
          <a:p>
            <a:r>
              <a:rPr lang="en-US" dirty="0">
                <a:latin typeface="Century Gothic" panose="020B0502020202020204" pitchFamily="34" charset="0"/>
              </a:rPr>
              <a:t>Low Membership</a:t>
            </a:r>
          </a:p>
        </p:txBody>
      </p:sp>
      <p:sp>
        <p:nvSpPr>
          <p:cNvPr id="8" name="TextBox 7"/>
          <p:cNvSpPr txBox="1"/>
          <p:nvPr/>
        </p:nvSpPr>
        <p:spPr>
          <a:xfrm>
            <a:off x="376254" y="1377909"/>
            <a:ext cx="11598032" cy="3139321"/>
          </a:xfrm>
          <a:prstGeom prst="rect">
            <a:avLst/>
          </a:prstGeom>
          <a:noFill/>
        </p:spPr>
        <p:txBody>
          <a:bodyPr wrap="square" rtlCol="0">
            <a:spAutoFit/>
          </a:bodyPr>
          <a:lstStyle/>
          <a:p>
            <a:pPr marL="342900" indent="-342900">
              <a:buFont typeface="Courier New" panose="02070309020205020404" pitchFamily="49" charset="0"/>
              <a:buChar char="o"/>
            </a:pPr>
            <a:r>
              <a:rPr lang="en-US" sz="2200" dirty="0">
                <a:latin typeface="Century Gothic" panose="020B0502020202020204" pitchFamily="34" charset="0"/>
              </a:rPr>
              <a:t>Hold membership drives/special activities/large service projects.</a:t>
            </a:r>
          </a:p>
          <a:p>
            <a:pPr lvl="1"/>
            <a:r>
              <a:rPr lang="en-US" sz="2200" dirty="0">
                <a:latin typeface="Century Gothic" panose="020B0502020202020204" pitchFamily="34" charset="0"/>
              </a:rPr>
              <a:t>  * Bring-A-Buddy   * Provide snacks at meetings  * Social events</a:t>
            </a:r>
          </a:p>
          <a:p>
            <a:pPr marL="342900" indent="-342900">
              <a:buFont typeface="Courier New" panose="02070309020205020404" pitchFamily="49" charset="0"/>
              <a:buChar char="o"/>
            </a:pPr>
            <a:endParaRPr lang="en-US" sz="2200" dirty="0">
              <a:latin typeface="Century Gothic" panose="020B0502020202020204" pitchFamily="34" charset="0"/>
            </a:endParaRPr>
          </a:p>
          <a:p>
            <a:pPr marL="342900" indent="-342900">
              <a:buFont typeface="Courier New" panose="02070309020205020404" pitchFamily="49" charset="0"/>
              <a:buChar char="o"/>
            </a:pPr>
            <a:r>
              <a:rPr lang="en-US" sz="2200" dirty="0">
                <a:latin typeface="Century Gothic" panose="020B0502020202020204" pitchFamily="34" charset="0"/>
              </a:rPr>
              <a:t>Promote your club.</a:t>
            </a:r>
          </a:p>
          <a:p>
            <a:r>
              <a:rPr lang="en-US" sz="2200" dirty="0">
                <a:latin typeface="Century Gothic" panose="020B0502020202020204" pitchFamily="34" charset="0"/>
              </a:rPr>
              <a:t>        * School Announcements   * Lunch Booth   * Flyers/Posters</a:t>
            </a:r>
          </a:p>
          <a:p>
            <a:pPr marL="1257300" lvl="2" indent="-342900">
              <a:buFont typeface="Arial" panose="020B0604020202020204" pitchFamily="34" charset="0"/>
              <a:buChar char="•"/>
            </a:pPr>
            <a:endParaRPr lang="en-US" sz="2200" dirty="0">
              <a:latin typeface="Century Gothic" panose="020B0502020202020204" pitchFamily="34" charset="0"/>
            </a:endParaRPr>
          </a:p>
          <a:p>
            <a:pPr marL="342900" indent="-342900">
              <a:buFont typeface="Courier New" panose="02070309020205020404" pitchFamily="49" charset="0"/>
              <a:buChar char="o"/>
            </a:pPr>
            <a:r>
              <a:rPr lang="en-US" sz="2200" dirty="0">
                <a:latin typeface="Century Gothic" panose="020B0502020202020204" pitchFamily="34" charset="0"/>
              </a:rPr>
              <a:t>Don’t Give Up. Keep Recruiting!</a:t>
            </a:r>
          </a:p>
          <a:p>
            <a:r>
              <a:rPr lang="en-US" sz="2200" dirty="0">
                <a:latin typeface="Century Gothic" panose="020B0502020202020204" pitchFamily="34" charset="0"/>
              </a:rPr>
              <a:t>        * Persevere through times of desperation. As long as you’re actively working to 	     gain more members, your work will pay off. </a:t>
            </a:r>
          </a:p>
        </p:txBody>
      </p:sp>
    </p:spTree>
    <p:extLst>
      <p:ext uri="{BB962C8B-B14F-4D97-AF65-F5344CB8AC3E}">
        <p14:creationId xmlns:p14="http://schemas.microsoft.com/office/powerpoint/2010/main" val="453599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121920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5"/>
          <p:cNvPicPr>
            <a:picLocks noChangeAspect="1"/>
          </p:cNvPicPr>
          <p:nvPr/>
        </p:nvPicPr>
        <p:blipFill rotWithShape="1">
          <a:blip r:embed="rId4" cstate="email">
            <a:extLst>
              <a:ext uri="{28A0092B-C50C-407E-A947-70E740481C1C}">
                <a14:useLocalDpi xmlns:a14="http://schemas.microsoft.com/office/drawing/2010/main" val="0"/>
              </a:ext>
            </a:extLst>
          </a:blip>
          <a:srcRect r="15326"/>
          <a:stretch/>
        </p:blipFill>
        <p:spPr>
          <a:xfrm>
            <a:off x="0" y="4903304"/>
            <a:ext cx="12192000" cy="1954696"/>
          </a:xfrm>
          <a:prstGeom prst="rect">
            <a:avLst/>
          </a:prstGeom>
        </p:spPr>
      </p:pic>
      <p:sp>
        <p:nvSpPr>
          <p:cNvPr id="3" name="Title 2"/>
          <p:cNvSpPr>
            <a:spLocks noGrp="1"/>
          </p:cNvSpPr>
          <p:nvPr>
            <p:ph type="title"/>
          </p:nvPr>
        </p:nvSpPr>
        <p:spPr>
          <a:xfrm>
            <a:off x="0" y="327840"/>
            <a:ext cx="10515600" cy="1215537"/>
          </a:xfrm>
        </p:spPr>
        <p:txBody>
          <a:bodyPr/>
          <a:lstStyle/>
          <a:p>
            <a:r>
              <a:rPr lang="en-US" dirty="0">
                <a:latin typeface="Century Gothic" panose="020B0502020202020204" pitchFamily="34" charset="0"/>
              </a:rPr>
              <a:t>Inactive Members</a:t>
            </a:r>
          </a:p>
        </p:txBody>
      </p:sp>
      <p:sp>
        <p:nvSpPr>
          <p:cNvPr id="2" name="TextBox 1"/>
          <p:cNvSpPr txBox="1"/>
          <p:nvPr/>
        </p:nvSpPr>
        <p:spPr>
          <a:xfrm>
            <a:off x="653143" y="1378858"/>
            <a:ext cx="9753600" cy="3046988"/>
          </a:xfrm>
          <a:prstGeom prst="rect">
            <a:avLst/>
          </a:prstGeom>
          <a:noFill/>
        </p:spPr>
        <p:txBody>
          <a:bodyPr wrap="square" rtlCol="0">
            <a:spAutoFit/>
          </a:bodyPr>
          <a:lstStyle/>
          <a:p>
            <a:pPr marL="342900" indent="-342900">
              <a:buFont typeface="Courier New" panose="02070309020205020404" pitchFamily="49" charset="0"/>
              <a:buChar char="o"/>
            </a:pPr>
            <a:r>
              <a:rPr lang="en-US" sz="2400" dirty="0">
                <a:latin typeface="Century Gothic" panose="020B0502020202020204" pitchFamily="34" charset="0"/>
              </a:rPr>
              <a:t>Remind members of their commitment to Key Club.</a:t>
            </a:r>
          </a:p>
          <a:p>
            <a:pPr marL="342900" indent="-342900">
              <a:buFont typeface="Courier New" panose="02070309020205020404" pitchFamily="49" charset="0"/>
              <a:buChar char="o"/>
            </a:pPr>
            <a:endParaRPr lang="en-US" sz="2400" dirty="0">
              <a:latin typeface="Century Gothic" panose="020B0502020202020204" pitchFamily="34" charset="0"/>
            </a:endParaRPr>
          </a:p>
          <a:p>
            <a:pPr marL="342900" indent="-342900">
              <a:buFont typeface="Courier New" panose="02070309020205020404" pitchFamily="49" charset="0"/>
              <a:buChar char="o"/>
            </a:pPr>
            <a:r>
              <a:rPr lang="en-US" sz="2400" dirty="0">
                <a:latin typeface="Century Gothic" panose="020B0502020202020204" pitchFamily="34" charset="0"/>
              </a:rPr>
              <a:t>Provide them with reasons why Key Club benefits them.</a:t>
            </a:r>
          </a:p>
          <a:p>
            <a:pPr marL="342900" indent="-342900">
              <a:buFont typeface="Courier New" panose="02070309020205020404" pitchFamily="49" charset="0"/>
              <a:buChar char="o"/>
            </a:pPr>
            <a:endParaRPr lang="en-US" sz="2400" dirty="0">
              <a:latin typeface="Century Gothic" panose="020B0502020202020204" pitchFamily="34" charset="0"/>
            </a:endParaRPr>
          </a:p>
          <a:p>
            <a:pPr marL="342900" indent="-342900">
              <a:buFont typeface="Courier New" panose="02070309020205020404" pitchFamily="49" charset="0"/>
              <a:buChar char="o"/>
            </a:pPr>
            <a:r>
              <a:rPr lang="en-US" sz="2400" dirty="0">
                <a:latin typeface="Century Gothic" panose="020B0502020202020204" pitchFamily="34" charset="0"/>
              </a:rPr>
              <a:t>Hold fun service events/social activities.</a:t>
            </a:r>
          </a:p>
          <a:p>
            <a:endParaRPr lang="en-US" sz="2400" dirty="0">
              <a:latin typeface="Century Gothic" panose="020B0502020202020204" pitchFamily="34" charset="0"/>
            </a:endParaRPr>
          </a:p>
          <a:p>
            <a:pPr marL="342900" indent="-342900">
              <a:buFont typeface="Courier New" panose="02070309020205020404" pitchFamily="49" charset="0"/>
              <a:buChar char="o"/>
            </a:pPr>
            <a:r>
              <a:rPr lang="en-US" sz="2400" dirty="0">
                <a:latin typeface="Century Gothic" panose="020B0502020202020204" pitchFamily="34" charset="0"/>
              </a:rPr>
              <a:t>Communicate effectively - </a:t>
            </a:r>
          </a:p>
          <a:p>
            <a:pPr marL="342900" indent="-342900">
              <a:buFont typeface="Courier New" panose="02070309020205020404" pitchFamily="49" charset="0"/>
              <a:buChar char="o"/>
            </a:pPr>
            <a:endParaRPr lang="en-US" sz="2400" dirty="0">
              <a:latin typeface="Century Gothic" panose="020B0502020202020204" pitchFamily="34" charset="0"/>
            </a:endParaRPr>
          </a:p>
        </p:txBody>
      </p:sp>
      <p:pic>
        <p:nvPicPr>
          <p:cNvPr id="1030" name="Picture 6" descr="Image result for remi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641368"/>
            <a:ext cx="996128" cy="52296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aceboo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9289" y="3521624"/>
            <a:ext cx="642711" cy="64271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instagra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78161" y="3492596"/>
            <a:ext cx="671739" cy="67173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text mess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67461" y="3332939"/>
            <a:ext cx="831396" cy="831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518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121920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5"/>
          <p:cNvPicPr>
            <a:picLocks noChangeAspect="1"/>
          </p:cNvPicPr>
          <p:nvPr/>
        </p:nvPicPr>
        <p:blipFill rotWithShape="1">
          <a:blip r:embed="rId4" cstate="email">
            <a:extLst>
              <a:ext uri="{28A0092B-C50C-407E-A947-70E740481C1C}">
                <a14:useLocalDpi xmlns:a14="http://schemas.microsoft.com/office/drawing/2010/main" val="0"/>
              </a:ext>
            </a:extLst>
          </a:blip>
          <a:srcRect r="15326"/>
          <a:stretch/>
        </p:blipFill>
        <p:spPr>
          <a:xfrm>
            <a:off x="0" y="4903304"/>
            <a:ext cx="12192000" cy="1954696"/>
          </a:xfrm>
          <a:prstGeom prst="rect">
            <a:avLst/>
          </a:prstGeom>
        </p:spPr>
      </p:pic>
      <p:sp>
        <p:nvSpPr>
          <p:cNvPr id="3" name="Title 2"/>
          <p:cNvSpPr>
            <a:spLocks noGrp="1"/>
          </p:cNvSpPr>
          <p:nvPr>
            <p:ph type="title"/>
          </p:nvPr>
        </p:nvSpPr>
        <p:spPr>
          <a:xfrm>
            <a:off x="0" y="327840"/>
            <a:ext cx="10515600" cy="1215537"/>
          </a:xfrm>
        </p:spPr>
        <p:txBody>
          <a:bodyPr/>
          <a:lstStyle/>
          <a:p>
            <a:r>
              <a:rPr lang="en-US" dirty="0">
                <a:latin typeface="Century Gothic" panose="020B0502020202020204" pitchFamily="34" charset="0"/>
              </a:rPr>
              <a:t>Low Service Opportunities</a:t>
            </a:r>
          </a:p>
        </p:txBody>
      </p:sp>
      <p:sp>
        <p:nvSpPr>
          <p:cNvPr id="6" name="TextBox 5"/>
          <p:cNvSpPr txBox="1"/>
          <p:nvPr/>
        </p:nvSpPr>
        <p:spPr>
          <a:xfrm>
            <a:off x="696686" y="1543377"/>
            <a:ext cx="9361714" cy="3046988"/>
          </a:xfrm>
          <a:prstGeom prst="rect">
            <a:avLst/>
          </a:prstGeom>
          <a:noFill/>
        </p:spPr>
        <p:txBody>
          <a:bodyPr wrap="square" rtlCol="0">
            <a:spAutoFit/>
          </a:bodyPr>
          <a:lstStyle/>
          <a:p>
            <a:pPr marL="342900" indent="-342900">
              <a:buFont typeface="Courier New" panose="02070309020205020404" pitchFamily="49" charset="0"/>
              <a:buChar char="o"/>
            </a:pPr>
            <a:r>
              <a:rPr lang="en-US" sz="2400" dirty="0">
                <a:latin typeface="Century Gothic" panose="020B0502020202020204" pitchFamily="34" charset="0"/>
              </a:rPr>
              <a:t>Research Service Projects</a:t>
            </a:r>
          </a:p>
          <a:p>
            <a:pPr lvl="1"/>
            <a:r>
              <a:rPr lang="en-US" sz="2400" dirty="0">
                <a:latin typeface="Century Gothic" panose="020B0502020202020204" pitchFamily="34" charset="0"/>
              </a:rPr>
              <a:t> * Google Ideas  </a:t>
            </a:r>
          </a:p>
          <a:p>
            <a:pPr lvl="1"/>
            <a:r>
              <a:rPr lang="en-US" sz="2400" dirty="0">
                <a:latin typeface="Century Gothic" panose="020B0502020202020204" pitchFamily="34" charset="0"/>
              </a:rPr>
              <a:t> * Look into the Service &amp; Major Emphasis programs</a:t>
            </a:r>
          </a:p>
          <a:p>
            <a:pPr lvl="1"/>
            <a:r>
              <a:rPr lang="en-US" sz="2400" dirty="0">
                <a:latin typeface="Century Gothic" panose="020B0502020202020204" pitchFamily="34" charset="0"/>
              </a:rPr>
              <a:t> * Have your Board be attentive of community events</a:t>
            </a:r>
          </a:p>
          <a:p>
            <a:pPr marL="800100" lvl="1" indent="-342900">
              <a:buFont typeface="Courier New" panose="02070309020205020404" pitchFamily="49" charset="0"/>
              <a:buChar char="o"/>
            </a:pPr>
            <a:endParaRPr lang="en-US" sz="2400" dirty="0">
              <a:latin typeface="Century Gothic" panose="020B0502020202020204" pitchFamily="34" charset="0"/>
            </a:endParaRPr>
          </a:p>
          <a:p>
            <a:pPr marL="342900" indent="-342900">
              <a:buFont typeface="Courier New" panose="02070309020205020404" pitchFamily="49" charset="0"/>
              <a:buChar char="o"/>
            </a:pPr>
            <a:r>
              <a:rPr lang="en-US" sz="2400" dirty="0">
                <a:latin typeface="Century Gothic" panose="020B0502020202020204" pitchFamily="34" charset="0"/>
              </a:rPr>
              <a:t>Promote your club within your community.</a:t>
            </a:r>
          </a:p>
          <a:p>
            <a:pPr lvl="1"/>
            <a:r>
              <a:rPr lang="en-US" sz="2400" dirty="0">
                <a:latin typeface="Century Gothic" panose="020B0502020202020204" pitchFamily="34" charset="0"/>
              </a:rPr>
              <a:t>* Press Releases</a:t>
            </a:r>
          </a:p>
          <a:p>
            <a:pPr marL="1257300" lvl="2" indent="-342900">
              <a:buFont typeface="Arial" panose="020B0604020202020204" pitchFamily="34" charset="0"/>
              <a:buChar char="•"/>
            </a:pPr>
            <a:r>
              <a:rPr lang="en-US" sz="2400" dirty="0">
                <a:latin typeface="Century Gothic" panose="020B0502020202020204" pitchFamily="34" charset="0"/>
                <a:hlinkClick r:id="rId5"/>
              </a:rPr>
              <a:t>Public Relations </a:t>
            </a:r>
            <a:endParaRPr lang="en-US" sz="2400" dirty="0">
              <a:latin typeface="Century Gothic" panose="020B0502020202020204" pitchFamily="34" charset="0"/>
            </a:endParaRPr>
          </a:p>
        </p:txBody>
      </p:sp>
      <p:pic>
        <p:nvPicPr>
          <p:cNvPr id="11" name="Picture 10"/>
          <p:cNvPicPr>
            <a:picLocks noChangeAspect="1"/>
          </p:cNvPicPr>
          <p:nvPr/>
        </p:nvPicPr>
        <p:blipFill rotWithShape="1">
          <a:blip r:embed="rId6" cstate="email">
            <a:extLst>
              <a:ext uri="{28A0092B-C50C-407E-A947-70E740481C1C}">
                <a14:useLocalDpi xmlns:a14="http://schemas.microsoft.com/office/drawing/2010/main" val="0"/>
              </a:ext>
            </a:extLst>
          </a:blip>
          <a:srcRect l="80459" b="32664"/>
          <a:stretch/>
        </p:blipFill>
        <p:spPr>
          <a:xfrm>
            <a:off x="9932279" y="1724060"/>
            <a:ext cx="1645613" cy="1998109"/>
          </a:xfrm>
          <a:prstGeom prst="rect">
            <a:avLst/>
          </a:prstGeom>
        </p:spPr>
      </p:pic>
    </p:spTree>
    <p:extLst>
      <p:ext uri="{BB962C8B-B14F-4D97-AF65-F5344CB8AC3E}">
        <p14:creationId xmlns:p14="http://schemas.microsoft.com/office/powerpoint/2010/main" val="709590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121920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5"/>
          <p:cNvPicPr>
            <a:picLocks noChangeAspect="1"/>
          </p:cNvPicPr>
          <p:nvPr/>
        </p:nvPicPr>
        <p:blipFill rotWithShape="1">
          <a:blip r:embed="rId4" cstate="email">
            <a:extLst>
              <a:ext uri="{28A0092B-C50C-407E-A947-70E740481C1C}">
                <a14:useLocalDpi xmlns:a14="http://schemas.microsoft.com/office/drawing/2010/main" val="0"/>
              </a:ext>
            </a:extLst>
          </a:blip>
          <a:srcRect r="15326"/>
          <a:stretch/>
        </p:blipFill>
        <p:spPr>
          <a:xfrm>
            <a:off x="0" y="5080000"/>
            <a:ext cx="12192000" cy="1777999"/>
          </a:xfrm>
          <a:prstGeom prst="rect">
            <a:avLst/>
          </a:prstGeom>
        </p:spPr>
      </p:pic>
      <p:sp>
        <p:nvSpPr>
          <p:cNvPr id="3" name="Title 2"/>
          <p:cNvSpPr>
            <a:spLocks noGrp="1"/>
          </p:cNvSpPr>
          <p:nvPr>
            <p:ph type="title"/>
          </p:nvPr>
        </p:nvSpPr>
        <p:spPr>
          <a:xfrm>
            <a:off x="0" y="327841"/>
            <a:ext cx="10515600" cy="1080046"/>
          </a:xfrm>
        </p:spPr>
        <p:txBody>
          <a:bodyPr>
            <a:normAutofit/>
          </a:bodyPr>
          <a:lstStyle/>
          <a:p>
            <a:r>
              <a:rPr lang="en-US" dirty="0">
                <a:latin typeface="Century Gothic" panose="020B0502020202020204" pitchFamily="34" charset="0"/>
              </a:rPr>
              <a:t>Lacking Kiwanis Support</a:t>
            </a:r>
          </a:p>
        </p:txBody>
      </p:sp>
      <p:sp>
        <p:nvSpPr>
          <p:cNvPr id="2" name="TextBox 1"/>
          <p:cNvSpPr txBox="1"/>
          <p:nvPr/>
        </p:nvSpPr>
        <p:spPr>
          <a:xfrm>
            <a:off x="471714" y="1407887"/>
            <a:ext cx="11248572" cy="3477875"/>
          </a:xfrm>
          <a:prstGeom prst="rect">
            <a:avLst/>
          </a:prstGeom>
          <a:noFill/>
        </p:spPr>
        <p:txBody>
          <a:bodyPr wrap="square" rtlCol="0">
            <a:spAutoFit/>
          </a:bodyPr>
          <a:lstStyle/>
          <a:p>
            <a:pPr marL="342900" indent="-342900">
              <a:buFont typeface="Courier New" panose="02070309020205020404" pitchFamily="49" charset="0"/>
              <a:buChar char="o"/>
            </a:pPr>
            <a:r>
              <a:rPr lang="en-US" sz="2200" dirty="0">
                <a:latin typeface="Century Gothic" panose="020B0502020202020204" pitchFamily="34" charset="0"/>
              </a:rPr>
              <a:t>Consult the Kiwanis Club directory</a:t>
            </a:r>
          </a:p>
          <a:p>
            <a:pPr marL="800100" lvl="1" indent="-342900">
              <a:buFont typeface="Arial" panose="020B0604020202020204" pitchFamily="34" charset="0"/>
              <a:buChar char="•"/>
            </a:pPr>
            <a:r>
              <a:rPr lang="en-US" sz="2200" dirty="0">
                <a:latin typeface="Century Gothic" panose="020B0502020202020204" pitchFamily="34" charset="0"/>
                <a:hlinkClick r:id="rId5"/>
              </a:rPr>
              <a:t>Florida Kiwanis Divisions</a:t>
            </a:r>
            <a:r>
              <a:rPr lang="en-US" sz="2200" dirty="0">
                <a:latin typeface="Century Gothic" panose="020B0502020202020204" pitchFamily="34" charset="0"/>
              </a:rPr>
              <a:t> / </a:t>
            </a:r>
            <a:r>
              <a:rPr lang="en-US" sz="2200" dirty="0">
                <a:latin typeface="Century Gothic" panose="020B0502020202020204" pitchFamily="34" charset="0"/>
                <a:hlinkClick r:id="rId6"/>
              </a:rPr>
              <a:t>Florida Kiwanis Club List</a:t>
            </a:r>
            <a:endParaRPr lang="en-US" sz="2200" dirty="0">
              <a:latin typeface="Century Gothic" panose="020B0502020202020204" pitchFamily="34" charset="0"/>
            </a:endParaRPr>
          </a:p>
          <a:p>
            <a:pPr lvl="1"/>
            <a:endParaRPr lang="en-US" sz="2200" dirty="0">
              <a:latin typeface="Century Gothic" panose="020B0502020202020204" pitchFamily="34" charset="0"/>
            </a:endParaRPr>
          </a:p>
          <a:p>
            <a:pPr marL="342900" indent="-342900">
              <a:buFont typeface="Courier New" panose="02070309020205020404" pitchFamily="49" charset="0"/>
              <a:buChar char="o"/>
            </a:pPr>
            <a:r>
              <a:rPr lang="en-US" sz="2200" dirty="0">
                <a:latin typeface="Century Gothic" panose="020B0502020202020204" pitchFamily="34" charset="0"/>
              </a:rPr>
              <a:t>Ask your Lieutenant Governor to help you reach out to the Kiwanis Club.</a:t>
            </a:r>
          </a:p>
          <a:p>
            <a:pPr marL="342900" indent="-342900">
              <a:buFont typeface="Courier New" panose="02070309020205020404" pitchFamily="49" charset="0"/>
              <a:buChar char="o"/>
            </a:pPr>
            <a:endParaRPr lang="en-US" sz="2200" dirty="0">
              <a:latin typeface="Century Gothic" panose="020B0502020202020204" pitchFamily="34" charset="0"/>
            </a:endParaRPr>
          </a:p>
          <a:p>
            <a:pPr marL="342900" indent="-342900">
              <a:buFont typeface="Courier New" panose="02070309020205020404" pitchFamily="49" charset="0"/>
              <a:buChar char="o"/>
            </a:pPr>
            <a:r>
              <a:rPr lang="en-US" sz="2200" dirty="0">
                <a:latin typeface="Century Gothic" panose="020B0502020202020204" pitchFamily="34" charset="0"/>
              </a:rPr>
              <a:t>Attend Kiwanis meetings frequently. Keep them updated with your club’s progress and events.</a:t>
            </a:r>
          </a:p>
          <a:p>
            <a:pPr marL="342900" indent="-342900">
              <a:buFont typeface="Courier New" panose="02070309020205020404" pitchFamily="49" charset="0"/>
              <a:buChar char="o"/>
            </a:pPr>
            <a:endParaRPr lang="en-US" sz="2200" dirty="0">
              <a:latin typeface="Century Gothic" panose="020B0502020202020204" pitchFamily="34" charset="0"/>
            </a:endParaRPr>
          </a:p>
          <a:p>
            <a:pPr marL="342900" indent="-342900">
              <a:buFont typeface="Courier New" panose="02070309020205020404" pitchFamily="49" charset="0"/>
              <a:buChar char="o"/>
            </a:pPr>
            <a:r>
              <a:rPr lang="en-US" sz="2200" dirty="0">
                <a:latin typeface="Century Gothic" panose="020B0502020202020204" pitchFamily="34" charset="0"/>
              </a:rPr>
              <a:t>Need a Kiwanis Advisor? Attend Kiwanis meetings and ask for any interested Kiwanians</a:t>
            </a:r>
            <a:r>
              <a:rPr lang="en-US" sz="2000" dirty="0">
                <a:latin typeface="Century Gothic" panose="020B0502020202020204" pitchFamily="34" charset="0"/>
              </a:rPr>
              <a:t>. </a:t>
            </a:r>
          </a:p>
        </p:txBody>
      </p:sp>
      <p:pic>
        <p:nvPicPr>
          <p:cNvPr id="4104" name="Picture 8" descr="Image result for kiwani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97370" y="815888"/>
            <a:ext cx="1436460" cy="143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7603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907</TotalTime>
  <Words>1608</Words>
  <Application>Microsoft Office PowerPoint</Application>
  <PresentationFormat>Widescreen</PresentationFormat>
  <Paragraphs>158</Paragraphs>
  <Slides>15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Century Gothic</vt:lpstr>
      <vt:lpstr>Courier New</vt:lpstr>
      <vt:lpstr>Wingdings</vt:lpstr>
      <vt:lpstr>Office Theme</vt:lpstr>
      <vt:lpstr>PowerPoint Presentation</vt:lpstr>
      <vt:lpstr>Always Keep In Mind …</vt:lpstr>
      <vt:lpstr>Mission Statement</vt:lpstr>
      <vt:lpstr>Vision</vt:lpstr>
      <vt:lpstr>Common Club Issues </vt:lpstr>
      <vt:lpstr>Low Membership</vt:lpstr>
      <vt:lpstr>Inactive Members</vt:lpstr>
      <vt:lpstr>Low Service Opportunities</vt:lpstr>
      <vt:lpstr>Lacking Kiwanis Support</vt:lpstr>
      <vt:lpstr>Lack of School Support</vt:lpstr>
      <vt:lpstr>Lazy Club Board Members</vt:lpstr>
      <vt:lpstr>Low Funds </vt:lpstr>
      <vt:lpstr>Know Your Go-To People</vt:lpstr>
      <vt:lpstr>Know Your Online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Odalis Hernandez</dc:creator>
  <cp:lastModifiedBy>Odalis Hernandez</cp:lastModifiedBy>
  <cp:revision>42</cp:revision>
  <dcterms:created xsi:type="dcterms:W3CDTF">2016-11-20T00:36:48Z</dcterms:created>
  <dcterms:modified xsi:type="dcterms:W3CDTF">2016-11-21T23:34:12Z</dcterms:modified>
</cp:coreProperties>
</file>