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77" r:id="rId3"/>
    <p:sldId id="278" r:id="rId4"/>
    <p:sldId id="279" r:id="rId5"/>
    <p:sldId id="280" r:id="rId6"/>
    <p:sldId id="281" r:id="rId7"/>
    <p:sldId id="283" r:id="rId8"/>
    <p:sldId id="284" r:id="rId9"/>
    <p:sldId id="285" r:id="rId10"/>
    <p:sldId id="286" r:id="rId11"/>
    <p:sldId id="287" r:id="rId12"/>
    <p:sldId id="288" r:id="rId13"/>
    <p:sldId id="290" r:id="rId14"/>
    <p:sldId id="291" r:id="rId15"/>
    <p:sldId id="292" r:id="rId16"/>
    <p:sldId id="293" r:id="rId17"/>
    <p:sldId id="294" r:id="rId18"/>
    <p:sldId id="289" r:id="rId19"/>
    <p:sldId id="259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44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153758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THINK</a:t>
            </a:r>
            <a:r>
              <a:rPr lang="en-US" baseline="0" dirty="0"/>
              <a:t> before you post.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Use</a:t>
            </a:r>
            <a:r>
              <a:rPr lang="en-US" baseline="0" dirty="0"/>
              <a:t> these hashtags within your club’s posts.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Brand</a:t>
            </a:r>
            <a:r>
              <a:rPr lang="en-US" baseline="0" dirty="0"/>
              <a:t> Guide helps keep Key Club information uniform. Try to use these standards if possible. Visit the link for more information and specifics.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Distinguish</a:t>
            </a:r>
            <a:r>
              <a:rPr lang="en-US" baseline="0" dirty="0" smtClean="0"/>
              <a:t> Club Webmaster </a:t>
            </a:r>
            <a:r>
              <a:rPr lang="en-US" baseline="0" smtClean="0"/>
              <a:t>Award given at DCON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The</a:t>
            </a:r>
            <a:r>
              <a:rPr lang="en-US" baseline="0" dirty="0"/>
              <a:t> club webmaster has many duties, some larger annual tasks, and some frequent weekly duties. 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defRPr sz="1800"/>
            </a:pPr>
            <a:r>
              <a:rPr lang="en-US" sz="1100" dirty="0"/>
              <a:t>Web based programs do not require any sort of coding knowledge or experience. Less freedom in design, but still a lot of options.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Another</a:t>
            </a:r>
            <a:r>
              <a:rPr lang="en-US" baseline="0" dirty="0"/>
              <a:t> key component to the position of Webmaster is social media. Social media can be very helpful in promoting your club and keeping members informed.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hyperlink" Target="keyclub.org/brandguide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hyperlink" Target="mailto:webmaster@floridakeyclub.org" TargetMode="Externa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hyperlink" Target="http://www.floridakeyclub.org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224550" y="278025"/>
            <a:ext cx="8832600" cy="10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/>
          <p:nvPr/>
        </p:nvSpPr>
        <p:spPr>
          <a:xfrm>
            <a:off x="1454300" y="2031725"/>
            <a:ext cx="1283100" cy="21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 txBox="1"/>
          <p:nvPr/>
        </p:nvSpPr>
        <p:spPr>
          <a:xfrm>
            <a:off x="1523999" y="1787200"/>
            <a:ext cx="6351675" cy="1470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dirty="0">
                <a:latin typeface="Verdana"/>
                <a:ea typeface="Verdana"/>
                <a:cs typeface="Verdana"/>
                <a:sym typeface="Verdana"/>
              </a:rPr>
              <a:t>Club Webmaster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88576"/>
            <a:ext cx="9144000" cy="127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625"/>
            <a:ext cx="9144000" cy="41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18792" y="2844401"/>
            <a:ext cx="1121949" cy="102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4949" y="605999"/>
            <a:ext cx="1550425" cy="71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84850"/>
            <a:ext cx="9144000" cy="10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"/>
            <a:ext cx="9144000" cy="33837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146550" y="1504950"/>
            <a:ext cx="5797050" cy="21520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Post meeting and event reminders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Use your club's hashtag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Showcase members and service projects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Don't post questionable photos </a:t>
            </a:r>
          </a:p>
          <a:p>
            <a:pPr lvl="0" rtl="0">
              <a:spcBef>
                <a:spcPts val="0"/>
              </a:spcBef>
              <a:buNone/>
            </a:pPr>
            <a:endParaRPr sz="1600" dirty="0"/>
          </a:p>
          <a:p>
            <a:pPr marL="457200" lvl="0" indent="0" rtl="0">
              <a:spcBef>
                <a:spcPts val="0"/>
              </a:spcBef>
              <a:buNone/>
            </a:pPr>
            <a:endParaRPr sz="1600" dirty="0"/>
          </a:p>
        </p:txBody>
      </p:sp>
      <p:sp>
        <p:nvSpPr>
          <p:cNvPr id="69" name="Shape 69"/>
          <p:cNvSpPr txBox="1"/>
          <p:nvPr/>
        </p:nvSpPr>
        <p:spPr>
          <a:xfrm>
            <a:off x="-32700" y="590550"/>
            <a:ext cx="6244800" cy="81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latin typeface="Verdana"/>
                <a:ea typeface="Verdana"/>
                <a:cs typeface="Verdana"/>
                <a:sym typeface="Verdana"/>
              </a:rPr>
              <a:t>Instagram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251" y="338371"/>
            <a:ext cx="2756749" cy="374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230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84850"/>
            <a:ext cx="9144000" cy="10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"/>
            <a:ext cx="9144000" cy="33837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152400" y="1115742"/>
            <a:ext cx="4619550" cy="3325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Create a hashtag specific for club members to use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Share event reminders, since they can be retweeted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Connect directly with members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Don't tweet about inside jokes—keep it inclusive </a:t>
            </a:r>
          </a:p>
          <a:p>
            <a:pPr lvl="0" rtl="0">
              <a:spcBef>
                <a:spcPts val="0"/>
              </a:spcBef>
              <a:spcAft>
                <a:spcPts val="600"/>
              </a:spcAft>
              <a:buNone/>
            </a:pPr>
            <a:endParaRPr sz="2000" dirty="0"/>
          </a:p>
          <a:p>
            <a:pPr marL="457200" lvl="0" indent="0" rtl="0">
              <a:spcBef>
                <a:spcPts val="0"/>
              </a:spcBef>
              <a:spcAft>
                <a:spcPts val="600"/>
              </a:spcAft>
              <a:buNone/>
            </a:pPr>
            <a:endParaRPr sz="2000" dirty="0"/>
          </a:p>
        </p:txBody>
      </p:sp>
      <p:sp>
        <p:nvSpPr>
          <p:cNvPr id="69" name="Shape 69"/>
          <p:cNvSpPr txBox="1"/>
          <p:nvPr/>
        </p:nvSpPr>
        <p:spPr>
          <a:xfrm>
            <a:off x="-32700" y="361950"/>
            <a:ext cx="6244800" cy="81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latin typeface="Verdana"/>
                <a:ea typeface="Verdana"/>
                <a:cs typeface="Verdana"/>
                <a:sym typeface="Verdana"/>
              </a:rPr>
              <a:t>Twitter</a:t>
            </a:r>
          </a:p>
        </p:txBody>
      </p:sp>
      <p:pic>
        <p:nvPicPr>
          <p:cNvPr id="7" name="666A56A4-AB35-4F4D-AC7C-8464579FB0EA-L0-001.png"/>
          <p:cNvPicPr/>
          <p:nvPr/>
        </p:nvPicPr>
        <p:blipFill>
          <a:blip r:embed="rId5">
            <a:extLst/>
          </a:blip>
          <a:srcRect l="3024" r="3024"/>
          <a:stretch>
            <a:fillRect/>
          </a:stretch>
        </p:blipFill>
        <p:spPr>
          <a:xfrm>
            <a:off x="5041901" y="371033"/>
            <a:ext cx="2578099" cy="37138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00230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84850"/>
            <a:ext cx="9144000" cy="10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"/>
            <a:ext cx="9144000" cy="33837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257250" y="1352550"/>
            <a:ext cx="7057950" cy="294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It doesn't matter who you follow, but engage in Key Club activities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If your school permits it, keep your account public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Get your member's parents to sign a photo release at the beginning of every year</a:t>
            </a:r>
          </a:p>
          <a:p>
            <a:pPr lvl="0" rtl="0">
              <a:spcBef>
                <a:spcPts val="0"/>
              </a:spcBef>
              <a:buNone/>
            </a:pPr>
            <a:endParaRPr sz="1600" dirty="0"/>
          </a:p>
          <a:p>
            <a:pPr marL="457200" lvl="0" indent="0" rtl="0">
              <a:spcBef>
                <a:spcPts val="0"/>
              </a:spcBef>
              <a:buNone/>
            </a:pPr>
            <a:endParaRPr sz="1600" dirty="0"/>
          </a:p>
        </p:txBody>
      </p:sp>
      <p:sp>
        <p:nvSpPr>
          <p:cNvPr id="69" name="Shape 69"/>
          <p:cNvSpPr txBox="1"/>
          <p:nvPr/>
        </p:nvSpPr>
        <p:spPr>
          <a:xfrm>
            <a:off x="-32700" y="438150"/>
            <a:ext cx="6244800" cy="81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latin typeface="Verdana"/>
                <a:ea typeface="Verdana"/>
                <a:cs typeface="Verdana"/>
                <a:sym typeface="Verdana"/>
              </a:rPr>
              <a:t>Tips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2449" y="616699"/>
            <a:ext cx="1550425" cy="717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0230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84850"/>
            <a:ext cx="9144000" cy="10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"/>
            <a:ext cx="9144000" cy="33837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257250" y="1231350"/>
            <a:ext cx="7515150" cy="294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Use proper grammar, spelling, and punctuation when possible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Don't rely completely on social media for announcements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Tag people in posts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Schedule posts in advance </a:t>
            </a:r>
          </a:p>
          <a:p>
            <a:pPr lvl="0" rtl="0">
              <a:spcBef>
                <a:spcPts val="0"/>
              </a:spcBef>
              <a:buNone/>
            </a:pPr>
            <a:endParaRPr sz="1600" dirty="0"/>
          </a:p>
          <a:p>
            <a:pPr marL="457200" lvl="0" indent="0" rtl="0">
              <a:spcBef>
                <a:spcPts val="0"/>
              </a:spcBef>
              <a:buNone/>
            </a:pPr>
            <a:endParaRPr sz="1600" dirty="0"/>
          </a:p>
        </p:txBody>
      </p:sp>
      <p:sp>
        <p:nvSpPr>
          <p:cNvPr id="69" name="Shape 69"/>
          <p:cNvSpPr txBox="1"/>
          <p:nvPr/>
        </p:nvSpPr>
        <p:spPr>
          <a:xfrm>
            <a:off x="-32700" y="514350"/>
            <a:ext cx="6244800" cy="81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latin typeface="Verdana"/>
                <a:ea typeface="Verdana"/>
                <a:cs typeface="Verdana"/>
                <a:sym typeface="Verdana"/>
              </a:rPr>
              <a:t>Tips (continued)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2449" y="616699"/>
            <a:ext cx="1550425" cy="717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7411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84850"/>
            <a:ext cx="9144000" cy="10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"/>
            <a:ext cx="9144000" cy="33837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257250" y="1078950"/>
            <a:ext cx="6875199" cy="294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Aft>
                <a:spcPts val="600"/>
              </a:spcAft>
            </a:pPr>
            <a:r>
              <a:rPr lang="en-US" sz="1800" b="1" dirty="0">
                <a:latin typeface="Verdana"/>
                <a:ea typeface="Verdana"/>
                <a:cs typeface="Verdana"/>
                <a:sym typeface="Verdana"/>
              </a:rPr>
              <a:t>Before you post, use this acronym to decide if it is appropriate. 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T- truthful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H- helpful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I- inspiring 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N- nice or necessary 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K- kind or Key Club related</a:t>
            </a:r>
          </a:p>
          <a:p>
            <a:pPr lvl="0" rtl="0">
              <a:spcBef>
                <a:spcPts val="0"/>
              </a:spcBef>
              <a:buNone/>
            </a:pPr>
            <a:endParaRPr sz="1600" dirty="0"/>
          </a:p>
          <a:p>
            <a:pPr marL="457200" lvl="0" indent="0" rtl="0">
              <a:spcBef>
                <a:spcPts val="0"/>
              </a:spcBef>
              <a:buNone/>
            </a:pPr>
            <a:endParaRPr sz="1600" dirty="0"/>
          </a:p>
        </p:txBody>
      </p:sp>
      <p:sp>
        <p:nvSpPr>
          <p:cNvPr id="69" name="Shape 69"/>
          <p:cNvSpPr txBox="1"/>
          <p:nvPr/>
        </p:nvSpPr>
        <p:spPr>
          <a:xfrm>
            <a:off x="-32700" y="438150"/>
            <a:ext cx="6244800" cy="81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latin typeface="Verdana"/>
                <a:ea typeface="Verdana"/>
                <a:cs typeface="Verdana"/>
                <a:sym typeface="Verdana"/>
              </a:rPr>
              <a:t>T.H.I.N.K.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2449" y="616699"/>
            <a:ext cx="1550425" cy="717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7411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84850"/>
            <a:ext cx="9144000" cy="10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"/>
            <a:ext cx="9144000" cy="33837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257250" y="1200150"/>
            <a:ext cx="8629500" cy="294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numCol="2" anchor="t" anchorCtr="0">
            <a:noAutofit/>
          </a:bodyPr>
          <a:lstStyle/>
          <a:p>
            <a:pPr lvl="0">
              <a:spcAft>
                <a:spcPts val="600"/>
              </a:spcAft>
            </a:pPr>
            <a:r>
              <a:rPr lang="en-US" sz="1800" b="1" dirty="0">
                <a:latin typeface="Verdana"/>
                <a:ea typeface="Verdana"/>
                <a:cs typeface="Verdana"/>
                <a:sym typeface="Verdana"/>
              </a:rPr>
              <a:t>Trick-or-Treat for UNICEF  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#TOT4UNICEF</a:t>
            </a:r>
          </a:p>
          <a:p>
            <a:pPr lvl="0">
              <a:spcAft>
                <a:spcPts val="600"/>
              </a:spcAft>
            </a:pPr>
            <a:r>
              <a:rPr lang="en-US" sz="1800" b="1" dirty="0">
                <a:latin typeface="Verdana"/>
                <a:ea typeface="Verdana"/>
                <a:cs typeface="Verdana"/>
                <a:sym typeface="Verdana"/>
              </a:rPr>
              <a:t>Key Club Week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#</a:t>
            </a:r>
            <a:r>
              <a:rPr lang="en-US" sz="1800" dirty="0" err="1">
                <a:latin typeface="Verdana"/>
                <a:ea typeface="Verdana"/>
                <a:cs typeface="Verdana"/>
                <a:sym typeface="Verdana"/>
              </a:rPr>
              <a:t>KeyClubWeek</a:t>
            </a: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spcAft>
                <a:spcPts val="600"/>
              </a:spcAft>
            </a:pPr>
            <a:r>
              <a:rPr lang="en-US" sz="1800" b="1" dirty="0">
                <a:latin typeface="Verdana"/>
                <a:ea typeface="Verdana"/>
                <a:cs typeface="Verdana"/>
                <a:sym typeface="Verdana"/>
              </a:rPr>
              <a:t>Kiwanis Family Month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#</a:t>
            </a:r>
            <a:r>
              <a:rPr lang="en-US" sz="1800" dirty="0" err="1">
                <a:latin typeface="Verdana"/>
                <a:ea typeface="Verdana"/>
                <a:cs typeface="Verdana"/>
                <a:sym typeface="Verdana"/>
              </a:rPr>
              <a:t>KFamilyMonth</a:t>
            </a: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spcAft>
                <a:spcPts val="600"/>
              </a:spcAft>
            </a:pPr>
            <a:r>
              <a:rPr lang="en-US" sz="1800" b="1" dirty="0">
                <a:latin typeface="Verdana"/>
                <a:ea typeface="Verdana"/>
                <a:cs typeface="Verdana"/>
                <a:sym typeface="Verdana"/>
              </a:rPr>
              <a:t>Kiwanis One Day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#</a:t>
            </a:r>
            <a:r>
              <a:rPr lang="en-US" sz="1800" dirty="0" err="1">
                <a:latin typeface="Verdana"/>
                <a:ea typeface="Verdana"/>
                <a:cs typeface="Verdana"/>
                <a:sym typeface="Verdana"/>
              </a:rPr>
              <a:t>KiwanisOneDay</a:t>
            </a: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spcAft>
                <a:spcPts val="600"/>
              </a:spcAft>
            </a:pPr>
            <a:r>
              <a:rPr lang="en-US" sz="1800" b="1" dirty="0">
                <a:latin typeface="Verdana"/>
                <a:ea typeface="Verdana"/>
                <a:cs typeface="Verdana"/>
                <a:sym typeface="Verdana"/>
              </a:rPr>
              <a:t>Feeding Our Future</a:t>
            </a: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FeedingOurFuture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rtl="0">
              <a:spcBef>
                <a:spcPts val="0"/>
              </a:spcBef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The Key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BeTheKey</a:t>
            </a:r>
          </a:p>
          <a:p>
            <a:pPr lvl="2"/>
            <a:endParaRPr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0" rtl="0">
              <a:spcBef>
                <a:spcPts val="0"/>
              </a:spcBef>
              <a:buNone/>
            </a:pPr>
            <a:endParaRPr sz="1600" dirty="0"/>
          </a:p>
        </p:txBody>
      </p:sp>
      <p:sp>
        <p:nvSpPr>
          <p:cNvPr id="69" name="Shape 69"/>
          <p:cNvSpPr txBox="1"/>
          <p:nvPr/>
        </p:nvSpPr>
        <p:spPr>
          <a:xfrm>
            <a:off x="-32700" y="387450"/>
            <a:ext cx="6244800" cy="81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3600" dirty="0">
                <a:latin typeface="Verdana"/>
                <a:ea typeface="Verdana"/>
                <a:cs typeface="Verdana"/>
                <a:sym typeface="Verdana"/>
              </a:rPr>
              <a:t>Key Club Hashtags</a:t>
            </a:r>
            <a:endParaRPr lang="en" sz="36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2449" y="616699"/>
            <a:ext cx="1550425" cy="717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7411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84850"/>
            <a:ext cx="9144000" cy="10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"/>
            <a:ext cx="9144000" cy="33837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257250" y="1155150"/>
            <a:ext cx="7650411" cy="294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Specific fonts, colors, and other visual elements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Unites Key Club International and makes it recognizable around the world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  <a:hlinkClick r:id="rId5" action="ppaction://hlinkfile"/>
              </a:rPr>
              <a:t>keyclub.org/</a:t>
            </a:r>
            <a:r>
              <a:rPr lang="en-US" sz="1800" dirty="0" err="1">
                <a:latin typeface="Verdana"/>
                <a:ea typeface="Verdana"/>
                <a:cs typeface="Verdana"/>
                <a:sym typeface="Verdana"/>
                <a:hlinkClick r:id="rId5" action="ppaction://hlinkfile"/>
              </a:rPr>
              <a:t>brandguide</a:t>
            </a: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endParaRPr sz="1600" dirty="0"/>
          </a:p>
          <a:p>
            <a:pPr marL="457200" lvl="0" indent="0" rtl="0">
              <a:spcBef>
                <a:spcPts val="0"/>
              </a:spcBef>
              <a:buNone/>
            </a:pPr>
            <a:endParaRPr sz="1600" dirty="0"/>
          </a:p>
        </p:txBody>
      </p:sp>
      <p:sp>
        <p:nvSpPr>
          <p:cNvPr id="69" name="Shape 69"/>
          <p:cNvSpPr txBox="1"/>
          <p:nvPr/>
        </p:nvSpPr>
        <p:spPr>
          <a:xfrm>
            <a:off x="-32700" y="438150"/>
            <a:ext cx="6244800" cy="81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latin typeface="Verdana"/>
                <a:ea typeface="Verdana"/>
                <a:cs typeface="Verdana"/>
                <a:sym typeface="Verdana"/>
              </a:rPr>
              <a:t>Brand Guide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32449" y="616699"/>
            <a:ext cx="1550425" cy="717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7411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84850"/>
            <a:ext cx="9144000" cy="10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"/>
            <a:ext cx="9144000" cy="33837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257250" y="1155150"/>
            <a:ext cx="7650411" cy="294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742950" lvl="0" indent="-285750" rtl="0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smtClean="0"/>
              <a:t>Florida District Award for </a:t>
            </a:r>
            <a:r>
              <a:rPr lang="en-US" sz="1600" dirty="0"/>
              <a:t>o</a:t>
            </a:r>
            <a:r>
              <a:rPr lang="en-US" sz="1600" dirty="0" smtClean="0"/>
              <a:t>utstandin</a:t>
            </a:r>
            <a:r>
              <a:rPr lang="en-US" sz="1600" dirty="0" smtClean="0"/>
              <a:t>g club webmasters</a:t>
            </a:r>
          </a:p>
          <a:p>
            <a:pPr marL="742950" lvl="0" indent="-285750" rtl="0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smtClean="0"/>
              <a:t>Requires creation of club website and attendance to club and divisional events</a:t>
            </a:r>
          </a:p>
          <a:p>
            <a:pPr marL="742950" lvl="0" indent="-285750" rtl="0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smtClean="0"/>
              <a:t>Full list of requirements on Florida District Website under Awards and Contests</a:t>
            </a:r>
            <a:endParaRPr sz="1600" dirty="0"/>
          </a:p>
        </p:txBody>
      </p:sp>
      <p:sp>
        <p:nvSpPr>
          <p:cNvPr id="69" name="Shape 69"/>
          <p:cNvSpPr txBox="1"/>
          <p:nvPr/>
        </p:nvSpPr>
        <p:spPr>
          <a:xfrm>
            <a:off x="-32701" y="438149"/>
            <a:ext cx="7165149" cy="990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 smtClean="0">
                <a:latin typeface="Verdana"/>
                <a:ea typeface="Verdana"/>
                <a:cs typeface="Verdana"/>
                <a:sym typeface="Verdana"/>
              </a:rPr>
              <a:t>Distinguish Club Webmaster Award</a:t>
            </a:r>
            <a:endParaRPr lang="en" sz="28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2449" y="616699"/>
            <a:ext cx="1550425" cy="717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49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84850"/>
            <a:ext cx="9144000" cy="10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"/>
            <a:ext cx="9144000" cy="33837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285900" y="1809750"/>
            <a:ext cx="8629500" cy="28654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Aft>
                <a:spcPts val="600"/>
              </a:spcAft>
            </a:pPr>
            <a:r>
              <a:rPr lang="en-US" sz="2000" b="1" dirty="0">
                <a:latin typeface="Verdana"/>
                <a:ea typeface="Verdana"/>
                <a:cs typeface="Verdana"/>
                <a:sym typeface="Verdana"/>
              </a:rPr>
              <a:t>District Webmaster: </a:t>
            </a:r>
            <a:r>
              <a:rPr lang="en-US" sz="2000" b="1" dirty="0" err="1">
                <a:latin typeface="Verdana"/>
                <a:ea typeface="Verdana"/>
                <a:cs typeface="Verdana"/>
                <a:sym typeface="Verdana"/>
              </a:rPr>
              <a:t>Yuria</a:t>
            </a:r>
            <a:r>
              <a:rPr lang="en-US" sz="2000" b="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dirty="0" err="1">
                <a:latin typeface="Verdana"/>
                <a:ea typeface="Verdana"/>
                <a:cs typeface="Verdana"/>
                <a:sym typeface="Verdana"/>
              </a:rPr>
              <a:t>Utsumi</a:t>
            </a:r>
            <a:endParaRPr lang="en-US" sz="2000" b="1" dirty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spcAft>
                <a:spcPts val="600"/>
              </a:spcAft>
            </a:pPr>
            <a:r>
              <a:rPr lang="en-US" sz="2000" dirty="0">
                <a:latin typeface="Verdana"/>
                <a:ea typeface="Verdana"/>
                <a:cs typeface="Verdana"/>
                <a:sym typeface="Verdana"/>
                <a:hlinkClick r:id="rId5"/>
              </a:rPr>
              <a:t>webmaster@floridakeyclub.org</a:t>
            </a:r>
            <a:endParaRPr lang="en-US" sz="20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rtl="0">
              <a:spcBef>
                <a:spcPts val="0"/>
              </a:spcBef>
              <a:buNone/>
            </a:pPr>
            <a:endParaRPr sz="1600" dirty="0"/>
          </a:p>
        </p:txBody>
      </p:sp>
      <p:sp>
        <p:nvSpPr>
          <p:cNvPr id="69" name="Shape 69"/>
          <p:cNvSpPr txBox="1"/>
          <p:nvPr/>
        </p:nvSpPr>
        <p:spPr>
          <a:xfrm>
            <a:off x="-32700" y="387450"/>
            <a:ext cx="6244800" cy="81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latin typeface="Verdana"/>
                <a:ea typeface="Verdana"/>
                <a:cs typeface="Verdana"/>
                <a:sym typeface="Verdana"/>
              </a:rPr>
              <a:t>Resources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32449" y="406526"/>
            <a:ext cx="1550425" cy="71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6" r="16814"/>
          <a:stretch/>
        </p:blipFill>
        <p:spPr>
          <a:xfrm>
            <a:off x="6212100" y="1361530"/>
            <a:ext cx="2129256" cy="242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30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988587"/>
            <a:ext cx="9144000" cy="11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"/>
            <a:ext cx="9144000" cy="33837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160350" y="1558650"/>
            <a:ext cx="8629500" cy="147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27000" lvl="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400" dirty="0">
                <a:latin typeface="Verdana"/>
                <a:ea typeface="Verdana"/>
                <a:cs typeface="Verdana"/>
                <a:sym typeface="Verdana"/>
              </a:rPr>
              <a:t>For more information visit </a:t>
            </a:r>
            <a:r>
              <a:rPr lang="en" sz="2400" u="sng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www.floridakeyclub.org</a:t>
            </a:r>
            <a:endParaRPr lang="en" sz="2400" u="sng" dirty="0">
              <a:solidFill>
                <a:schemeClr val="hlink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lvl="0" rtl="0">
              <a:lnSpc>
                <a:spcPct val="115000"/>
              </a:lnSpc>
              <a:spcBef>
                <a:spcPts val="0"/>
              </a:spcBef>
              <a:buSzPct val="100000"/>
            </a:pPr>
            <a:endParaRPr lang="en" sz="2400" dirty="0">
              <a:latin typeface="Verdana"/>
              <a:ea typeface="Verdana"/>
              <a:cs typeface="Verdana"/>
              <a:sym typeface="Verdana"/>
            </a:endParaRPr>
          </a:p>
          <a:p>
            <a:pPr marL="127000" lvl="0" algn="ctr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400" dirty="0">
                <a:latin typeface="Verdana"/>
                <a:ea typeface="Verdana"/>
                <a:cs typeface="Verdana"/>
                <a:sym typeface="Verdana"/>
              </a:rPr>
              <a:t>Questions and/or Comments?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6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6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6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1600" dirty="0"/>
          </a:p>
          <a:p>
            <a:pPr marL="457200" lvl="0" indent="0" rtl="0">
              <a:spcBef>
                <a:spcPts val="0"/>
              </a:spcBef>
              <a:buNone/>
            </a:pPr>
            <a:endParaRPr sz="1600" dirty="0"/>
          </a:p>
        </p:txBody>
      </p:sp>
      <p:sp>
        <p:nvSpPr>
          <p:cNvPr id="87" name="Shape 87"/>
          <p:cNvSpPr txBox="1"/>
          <p:nvPr/>
        </p:nvSpPr>
        <p:spPr>
          <a:xfrm>
            <a:off x="0" y="438150"/>
            <a:ext cx="6244800" cy="81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latin typeface="Verdana"/>
                <a:ea typeface="Verdana"/>
                <a:cs typeface="Verdana"/>
                <a:sym typeface="Verdana"/>
              </a:rPr>
              <a:t>Resources/Questions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6324" y="563224"/>
            <a:ext cx="1550425" cy="71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84850"/>
            <a:ext cx="9144000" cy="10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"/>
            <a:ext cx="9144000" cy="33837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257250" y="1276350"/>
            <a:ext cx="7650411" cy="28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During House of Delegates at ICON last year, delegates voted to add a Club Webmaster 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They are now internationally recognized and eligible for awards 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69" name="Shape 69"/>
          <p:cNvSpPr txBox="1"/>
          <p:nvPr/>
        </p:nvSpPr>
        <p:spPr>
          <a:xfrm>
            <a:off x="856" y="514350"/>
            <a:ext cx="6244800" cy="81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latin typeface="Verdana"/>
                <a:ea typeface="Verdana"/>
                <a:cs typeface="Verdana"/>
                <a:sym typeface="Verdana"/>
              </a:rPr>
              <a:t>Club Webmaster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12575" y="590550"/>
            <a:ext cx="1550425" cy="717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946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84850"/>
            <a:ext cx="9144000" cy="10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"/>
            <a:ext cx="9144000" cy="33837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257250" y="1231350"/>
            <a:ext cx="8629500" cy="294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Create a schedule of posts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Create a list of all usernames and passwords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Update lists of officers on website and their contact information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Renew website service, if needed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Update any resources provided on your club's website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Train the webmaster-elect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600" dirty="0"/>
          </a:p>
        </p:txBody>
      </p:sp>
      <p:sp>
        <p:nvSpPr>
          <p:cNvPr id="69" name="Shape 69"/>
          <p:cNvSpPr txBox="1"/>
          <p:nvPr/>
        </p:nvSpPr>
        <p:spPr>
          <a:xfrm>
            <a:off x="-32700" y="514350"/>
            <a:ext cx="6244800" cy="81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latin typeface="Verdana"/>
                <a:ea typeface="Verdana"/>
                <a:cs typeface="Verdana"/>
                <a:sym typeface="Verdana"/>
              </a:rPr>
              <a:t>Annual Responsibilities 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2449" y="482726"/>
            <a:ext cx="1550425" cy="717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946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84850"/>
            <a:ext cx="9144000" cy="10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"/>
            <a:ext cx="9144000" cy="33837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257250" y="1307550"/>
            <a:ext cx="8629500" cy="294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Review data/analytics about posts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Adjust social media and website posts based on data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Review nearby club's social posts for other ideas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Publish monthly blog on website 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600" dirty="0"/>
          </a:p>
        </p:txBody>
      </p:sp>
      <p:sp>
        <p:nvSpPr>
          <p:cNvPr id="69" name="Shape 69"/>
          <p:cNvSpPr txBox="1"/>
          <p:nvPr/>
        </p:nvSpPr>
        <p:spPr>
          <a:xfrm>
            <a:off x="-32700" y="539850"/>
            <a:ext cx="6244800" cy="81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latin typeface="Verdana"/>
                <a:ea typeface="Verdana"/>
                <a:cs typeface="Verdana"/>
                <a:sym typeface="Verdana"/>
              </a:rPr>
              <a:t>Monthly Responsibilities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2449" y="406526"/>
            <a:ext cx="1550425" cy="717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946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84850"/>
            <a:ext cx="9144000" cy="10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"/>
            <a:ext cx="9144000" cy="33837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257250" y="1155150"/>
            <a:ext cx="8629500" cy="294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Follow events up with posts 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Update calendar on website 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Plan week's social media posts 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Follow up on posts that need attention 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Post agendas and minutes to the website 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600" dirty="0"/>
          </a:p>
        </p:txBody>
      </p:sp>
      <p:sp>
        <p:nvSpPr>
          <p:cNvPr id="69" name="Shape 69"/>
          <p:cNvSpPr txBox="1"/>
          <p:nvPr/>
        </p:nvSpPr>
        <p:spPr>
          <a:xfrm>
            <a:off x="-32700" y="438150"/>
            <a:ext cx="6244800" cy="81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latin typeface="Verdana"/>
                <a:ea typeface="Verdana"/>
                <a:cs typeface="Verdana"/>
                <a:sym typeface="Verdana"/>
              </a:rPr>
              <a:t>Weekly Responsibilities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2449" y="616699"/>
            <a:ext cx="1550425" cy="717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946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84850"/>
            <a:ext cx="9144000" cy="10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"/>
            <a:ext cx="9144000" cy="33837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257250" y="1155150"/>
            <a:ext cx="8629500" cy="294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Calendars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Agendas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Meeting minutes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Newsletters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Photos from events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Contact information of officers</a:t>
            </a:r>
          </a:p>
          <a:p>
            <a:pPr lvl="0" rtl="0">
              <a:spcBef>
                <a:spcPts val="0"/>
              </a:spcBef>
              <a:buNone/>
            </a:pPr>
            <a:endParaRPr sz="1600" dirty="0"/>
          </a:p>
          <a:p>
            <a:pPr marL="457200" lvl="0" indent="0" rtl="0">
              <a:spcBef>
                <a:spcPts val="0"/>
              </a:spcBef>
              <a:buNone/>
            </a:pPr>
            <a:endParaRPr sz="1600" dirty="0"/>
          </a:p>
        </p:txBody>
      </p:sp>
      <p:sp>
        <p:nvSpPr>
          <p:cNvPr id="69" name="Shape 69"/>
          <p:cNvSpPr txBox="1"/>
          <p:nvPr/>
        </p:nvSpPr>
        <p:spPr>
          <a:xfrm>
            <a:off x="-32700" y="387450"/>
            <a:ext cx="6244800" cy="81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latin typeface="Verdana"/>
                <a:ea typeface="Verdana"/>
                <a:cs typeface="Verdana"/>
                <a:sym typeface="Verdana"/>
              </a:rPr>
              <a:t>Websites should include…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2449" y="616699"/>
            <a:ext cx="1550425" cy="717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946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84850"/>
            <a:ext cx="9144000" cy="10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"/>
            <a:ext cx="9144000" cy="33837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181050" y="1486523"/>
            <a:ext cx="4162350" cy="19234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Web-based programs: </a:t>
            </a:r>
            <a:r>
              <a:rPr lang="en-US" sz="1800" dirty="0" err="1">
                <a:latin typeface="Verdana"/>
                <a:ea typeface="Verdana"/>
                <a:cs typeface="Verdana"/>
                <a:sym typeface="Verdana"/>
              </a:rPr>
              <a:t>Wix</a:t>
            </a: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800" dirty="0" err="1">
                <a:latin typeface="Verdana"/>
                <a:ea typeface="Verdana"/>
                <a:cs typeface="Verdana"/>
                <a:sym typeface="Verdana"/>
              </a:rPr>
              <a:t>Weebly</a:t>
            </a: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, Squarespace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Software-based programs: Dreamweaver, FrontPage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600" dirty="0"/>
          </a:p>
        </p:txBody>
      </p:sp>
      <p:sp>
        <p:nvSpPr>
          <p:cNvPr id="69" name="Shape 69"/>
          <p:cNvSpPr txBox="1"/>
          <p:nvPr/>
        </p:nvSpPr>
        <p:spPr>
          <a:xfrm>
            <a:off x="-32700" y="539850"/>
            <a:ext cx="6244800" cy="81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latin typeface="Verdana"/>
                <a:ea typeface="Verdana"/>
                <a:cs typeface="Verdana"/>
                <a:sym typeface="Verdana"/>
              </a:rPr>
              <a:t>Creating a Website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2449" y="616699"/>
            <a:ext cx="1550425" cy="71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590749E5-07FD-46CD-863D-6AC38A28C64B-L0-001.jpeg"/>
          <p:cNvPicPr/>
          <p:nvPr/>
        </p:nvPicPr>
        <p:blipFill rotWithShape="1">
          <a:blip r:embed="rId6">
            <a:extLst/>
          </a:blip>
          <a:srcRect r="2553"/>
          <a:stretch/>
        </p:blipFill>
        <p:spPr>
          <a:xfrm>
            <a:off x="4572000" y="438150"/>
            <a:ext cx="4488873" cy="35529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72946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84850"/>
            <a:ext cx="9144000" cy="10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"/>
            <a:ext cx="9144000" cy="33837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1449600" y="2114550"/>
            <a:ext cx="6244800" cy="81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>
                <a:latin typeface="Verdana"/>
                <a:ea typeface="Verdana"/>
                <a:cs typeface="Verdana"/>
                <a:sym typeface="Verdana"/>
              </a:rPr>
              <a:t>Social Media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2449" y="616699"/>
            <a:ext cx="1550425" cy="717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946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75675"/>
            <a:ext cx="9144000" cy="10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"/>
            <a:ext cx="9144000" cy="33837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76200" y="1231350"/>
            <a:ext cx="4009950" cy="294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Highlight members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Create events and invite friends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Share photos, text, and videos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Create a private group for board members to talk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Don't share irrelevant information</a:t>
            </a:r>
          </a:p>
          <a:p>
            <a:pPr lvl="0" rtl="0">
              <a:spcBef>
                <a:spcPts val="0"/>
              </a:spcBef>
              <a:buNone/>
            </a:pPr>
            <a:endParaRPr sz="1600" dirty="0"/>
          </a:p>
          <a:p>
            <a:pPr marL="457200" lvl="0" indent="0" rtl="0">
              <a:spcBef>
                <a:spcPts val="0"/>
              </a:spcBef>
              <a:buNone/>
            </a:pPr>
            <a:endParaRPr sz="1600" dirty="0"/>
          </a:p>
        </p:txBody>
      </p:sp>
      <p:sp>
        <p:nvSpPr>
          <p:cNvPr id="69" name="Shape 69"/>
          <p:cNvSpPr txBox="1"/>
          <p:nvPr/>
        </p:nvSpPr>
        <p:spPr>
          <a:xfrm>
            <a:off x="-32700" y="463650"/>
            <a:ext cx="6244800" cy="81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latin typeface="Verdana"/>
                <a:ea typeface="Verdana"/>
                <a:cs typeface="Verdana"/>
                <a:sym typeface="Verdana"/>
              </a:rPr>
              <a:t>Facebook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2449" y="616699"/>
            <a:ext cx="1550425" cy="71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EF01D058-3DD0-4FEF-9A23-C1F2BBE10F09-L0-001.png"/>
          <p:cNvPicPr/>
          <p:nvPr/>
        </p:nvPicPr>
        <p:blipFill rotWithShape="1">
          <a:blip r:embed="rId6">
            <a:extLst/>
          </a:blip>
          <a:srcRect l="2777" r="2777" b="35537"/>
          <a:stretch/>
        </p:blipFill>
        <p:spPr>
          <a:xfrm>
            <a:off x="4724401" y="338372"/>
            <a:ext cx="3962399" cy="372617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9317171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4770</TotalTime>
  <Words>567</Words>
  <Application>Microsoft Office PowerPoint</Application>
  <PresentationFormat>On-screen Show (16:9)</PresentationFormat>
  <Paragraphs>104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simple-light-2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Gallahan</dc:creator>
  <cp:lastModifiedBy>ASUS</cp:lastModifiedBy>
  <cp:revision>45</cp:revision>
  <dcterms:modified xsi:type="dcterms:W3CDTF">2017-01-28T21:52:10Z</dcterms:modified>
</cp:coreProperties>
</file>