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945" autoAdjust="0"/>
  </p:normalViewPr>
  <p:slideViewPr>
    <p:cSldViewPr snapToGrid="0">
      <p:cViewPr varScale="1">
        <p:scale>
          <a:sx n="67" d="100"/>
          <a:sy n="67" d="100"/>
        </p:scale>
        <p:origin x="-520" y="-1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1pPr>
            <a:lvl2pPr marL="457200" marR="0" lvl="1"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2pPr>
            <a:lvl3pPr marL="914400" marR="0" lvl="2"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3pPr>
            <a:lvl4pPr marL="1371600" marR="0" lvl="3"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4pPr>
            <a:lvl5pPr marL="1828800" marR="0" lvl="4"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5pPr>
            <a:lvl6pPr marL="2286000" marR="0" lvl="5"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6pPr>
            <a:lvl7pPr marL="2743200" marR="0" lvl="6"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7pPr>
            <a:lvl8pPr marL="3200400" marR="0" lvl="7"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8pPr>
            <a:lvl9pPr marL="3657600" marR="0" lvl="8"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22981235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 Id="rId3" Type="http://schemas.openxmlformats.org/officeDocument/2006/relationships/hyperlink" Target="http://www.keyclub.org/service/fund/yof/yofgrant.aspx" TargetMode="Externa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Membership Update Center (MUC) is where you and your secretary will go to update your clubs roster and register them through Key Club International</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opens on September 14</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-Go onto this link to access the MUC and ask your advisor for the information to log on</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Update the membership list with the new members who have payed their dues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Print out the invoice and give it to your bookkeeper or pay with a credit card</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DISCUSSION SLIDE. Ask the audience to answer these questions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What is a budget? A: A plan for income and expenses.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Why plan for income and expense? A: Know where you are going and how to get there, required for successful meeting objectives, check your progress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What are the components of a budget? A: List sources of income, list of your expenses, net (total) of income and expense</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Describe the budget.</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First column in the source of income.  Second is the description or comments.  Third is how much you ACTUALLY made.  Fourth is how much your projected you would make.</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Starting Balance is how much money you have in your Key Club account at the beginning of the year.</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Dues:</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 this case for this sample club, the club charges $20 per member.</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makes $9 per member and they estimate they will have 50 members.  50*9=450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charges $5.50, so $.50*50=275</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charges $7.00, so $7.00*50=350.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ASK IF ANYONE HAS QUESTIONS ABOUT DUES SECTION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they seem to understand ask someone to come up and explain how this sample budgeted for fundraising*</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This section is for any type of fundraising activities that benefit the club, such as going to District Conference or their induction ceremony.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Car Washes: this club will have 8 car washes throughout the year and estimate that they will make $200 at each car wash.  8 car washes*$200 made at each car wash=1600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Bake Sales: this club will have 4 bake sales and estimate they will make $250 at each.  4*250=1000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Candy Sale: this club estimates they will have 100 orders that cost $6 for each order. 6*100=600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ASK FOR ONE FUNDRAISER FROM CLUB IN WORKSHOP AND HAVE THEM TELL YOU HOW THEY WOULD PUT IT IN A BUDGET</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Questions about fundraising for club portion?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everyone seems to understand then move on, so you have enough time*</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Kiwanis Subsidies are donations from their sponsoring Kiwanis club</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Conference: how much did your Kiwanis club give to pay for members/officers/faculty advisors to attend DCON.  For this club, their Kiwanis Club will hopefully give them $1000 to benefit their members and $365 for their faculty advisor.  </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Convention: the club estimates their Kiwanis Club will give them 1000 for whomever to attend ICON.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Members’ Contributions (such as paying for DCON, ICON, or any other activities that require members to pay)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DCON: the club estimates that they will have 10 members attend and each member will need to pay $150.  A quad room costs $250 but each member received $100 from their Kiwanis subsidy.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ICON: the club estimates that 2 members will attend and each pay $500 for a total of 1000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ANY QUESTIONS?</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 for the community</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Trick or Treat for UNICEF: Net income is the income minus the expenses, so basically what you have left to donate.  The club budgets $800.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Rock for The Eliminate Project: Budget $1200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Arroz con Pollo Dinner for ACS: Budget $2500</a:t>
            </a: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All fundraising activities may fluctuate each time.</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As your club goes through the year and through the activities, have your club treasurer fill in the actual column.</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Total income: this club hasn’t started their year yet so their actual is $0, but their budgeted column is $12,675 which is the total of all incomes.</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First column is the source of expense.  Second is the description or comments.  Third is how much you actually spent.  Fourth is how much your projected you would spend.</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*generalize the information go through the first topic (fundraising) then ask if they have questions*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Fundraising for your club</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Your club budgeted it would cost $2 for each candy to create them.  The club budgeted for 100 orders, so 100*$2=200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*if everyone seems to understand ask someone to come up and explain the next topic*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Dues: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has to send both district and international dues to International but breaking it down: $4.50 to the district*50 members=225 and $6.50 to international*50=325</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club made tshirts that cost $6 each to make.  The club already charged their members with their dues for the tshirt.  $6 per tshirt*50 members=300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Officer Expenses could include paper, ink, traveling, food, or any little things that your officers paid for.  Each officer has a budget: president $50, Vice President $25, Secretary $50, Treasurer $25, Editor $50, Class Directors $100 (there are 4 class directors so 100/4=25.  Each class director is budgeted for $25)</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*if they understand stop here, so you have enough time)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Officer Pins: 5 executive officers (president, VP, secretary, treasurer, and editor) plus 4 directors.  Each pin costs $6 so 9 pins*$6=54</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Club Supplies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Food: some clubs provide food during their meetings.  This club budgets that they will have food at 9 of their meetings and it will cost $50 each time.  $50*9 meetings=450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Membership Drive Supplies could  be brochures, posters, or anything creative to recruit new members.  Budgeted $100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Scrapbook for the award at DCON is budgeted for $200 (which is the maximum that a club can spend on a scrapbook to be judged at DCON).</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Convention and Conferences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Trainings such as KCKC and SZR: all 9 officers will attend and the club budgets that KCKC will charge $5 and SZR will charge $5 for each officer.  The total for both KCKC and SZR for each officer is $10.  9 officers*$10 each for both KCKC and SZR=90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District Conference: It is budgeted to cost $300 per member to attend DCON ($250 for registration and $50 for a bus).  $300*10=3000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 Convention: $1000 each*2 members=$2000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End of Year Installations and Social: budgeted to cost $600.  This can include food and other supplies.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Miscellaneous is any type of expense that suddenly comes up during the year.</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Donations: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Trick of Treat for UNICEF will go to the Kiwanis International Foundation and is budgeted to net $800.  $800 is how much your check will be.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Rock for The Eliminate Project will go to the Kiwanis International Foundation and is budgeted to net $1200.  $1200 is how much your check will be.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Arroz con Pollo Dinner for ACS will benefit the American Cancer Society and is budgeted to net $2500.  $2500 is how much your check will be.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 club budgeted to spend $12,544 this coming year.</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Their net (income minus expense) will be $631.</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ANY QUESTIONS?</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is important to fundraise because it will raise money for Key Club activities and nonprofit organizations, raises money for trips to District and International Convention, and the Eliminate Project</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Hold a discussion with the last question.</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Also, you can seek corporate sponsors by selling advertisements or by telling them they can make a tax-deductible donation.</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6" name="Shape 2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Going to DCMs, KCKCs, and SZRs are a great way to get ideas from other clubs about how they fundraise. </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dirty="0">
                <a:solidFill>
                  <a:schemeClr val="dk1"/>
                </a:solidFill>
                <a:latin typeface="Arial"/>
                <a:ea typeface="Arial"/>
                <a:cs typeface="Arial"/>
                <a:sym typeface="Arial"/>
              </a:rPr>
              <a:t>Go to meetings -  Attend all meetings </a:t>
            </a:r>
          </a:p>
          <a:p>
            <a:pPr marL="0" marR="0" lvl="0" indent="0" algn="l" rtl="0">
              <a:spcBef>
                <a:spcPts val="0"/>
              </a:spcBef>
              <a:spcAft>
                <a:spcPts val="0"/>
              </a:spcAft>
              <a:buClr>
                <a:schemeClr val="dk1"/>
              </a:buClr>
              <a:buSzPct val="25000"/>
              <a:buFont typeface="Arial"/>
              <a:buNone/>
            </a:pPr>
            <a:r>
              <a:rPr lang="en" sz="1100" b="0" i="0" u="none" strike="noStrike" cap="none" dirty="0">
                <a:solidFill>
                  <a:schemeClr val="dk1"/>
                </a:solidFill>
                <a:latin typeface="Arial"/>
                <a:ea typeface="Arial"/>
                <a:cs typeface="Arial"/>
                <a:sym typeface="Arial"/>
              </a:rPr>
              <a:t/>
            </a:r>
            <a:br>
              <a:rPr lang="en" sz="1100" b="0" i="0" u="none" strike="noStrike" cap="none" dirty="0">
                <a:solidFill>
                  <a:schemeClr val="dk1"/>
                </a:solidFill>
                <a:latin typeface="Arial"/>
                <a:ea typeface="Arial"/>
                <a:cs typeface="Arial"/>
                <a:sym typeface="Arial"/>
              </a:rPr>
            </a:br>
            <a:r>
              <a:rPr lang="en" sz="1100" b="0" i="0" u="none" strike="noStrike" cap="none" dirty="0">
                <a:solidFill>
                  <a:schemeClr val="dk1"/>
                </a:solidFill>
                <a:latin typeface="Arial"/>
                <a:ea typeface="Arial"/>
                <a:cs typeface="Arial"/>
                <a:sym typeface="Arial"/>
              </a:rPr>
              <a:t>Financial Reports - give financial updates as requested by officers and Kiwanis. A report should include a comparison of what is budgeted with the actual income and expenses.</a:t>
            </a:r>
          </a:p>
          <a:p>
            <a:pPr marL="0" marR="0" lvl="0" indent="0" algn="l" rtl="0">
              <a:spcBef>
                <a:spcPts val="0"/>
              </a:spcBef>
              <a:spcAft>
                <a:spcPts val="0"/>
              </a:spcAft>
              <a:buClr>
                <a:schemeClr val="dk1"/>
              </a:buClr>
              <a:buSzPct val="25000"/>
              <a:buFont typeface="Arial"/>
              <a:buNone/>
            </a:pPr>
            <a:r>
              <a:rPr lang="en" sz="1100" b="0" i="0" u="none" strike="noStrike" cap="none" dirty="0">
                <a:solidFill>
                  <a:schemeClr val="dk1"/>
                </a:solidFill>
                <a:latin typeface="Arial"/>
                <a:ea typeface="Arial"/>
                <a:cs typeface="Arial"/>
                <a:sym typeface="Arial"/>
              </a:rPr>
              <a:t/>
            </a:r>
            <a:br>
              <a:rPr lang="en" sz="1100" b="0" i="0" u="none" strike="noStrike" cap="none" dirty="0">
                <a:solidFill>
                  <a:schemeClr val="dk1"/>
                </a:solidFill>
                <a:latin typeface="Arial"/>
                <a:ea typeface="Arial"/>
                <a:cs typeface="Arial"/>
                <a:sym typeface="Arial"/>
              </a:rPr>
            </a:br>
            <a:r>
              <a:rPr lang="en" sz="1100" b="0" i="0" u="none" strike="noStrike" cap="none" dirty="0">
                <a:solidFill>
                  <a:schemeClr val="dk1"/>
                </a:solidFill>
                <a:latin typeface="Arial"/>
                <a:ea typeface="Arial"/>
                <a:cs typeface="Arial"/>
                <a:sym typeface="Arial"/>
              </a:rPr>
              <a:t>Manage the club’s bank account – crediting and depositing money, Collect all leftover monies from club projects.</a:t>
            </a:r>
          </a:p>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n" sz="1100" b="0" i="0" u="none" strike="noStrike" cap="none" dirty="0">
                <a:solidFill>
                  <a:schemeClr val="dk1"/>
                </a:solidFill>
                <a:latin typeface="Arial"/>
                <a:ea typeface="Arial"/>
                <a:cs typeface="Arial"/>
                <a:sym typeface="Arial"/>
              </a:rPr>
              <a:t/>
            </a:r>
            <a:br>
              <a:rPr lang="en" sz="1100" b="0" i="0" u="none" strike="noStrike" cap="none" dirty="0">
                <a:solidFill>
                  <a:schemeClr val="dk1"/>
                </a:solidFill>
                <a:latin typeface="Arial"/>
                <a:ea typeface="Arial"/>
                <a:cs typeface="Arial"/>
                <a:sym typeface="Arial"/>
              </a:rPr>
            </a:br>
            <a:r>
              <a:rPr lang="en" sz="1100" b="0" i="0" u="none" strike="noStrike" cap="none" dirty="0">
                <a:solidFill>
                  <a:schemeClr val="dk1"/>
                </a:solidFill>
                <a:latin typeface="Arial"/>
                <a:ea typeface="Arial"/>
                <a:cs typeface="Arial"/>
                <a:sym typeface="Arial"/>
              </a:rPr>
              <a:t>Update and Prepare Budget-      Record the club’s income and expenditures on a weekly basis,</a:t>
            </a:r>
            <a:r>
              <a:rPr lang="en" sz="1100" b="0" i="0" u="none" strike="noStrike" cap="none" baseline="0" dirty="0">
                <a:solidFill>
                  <a:schemeClr val="dk1"/>
                </a:solidFill>
                <a:latin typeface="Arial"/>
                <a:ea typeface="Arial"/>
                <a:cs typeface="Arial"/>
                <a:sym typeface="Arial"/>
              </a:rPr>
              <a:t> as well as </a:t>
            </a:r>
            <a:r>
              <a:rPr lang="en" sz="1100" b="0" i="0" u="none" strike="noStrike" cap="none" dirty="0">
                <a:solidFill>
                  <a:schemeClr val="dk1"/>
                </a:solidFill>
                <a:latin typeface="Arial"/>
                <a:ea typeface="Arial"/>
                <a:cs typeface="Arial"/>
                <a:sym typeface="Arial"/>
              </a:rPr>
              <a:t>see what money will be spent and how much money you will fundraise</a:t>
            </a:r>
          </a:p>
          <a:p>
            <a:pPr marL="0" marR="0" lvl="0" indent="0" algn="l" rtl="0">
              <a:spcBef>
                <a:spcPts val="0"/>
              </a:spcBef>
              <a:spcAft>
                <a:spcPts val="0"/>
              </a:spcAft>
              <a:buClr>
                <a:schemeClr val="dk1"/>
              </a:buClr>
              <a:buSzPct val="25000"/>
              <a:buFont typeface="Arial"/>
              <a:buNone/>
            </a:pPr>
            <a:endParaRPr lang="en" sz="1100" b="0" i="0" u="none" strike="noStrike" cap="none" dirty="0">
              <a:solidFill>
                <a:schemeClr val="dk1"/>
              </a:solidFill>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n" sz="1100" b="0" i="0" u="none" strike="noStrike" cap="none" dirty="0">
                <a:solidFill>
                  <a:schemeClr val="dk1"/>
                </a:solidFill>
                <a:latin typeface="Arial"/>
                <a:ea typeface="Arial"/>
                <a:cs typeface="Arial"/>
                <a:sym typeface="Arial"/>
              </a:rPr>
              <a:t>Collect dues from new members, update them through the Membership Update Center, and submit the dues to International. Also, coordinate dues, because</a:t>
            </a:r>
            <a:r>
              <a:rPr lang="en" sz="1100" b="0" i="0" u="none" strike="noStrike" cap="none" baseline="0" dirty="0">
                <a:solidFill>
                  <a:schemeClr val="dk1"/>
                </a:solidFill>
                <a:latin typeface="Arial"/>
                <a:ea typeface="Arial"/>
                <a:cs typeface="Arial"/>
                <a:sym typeface="Arial"/>
              </a:rPr>
              <a:t> </a:t>
            </a:r>
            <a:r>
              <a:rPr lang="en" sz="1100" b="0" i="0" u="none" strike="noStrike" cap="none" dirty="0">
                <a:solidFill>
                  <a:schemeClr val="dk1"/>
                </a:solidFill>
                <a:latin typeface="Arial"/>
                <a:ea typeface="Arial"/>
                <a:cs typeface="Arial"/>
                <a:sym typeface="Arial"/>
              </a:rPr>
              <a:t>dues can be a complicated process. Start early to allow for dues to be taken care of properly</a:t>
            </a:r>
          </a:p>
          <a:p>
            <a:pPr marL="0" marR="0" lvl="0" indent="0" algn="l" rtl="0">
              <a:spcBef>
                <a:spcPts val="0"/>
              </a:spcBef>
              <a:spcAft>
                <a:spcPts val="0"/>
              </a:spcAft>
              <a:buClr>
                <a:schemeClr val="dk1"/>
              </a:buClr>
              <a:buSzPct val="25000"/>
              <a:buFont typeface="Arial"/>
              <a:buNone/>
            </a:pPr>
            <a:endParaRPr lang="en" sz="11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dirty="0">
                <a:solidFill>
                  <a:schemeClr val="dk1"/>
                </a:solidFill>
                <a:latin typeface="Arial"/>
                <a:ea typeface="Arial"/>
                <a:cs typeface="Arial"/>
                <a:sym typeface="Arial"/>
              </a:rPr>
              <a:t>Develop an in-depth financial report for Board of Directors Meetings.</a:t>
            </a:r>
          </a:p>
          <a:p>
            <a:pPr marL="0" marR="0" lvl="0" indent="0" algn="l" rtl="0">
              <a:spcBef>
                <a:spcPts val="0"/>
              </a:spcBef>
              <a:buClr>
                <a:schemeClr val="dk1"/>
              </a:buClr>
              <a:buSzPct val="25000"/>
              <a:buFont typeface="Arial"/>
              <a:buNone/>
            </a:pPr>
            <a:r>
              <a:rPr lang="en" sz="1100" b="0" i="0" u="none" strike="noStrike" cap="none" dirty="0">
                <a:solidFill>
                  <a:schemeClr val="dk1"/>
                </a:solidFill>
                <a:latin typeface="Arial"/>
                <a:ea typeface="Arial"/>
                <a:cs typeface="Arial"/>
                <a:sym typeface="Arial"/>
              </a:rPr>
              <a:t/>
            </a:r>
            <a:br>
              <a:rPr lang="en" sz="1100" b="0" i="0" u="none" strike="noStrike" cap="none" dirty="0">
                <a:solidFill>
                  <a:schemeClr val="dk1"/>
                </a:solidFill>
                <a:latin typeface="Arial"/>
                <a:ea typeface="Arial"/>
                <a:cs typeface="Arial"/>
                <a:sym typeface="Arial"/>
              </a:rPr>
            </a:br>
            <a:endParaRPr lang="en"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dirty="0">
                <a:solidFill>
                  <a:schemeClr val="dk1"/>
                </a:solidFill>
                <a:latin typeface="Arial"/>
                <a:ea typeface="Arial"/>
                <a:cs typeface="Arial"/>
                <a:sym typeface="Arial"/>
              </a:rPr>
              <a:t>Applications must be received by </a:t>
            </a:r>
            <a:r>
              <a:rPr lang="en-US" sz="1100" b="0" i="0" u="none" strike="noStrike" cap="none" dirty="0" smtClean="0">
                <a:solidFill>
                  <a:schemeClr val="dk1"/>
                </a:solidFill>
                <a:latin typeface="Arial"/>
                <a:ea typeface="Arial"/>
                <a:cs typeface="Arial"/>
                <a:sym typeface="Arial"/>
              </a:rPr>
              <a:t>June</a:t>
            </a:r>
            <a:r>
              <a:rPr lang="en-US" sz="1100" b="0" i="0" u="none" strike="noStrike" cap="none" baseline="0" dirty="0" smtClean="0">
                <a:solidFill>
                  <a:schemeClr val="dk1"/>
                </a:solidFill>
                <a:latin typeface="Arial"/>
                <a:ea typeface="Arial"/>
                <a:cs typeface="Arial"/>
                <a:sym typeface="Arial"/>
              </a:rPr>
              <a:t> 1</a:t>
            </a:r>
            <a:r>
              <a:rPr lang="en" sz="1100" b="0" i="0" u="none" strike="noStrike" cap="none" dirty="0" smtClean="0">
                <a:solidFill>
                  <a:schemeClr val="dk1"/>
                </a:solidFill>
                <a:latin typeface="Arial"/>
                <a:ea typeface="Arial"/>
                <a:cs typeface="Arial"/>
                <a:sym typeface="Arial"/>
              </a:rPr>
              <a:t>, </a:t>
            </a:r>
            <a:r>
              <a:rPr lang="en" sz="1100" b="0" i="0" u="none" strike="noStrike" cap="none" dirty="0">
                <a:solidFill>
                  <a:schemeClr val="dk1"/>
                </a:solidFill>
                <a:latin typeface="Arial"/>
                <a:ea typeface="Arial"/>
                <a:cs typeface="Arial"/>
                <a:sym typeface="Arial"/>
              </a:rPr>
              <a:t>2016 for all projects.  Grants will become available again on October 1.  </a:t>
            </a:r>
          </a:p>
          <a:p>
            <a:pPr marL="171450" marR="0" lvl="0" indent="-171450" algn="l" rtl="0">
              <a:spcBef>
                <a:spcPts val="0"/>
              </a:spcBef>
              <a:spcAft>
                <a:spcPts val="0"/>
              </a:spcAft>
              <a:buClr>
                <a:schemeClr val="dk1"/>
              </a:buClr>
              <a:buSzPct val="100000"/>
              <a:buFont typeface="Arial"/>
              <a:buChar char="•"/>
            </a:pPr>
            <a:r>
              <a:rPr lang="en" sz="1100" b="0" i="0" u="none" strike="noStrike" cap="none" dirty="0">
                <a:solidFill>
                  <a:schemeClr val="dk1"/>
                </a:solidFill>
                <a:latin typeface="Arial"/>
                <a:ea typeface="Arial"/>
                <a:cs typeface="Arial"/>
                <a:sym typeface="Arial"/>
              </a:rPr>
              <a:t>You may submit an application before October 1; however, you will not receive your grant until after October 1.</a:t>
            </a:r>
          </a:p>
          <a:p>
            <a:pPr marL="171450" marR="0" lvl="0" indent="-171450" algn="l" rtl="0">
              <a:spcBef>
                <a:spcPts val="0"/>
              </a:spcBef>
              <a:spcAft>
                <a:spcPts val="0"/>
              </a:spcAft>
              <a:buClr>
                <a:schemeClr val="dk1"/>
              </a:buClr>
              <a:buSzPct val="100000"/>
              <a:buFont typeface="Arial"/>
              <a:buChar char="•"/>
            </a:pPr>
            <a:r>
              <a:rPr lang="en" sz="1100" b="0" i="0" u="none" strike="noStrike" cap="none" dirty="0">
                <a:solidFill>
                  <a:schemeClr val="dk1"/>
                </a:solidFill>
                <a:latin typeface="Arial"/>
                <a:ea typeface="Arial"/>
                <a:cs typeface="Arial"/>
                <a:sym typeface="Arial"/>
              </a:rPr>
              <a:t>For projects before March 1, clubs must submit their Part III “Follow-Up” report by the earlier of within three weeks after project completion or the beginning of an ongoing project or by March 5.</a:t>
            </a:r>
          </a:p>
          <a:p>
            <a:pPr marL="171450" marR="0" lvl="0" indent="-171450" algn="l" rtl="0">
              <a:spcBef>
                <a:spcPts val="0"/>
              </a:spcBef>
              <a:spcAft>
                <a:spcPts val="0"/>
              </a:spcAft>
              <a:buClr>
                <a:schemeClr val="dk1"/>
              </a:buClr>
              <a:buSzPct val="100000"/>
              <a:buFont typeface="Arial"/>
              <a:buChar char="•"/>
            </a:pPr>
            <a:r>
              <a:rPr lang="en" sz="1100" b="0" i="0" u="none" strike="noStrike" cap="none" dirty="0">
                <a:solidFill>
                  <a:schemeClr val="dk1"/>
                </a:solidFill>
                <a:latin typeface="Arial"/>
                <a:ea typeface="Arial"/>
                <a:cs typeface="Arial"/>
                <a:sym typeface="Arial"/>
              </a:rPr>
              <a:t>If clubs do not submit their Follow-Up Report or do not account for the money spent, they will need to return all FLOF funds to the District, will be ineligible to receive awards at the upcoming District Conference, and will be ineligible to receive a FLOF grant of the current and next year.</a:t>
            </a:r>
          </a:p>
          <a:p>
            <a:pPr marL="0" marR="0" lvl="0" indent="0" algn="l" rtl="0">
              <a:spcBef>
                <a:spcPts val="0"/>
              </a:spcBef>
              <a:buClr>
                <a:schemeClr val="dk1"/>
              </a:buClr>
              <a:buSzPct val="25000"/>
              <a:buFont typeface="Arial"/>
              <a:buNone/>
            </a:pPr>
            <a:r>
              <a:rPr lang="en" sz="1100" b="0" i="0" u="none" strike="noStrike" cap="none" dirty="0">
                <a:solidFill>
                  <a:schemeClr val="dk1"/>
                </a:solidFill>
                <a:latin typeface="Arial"/>
                <a:ea typeface="Arial"/>
                <a:cs typeface="Arial"/>
                <a:sym typeface="Arial"/>
              </a:rPr>
              <a:t/>
            </a:r>
            <a:br>
              <a:rPr lang="en" sz="1100" b="0" i="0" u="none" strike="noStrike" cap="none" dirty="0">
                <a:solidFill>
                  <a:schemeClr val="dk1"/>
                </a:solidFill>
                <a:latin typeface="Arial"/>
                <a:ea typeface="Arial"/>
                <a:cs typeface="Arial"/>
                <a:sym typeface="Arial"/>
              </a:rPr>
            </a:br>
            <a:endParaRPr lang="en"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This is a paper application that you need to print, fill out, and mail to Kiwanis International Foundation.</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Applications can be found at </a:t>
            </a:r>
            <a:r>
              <a:rPr lang="en" sz="1100" b="0" i="0" u="sng" strike="noStrike" cap="none">
                <a:solidFill>
                  <a:schemeClr val="hlink"/>
                </a:solidFill>
                <a:latin typeface="Arial"/>
                <a:ea typeface="Arial"/>
                <a:cs typeface="Arial"/>
                <a:sym typeface="Arial"/>
                <a:hlinkClick r:id="rId3"/>
              </a:rPr>
              <a:t>http://www.keyclub.org/service/fund/yof/yofgrant.aspx</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Applications must be postmarked by October 15.</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You must have an adult advisor to apply (Faculty/Kiwanis advisor or a school administrator).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Submit a final written report within 2 weeks of the completion of the project.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Use all grant money for the purposes detailed in your application.</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Keep accurate financial records and include the records in your final report.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KEEP ALL RECEIPTS.</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Distinguished Treasurer Award is a great tool to make sure you are keeping on track throughout the year</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Applications will be available on the Florida Key Club website under awards and contests.</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6" name="Shape 33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Governor’s Project this year is called Feeding Our Future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was started by Governor Martha Grace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There are many opportunities to help feed those who are hungry or homeless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You can collect canned foods or other goods and donate them to a local food bank</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*ask audience* What are some projects you could do to get involved</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You can raise money or ask for supplies to be donated for any Governor’s Project your club is doing. </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If you have any questions or concerns contact your Division’s Lieutenant Governor, your Zone Administrator, or District Treasurer.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More information is always available at </a:t>
            </a:r>
            <a:r>
              <a:rPr lang="en" sz="1100" b="1" i="0" u="none" strike="noStrike" cap="none">
                <a:solidFill>
                  <a:schemeClr val="dk1"/>
                </a:solidFill>
                <a:latin typeface="Arial"/>
                <a:ea typeface="Arial"/>
                <a:cs typeface="Arial"/>
                <a:sym typeface="Arial"/>
              </a:rPr>
              <a:t>floridakeyclub.org/district-board</a:t>
            </a:r>
            <a:r>
              <a:rPr lang="en" sz="1100" b="0" i="0" u="none" strike="noStrike" cap="none">
                <a:solidFill>
                  <a:schemeClr val="dk1"/>
                </a:solidFill>
                <a:latin typeface="Arial"/>
                <a:ea typeface="Arial"/>
                <a:cs typeface="Arial"/>
                <a:sym typeface="Arial"/>
              </a:rPr>
              <a:t> or </a:t>
            </a:r>
            <a:r>
              <a:rPr lang="en" sz="1100" b="1" i="0" u="none" strike="noStrike" cap="none">
                <a:solidFill>
                  <a:schemeClr val="dk1"/>
                </a:solidFill>
                <a:latin typeface="Arial"/>
                <a:ea typeface="Arial"/>
                <a:cs typeface="Arial"/>
                <a:sym typeface="Arial"/>
              </a:rPr>
              <a:t>floridakeyclub.org/dues</a:t>
            </a:r>
          </a:p>
          <a:p>
            <a:pPr marL="171450" marR="0" lvl="0" indent="-17145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IF the bylaws are violated, a club can face serious consequences.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Amendments to the Bylaws can be made through a club vote. The amendment must be proposed prior to a meeting then voted on at a normal club meeting. </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Before going to the next slide (How Much Are Dues?), ask those in the workshop.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is the minimum amount for dues?  A: $12.50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goes to International? A: $7.00</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How much goes to the District? A:$5.50</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Your club can add additional fees, but each member must pay at least $12.50</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Internationally, dues are used to provide club and district resources and to print the Key Club Magazine.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Within the district, dues are used to help with district board expenses, general administration, and the Florida Opportunity Fund</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By doing this, you can improve your club’s chance of receiving District Awards including the Early Bird Patch and improves your club’s officer’s chances at being distinguished.</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For the best chance of receiving this, send your club’s invoice on Oct. 15th. (More on this later)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The final date for dues to be received is Dec. 1st.</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After this point, clubs are marked as delinquent, and the club and its members are no longer in good standing.</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Early Bird Dues can qualify you for banner patches.</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The schedule is quite easy to follow</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During the first week of September, hold your first meeting and inform members of dues and requirements</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Remind potential members about the application deadline throughout the month of September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In the third month of September, hold a second meeting and collect application and dues</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In the fourth week of September, finalize the club roster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On October 1</a:t>
            </a:r>
            <a:r>
              <a:rPr lang="en" sz="1100" b="0" i="0" u="none" strike="noStrike" cap="none" baseline="30000">
                <a:solidFill>
                  <a:schemeClr val="dk1"/>
                </a:solidFill>
                <a:latin typeface="Arial"/>
                <a:ea typeface="Arial"/>
                <a:cs typeface="Arial"/>
                <a:sym typeface="Arial"/>
              </a:rPr>
              <a:t>st</a:t>
            </a:r>
            <a:r>
              <a:rPr lang="en" sz="1100" b="0" i="0" u="none" strike="noStrike" cap="none">
                <a:solidFill>
                  <a:schemeClr val="dk1"/>
                </a:solidFill>
                <a:latin typeface="Arial"/>
                <a:ea typeface="Arial"/>
                <a:cs typeface="Arial"/>
                <a:sym typeface="Arial"/>
              </a:rPr>
              <a:t>, update the Membership Update Center with the help of the secretary</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(continued from last slide),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On October 4</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Generate Membership Update Center Invoice</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On October 6</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contact the bookkeeper</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October 10</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send the check </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October 15</a:t>
            </a:r>
            <a:r>
              <a:rPr lang="en" sz="1100" b="0" i="0" u="none" strike="noStrike" cap="none" baseline="30000">
                <a:solidFill>
                  <a:schemeClr val="dk1"/>
                </a:solidFill>
                <a:latin typeface="Arial"/>
                <a:ea typeface="Arial"/>
                <a:cs typeface="Arial"/>
                <a:sym typeface="Arial"/>
              </a:rPr>
              <a:t>th</a:t>
            </a:r>
            <a:r>
              <a:rPr lang="en" sz="1100" b="0" i="0" u="none" strike="noStrike" cap="none">
                <a:solidFill>
                  <a:schemeClr val="dk1"/>
                </a:solidFill>
                <a:latin typeface="Arial"/>
                <a:ea typeface="Arial"/>
                <a:cs typeface="Arial"/>
                <a:sym typeface="Arial"/>
              </a:rPr>
              <a:t>, check with the bookkeeper to ensure the check cleared</a:t>
            </a:r>
          </a:p>
          <a:p>
            <a:pPr marL="171450" marR="0" lvl="0" indent="-171450" algn="l" rtl="0">
              <a:spcBef>
                <a:spcPts val="0"/>
              </a:spcBef>
              <a:spcAft>
                <a:spcPts val="0"/>
              </a:spcAft>
              <a:buClr>
                <a:schemeClr val="dk1"/>
              </a:buClr>
              <a:buSzPct val="100000"/>
              <a:buFont typeface="Arial"/>
              <a:buChar char="•"/>
            </a:pPr>
            <a:r>
              <a:rPr lang="en" sz="1100" b="0" i="0" u="none" strike="noStrike" cap="none">
                <a:solidFill>
                  <a:schemeClr val="dk1"/>
                </a:solidFill>
                <a:latin typeface="Arial"/>
                <a:ea typeface="Arial"/>
                <a:cs typeface="Arial"/>
                <a:sym typeface="Arial"/>
              </a:rPr>
              <a:t>The final deadline for early bird dues is November 1</a:t>
            </a:r>
            <a:r>
              <a:rPr lang="en" sz="1100" b="0" i="0" u="none" strike="noStrike" cap="none" baseline="30000">
                <a:solidFill>
                  <a:schemeClr val="dk1"/>
                </a:solidFill>
                <a:latin typeface="Arial"/>
                <a:ea typeface="Arial"/>
                <a:cs typeface="Arial"/>
                <a:sym typeface="Arial"/>
              </a:rPr>
              <a:t>st</a:t>
            </a:r>
            <a:r>
              <a:rPr lang="en"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This gives roughly 20 days for the check to get to Key Club International. </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a: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p:nvPr/>
        </p:nvSpPr>
        <p:spPr>
          <a:xfrm>
            <a:off x="0" y="2900190"/>
            <a:ext cx="9144000" cy="2243310"/>
          </a:xfrm>
          <a:prstGeom prst="rect">
            <a:avLst/>
          </a:prstGeom>
          <a:gradFill>
            <a:gsLst>
              <a:gs pos="0">
                <a:srgbClr val="FFFFFF">
                  <a:alpha val="89411"/>
                </a:srgbClr>
              </a:gs>
              <a:gs pos="37000">
                <a:srgbClr val="FFFFFF">
                  <a:alpha val="74117"/>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7" name="Shape 17"/>
          <p:cNvSpPr/>
          <p:nvPr/>
        </p:nvSpPr>
        <p:spPr>
          <a:xfrm>
            <a:off x="0" y="0"/>
            <a:ext cx="9144000" cy="2900188"/>
          </a:xfrm>
          <a:prstGeom prst="rect">
            <a:avLst/>
          </a:prstGeom>
          <a:gradFill>
            <a:gsLst>
              <a:gs pos="0">
                <a:srgbClr val="FFFFFF">
                  <a:alpha val="87058"/>
                </a:srgbClr>
              </a:gs>
              <a:gs pos="48000">
                <a:srgbClr val="FFFFFF">
                  <a:alpha val="60392"/>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8" name="Shape 18"/>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9" name="Shape 19"/>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0" name="Shape 20"/>
          <p:cNvSpPr txBox="1">
            <a:spLocks noGrp="1"/>
          </p:cNvSpPr>
          <p:nvPr>
            <p:ph type="subTitle" idx="1"/>
          </p:nvPr>
        </p:nvSpPr>
        <p:spPr>
          <a:xfrm>
            <a:off x="1473795" y="3789407"/>
            <a:ext cx="5637009" cy="661587"/>
          </a:xfrm>
          <a:prstGeom prst="rect">
            <a:avLst/>
          </a:prstGeom>
          <a:noFill/>
          <a:ln>
            <a:noFill/>
          </a:ln>
        </p:spPr>
        <p:txBody>
          <a:bodyPr lIns="91425" tIns="91425" rIns="91425" bIns="91425" anchor="t" anchorCtr="0"/>
          <a:lstStyle>
            <a:lvl1pPr marL="0" marR="0" lvl="0" indent="0" algn="l" rtl="0">
              <a:lnSpc>
                <a:spcPct val="100000"/>
              </a:lnSpc>
              <a:spcBef>
                <a:spcPts val="440"/>
              </a:spcBef>
              <a:spcAft>
                <a:spcPts val="300"/>
              </a:spcAft>
              <a:buClr>
                <a:srgbClr val="C3260C"/>
              </a:buClr>
              <a:buFont typeface="Georgia"/>
              <a:buNone/>
              <a:defRPr sz="2200" b="0" i="0" u="none" strike="noStrike" cap="none">
                <a:solidFill>
                  <a:schemeClr val="dk2"/>
                </a:solidFill>
                <a:latin typeface="Trebuchet MS"/>
                <a:ea typeface="Trebuchet MS"/>
                <a:cs typeface="Trebuchet MS"/>
                <a:sym typeface="Trebuchet MS"/>
              </a:defRPr>
            </a:lvl1pPr>
            <a:lvl2pPr marL="457200" marR="0" lvl="1" indent="0" algn="ctr" rtl="0">
              <a:lnSpc>
                <a:spcPct val="100000"/>
              </a:lnSpc>
              <a:spcBef>
                <a:spcPts val="400"/>
              </a:spcBef>
              <a:spcAft>
                <a:spcPts val="300"/>
              </a:spcAft>
              <a:buClr>
                <a:srgbClr val="C3260C"/>
              </a:buClr>
              <a:buFont typeface="Georgia"/>
              <a:buNone/>
              <a:defRPr sz="2000" b="0" i="0" u="none" strike="noStrike" cap="none">
                <a:solidFill>
                  <a:srgbClr val="888888"/>
                </a:solidFill>
                <a:latin typeface="Trebuchet MS"/>
                <a:ea typeface="Trebuchet MS"/>
                <a:cs typeface="Trebuchet MS"/>
                <a:sym typeface="Trebuchet MS"/>
              </a:defRPr>
            </a:lvl2pPr>
            <a:lvl3pPr marL="914400" marR="0" lvl="2" indent="0" algn="ctr" rtl="0">
              <a:lnSpc>
                <a:spcPct val="100000"/>
              </a:lnSpc>
              <a:spcBef>
                <a:spcPts val="360"/>
              </a:spcBef>
              <a:spcAft>
                <a:spcPts val="300"/>
              </a:spcAft>
              <a:buClr>
                <a:srgbClr val="C3260C"/>
              </a:buClr>
              <a:buFont typeface="Georgia"/>
              <a:buNone/>
              <a:defRPr sz="1800" b="0" i="0" u="none" strike="noStrike" cap="none">
                <a:solidFill>
                  <a:srgbClr val="888888"/>
                </a:solidFill>
                <a:latin typeface="Trebuchet MS"/>
                <a:ea typeface="Trebuchet MS"/>
                <a:cs typeface="Trebuchet MS"/>
                <a:sym typeface="Trebuchet MS"/>
              </a:defRPr>
            </a:lvl3pPr>
            <a:lvl4pPr marL="1371600" marR="0" lvl="3" indent="0" algn="ctr" rtl="0">
              <a:lnSpc>
                <a:spcPct val="100000"/>
              </a:lnSpc>
              <a:spcBef>
                <a:spcPts val="320"/>
              </a:spcBef>
              <a:spcAft>
                <a:spcPts val="300"/>
              </a:spcAft>
              <a:buClr>
                <a:srgbClr val="C3260C"/>
              </a:buClr>
              <a:buFont typeface="Georgia"/>
              <a:buNone/>
              <a:defRPr sz="1600" b="0" i="0" u="none" strike="noStrike" cap="none">
                <a:solidFill>
                  <a:srgbClr val="888888"/>
                </a:solidFill>
                <a:latin typeface="Trebuchet MS"/>
                <a:ea typeface="Trebuchet MS"/>
                <a:cs typeface="Trebuchet MS"/>
                <a:sym typeface="Trebuchet MS"/>
              </a:defRPr>
            </a:lvl4pPr>
            <a:lvl5pPr marL="1828800" marR="0" lvl="4"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5pPr>
            <a:lvl6pPr marL="2286000" marR="0" lvl="5"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6pPr>
            <a:lvl7pPr marL="2743200" marR="0" lvl="6"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7pPr>
            <a:lvl8pPr marL="3200400" marR="0" lvl="7"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8pPr>
            <a:lvl9pPr marL="3657600" marR="0" lvl="8" indent="0" algn="ctr"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21" name="Shape 21"/>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24" name="Shape 24"/>
          <p:cNvSpPr txBox="1">
            <a:spLocks noGrp="1"/>
          </p:cNvSpPr>
          <p:nvPr>
            <p:ph type="ctrTitle"/>
          </p:nvPr>
        </p:nvSpPr>
        <p:spPr>
          <a:xfrm>
            <a:off x="817581" y="2349216"/>
            <a:ext cx="7175351" cy="1344873"/>
          </a:xfrm>
          <a:prstGeom prst="rect">
            <a:avLst/>
          </a:prstGeom>
          <a:noFill/>
          <a:ln>
            <a:noFill/>
          </a:ln>
        </p:spPr>
        <p:txBody>
          <a:bodyPr lIns="91425" tIns="91425" rIns="91425" bIns="91425" anchor="t" anchorCtr="0"/>
          <a:lstStyle>
            <a:lvl1pPr marL="640080" marR="0" lvl="0" indent="1703832" algn="l" rtl="0">
              <a:lnSpc>
                <a:spcPct val="100000"/>
              </a:lnSpc>
              <a:spcBef>
                <a:spcPts val="0"/>
              </a:spcBef>
              <a:spcAft>
                <a:spcPts val="0"/>
              </a:spcAft>
              <a:buClr>
                <a:srgbClr val="C3260C"/>
              </a:buClr>
              <a:buSzPct val="128000"/>
              <a:buFont typeface="Georgia"/>
              <a:buChar char="*"/>
              <a:defRPr sz="54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86" name="Shape 86"/>
          <p:cNvSpPr txBox="1">
            <a:spLocks noGrp="1"/>
          </p:cNvSpPr>
          <p:nvPr>
            <p:ph type="body" idx="1"/>
          </p:nvPr>
        </p:nvSpPr>
        <p:spPr>
          <a:xfrm rot="5400000">
            <a:off x="3802378" y="-1348740"/>
            <a:ext cx="2606040" cy="6400799"/>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87" name="Shape 87"/>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8" name="Shape 88"/>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rot="5400000">
            <a:off x="218077" y="1218064"/>
            <a:ext cx="3928753" cy="2057400"/>
          </a:xfrm>
          <a:prstGeom prst="rect">
            <a:avLst/>
          </a:prstGeom>
          <a:noFill/>
          <a:ln>
            <a:noFill/>
          </a:ln>
        </p:spPr>
        <p:txBody>
          <a:bodyPr lIns="91425" tIns="91425" rIns="91425" bIns="91425" anchor="t" anchorCtr="0"/>
          <a:lstStyle>
            <a:lvl1pPr marL="320040" marR="0" lvl="0" indent="1527048" algn="l"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92" name="Shape 92"/>
          <p:cNvSpPr txBox="1">
            <a:spLocks noGrp="1"/>
          </p:cNvSpPr>
          <p:nvPr>
            <p:ph type="body" idx="1"/>
          </p:nvPr>
        </p:nvSpPr>
        <p:spPr>
          <a:xfrm rot="5400000">
            <a:off x="3903232" y="-30479"/>
            <a:ext cx="3671046" cy="4829285"/>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93" name="Shape 9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4" name="Shape 9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5" name="Shape 9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29" name="Shape 29"/>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30" name="Shape 30"/>
          <p:cNvSpPr txBox="1">
            <a:spLocks noGrp="1"/>
          </p:cNvSpPr>
          <p:nvPr>
            <p:ph type="body" idx="1"/>
          </p:nvPr>
        </p:nvSpPr>
        <p:spPr>
          <a:xfrm>
            <a:off x="1143000" y="548639"/>
            <a:ext cx="6400799"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p:nvPr/>
        </p:nvSpPr>
        <p:spPr>
          <a:xfrm>
            <a:off x="0" y="2900190"/>
            <a:ext cx="9144000" cy="2243310"/>
          </a:xfrm>
          <a:prstGeom prst="rect">
            <a:avLst/>
          </a:prstGeom>
          <a:gradFill>
            <a:gsLst>
              <a:gs pos="0">
                <a:srgbClr val="FFFFFF">
                  <a:alpha val="90196"/>
                </a:srgbClr>
              </a:gs>
              <a:gs pos="37000">
                <a:srgbClr val="FFFFFF">
                  <a:alpha val="75294"/>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3" name="Shape 33"/>
          <p:cNvSpPr/>
          <p:nvPr/>
        </p:nvSpPr>
        <p:spPr>
          <a:xfrm>
            <a:off x="0" y="0"/>
            <a:ext cx="9144000" cy="2900188"/>
          </a:xfrm>
          <a:prstGeom prst="rect">
            <a:avLst/>
          </a:prstGeom>
          <a:gradFill>
            <a:gsLst>
              <a:gs pos="0">
                <a:srgbClr val="FFFFFF">
                  <a:alpha val="88235"/>
                </a:srgbClr>
              </a:gs>
              <a:gs pos="48000">
                <a:srgbClr val="FFFFFF">
                  <a:alpha val="61176"/>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4" name="Shape 34"/>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5" name="Shape 35"/>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6" name="Shape 36"/>
          <p:cNvSpPr txBox="1">
            <a:spLocks noGrp="1"/>
          </p:cNvSpPr>
          <p:nvPr>
            <p:ph type="title"/>
          </p:nvPr>
        </p:nvSpPr>
        <p:spPr>
          <a:xfrm>
            <a:off x="2033191" y="1629486"/>
            <a:ext cx="5966665" cy="1817510"/>
          </a:xfrm>
          <a:prstGeom prst="rect">
            <a:avLst/>
          </a:prstGeom>
          <a:noFill/>
          <a:ln>
            <a:noFill/>
          </a:ln>
        </p:spPr>
        <p:txBody>
          <a:bodyPr lIns="91425" tIns="91425" rIns="91425" bIns="91425" anchor="b"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37" name="Shape 37"/>
          <p:cNvSpPr txBox="1">
            <a:spLocks noGrp="1"/>
          </p:cNvSpPr>
          <p:nvPr>
            <p:ph type="body" idx="1"/>
          </p:nvPr>
        </p:nvSpPr>
        <p:spPr>
          <a:xfrm>
            <a:off x="2022438" y="3455632"/>
            <a:ext cx="5970492" cy="626595"/>
          </a:xfrm>
          <a:prstGeom prst="rect">
            <a:avLst/>
          </a:prstGeom>
          <a:noFill/>
          <a:ln>
            <a:noFill/>
          </a:ln>
        </p:spPr>
        <p:txBody>
          <a:bodyPr lIns="91425" tIns="91425" rIns="91425" bIns="91425" anchor="t" anchorCtr="0"/>
          <a:lstStyle>
            <a:lvl1pPr marL="0" marR="0" lvl="0" indent="0" algn="r" rtl="0">
              <a:lnSpc>
                <a:spcPct val="100000"/>
              </a:lnSpc>
              <a:spcBef>
                <a:spcPts val="400"/>
              </a:spcBef>
              <a:spcAft>
                <a:spcPts val="300"/>
              </a:spcAft>
              <a:buClr>
                <a:srgbClr val="C3260C"/>
              </a:buClr>
              <a:buFont typeface="Georgia"/>
              <a:buNone/>
              <a:defRPr sz="2000" b="0" i="0" u="none" strike="noStrike" cap="none">
                <a:solidFill>
                  <a:schemeClr val="dk2"/>
                </a:solidFill>
                <a:latin typeface="Trebuchet MS"/>
                <a:ea typeface="Trebuchet MS"/>
                <a:cs typeface="Trebuchet MS"/>
                <a:sym typeface="Trebuchet MS"/>
              </a:defRPr>
            </a:lvl1pPr>
            <a:lvl2pPr marL="457200" marR="0" lvl="1" indent="0" algn="l" rtl="0">
              <a:lnSpc>
                <a:spcPct val="100000"/>
              </a:lnSpc>
              <a:spcBef>
                <a:spcPts val="360"/>
              </a:spcBef>
              <a:spcAft>
                <a:spcPts val="300"/>
              </a:spcAft>
              <a:buClr>
                <a:srgbClr val="C3260C"/>
              </a:buClr>
              <a:buFont typeface="Georgia"/>
              <a:buNone/>
              <a:defRPr sz="1800" b="0" i="0" u="none" strike="noStrike" cap="none">
                <a:solidFill>
                  <a:srgbClr val="888888"/>
                </a:solidFill>
                <a:latin typeface="Trebuchet MS"/>
                <a:ea typeface="Trebuchet MS"/>
                <a:cs typeface="Trebuchet MS"/>
                <a:sym typeface="Trebuchet MS"/>
              </a:defRPr>
            </a:lvl2pPr>
            <a:lvl3pPr marL="914400" marR="0" lvl="2" indent="0" algn="l" rtl="0">
              <a:lnSpc>
                <a:spcPct val="100000"/>
              </a:lnSpc>
              <a:spcBef>
                <a:spcPts val="320"/>
              </a:spcBef>
              <a:spcAft>
                <a:spcPts val="300"/>
              </a:spcAft>
              <a:buClr>
                <a:srgbClr val="C3260C"/>
              </a:buClr>
              <a:buFont typeface="Georgia"/>
              <a:buNone/>
              <a:defRPr sz="1600" b="0" i="0" u="none" strike="noStrike" cap="none">
                <a:solidFill>
                  <a:srgbClr val="888888"/>
                </a:solidFill>
                <a:latin typeface="Trebuchet MS"/>
                <a:ea typeface="Trebuchet MS"/>
                <a:cs typeface="Trebuchet MS"/>
                <a:sym typeface="Trebuchet MS"/>
              </a:defRPr>
            </a:lvl3pPr>
            <a:lvl4pPr marL="1371600" marR="0" lvl="3"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4pPr>
            <a:lvl5pPr marL="1828800" marR="0" lvl="4"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5pPr>
            <a:lvl6pPr marL="2286000" marR="0" lvl="5"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6pPr>
            <a:lvl7pPr marL="2743200" marR="0" lvl="6"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7pPr>
            <a:lvl8pPr marL="3200400" marR="0" lvl="7"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8pPr>
            <a:lvl9pPr marL="3657600" marR="0" lvl="8" indent="0" algn="l" rtl="0">
              <a:lnSpc>
                <a:spcPct val="100000"/>
              </a:lnSpc>
              <a:spcBef>
                <a:spcPts val="280"/>
              </a:spcBef>
              <a:spcAft>
                <a:spcPts val="300"/>
              </a:spcAft>
              <a:buClr>
                <a:srgbClr val="C3260C"/>
              </a:buClr>
              <a:buFont typeface="Georgia"/>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38" name="Shape 38"/>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3" name="Shape 43"/>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45" name="Shape 45"/>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46" name="Shape 46"/>
          <p:cNvSpPr txBox="1">
            <a:spLocks noGrp="1"/>
          </p:cNvSpPr>
          <p:nvPr>
            <p:ph type="body" idx="1"/>
          </p:nvPr>
        </p:nvSpPr>
        <p:spPr>
          <a:xfrm>
            <a:off x="1142999" y="548639"/>
            <a:ext cx="3346704"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47" name="Shape 47"/>
          <p:cNvSpPr txBox="1">
            <a:spLocks noGrp="1"/>
          </p:cNvSpPr>
          <p:nvPr>
            <p:ph type="body" idx="2"/>
          </p:nvPr>
        </p:nvSpPr>
        <p:spPr>
          <a:xfrm>
            <a:off x="4645151" y="548639"/>
            <a:ext cx="3346704"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1143000" y="548639"/>
            <a:ext cx="3346704" cy="479820"/>
          </a:xfrm>
          <a:prstGeom prst="rect">
            <a:avLst/>
          </a:prstGeom>
          <a:noFill/>
          <a:ln>
            <a:noFill/>
          </a:ln>
        </p:spPr>
        <p:txBody>
          <a:bodyPr lIns="91425" tIns="91425" rIns="91425" bIns="91425" anchor="b" anchorCtr="0"/>
          <a:lstStyle>
            <a:lvl1pPr marL="0" marR="0" lvl="0" indent="0" algn="ctr" rtl="0">
              <a:lnSpc>
                <a:spcPct val="100000"/>
              </a:lnSpc>
              <a:spcBef>
                <a:spcPts val="480"/>
              </a:spcBef>
              <a:spcAft>
                <a:spcPts val="300"/>
              </a:spcAft>
              <a:buClr>
                <a:srgbClr val="C3260C"/>
              </a:buClr>
              <a:buFont typeface="Georgia"/>
              <a:buNone/>
              <a:defRPr sz="2400" b="1" i="0" u="none" strike="noStrike" cap="none">
                <a:solidFill>
                  <a:schemeClr val="dk1"/>
                </a:solidFill>
                <a:latin typeface="Trebuchet MS"/>
                <a:ea typeface="Trebuchet MS"/>
                <a:cs typeface="Trebuchet MS"/>
                <a:sym typeface="Trebuchet MS"/>
              </a:defRPr>
            </a:lvl1pPr>
            <a:lvl2pPr marL="457200" marR="0" lvl="1" indent="0" algn="l" rtl="0">
              <a:lnSpc>
                <a:spcPct val="100000"/>
              </a:lnSpc>
              <a:spcBef>
                <a:spcPts val="400"/>
              </a:spcBef>
              <a:spcAft>
                <a:spcPts val="300"/>
              </a:spcAft>
              <a:buClr>
                <a:srgbClr val="C3260C"/>
              </a:buClr>
              <a:buFont typeface="Georgia"/>
              <a:buNone/>
              <a:defRPr sz="2000" b="1"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360"/>
              </a:spcBef>
              <a:spcAft>
                <a:spcPts val="300"/>
              </a:spcAft>
              <a:buClr>
                <a:srgbClr val="C3260C"/>
              </a:buClr>
              <a:buFont typeface="Georgia"/>
              <a:buNone/>
              <a:defRPr sz="1800" b="1"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50" name="Shape 50"/>
          <p:cNvSpPr txBox="1">
            <a:spLocks noGrp="1"/>
          </p:cNvSpPr>
          <p:nvPr>
            <p:ph type="body" idx="2"/>
          </p:nvPr>
        </p:nvSpPr>
        <p:spPr>
          <a:xfrm>
            <a:off x="1156445" y="1050245"/>
            <a:ext cx="3346704" cy="2057400"/>
          </a:xfrm>
          <a:prstGeom prst="rect">
            <a:avLst/>
          </a:prstGeom>
          <a:noFill/>
          <a:ln>
            <a:noFill/>
          </a:ln>
        </p:spPr>
        <p:txBody>
          <a:bodyPr lIns="91425" tIns="91425" rIns="91425" bIns="91425" anchor="t" anchorCtr="0"/>
          <a:lstStyle>
            <a:lvl1pPr marL="228600" marR="0" lvl="0" indent="51688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1pPr>
            <a:lvl2pPr marL="548640" marR="0" lvl="1" indent="51434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2pPr>
            <a:lvl3pPr marL="822960" marR="0" lvl="2"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456690"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5pPr>
            <a:lvl6pPr marL="1664207" marR="0" lvl="5" indent="449072"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6pPr>
            <a:lvl7pPr marL="1965960" marR="0" lvl="6"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7pPr>
            <a:lvl8pPr marL="2286000" marR="0" lvl="7" indent="44957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8pPr>
            <a:lvl9pPr marL="2587752" marR="0" lvl="8" indent="452627"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9pPr>
          </a:lstStyle>
          <a:p>
            <a:endParaRPr/>
          </a:p>
        </p:txBody>
      </p:sp>
      <p:sp>
        <p:nvSpPr>
          <p:cNvPr id="51" name="Shape 51"/>
          <p:cNvSpPr txBox="1">
            <a:spLocks noGrp="1"/>
          </p:cNvSpPr>
          <p:nvPr>
            <p:ph type="body" idx="3"/>
          </p:nvPr>
        </p:nvSpPr>
        <p:spPr>
          <a:xfrm>
            <a:off x="4647301" y="548639"/>
            <a:ext cx="3346704" cy="479820"/>
          </a:xfrm>
          <a:prstGeom prst="rect">
            <a:avLst/>
          </a:prstGeom>
          <a:noFill/>
          <a:ln>
            <a:noFill/>
          </a:ln>
        </p:spPr>
        <p:txBody>
          <a:bodyPr lIns="91425" tIns="91425" rIns="91425" bIns="91425" anchor="b" anchorCtr="0"/>
          <a:lstStyle>
            <a:lvl1pPr marL="0" marR="0" lvl="0" indent="0" algn="ctr" rtl="0">
              <a:lnSpc>
                <a:spcPct val="100000"/>
              </a:lnSpc>
              <a:spcBef>
                <a:spcPts val="480"/>
              </a:spcBef>
              <a:spcAft>
                <a:spcPts val="300"/>
              </a:spcAft>
              <a:buClr>
                <a:srgbClr val="C3260C"/>
              </a:buClr>
              <a:buFont typeface="Georgia"/>
              <a:buNone/>
              <a:defRPr sz="2400" b="1" i="0" u="none" strike="noStrike" cap="none">
                <a:solidFill>
                  <a:schemeClr val="dk1"/>
                </a:solidFill>
                <a:latin typeface="Trebuchet MS"/>
                <a:ea typeface="Trebuchet MS"/>
                <a:cs typeface="Trebuchet MS"/>
                <a:sym typeface="Trebuchet MS"/>
              </a:defRPr>
            </a:lvl1pPr>
            <a:lvl2pPr marL="457200" marR="0" lvl="1" indent="0" algn="l" rtl="0">
              <a:lnSpc>
                <a:spcPct val="100000"/>
              </a:lnSpc>
              <a:spcBef>
                <a:spcPts val="400"/>
              </a:spcBef>
              <a:spcAft>
                <a:spcPts val="300"/>
              </a:spcAft>
              <a:buClr>
                <a:srgbClr val="C3260C"/>
              </a:buClr>
              <a:buFont typeface="Georgia"/>
              <a:buNone/>
              <a:defRPr sz="2000" b="1"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360"/>
              </a:spcBef>
              <a:spcAft>
                <a:spcPts val="300"/>
              </a:spcAft>
              <a:buClr>
                <a:srgbClr val="C3260C"/>
              </a:buClr>
              <a:buFont typeface="Georgia"/>
              <a:buNone/>
              <a:defRPr sz="1800" b="1"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320"/>
              </a:spcBef>
              <a:spcAft>
                <a:spcPts val="300"/>
              </a:spcAft>
              <a:buClr>
                <a:srgbClr val="C3260C"/>
              </a:buClr>
              <a:buFont typeface="Georgia"/>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52" name="Shape 52"/>
          <p:cNvSpPr txBox="1">
            <a:spLocks noGrp="1"/>
          </p:cNvSpPr>
          <p:nvPr>
            <p:ph type="body" idx="4"/>
          </p:nvPr>
        </p:nvSpPr>
        <p:spPr>
          <a:xfrm>
            <a:off x="4645025" y="1049274"/>
            <a:ext cx="3346704" cy="2057400"/>
          </a:xfrm>
          <a:prstGeom prst="rect">
            <a:avLst/>
          </a:prstGeom>
          <a:noFill/>
          <a:ln>
            <a:noFill/>
          </a:ln>
        </p:spPr>
        <p:txBody>
          <a:bodyPr lIns="91425" tIns="91425" rIns="91425" bIns="91425" anchor="t" anchorCtr="0"/>
          <a:lstStyle>
            <a:lvl1pPr marL="228600" marR="0" lvl="0" indent="51688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1pPr>
            <a:lvl2pPr marL="548640" marR="0" lvl="1" indent="51434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2pPr>
            <a:lvl3pPr marL="822960" marR="0" lvl="2"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456690"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5pPr>
            <a:lvl6pPr marL="1664207" marR="0" lvl="5" indent="449072"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6pPr>
            <a:lvl7pPr marL="1965960" marR="0" lvl="6" indent="45211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7pPr>
            <a:lvl8pPr marL="2286000" marR="0" lvl="7" indent="44957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8pPr>
            <a:lvl9pPr marL="2587752" marR="0" lvl="8" indent="452627"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9pPr>
          </a:lstStyle>
          <a:p>
            <a:endParaRPr/>
          </a:p>
        </p:txBody>
      </p:sp>
      <p:sp>
        <p:nvSpPr>
          <p:cNvPr id="53" name="Shape 5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56" name="Shape 56"/>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59" name="Shape 59"/>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7F7F7F"/>
              </a:buClr>
              <a:buSzPct val="25000"/>
              <a:buFont typeface="Arial"/>
              <a:buNone/>
            </a:pPr>
            <a:fld id="{00000000-1234-1234-1234-123412341234}" type="slidenum">
              <a:rPr lang="en" sz="1200" b="1" i="0" u="none" strike="noStrike" cap="none">
                <a:solidFill>
                  <a:srgbClr val="7F7F7F"/>
                </a:solidFill>
                <a:latin typeface="Arial"/>
                <a:ea typeface="Arial"/>
                <a:cs typeface="Arial"/>
                <a:sym typeface="Arial"/>
              </a:rPr>
              <a:t>‹#›</a:t>
            </a:fld>
            <a:endParaRPr lang="en" sz="1200" b="1" i="0" u="none" strike="noStrike" cap="none">
              <a:solidFill>
                <a:srgbClr val="7F7F7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839095" y="1657350"/>
            <a:ext cx="3636085" cy="943868"/>
          </a:xfrm>
          <a:prstGeom prst="rect">
            <a:avLst/>
          </a:prstGeom>
          <a:noFill/>
          <a:ln>
            <a:noFill/>
          </a:ln>
        </p:spPr>
        <p:txBody>
          <a:bodyPr lIns="91425" tIns="91425" rIns="91425" bIns="91425" anchor="b" anchorCtr="0"/>
          <a:lstStyle>
            <a:lvl1pPr marL="228600" marR="0" lvl="0" indent="862584" algn="l" rtl="0">
              <a:lnSpc>
                <a:spcPct val="100000"/>
              </a:lnSpc>
              <a:spcBef>
                <a:spcPts val="0"/>
              </a:spcBef>
              <a:spcAft>
                <a:spcPts val="0"/>
              </a:spcAft>
              <a:buClr>
                <a:srgbClr val="C3260C"/>
              </a:buClr>
              <a:buSzPct val="128000"/>
              <a:buFont typeface="Georgia"/>
              <a:buChar char="*"/>
              <a:defRPr sz="28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68" name="Shape 68"/>
          <p:cNvSpPr txBox="1">
            <a:spLocks noGrp="1"/>
          </p:cNvSpPr>
          <p:nvPr>
            <p:ph type="body" idx="1"/>
          </p:nvPr>
        </p:nvSpPr>
        <p:spPr>
          <a:xfrm>
            <a:off x="4593516" y="548639"/>
            <a:ext cx="4017085" cy="3671046"/>
          </a:xfrm>
          <a:prstGeom prst="rect">
            <a:avLst/>
          </a:prstGeom>
          <a:noFill/>
          <a:ln>
            <a:noFill/>
          </a:ln>
        </p:spPr>
        <p:txBody>
          <a:bodyPr lIns="91425" tIns="91425" rIns="91425" bIns="91425" anchor="ctr"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596388"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6pPr>
            <a:lvl7pPr marL="1965960" marR="0" lvl="6" indent="59943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7pPr>
            <a:lvl8pPr marL="2286000" marR="0" lvl="7" indent="59689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8pPr>
            <a:lvl9pPr marL="2587752" marR="0" lvl="8" indent="599943"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9pPr>
          </a:lstStyle>
          <a:p>
            <a:endParaRPr/>
          </a:p>
        </p:txBody>
      </p:sp>
      <p:sp>
        <p:nvSpPr>
          <p:cNvPr id="69" name="Shape 69"/>
          <p:cNvSpPr txBox="1">
            <a:spLocks noGrp="1"/>
          </p:cNvSpPr>
          <p:nvPr>
            <p:ph type="body" idx="2"/>
          </p:nvPr>
        </p:nvSpPr>
        <p:spPr>
          <a:xfrm>
            <a:off x="1075765" y="2623350"/>
            <a:ext cx="3388658" cy="1604639"/>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300"/>
              </a:spcAft>
              <a:buClr>
                <a:srgbClr val="C3260C"/>
              </a:buClr>
              <a:buFont typeface="Georgia"/>
              <a:buNone/>
              <a:defRPr sz="14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240"/>
              </a:spcBef>
              <a:spcAft>
                <a:spcPts val="300"/>
              </a:spcAft>
              <a:buClr>
                <a:srgbClr val="C3260C"/>
              </a:buClr>
              <a:buFont typeface="Georgia"/>
              <a:buNone/>
              <a:defRPr sz="12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200"/>
              </a:spcBef>
              <a:spcAft>
                <a:spcPts val="300"/>
              </a:spcAft>
              <a:buClr>
                <a:srgbClr val="C3260C"/>
              </a:buClr>
              <a:buFont typeface="Georgia"/>
              <a:buNone/>
              <a:defRPr sz="10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70" name="Shape 70"/>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3"/>
        <p:cNvGrpSpPr/>
        <p:nvPr/>
      </p:nvGrpSpPr>
      <p:grpSpPr>
        <a:xfrm>
          <a:off x="0" y="0"/>
          <a:ext cx="0" cy="0"/>
          <a:chOff x="0" y="0"/>
          <a:chExt cx="0" cy="0"/>
        </a:xfrm>
      </p:grpSpPr>
      <p:sp>
        <p:nvSpPr>
          <p:cNvPr id="74" name="Shape 74"/>
          <p:cNvSpPr/>
          <p:nvPr/>
        </p:nvSpPr>
        <p:spPr>
          <a:xfrm>
            <a:off x="0" y="2900190"/>
            <a:ext cx="9144000" cy="2243310"/>
          </a:xfrm>
          <a:prstGeom prst="rect">
            <a:avLst/>
          </a:prstGeom>
          <a:gradFill>
            <a:gsLst>
              <a:gs pos="0">
                <a:srgbClr val="FFFFFF">
                  <a:alpha val="90196"/>
                </a:srgbClr>
              </a:gs>
              <a:gs pos="37000">
                <a:srgbClr val="FFFFFF">
                  <a:alpha val="75294"/>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5" name="Shape 75"/>
          <p:cNvSpPr/>
          <p:nvPr/>
        </p:nvSpPr>
        <p:spPr>
          <a:xfrm>
            <a:off x="0" y="0"/>
            <a:ext cx="9144000" cy="2900188"/>
          </a:xfrm>
          <a:prstGeom prst="rect">
            <a:avLst/>
          </a:prstGeom>
          <a:gradFill>
            <a:gsLst>
              <a:gs pos="0">
                <a:srgbClr val="FFFFFF">
                  <a:alpha val="88235"/>
                </a:srgbClr>
              </a:gs>
              <a:gs pos="48000">
                <a:srgbClr val="FFFFFF">
                  <a:alpha val="61176"/>
                </a:srgbClr>
              </a:gs>
              <a:gs pos="100000">
                <a:srgbClr val="B4DCFA">
                  <a:alpha val="8000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6" name="Shape 76"/>
          <p:cNvSpPr/>
          <p:nvPr/>
        </p:nvSpPr>
        <p:spPr>
          <a:xfrm>
            <a:off x="0" y="1989233"/>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7" name="Shape 77"/>
          <p:cNvSpPr/>
          <p:nvPr/>
        </p:nvSpPr>
        <p:spPr>
          <a:xfrm>
            <a:off x="0" y="1200150"/>
            <a:ext cx="9144000" cy="382905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8" name="Shape 78"/>
          <p:cNvSpPr>
            <a:spLocks noGrp="1"/>
          </p:cNvSpPr>
          <p:nvPr>
            <p:ph type="pic" idx="2"/>
          </p:nvPr>
        </p:nvSpPr>
        <p:spPr>
          <a:xfrm>
            <a:off x="4475175" y="857250"/>
            <a:ext cx="4114800" cy="2345853"/>
          </a:xfrm>
          <a:prstGeom prst="roundRect">
            <a:avLst>
              <a:gd name="adj" fmla="val 4230"/>
            </a:avLst>
          </a:prstGeom>
          <a:solidFill>
            <a:srgbClr val="8BC9F7"/>
          </a:solidFill>
          <a:ln>
            <a:noFill/>
          </a:ln>
          <a:effectLst>
            <a:reflection stA="23000" endA="300" endPos="28000" sy="-100000" algn="bl" rotWithShape="0"/>
          </a:effectLst>
        </p:spPr>
        <p:txBody>
          <a:bodyPr lIns="91425" tIns="91425" rIns="91425" bIns="91425" anchor="t" anchorCtr="0"/>
          <a:lstStyle>
            <a:lvl1pPr marL="0" marR="0" lvl="0" indent="0" algn="ctr"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560"/>
              </a:spcBef>
              <a:spcAft>
                <a:spcPts val="300"/>
              </a:spcAft>
              <a:buClr>
                <a:srgbClr val="C3260C"/>
              </a:buClr>
              <a:buFont typeface="Georgia"/>
              <a:buNone/>
              <a:defRPr sz="28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480"/>
              </a:spcBef>
              <a:spcAft>
                <a:spcPts val="300"/>
              </a:spcAft>
              <a:buClr>
                <a:srgbClr val="C3260C"/>
              </a:buClr>
              <a:buFont typeface="Georgia"/>
              <a:buNone/>
              <a:defRPr sz="24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400"/>
              </a:spcBef>
              <a:spcAft>
                <a:spcPts val="300"/>
              </a:spcAft>
              <a:buClr>
                <a:srgbClr val="C3260C"/>
              </a:buClr>
              <a:buFont typeface="Georgia"/>
              <a:buNone/>
              <a:defRPr sz="2000" b="0" i="0" u="none" strike="noStrike" cap="none">
                <a:solidFill>
                  <a:srgbClr val="3F3F3F"/>
                </a:solidFill>
                <a:latin typeface="Trebuchet MS"/>
                <a:ea typeface="Trebuchet MS"/>
                <a:cs typeface="Trebuchet MS"/>
                <a:sym typeface="Trebuchet MS"/>
              </a:defRPr>
            </a:lvl9pPr>
          </a:lstStyle>
          <a:p>
            <a:endParaRPr/>
          </a:p>
        </p:txBody>
      </p:sp>
      <p:sp>
        <p:nvSpPr>
          <p:cNvPr id="79" name="Shape 79"/>
          <p:cNvSpPr txBox="1">
            <a:spLocks noGrp="1"/>
          </p:cNvSpPr>
          <p:nvPr>
            <p:ph type="body" idx="1"/>
          </p:nvPr>
        </p:nvSpPr>
        <p:spPr>
          <a:xfrm>
            <a:off x="877887" y="757864"/>
            <a:ext cx="3694113" cy="1622264"/>
          </a:xfrm>
          <a:prstGeom prst="rect">
            <a:avLst/>
          </a:prstGeom>
          <a:noFill/>
          <a:ln>
            <a:noFill/>
          </a:ln>
        </p:spPr>
        <p:txBody>
          <a:bodyPr lIns="91425" tIns="91425" rIns="91425" bIns="91425" anchor="b" anchorCtr="0"/>
          <a:lstStyle>
            <a:lvl1pPr marL="182880" marR="0" lvl="0" indent="457199"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1pPr>
            <a:lvl2pPr marL="457200" marR="0" lvl="1" indent="0" algn="l" rtl="0">
              <a:lnSpc>
                <a:spcPct val="100000"/>
              </a:lnSpc>
              <a:spcBef>
                <a:spcPts val="240"/>
              </a:spcBef>
              <a:spcAft>
                <a:spcPts val="300"/>
              </a:spcAft>
              <a:buClr>
                <a:srgbClr val="C3260C"/>
              </a:buClr>
              <a:buFont typeface="Georgia"/>
              <a:buNone/>
              <a:defRPr sz="1200" b="0" i="0" u="none" strike="noStrike" cap="none">
                <a:solidFill>
                  <a:srgbClr val="3F3F3F"/>
                </a:solidFill>
                <a:latin typeface="Trebuchet MS"/>
                <a:ea typeface="Trebuchet MS"/>
                <a:cs typeface="Trebuchet MS"/>
                <a:sym typeface="Trebuchet MS"/>
              </a:defRPr>
            </a:lvl2pPr>
            <a:lvl3pPr marL="914400" marR="0" lvl="2" indent="0" algn="l" rtl="0">
              <a:lnSpc>
                <a:spcPct val="100000"/>
              </a:lnSpc>
              <a:spcBef>
                <a:spcPts val="200"/>
              </a:spcBef>
              <a:spcAft>
                <a:spcPts val="300"/>
              </a:spcAft>
              <a:buClr>
                <a:srgbClr val="C3260C"/>
              </a:buClr>
              <a:buFont typeface="Georgia"/>
              <a:buNone/>
              <a:defRPr sz="1000" b="0" i="0" u="none" strike="noStrike" cap="none">
                <a:solidFill>
                  <a:srgbClr val="3F3F3F"/>
                </a:solidFill>
                <a:latin typeface="Trebuchet MS"/>
                <a:ea typeface="Trebuchet MS"/>
                <a:cs typeface="Trebuchet MS"/>
                <a:sym typeface="Trebuchet MS"/>
              </a:defRPr>
            </a:lvl3pPr>
            <a:lvl4pPr marL="1371600" marR="0" lvl="3"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4pPr>
            <a:lvl5pPr marL="1828800" marR="0" lvl="4"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5pPr>
            <a:lvl6pPr marL="2286000" marR="0" lvl="5"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6pPr>
            <a:lvl7pPr marL="2743200" marR="0" lvl="6"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7pPr>
            <a:lvl8pPr marL="3200400" marR="0" lvl="7"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8pPr>
            <a:lvl9pPr marL="3657600" marR="0" lvl="8" indent="0" algn="l" rtl="0">
              <a:lnSpc>
                <a:spcPct val="100000"/>
              </a:lnSpc>
              <a:spcBef>
                <a:spcPts val="180"/>
              </a:spcBef>
              <a:spcAft>
                <a:spcPts val="300"/>
              </a:spcAft>
              <a:buClr>
                <a:srgbClr val="C3260C"/>
              </a:buClr>
              <a:buFont typeface="Georgia"/>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80" name="Shape 80"/>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
        <p:nvSpPr>
          <p:cNvPr id="83" name="Shape 83"/>
          <p:cNvSpPr txBox="1">
            <a:spLocks noGrp="1"/>
          </p:cNvSpPr>
          <p:nvPr>
            <p:ph type="title"/>
          </p:nvPr>
        </p:nvSpPr>
        <p:spPr>
          <a:xfrm>
            <a:off x="727268" y="3348316"/>
            <a:ext cx="6383538" cy="857250"/>
          </a:xfrm>
          <a:prstGeom prst="rect">
            <a:avLst/>
          </a:prstGeom>
          <a:noFill/>
          <a:ln>
            <a:noFill/>
          </a:ln>
        </p:spPr>
        <p:txBody>
          <a:bodyPr lIns="91425" tIns="91425" rIns="91425" bIns="91425" anchor="b" anchorCtr="0"/>
          <a:lstStyle>
            <a:lvl1pPr marL="320040" marR="0" lvl="0" indent="1527048" algn="l"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9D4FE"/>
            </a:gs>
            <a:gs pos="60000">
              <a:srgbClr val="FFFFFF"/>
            </a:gs>
            <a:gs pos="100000">
              <a:srgbClr val="54BDFF"/>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p:nvPr/>
        </p:nvSpPr>
        <p:spPr>
          <a:xfrm>
            <a:off x="0" y="3829050"/>
            <a:ext cx="9144000" cy="1314447"/>
          </a:xfrm>
          <a:prstGeom prst="rect">
            <a:avLst/>
          </a:prstGeom>
          <a:gradFill>
            <a:gsLst>
              <a:gs pos="0">
                <a:srgbClr val="FFFFFF">
                  <a:alpha val="89411"/>
                </a:srgbClr>
              </a:gs>
              <a:gs pos="37000">
                <a:srgbClr val="FFFFFF">
                  <a:alpha val="74117"/>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 name="Shape 7"/>
          <p:cNvSpPr/>
          <p:nvPr/>
        </p:nvSpPr>
        <p:spPr>
          <a:xfrm>
            <a:off x="0" y="0"/>
            <a:ext cx="9144000" cy="3829050"/>
          </a:xfrm>
          <a:prstGeom prst="rect">
            <a:avLst/>
          </a:prstGeom>
          <a:gradFill>
            <a:gsLst>
              <a:gs pos="0">
                <a:srgbClr val="FFFFFF">
                  <a:alpha val="87058"/>
                </a:srgbClr>
              </a:gs>
              <a:gs pos="48000">
                <a:srgbClr val="FFFFFF">
                  <a:alpha val="60392"/>
                </a:srgbClr>
              </a:gs>
              <a:gs pos="100000">
                <a:srgbClr val="B4DCFA">
                  <a:alpha val="77254"/>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 name="Shape 8"/>
          <p:cNvSpPr/>
          <p:nvPr/>
        </p:nvSpPr>
        <p:spPr>
          <a:xfrm>
            <a:off x="0" y="2826225"/>
            <a:ext cx="9144000" cy="1714500"/>
          </a:xfrm>
          <a:prstGeom prst="rect">
            <a:avLst/>
          </a:prstGeom>
          <a:gradFill>
            <a:gsLst>
              <a:gs pos="0">
                <a:srgbClr val="FFFFFF">
                  <a:alpha val="0"/>
                </a:srgbClr>
              </a:gs>
              <a:gs pos="29000">
                <a:srgbClr val="FFFFFF">
                  <a:alpha val="28235"/>
                </a:srgbClr>
              </a:gs>
              <a:gs pos="45000">
                <a:srgbClr val="B4DCFA">
                  <a:alpha val="40000"/>
                </a:srgbClr>
              </a:gs>
              <a:gs pos="55000">
                <a:srgbClr val="FFFFFF">
                  <a:alpha val="24313"/>
                </a:srgbClr>
              </a:gs>
              <a:gs pos="65000">
                <a:srgbClr val="B4DCFA">
                  <a:alpha val="60000"/>
                </a:srgbClr>
              </a:gs>
              <a:gs pos="100000">
                <a:srgbClr val="FFFFFF">
                  <a:alpha val="0"/>
                </a:srgbClr>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 name="Shape 9"/>
          <p:cNvSpPr/>
          <p:nvPr/>
        </p:nvSpPr>
        <p:spPr>
          <a:xfrm>
            <a:off x="0" y="1200150"/>
            <a:ext cx="9144000" cy="3829050"/>
          </a:xfrm>
          <a:prstGeom prst="ellipse">
            <a:avLst/>
          </a:prstGeom>
          <a:gradFill>
            <a:gsLst>
              <a:gs pos="0">
                <a:schemeClr val="lt1"/>
              </a:gs>
              <a:gs pos="56000">
                <a:srgbClr val="FFFFFF">
                  <a:alpha val="0"/>
                </a:srgbClr>
              </a:gs>
              <a:gs pos="100000">
                <a:srgbClr val="FFFFFF">
                  <a:alpha val="0"/>
                </a:srgbClr>
              </a:gs>
            </a:gsLst>
            <a:path path="circle">
              <a:fillToRect l="50000" t="50000" r="50000" b="50000"/>
            </a:path>
            <a:tileRect/>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0" name="Shape 10"/>
          <p:cNvSpPr txBox="1">
            <a:spLocks noGrp="1"/>
          </p:cNvSpPr>
          <p:nvPr>
            <p:ph type="title"/>
          </p:nvPr>
        </p:nvSpPr>
        <p:spPr>
          <a:xfrm>
            <a:off x="1793290" y="3279126"/>
            <a:ext cx="6512510" cy="857250"/>
          </a:xfrm>
          <a:prstGeom prst="rect">
            <a:avLst/>
          </a:prstGeom>
          <a:noFill/>
          <a:ln>
            <a:noFill/>
          </a:ln>
        </p:spPr>
        <p:txBody>
          <a:bodyPr lIns="91425" tIns="91425" rIns="91425" bIns="91425" anchor="t" anchorCtr="0"/>
          <a:lstStyle>
            <a:lvl1pPr marL="320040" marR="0" lvl="0" indent="1527048" algn="r" rtl="0">
              <a:lnSpc>
                <a:spcPct val="100000"/>
              </a:lnSpc>
              <a:spcBef>
                <a:spcPts val="0"/>
              </a:spcBef>
              <a:spcAft>
                <a:spcPts val="0"/>
              </a:spcAft>
              <a:buClr>
                <a:srgbClr val="C3260C"/>
              </a:buClr>
              <a:buSzPct val="128000"/>
              <a:buFont typeface="Georgia"/>
              <a:buChar char="*"/>
              <a:defRPr sz="4600" b="1" i="0" u="none" strike="noStrike" cap="none">
                <a:solidFill>
                  <a:schemeClr val="dk1"/>
                </a:solidFill>
                <a:latin typeface="Trebuchet MS"/>
                <a:ea typeface="Trebuchet MS"/>
                <a:cs typeface="Trebuchet MS"/>
                <a:sym typeface="Trebuchet MS"/>
              </a:defRPr>
            </a:lvl1pPr>
            <a:lvl2pPr marL="0" marR="0" lvl="1" indent="0" algn="l" rtl="0">
              <a:spcBef>
                <a:spcPts val="0"/>
              </a:spcBef>
              <a:buClr>
                <a:schemeClr val="dk2"/>
              </a:buClr>
              <a:buFont typeface="Arial"/>
              <a:buNone/>
              <a:defRPr sz="1800" b="0" i="0" u="none" strike="noStrike" cap="none">
                <a:solidFill>
                  <a:schemeClr val="dk2"/>
                </a:solidFill>
              </a:defRPr>
            </a:lvl2pPr>
            <a:lvl3pPr marL="0" marR="0" lvl="2" indent="0" algn="l" rtl="0">
              <a:spcBef>
                <a:spcPts val="0"/>
              </a:spcBef>
              <a:buClr>
                <a:schemeClr val="dk2"/>
              </a:buClr>
              <a:buFont typeface="Arial"/>
              <a:buNone/>
              <a:defRPr sz="1800" b="0" i="0" u="none" strike="noStrike" cap="none">
                <a:solidFill>
                  <a:schemeClr val="dk2"/>
                </a:solidFill>
              </a:defRPr>
            </a:lvl3pPr>
            <a:lvl4pPr marL="0" marR="0" lvl="3" indent="0" algn="l" rtl="0">
              <a:spcBef>
                <a:spcPts val="0"/>
              </a:spcBef>
              <a:buClr>
                <a:schemeClr val="dk2"/>
              </a:buClr>
              <a:buFont typeface="Arial"/>
              <a:buNone/>
              <a:defRPr sz="1800" b="0" i="0" u="none" strike="noStrike" cap="none">
                <a:solidFill>
                  <a:schemeClr val="dk2"/>
                </a:solidFill>
              </a:defRPr>
            </a:lvl4pPr>
            <a:lvl5pPr marL="0" marR="0" lvl="4" indent="0" algn="l" rtl="0">
              <a:spcBef>
                <a:spcPts val="0"/>
              </a:spcBef>
              <a:buClr>
                <a:schemeClr val="dk2"/>
              </a:buClr>
              <a:buFont typeface="Arial"/>
              <a:buNone/>
              <a:defRPr sz="1800" b="0" i="0" u="none" strike="noStrike" cap="none">
                <a:solidFill>
                  <a:schemeClr val="dk2"/>
                </a:solidFill>
              </a:defRPr>
            </a:lvl5pPr>
            <a:lvl6pPr marL="0" marR="0" lvl="5" indent="0" algn="l" rtl="0">
              <a:spcBef>
                <a:spcPts val="0"/>
              </a:spcBef>
              <a:buClr>
                <a:schemeClr val="dk2"/>
              </a:buClr>
              <a:buFont typeface="Arial"/>
              <a:buNone/>
              <a:defRPr sz="1800" b="0" i="0" u="none" strike="noStrike" cap="none">
                <a:solidFill>
                  <a:schemeClr val="dk2"/>
                </a:solidFill>
              </a:defRPr>
            </a:lvl6pPr>
            <a:lvl7pPr marL="0" marR="0" lvl="6" indent="0" algn="l" rtl="0">
              <a:spcBef>
                <a:spcPts val="0"/>
              </a:spcBef>
              <a:buClr>
                <a:schemeClr val="dk2"/>
              </a:buClr>
              <a:buFont typeface="Arial"/>
              <a:buNone/>
              <a:defRPr sz="1800" b="0" i="0" u="none" strike="noStrike" cap="none">
                <a:solidFill>
                  <a:schemeClr val="dk2"/>
                </a:solidFill>
              </a:defRPr>
            </a:lvl7pPr>
            <a:lvl8pPr marL="0" marR="0" lvl="7" indent="0" algn="l" rtl="0">
              <a:spcBef>
                <a:spcPts val="0"/>
              </a:spcBef>
              <a:buClr>
                <a:schemeClr val="dk2"/>
              </a:buClr>
              <a:buFont typeface="Arial"/>
              <a:buNone/>
              <a:defRPr sz="1800" b="0" i="0" u="none" strike="noStrike" cap="none">
                <a:solidFill>
                  <a:schemeClr val="dk2"/>
                </a:solidFill>
              </a:defRPr>
            </a:lvl8pPr>
            <a:lvl9pPr marL="0" marR="0" lvl="8" indent="0" algn="l" rtl="0">
              <a:spcBef>
                <a:spcPts val="0"/>
              </a:spcBef>
              <a:buClr>
                <a:schemeClr val="dk2"/>
              </a:buClr>
              <a:buFont typeface="Arial"/>
              <a:buNone/>
              <a:defRPr sz="1800" b="0" i="0" u="none" strike="noStrike" cap="none">
                <a:solidFill>
                  <a:schemeClr val="dk2"/>
                </a:solidFill>
              </a:defRPr>
            </a:lvl9pPr>
          </a:lstStyle>
          <a:p>
            <a:endParaRPr/>
          </a:p>
        </p:txBody>
      </p:sp>
      <p:sp>
        <p:nvSpPr>
          <p:cNvPr id="11" name="Shape 11"/>
          <p:cNvSpPr txBox="1">
            <a:spLocks noGrp="1"/>
          </p:cNvSpPr>
          <p:nvPr>
            <p:ph type="body" idx="1"/>
          </p:nvPr>
        </p:nvSpPr>
        <p:spPr>
          <a:xfrm>
            <a:off x="1143000" y="549195"/>
            <a:ext cx="6400799" cy="2606040"/>
          </a:xfrm>
          <a:prstGeom prst="rect">
            <a:avLst/>
          </a:prstGeom>
          <a:noFill/>
          <a:ln>
            <a:noFill/>
          </a:ln>
        </p:spPr>
        <p:txBody>
          <a:bodyPr lIns="91425" tIns="91425" rIns="91425" bIns="91425" anchor="t" anchorCtr="0"/>
          <a:lstStyle>
            <a:lvl1pPr marL="228600" marR="0" lvl="0" indent="702310" algn="l" rtl="0">
              <a:lnSpc>
                <a:spcPct val="100000"/>
              </a:lnSpc>
              <a:spcBef>
                <a:spcPts val="440"/>
              </a:spcBef>
              <a:spcAft>
                <a:spcPts val="300"/>
              </a:spcAft>
              <a:buClr>
                <a:srgbClr val="C3260C"/>
              </a:buClr>
              <a:buSzPct val="130000"/>
              <a:buFont typeface="Georgia"/>
              <a:buChar char="*"/>
              <a:defRPr sz="2200" b="0" i="0" u="none" strike="noStrike" cap="none">
                <a:solidFill>
                  <a:srgbClr val="3F3F3F"/>
                </a:solidFill>
                <a:latin typeface="Trebuchet MS"/>
                <a:ea typeface="Trebuchet MS"/>
                <a:cs typeface="Trebuchet MS"/>
                <a:sym typeface="Trebuchet MS"/>
              </a:defRPr>
            </a:lvl1pPr>
            <a:lvl2pPr marL="548640" marR="0" lvl="1" indent="594354" algn="l" rtl="0">
              <a:lnSpc>
                <a:spcPct val="100000"/>
              </a:lnSpc>
              <a:spcBef>
                <a:spcPts val="400"/>
              </a:spcBef>
              <a:spcAft>
                <a:spcPts val="300"/>
              </a:spcAft>
              <a:buClr>
                <a:srgbClr val="C3260C"/>
              </a:buClr>
              <a:buSzPct val="129996"/>
              <a:buFont typeface="Georgia"/>
              <a:buChar char="*"/>
              <a:defRPr sz="2000" b="0" i="0" u="none" strike="noStrike" cap="none">
                <a:solidFill>
                  <a:srgbClr val="3F3F3F"/>
                </a:solidFill>
                <a:latin typeface="Trebuchet MS"/>
                <a:ea typeface="Trebuchet MS"/>
                <a:cs typeface="Trebuchet MS"/>
                <a:sym typeface="Trebuchet MS"/>
              </a:defRPr>
            </a:lvl2pPr>
            <a:lvl3pPr marL="822960" marR="0" lvl="2" indent="519428" algn="l" rtl="0">
              <a:lnSpc>
                <a:spcPct val="100000"/>
              </a:lnSpc>
              <a:spcBef>
                <a:spcPts val="360"/>
              </a:spcBef>
              <a:spcAft>
                <a:spcPts val="300"/>
              </a:spcAft>
              <a:buClr>
                <a:srgbClr val="C3260C"/>
              </a:buClr>
              <a:buSzPct val="129999"/>
              <a:buFont typeface="Georgia"/>
              <a:buChar char="*"/>
              <a:defRPr sz="1800" b="0" i="0" u="none" strike="noStrike" cap="none">
                <a:solidFill>
                  <a:srgbClr val="3F3F3F"/>
                </a:solidFill>
                <a:latin typeface="Trebuchet MS"/>
                <a:ea typeface="Trebuchet MS"/>
                <a:cs typeface="Trebuchet MS"/>
                <a:sym typeface="Trebuchet MS"/>
              </a:defRPr>
            </a:lvl3pPr>
            <a:lvl4pPr marL="1097280" marR="0" lvl="3" indent="457198" algn="l" rtl="0">
              <a:lnSpc>
                <a:spcPct val="100000"/>
              </a:lnSpc>
              <a:spcBef>
                <a:spcPts val="320"/>
              </a:spcBef>
              <a:spcAft>
                <a:spcPts val="300"/>
              </a:spcAft>
              <a:buClr>
                <a:srgbClr val="C3260C"/>
              </a:buClr>
              <a:buSzPct val="129999"/>
              <a:buFont typeface="Georgia"/>
              <a:buChar char="*"/>
              <a:defRPr sz="1600" b="0" i="0" u="none" strike="noStrike" cap="none">
                <a:solidFill>
                  <a:srgbClr val="3F3F3F"/>
                </a:solidFill>
                <a:latin typeface="Trebuchet MS"/>
                <a:ea typeface="Trebuchet MS"/>
                <a:cs typeface="Trebuchet MS"/>
                <a:sym typeface="Trebuchet MS"/>
              </a:defRPr>
            </a:lvl4pPr>
            <a:lvl5pPr marL="1389888" marR="0" lvl="4" indent="389382"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5pPr>
            <a:lvl6pPr marL="1664207" marR="0" lvl="5" indent="381763"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6pPr>
            <a:lvl7pPr marL="1965960" marR="0" lvl="6" indent="38481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7pPr>
            <a:lvl8pPr marL="2286000" marR="0" lvl="7" indent="382270"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8pPr>
            <a:lvl9pPr marL="2587752" marR="0" lvl="8" indent="385318" algn="l" rtl="0">
              <a:lnSpc>
                <a:spcPct val="100000"/>
              </a:lnSpc>
              <a:spcBef>
                <a:spcPts val="280"/>
              </a:spcBef>
              <a:spcAft>
                <a:spcPts val="300"/>
              </a:spcAft>
              <a:buClr>
                <a:srgbClr val="C3260C"/>
              </a:buClr>
              <a:buSzPct val="13000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12" name="Shape 12"/>
          <p:cNvSpPr txBox="1">
            <a:spLocks noGrp="1"/>
          </p:cNvSpPr>
          <p:nvPr>
            <p:ph type="dt" idx="10"/>
          </p:nvPr>
        </p:nvSpPr>
        <p:spPr>
          <a:xfrm>
            <a:off x="6172200" y="4629150"/>
            <a:ext cx="2514599" cy="273842"/>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4629150"/>
            <a:ext cx="3352799"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7F7F7F"/>
              </a:buClr>
              <a:buFont typeface="Arial"/>
              <a:buNone/>
              <a:defRPr sz="1100" b="1" i="0" u="none" strike="noStrike" cap="none">
                <a:solidFill>
                  <a:srgbClr val="7F7F7F"/>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3810000" y="4629150"/>
            <a:ext cx="1828800" cy="273842"/>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1" i="0" u="none" strike="noStrike" cap="none">
                <a:solidFill>
                  <a:schemeClr val="dk2"/>
                </a:solidFill>
                <a:latin typeface="Arial"/>
                <a:ea typeface="Arial"/>
                <a:cs typeface="Arial"/>
                <a:sym typeface="Arial"/>
              </a:rPr>
              <a:t>‹#›</a:t>
            </a:fld>
            <a:endParaRPr lang="en" sz="1000" b="1"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floridakeyclub.org/Dues"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keyprofits.com/" TargetMode="External"/><Relationship Id="rId5" Type="http://schemas.openxmlformats.org/officeDocument/2006/relationships/hyperlink" Target="http://www.kiwanispeanutday.com/" TargetMode="External"/><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mailto:treasurer@floridakeyclub.org" TargetMode="External"/><Relationship Id="rId5" Type="http://schemas.openxmlformats.org/officeDocument/2006/relationships/hyperlink" Target="http://www.floridakeyclub.org/" TargetMode="External"/><Relationship Id="rId6" Type="http://schemas.openxmlformats.org/officeDocument/2006/relationships/hyperlink" Target="http://www.keyclub.org/" TargetMode="External"/><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floridakeyclub.org/FLOF" TargetMode="External"/><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keyclub.org/service/fund/yof/yofgrant.aspx" TargetMode="External"/><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hyperlink" Target="mailto:treasurer@floridakeyclub.org" TargetMode="External"/><Relationship Id="rId7" Type="http://schemas.openxmlformats.org/officeDocument/2006/relationships/hyperlink" Target="http://www.floridakeyclub.org/district-board" TargetMode="External"/><Relationship Id="rId8" Type="http://schemas.openxmlformats.org/officeDocument/2006/relationships/hyperlink" Target="http://www.floridakeyclub.org/dues" TargetMode="External"/><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1" name="Shape 10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2" name="Shape 102"/>
          <p:cNvSpPr txBox="1"/>
          <p:nvPr/>
        </p:nvSpPr>
        <p:spPr>
          <a:xfrm>
            <a:off x="-533400" y="1809750"/>
            <a:ext cx="7544415" cy="137755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4800" b="0" i="0" u="none" strike="noStrike" cap="none" dirty="0">
                <a:solidFill>
                  <a:srgbClr val="000000"/>
                </a:solidFill>
                <a:latin typeface="Verdana"/>
                <a:ea typeface="Verdana"/>
                <a:cs typeface="Verdana"/>
                <a:sym typeface="Verdana"/>
              </a:rPr>
              <a:t>       </a:t>
            </a:r>
            <a:r>
              <a:rPr lang="en" sz="6000" b="0" i="0" u="none" strike="noStrike" cap="none" dirty="0">
                <a:solidFill>
                  <a:srgbClr val="000000"/>
                </a:solidFill>
                <a:latin typeface="Verdana"/>
                <a:ea typeface="Verdana"/>
                <a:cs typeface="Verdana"/>
                <a:sym typeface="Verdana"/>
              </a:rPr>
              <a:t>Club Treasurer</a:t>
            </a:r>
          </a:p>
        </p:txBody>
      </p:sp>
      <p:pic>
        <p:nvPicPr>
          <p:cNvPr id="104" name="Shape 104"/>
          <p:cNvPicPr preferRelativeResize="0"/>
          <p:nvPr/>
        </p:nvPicPr>
        <p:blipFill rotWithShape="1">
          <a:blip r:embed="rId3">
            <a:alphaModFix/>
          </a:blip>
          <a:srcRect/>
          <a:stretch/>
        </p:blipFill>
        <p:spPr>
          <a:xfrm>
            <a:off x="0" y="4118375"/>
            <a:ext cx="9144000" cy="1025124"/>
          </a:xfrm>
          <a:prstGeom prst="rect">
            <a:avLst/>
          </a:prstGeom>
          <a:noFill/>
          <a:ln>
            <a:noFill/>
          </a:ln>
        </p:spPr>
      </p:pic>
      <p:pic>
        <p:nvPicPr>
          <p:cNvPr id="2" name="Picture 1"/>
          <p:cNvPicPr>
            <a:picLocks noChangeAspect="1"/>
          </p:cNvPicPr>
          <p:nvPr/>
        </p:nvPicPr>
        <p:blipFill>
          <a:blip r:embed="rId4"/>
          <a:stretch>
            <a:fillRect/>
          </a:stretch>
        </p:blipFill>
        <p:spPr>
          <a:xfrm>
            <a:off x="5653645" y="0"/>
            <a:ext cx="3490355" cy="1080348"/>
          </a:xfrm>
          <a:prstGeom prst="rect">
            <a:avLst/>
          </a:prstGeom>
        </p:spPr>
      </p:pic>
      <p:pic>
        <p:nvPicPr>
          <p:cNvPr id="3" name="Picture 2"/>
          <p:cNvPicPr>
            <a:picLocks noChangeAspect="1"/>
          </p:cNvPicPr>
          <p:nvPr/>
        </p:nvPicPr>
        <p:blipFill>
          <a:blip r:embed="rId5"/>
          <a:stretch>
            <a:fillRect/>
          </a:stretch>
        </p:blipFill>
        <p:spPr>
          <a:xfrm>
            <a:off x="7349183" y="3275220"/>
            <a:ext cx="1662124" cy="16787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Shape 20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01" name="Shape 20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800" b="1" i="0" u="none" strike="noStrike" cap="none">
                <a:solidFill>
                  <a:srgbClr val="000000"/>
                </a:solidFill>
                <a:latin typeface="Arial"/>
                <a:ea typeface="Arial"/>
                <a:cs typeface="Arial"/>
                <a:sym typeface="Arial"/>
              </a:rPr>
              <a:t>Using the Membership Update Center</a:t>
            </a:r>
          </a:p>
          <a:p>
            <a:pPr marL="0" marR="0" lvl="0" indent="0" algn="l" rtl="0">
              <a:lnSpc>
                <a:spcPct val="100000"/>
              </a:lnSpc>
              <a:spcBef>
                <a:spcPts val="0"/>
              </a:spcBef>
              <a:spcAft>
                <a:spcPts val="0"/>
              </a:spcAft>
              <a:buClr>
                <a:srgbClr val="000000"/>
              </a:buClr>
              <a:buSzPct val="25000"/>
              <a:buFont typeface="Arial"/>
              <a:buNone/>
            </a:pPr>
            <a:r>
              <a:rPr lang="en" sz="2800" b="0" i="0" u="none" strike="noStrike" cap="none">
                <a:solidFill>
                  <a:srgbClr val="000000"/>
                </a:solidFill>
                <a:latin typeface="Arial"/>
                <a:ea typeface="Arial"/>
                <a:cs typeface="Arial"/>
                <a:sym typeface="Arial"/>
              </a:rPr>
              <a:t/>
            </a:r>
            <a:br>
              <a:rPr lang="en" sz="2800" b="0" i="0" u="none" strike="noStrike" cap="none">
                <a:solidFill>
                  <a:srgbClr val="000000"/>
                </a:solidFill>
                <a:latin typeface="Arial"/>
                <a:ea typeface="Arial"/>
                <a:cs typeface="Arial"/>
                <a:sym typeface="Arial"/>
              </a:rPr>
            </a:br>
            <a:endParaRPr lang="en" sz="2800" b="0" i="0" u="none" strike="noStrike" cap="none">
              <a:solidFill>
                <a:srgbClr val="000000"/>
              </a:solidFill>
              <a:latin typeface="Arial"/>
              <a:ea typeface="Arial"/>
              <a:cs typeface="Arial"/>
              <a:sym typeface="Arial"/>
            </a:endParaRPr>
          </a:p>
        </p:txBody>
      </p:sp>
      <p:sp>
        <p:nvSpPr>
          <p:cNvPr id="202" name="Shape 20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05" name="Shape 205"/>
          <p:cNvSpPr/>
          <p:nvPr/>
        </p:nvSpPr>
        <p:spPr>
          <a:xfrm>
            <a:off x="284343" y="747869"/>
            <a:ext cx="8625074" cy="4009453"/>
          </a:xfrm>
          <a:prstGeom prst="rect">
            <a:avLst/>
          </a:prstGeom>
          <a:noFill/>
          <a:ln>
            <a:noFill/>
          </a:ln>
        </p:spPr>
        <p:txBody>
          <a:bodyPr lIns="91425" tIns="45700" rIns="91425" bIns="45700" anchor="t" anchorCtr="0">
            <a:noAutofit/>
          </a:bodyPr>
          <a:lstStyle/>
          <a:p>
            <a:pPr marL="285750" marR="0" lvl="0" indent="-2730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Opens September 14</a:t>
            </a:r>
            <a:r>
              <a:rPr lang="en" sz="2000" b="0" i="0" u="none" strike="noStrike" cap="none" baseline="30000" dirty="0">
                <a:solidFill>
                  <a:srgbClr val="000000"/>
                </a:solidFill>
                <a:latin typeface="Verdana"/>
                <a:ea typeface="Verdana"/>
                <a:cs typeface="Verdana"/>
                <a:sym typeface="Verdana"/>
              </a:rPr>
              <a:t>th</a:t>
            </a:r>
            <a:r>
              <a:rPr lang="en" sz="2000" b="0" i="0" u="none" strike="noStrike" cap="none" dirty="0">
                <a:solidFill>
                  <a:srgbClr val="000000"/>
                </a:solidFill>
                <a:latin typeface="Verdana"/>
                <a:ea typeface="Verdana"/>
                <a:cs typeface="Verdana"/>
                <a:sym typeface="Verdana"/>
              </a:rPr>
              <a:t>  </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Visit </a:t>
            </a:r>
            <a:r>
              <a:rPr lang="en" sz="2000" b="0" i="0" u="sng" strike="noStrike" cap="none" dirty="0">
                <a:solidFill>
                  <a:schemeClr val="hlink"/>
                </a:solidFill>
                <a:latin typeface="Verdana"/>
                <a:ea typeface="Verdana"/>
                <a:cs typeface="Verdana"/>
                <a:sym typeface="Verdana"/>
                <a:hlinkClick r:id="rId4"/>
              </a:rPr>
              <a:t>www.FloridaKeyClub.org/Dues</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Access the Membership Update Center by logging on with your Advisor’s information</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Update the membership list with the new members</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730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Print out the invoice and give it to your bookkeeper or pay with a credit card. </a:t>
            </a:r>
          </a:p>
          <a:p>
            <a:pPr marL="0" marR="0" lvl="0"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
            </a:r>
            <a:br>
              <a:rPr lang="en" sz="2000" b="0" i="0" u="none" strike="noStrike" cap="none" dirty="0">
                <a:solidFill>
                  <a:srgbClr val="000000"/>
                </a:solidFill>
                <a:latin typeface="Verdana"/>
                <a:ea typeface="Verdana"/>
                <a:cs typeface="Verdana"/>
                <a:sym typeface="Verdana"/>
              </a:rPr>
            </a:br>
            <a:endParaRPr lang="en" sz="20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1" name="Shape 21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2" name="Shape 212"/>
          <p:cNvSpPr txBox="1"/>
          <p:nvPr/>
        </p:nvSpPr>
        <p:spPr>
          <a:xfrm>
            <a:off x="1047916" y="1109261"/>
            <a:ext cx="7544415" cy="1634337"/>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5400" b="0" i="0" u="none" strike="noStrike" cap="none" dirty="0">
                <a:solidFill>
                  <a:srgbClr val="000000"/>
                </a:solidFill>
                <a:latin typeface="Verdana"/>
                <a:ea typeface="Verdana"/>
                <a:cs typeface="Verdana"/>
                <a:sym typeface="Verdana"/>
              </a:rPr>
              <a:t>Developing a Club Budget</a:t>
            </a:r>
          </a:p>
          <a:p>
            <a:pPr marL="0" marR="0" lvl="0" indent="0" algn="ctr" rtl="0">
              <a:lnSpc>
                <a:spcPct val="100000"/>
              </a:lnSpc>
              <a:spcBef>
                <a:spcPts val="0"/>
              </a:spcBef>
              <a:spcAft>
                <a:spcPts val="0"/>
              </a:spcAft>
              <a:buClr>
                <a:srgbClr val="000000"/>
              </a:buClr>
              <a:buSzPct val="25000"/>
              <a:buFont typeface="Arial"/>
              <a:buNone/>
            </a:pPr>
            <a:r>
              <a:rPr lang="en" sz="5400" b="0" i="0" u="none" strike="noStrike" cap="none" dirty="0">
                <a:solidFill>
                  <a:srgbClr val="000000"/>
                </a:solidFill>
                <a:latin typeface="Verdana"/>
                <a:ea typeface="Verdana"/>
                <a:cs typeface="Verdana"/>
                <a:sym typeface="Verdana"/>
              </a:rPr>
              <a:t/>
            </a:r>
            <a:br>
              <a:rPr lang="en" sz="5400" b="0" i="0" u="none" strike="noStrike" cap="none" dirty="0">
                <a:solidFill>
                  <a:srgbClr val="000000"/>
                </a:solidFill>
                <a:latin typeface="Verdana"/>
                <a:ea typeface="Verdana"/>
                <a:cs typeface="Verdana"/>
                <a:sym typeface="Verdana"/>
              </a:rPr>
            </a:br>
            <a:endParaRPr lang="en" sz="5400" b="0" i="0" u="none" strike="noStrike" cap="none" dirty="0">
              <a:solidFill>
                <a:srgbClr val="000000"/>
              </a:solidFill>
              <a:latin typeface="Verdana"/>
              <a:ea typeface="Verdana"/>
              <a:cs typeface="Verdana"/>
              <a:sym typeface="Verdana"/>
            </a:endParaRPr>
          </a:p>
        </p:txBody>
      </p:sp>
      <p:pic>
        <p:nvPicPr>
          <p:cNvPr id="214" name="Shape 214"/>
          <p:cNvPicPr preferRelativeResize="0"/>
          <p:nvPr/>
        </p:nvPicPr>
        <p:blipFill rotWithShape="1">
          <a:blip r:embed="rId3">
            <a:alphaModFix/>
          </a:blip>
          <a:srcRect/>
          <a:stretch/>
        </p:blipFill>
        <p:spPr>
          <a:xfrm>
            <a:off x="0" y="4118375"/>
            <a:ext cx="9144000" cy="10251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Shape 22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21" name="Shape 221"/>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600" b="1" i="0" u="none" strike="noStrike" cap="none">
                <a:solidFill>
                  <a:srgbClr val="000000"/>
                </a:solidFill>
                <a:latin typeface="Verdana"/>
                <a:ea typeface="Verdana"/>
                <a:cs typeface="Verdana"/>
                <a:sym typeface="Verdana"/>
              </a:rPr>
              <a:t>What is a budget?</a:t>
            </a:r>
          </a:p>
          <a:p>
            <a:pPr marL="0" marR="0" lvl="0" indent="0" algn="ctr" rtl="0">
              <a:lnSpc>
                <a:spcPct val="100000"/>
              </a:lnSpc>
              <a:spcBef>
                <a:spcPts val="0"/>
              </a:spcBef>
              <a:spcAft>
                <a:spcPts val="0"/>
              </a:spcAft>
              <a:buClr>
                <a:srgbClr val="000000"/>
              </a:buClr>
              <a:buSzPct val="25000"/>
              <a:buFont typeface="Arial"/>
              <a:buNone/>
            </a:pPr>
            <a:r>
              <a:rPr lang="en" sz="3600" b="0" i="0" u="none" strike="noStrike" cap="none">
                <a:solidFill>
                  <a:srgbClr val="000000"/>
                </a:solidFill>
                <a:latin typeface="Verdana"/>
                <a:ea typeface="Verdana"/>
                <a:cs typeface="Verdana"/>
                <a:sym typeface="Verdana"/>
              </a:rPr>
              <a:t/>
            </a:r>
            <a:br>
              <a:rPr lang="en" sz="3600" b="0" i="0" u="none" strike="noStrike" cap="none">
                <a:solidFill>
                  <a:srgbClr val="000000"/>
                </a:solidFill>
                <a:latin typeface="Verdana"/>
                <a:ea typeface="Verdana"/>
                <a:cs typeface="Verdana"/>
                <a:sym typeface="Verdana"/>
              </a:rPr>
            </a:br>
            <a:endParaRPr lang="en" sz="3600" b="0" i="0" u="none" strike="noStrike" cap="none">
              <a:solidFill>
                <a:srgbClr val="000000"/>
              </a:solidFill>
              <a:latin typeface="Verdana"/>
              <a:ea typeface="Verdana"/>
              <a:cs typeface="Verdana"/>
              <a:sym typeface="Verdana"/>
            </a:endParaRPr>
          </a:p>
        </p:txBody>
      </p:sp>
      <p:sp>
        <p:nvSpPr>
          <p:cNvPr id="222" name="Shape 22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25" name="Shape 225"/>
          <p:cNvSpPr/>
          <p:nvPr/>
        </p:nvSpPr>
        <p:spPr>
          <a:xfrm>
            <a:off x="682387" y="1069095"/>
            <a:ext cx="5943598" cy="230832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What is a budget?</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Why plan?</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What are the components of a budget?</a:t>
            </a:r>
          </a:p>
          <a:p>
            <a:pPr marL="285750" marR="0" lvl="0" indent="-28575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Income Portion of Budget</a:t>
            </a:r>
          </a:p>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231" name="Shape 23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34" name="Shape 234"/>
          <p:cNvPicPr preferRelativeResize="0"/>
          <p:nvPr/>
        </p:nvPicPr>
        <p:blipFill rotWithShape="1">
          <a:blip r:embed="rId3">
            <a:alphaModFix/>
          </a:blip>
          <a:srcRect/>
          <a:stretch/>
        </p:blipFill>
        <p:spPr>
          <a:xfrm>
            <a:off x="265387" y="777300"/>
            <a:ext cx="8340732" cy="4366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Expense Portion of Budget</a:t>
            </a:r>
          </a:p>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240" name="Shape 24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243" name="Shape 243"/>
          <p:cNvPicPr preferRelativeResize="0"/>
          <p:nvPr/>
        </p:nvPicPr>
        <p:blipFill rotWithShape="1">
          <a:blip r:embed="rId3">
            <a:alphaModFix/>
          </a:blip>
          <a:srcRect/>
          <a:stretch/>
        </p:blipFill>
        <p:spPr>
          <a:xfrm>
            <a:off x="284343" y="735178"/>
            <a:ext cx="8321775" cy="392737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p:nvPr/>
        </p:nvSpPr>
        <p:spPr>
          <a:xfrm>
            <a:off x="0" y="430764"/>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49" name="Shape 249"/>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50" name="Shape 250"/>
          <p:cNvSpPr txBox="1"/>
          <p:nvPr/>
        </p:nvSpPr>
        <p:spPr>
          <a:xfrm>
            <a:off x="799791" y="1449895"/>
            <a:ext cx="7544415" cy="137755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5400" b="0" i="0" u="none" strike="noStrike" cap="none">
                <a:solidFill>
                  <a:srgbClr val="000000"/>
                </a:solidFill>
                <a:latin typeface="Verdana"/>
                <a:ea typeface="Verdana"/>
                <a:cs typeface="Verdana"/>
                <a:sym typeface="Verdana"/>
              </a:rPr>
              <a:t>Fundraising</a:t>
            </a:r>
          </a:p>
          <a:p>
            <a:pPr marL="0" marR="0" lvl="0" indent="0" algn="l" rtl="0">
              <a:lnSpc>
                <a:spcPct val="100000"/>
              </a:lnSpc>
              <a:spcBef>
                <a:spcPts val="0"/>
              </a:spcBef>
              <a:spcAft>
                <a:spcPts val="0"/>
              </a:spcAft>
              <a:buClr>
                <a:srgbClr val="000000"/>
              </a:buClr>
              <a:buSzPct val="25000"/>
              <a:buFont typeface="Arial"/>
              <a:buNone/>
            </a:pPr>
            <a:r>
              <a:rPr lang="en" sz="5400" b="0" i="0" u="none" strike="noStrike" cap="none">
                <a:solidFill>
                  <a:srgbClr val="000000"/>
                </a:solidFill>
                <a:latin typeface="Verdana"/>
                <a:ea typeface="Verdana"/>
                <a:cs typeface="Verdana"/>
                <a:sym typeface="Verdana"/>
              </a:rPr>
              <a:t/>
            </a:r>
            <a:br>
              <a:rPr lang="en" sz="5400" b="0" i="0" u="none" strike="noStrike" cap="none">
                <a:solidFill>
                  <a:srgbClr val="000000"/>
                </a:solidFill>
                <a:latin typeface="Verdana"/>
                <a:ea typeface="Verdana"/>
                <a:cs typeface="Verdana"/>
                <a:sym typeface="Verdana"/>
              </a:rPr>
            </a:br>
            <a:endParaRPr lang="en" sz="5400" b="0" i="0" u="none" strike="noStrike" cap="none">
              <a:solidFill>
                <a:srgbClr val="000000"/>
              </a:solidFill>
              <a:latin typeface="Verdana"/>
              <a:ea typeface="Verdana"/>
              <a:cs typeface="Verdana"/>
              <a:sym typeface="Verdana"/>
            </a:endParaRPr>
          </a:p>
        </p:txBody>
      </p:sp>
      <p:pic>
        <p:nvPicPr>
          <p:cNvPr id="252" name="Shape 252"/>
          <p:cNvPicPr preferRelativeResize="0"/>
          <p:nvPr/>
        </p:nvPicPr>
        <p:blipFill rotWithShape="1">
          <a:blip r:embed="rId3">
            <a:alphaModFix/>
          </a:blip>
          <a:srcRect/>
          <a:stretch/>
        </p:blipFill>
        <p:spPr>
          <a:xfrm>
            <a:off x="0" y="4118375"/>
            <a:ext cx="9144000" cy="10251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Shape 25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59" name="Shape 25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600" b="1" i="0" u="none" strike="noStrike" cap="none">
                <a:solidFill>
                  <a:srgbClr val="000000"/>
                </a:solidFill>
                <a:latin typeface="Verdana"/>
                <a:ea typeface="Verdana"/>
                <a:cs typeface="Verdana"/>
                <a:sym typeface="Verdana"/>
              </a:rPr>
              <a:t>Why do we Fundraise?</a:t>
            </a:r>
          </a:p>
          <a:p>
            <a:pPr marL="0" marR="0" lvl="0" indent="0" algn="ctr" rtl="0">
              <a:lnSpc>
                <a:spcPct val="100000"/>
              </a:lnSpc>
              <a:spcBef>
                <a:spcPts val="0"/>
              </a:spcBef>
              <a:spcAft>
                <a:spcPts val="0"/>
              </a:spcAft>
              <a:buClr>
                <a:srgbClr val="000000"/>
              </a:buClr>
              <a:buSzPct val="25000"/>
              <a:buFont typeface="Arial"/>
              <a:buNone/>
            </a:pPr>
            <a:r>
              <a:rPr lang="en" sz="3600" b="0" i="0" u="none" strike="noStrike" cap="none">
                <a:solidFill>
                  <a:srgbClr val="000000"/>
                </a:solidFill>
                <a:latin typeface="Verdana"/>
                <a:ea typeface="Verdana"/>
                <a:cs typeface="Verdana"/>
                <a:sym typeface="Verdana"/>
              </a:rPr>
              <a:t/>
            </a:r>
            <a:br>
              <a:rPr lang="en" sz="3600" b="0" i="0" u="none" strike="noStrike" cap="none">
                <a:solidFill>
                  <a:srgbClr val="000000"/>
                </a:solidFill>
                <a:latin typeface="Verdana"/>
                <a:ea typeface="Verdana"/>
                <a:cs typeface="Verdana"/>
                <a:sym typeface="Verdana"/>
              </a:rPr>
            </a:br>
            <a:endParaRPr lang="en" sz="3600" b="0" i="0" u="none" strike="noStrike" cap="none">
              <a:solidFill>
                <a:srgbClr val="000000"/>
              </a:solidFill>
              <a:latin typeface="Verdana"/>
              <a:ea typeface="Verdana"/>
              <a:cs typeface="Verdana"/>
              <a:sym typeface="Verdana"/>
            </a:endParaRPr>
          </a:p>
        </p:txBody>
      </p:sp>
      <p:sp>
        <p:nvSpPr>
          <p:cNvPr id="260" name="Shape 26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63" name="Shape 263"/>
          <p:cNvSpPr/>
          <p:nvPr/>
        </p:nvSpPr>
        <p:spPr>
          <a:xfrm>
            <a:off x="511817" y="971550"/>
            <a:ext cx="7809957" cy="2862322"/>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2400" b="0" i="0" u="none" strike="noStrike" cap="none" dirty="0">
                <a:solidFill>
                  <a:srgbClr val="000000"/>
                </a:solidFill>
                <a:latin typeface="Verdana"/>
                <a:ea typeface="Verdana"/>
                <a:cs typeface="Verdana"/>
                <a:sym typeface="Verdana"/>
              </a:rPr>
              <a:t>For Key Club activities and nonprofit organizations</a:t>
            </a:r>
          </a:p>
          <a:p>
            <a:pPr marL="342900" marR="0" lvl="0" indent="-342900" algn="l" rtl="0">
              <a:lnSpc>
                <a:spcPct val="100000"/>
              </a:lnSpc>
              <a:spcBef>
                <a:spcPts val="0"/>
              </a:spcBef>
              <a:spcAft>
                <a:spcPts val="0"/>
              </a:spcAft>
              <a:buClr>
                <a:srgbClr val="000000"/>
              </a:buClr>
              <a:buFont typeface="Arial"/>
              <a:buNone/>
            </a:pPr>
            <a:endParaRPr sz="2400" b="0" i="0" u="none" strike="noStrike" cap="none" dirty="0">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400" b="0" i="0" u="none" strike="noStrike" cap="none" dirty="0">
                <a:solidFill>
                  <a:srgbClr val="000000"/>
                </a:solidFill>
                <a:latin typeface="Verdana"/>
                <a:ea typeface="Verdana"/>
                <a:cs typeface="Verdana"/>
                <a:sym typeface="Verdana"/>
              </a:rPr>
              <a:t>District Conference/International Convention</a:t>
            </a:r>
          </a:p>
          <a:p>
            <a:pPr marL="342900" marR="0" lvl="0" indent="-342900" algn="l" rtl="0">
              <a:lnSpc>
                <a:spcPct val="100000"/>
              </a:lnSpc>
              <a:spcBef>
                <a:spcPts val="0"/>
              </a:spcBef>
              <a:spcAft>
                <a:spcPts val="0"/>
              </a:spcAft>
              <a:buClr>
                <a:srgbClr val="000000"/>
              </a:buClr>
              <a:buFont typeface="Arial"/>
              <a:buNone/>
            </a:pPr>
            <a:endParaRPr sz="2400" b="0" i="0" u="none" strike="noStrike" cap="none" dirty="0">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400" b="0" i="0" u="none" strike="noStrike" cap="none" dirty="0">
                <a:solidFill>
                  <a:srgbClr val="000000"/>
                </a:solidFill>
                <a:latin typeface="Verdana"/>
                <a:ea typeface="Verdana"/>
                <a:cs typeface="Verdana"/>
                <a:sym typeface="Verdana"/>
              </a:rPr>
              <a:t>The Eliminate Project</a:t>
            </a:r>
          </a:p>
          <a:p>
            <a:pPr marL="0" marR="0" lvl="0" indent="0" algn="l" rtl="0">
              <a:lnSpc>
                <a:spcPct val="100000"/>
              </a:lnSpc>
              <a:spcBef>
                <a:spcPts val="0"/>
              </a:spcBef>
              <a:spcAft>
                <a:spcPts val="0"/>
              </a:spcAft>
              <a:buClr>
                <a:srgbClr val="000000"/>
              </a:buClr>
              <a:buFont typeface="Arial"/>
              <a:buNone/>
            </a:pPr>
            <a:endParaRPr sz="2400" b="0" i="0" u="none" strike="noStrike" cap="none" dirty="0">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ct val="25000"/>
              <a:buFont typeface="Arial"/>
              <a:buNone/>
            </a:pPr>
            <a:r>
              <a:rPr lang="en" sz="2400" b="0" i="0" u="none" strike="noStrike" cap="none" dirty="0">
                <a:solidFill>
                  <a:srgbClr val="000000"/>
                </a:solidFill>
                <a:latin typeface="Verdana"/>
                <a:ea typeface="Verdana"/>
                <a:cs typeface="Verdana"/>
                <a:sym typeface="Verdana"/>
              </a:rPr>
              <a:t>What projects have you done in your clubs?</a:t>
            </a:r>
          </a:p>
          <a:p>
            <a:pPr marL="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69" name="Shape 26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600" b="1" i="0" u="none" strike="noStrike" cap="none" dirty="0">
                <a:solidFill>
                  <a:srgbClr val="000000"/>
                </a:solidFill>
                <a:latin typeface="Verdana"/>
                <a:ea typeface="Verdana"/>
                <a:cs typeface="Verdana"/>
                <a:sym typeface="Verdana"/>
              </a:rPr>
              <a:t>Sponsorship Fundraisers</a:t>
            </a:r>
          </a:p>
          <a:p>
            <a:pPr marL="0" marR="0" lvl="0" indent="0" algn="l" rtl="0">
              <a:lnSpc>
                <a:spcPct val="100000"/>
              </a:lnSpc>
              <a:spcBef>
                <a:spcPts val="0"/>
              </a:spcBef>
              <a:spcAft>
                <a:spcPts val="0"/>
              </a:spcAft>
              <a:buClr>
                <a:srgbClr val="000000"/>
              </a:buClr>
              <a:buSzPct val="25000"/>
              <a:buFont typeface="Arial"/>
              <a:buNone/>
            </a:pPr>
            <a:r>
              <a:rPr lang="en" sz="3600" b="0" i="0" u="none" strike="noStrike" cap="none" dirty="0">
                <a:solidFill>
                  <a:srgbClr val="000000"/>
                </a:solidFill>
                <a:latin typeface="Verdana"/>
                <a:ea typeface="Verdana"/>
                <a:cs typeface="Verdana"/>
                <a:sym typeface="Verdana"/>
              </a:rPr>
              <a:t/>
            </a:r>
            <a:br>
              <a:rPr lang="en" sz="3600" b="0" i="0" u="none" strike="noStrike" cap="none" dirty="0">
                <a:solidFill>
                  <a:srgbClr val="000000"/>
                </a:solidFill>
                <a:latin typeface="Verdana"/>
                <a:ea typeface="Verdana"/>
                <a:cs typeface="Verdana"/>
                <a:sym typeface="Verdana"/>
              </a:rPr>
            </a:br>
            <a:endParaRPr lang="en" sz="3600" b="0" i="0" u="none" strike="noStrike" cap="none" dirty="0">
              <a:solidFill>
                <a:srgbClr val="000000"/>
              </a:solidFill>
              <a:latin typeface="Verdana"/>
              <a:ea typeface="Verdana"/>
              <a:cs typeface="Verdana"/>
              <a:sym typeface="Verdana"/>
            </a:endParaRPr>
          </a:p>
        </p:txBody>
      </p:sp>
      <p:sp>
        <p:nvSpPr>
          <p:cNvPr id="270" name="Shape 27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73" name="Shape 273"/>
          <p:cNvSpPr/>
          <p:nvPr/>
        </p:nvSpPr>
        <p:spPr>
          <a:xfrm>
            <a:off x="914400" y="971550"/>
            <a:ext cx="5943598" cy="286232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400" b="0" i="0" u="none" strike="noStrike" cap="none" dirty="0">
                <a:solidFill>
                  <a:srgbClr val="000000"/>
                </a:solidFill>
                <a:latin typeface="Verdana"/>
                <a:ea typeface="Arial"/>
                <a:cs typeface="Verdana"/>
                <a:sym typeface="Arial"/>
              </a:rPr>
              <a:t>Fundraisers where you seek sponsors:</a:t>
            </a:r>
          </a:p>
          <a:p>
            <a:pPr marL="342900" marR="0" lvl="0" indent="-34290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Arial"/>
              <a:cs typeface="Verdana"/>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2400" b="0" i="0" u="none" strike="noStrike" cap="none" dirty="0">
                <a:solidFill>
                  <a:srgbClr val="000000"/>
                </a:solidFill>
                <a:latin typeface="Verdana"/>
                <a:ea typeface="Arial"/>
                <a:cs typeface="Verdana"/>
                <a:sym typeface="Arial"/>
              </a:rPr>
              <a:t>Bowl-a-thons</a:t>
            </a:r>
          </a:p>
          <a:p>
            <a:pPr marL="342900" marR="0" lvl="0" indent="-342900" algn="l" rtl="0">
              <a:lnSpc>
                <a:spcPct val="100000"/>
              </a:lnSpc>
              <a:spcBef>
                <a:spcPts val="0"/>
              </a:spcBef>
              <a:spcAft>
                <a:spcPts val="0"/>
              </a:spcAft>
              <a:buClr>
                <a:srgbClr val="000000"/>
              </a:buClr>
              <a:buFont typeface="Arial"/>
              <a:buNone/>
            </a:pPr>
            <a:endParaRPr sz="2400" b="0" i="0" u="none" strike="noStrike" cap="none" dirty="0">
              <a:solidFill>
                <a:srgbClr val="000000"/>
              </a:solidFill>
              <a:latin typeface="Verdana"/>
              <a:ea typeface="Arial"/>
              <a:cs typeface="Verdana"/>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2400" b="0" i="0" u="none" strike="noStrike" cap="none" dirty="0">
                <a:solidFill>
                  <a:srgbClr val="000000"/>
                </a:solidFill>
                <a:latin typeface="Verdana"/>
                <a:ea typeface="Arial"/>
                <a:cs typeface="Verdana"/>
                <a:sym typeface="Arial"/>
              </a:rPr>
              <a:t>Dance-a-thons</a:t>
            </a:r>
          </a:p>
          <a:p>
            <a:pPr marL="342900" marR="0" lvl="0" indent="-342900" algn="l" rtl="0">
              <a:lnSpc>
                <a:spcPct val="100000"/>
              </a:lnSpc>
              <a:spcBef>
                <a:spcPts val="0"/>
              </a:spcBef>
              <a:spcAft>
                <a:spcPts val="0"/>
              </a:spcAft>
              <a:buClr>
                <a:srgbClr val="000000"/>
              </a:buClr>
              <a:buFont typeface="Arial"/>
              <a:buNone/>
            </a:pPr>
            <a:endParaRPr sz="2400" b="0" i="0" u="none" strike="noStrike" cap="none" dirty="0">
              <a:solidFill>
                <a:srgbClr val="000000"/>
              </a:solidFill>
              <a:latin typeface="Verdana"/>
              <a:ea typeface="Arial"/>
              <a:cs typeface="Verdana"/>
              <a:sym typeface="Arial"/>
            </a:endParaRPr>
          </a:p>
          <a:p>
            <a:pPr marL="342900" marR="0" lvl="0" indent="-330200" algn="l" rtl="0">
              <a:lnSpc>
                <a:spcPct val="100000"/>
              </a:lnSpc>
              <a:spcBef>
                <a:spcPts val="0"/>
              </a:spcBef>
              <a:spcAft>
                <a:spcPts val="0"/>
              </a:spcAft>
              <a:buClr>
                <a:srgbClr val="000000"/>
              </a:buClr>
              <a:buSzPct val="100000"/>
              <a:buFont typeface="Arial"/>
              <a:buChar char="•"/>
            </a:pPr>
            <a:r>
              <a:rPr lang="en" sz="2400" b="0" i="0" u="none" strike="noStrike" cap="none" dirty="0">
                <a:solidFill>
                  <a:srgbClr val="000000"/>
                </a:solidFill>
                <a:latin typeface="Verdana"/>
                <a:ea typeface="Arial"/>
                <a:cs typeface="Verdana"/>
                <a:sym typeface="Arial"/>
              </a:rPr>
              <a:t>Walk-a-thons</a:t>
            </a:r>
          </a:p>
          <a:p>
            <a:pPr marL="0" marR="0" lvl="0" indent="0" algn="l" rtl="0">
              <a:lnSpc>
                <a:spcPct val="100000"/>
              </a:lnSpc>
              <a:spcBef>
                <a:spcPts val="0"/>
              </a:spcBef>
              <a:spcAft>
                <a:spcPts val="0"/>
              </a:spcAft>
              <a:buClr>
                <a:srgbClr val="000000"/>
              </a:buClr>
              <a:buSzPct val="25000"/>
              <a:buFont typeface="Arial"/>
              <a:buNone/>
            </a:pPr>
            <a:r>
              <a:rPr lang="en" sz="2400" b="0" i="0" u="none" strike="noStrike" cap="none" dirty="0">
                <a:solidFill>
                  <a:srgbClr val="000000"/>
                </a:solidFill>
                <a:latin typeface="Verdana"/>
                <a:ea typeface="Arial"/>
                <a:cs typeface="Verdana"/>
                <a:sym typeface="Arial"/>
              </a:rPr>
              <a:t/>
            </a:r>
            <a:br>
              <a:rPr lang="en" sz="2400" b="0" i="0" u="none" strike="noStrike" cap="none" dirty="0">
                <a:solidFill>
                  <a:srgbClr val="000000"/>
                </a:solidFill>
                <a:latin typeface="Verdana"/>
                <a:ea typeface="Arial"/>
                <a:cs typeface="Verdana"/>
                <a:sym typeface="Arial"/>
              </a:rPr>
            </a:br>
            <a:endParaRPr lang="en" sz="2400" b="0" i="0" u="none" strike="noStrike" cap="none" dirty="0">
              <a:solidFill>
                <a:srgbClr val="000000"/>
              </a:solidFill>
              <a:latin typeface="Verdana"/>
              <a:ea typeface="Arial"/>
              <a:cs typeface="Verdana"/>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pic>
        <p:nvPicPr>
          <p:cNvPr id="278" name="Shape 27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79" name="Shape 27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Sales Fundraisers</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Arial"/>
                <a:ea typeface="Arial"/>
                <a:cs typeface="Arial"/>
                <a:sym typeface="Arial"/>
              </a:rPr>
              <a:t/>
            </a: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280" name="Shape 28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83" name="Shape 283"/>
          <p:cNvSpPr/>
          <p:nvPr/>
        </p:nvSpPr>
        <p:spPr>
          <a:xfrm>
            <a:off x="360168" y="906795"/>
            <a:ext cx="8113256" cy="2677656"/>
          </a:xfrm>
          <a:prstGeom prst="rect">
            <a:avLst/>
          </a:prstGeom>
          <a:noFill/>
          <a:ln>
            <a:noFill/>
          </a:ln>
        </p:spPr>
        <p:txBody>
          <a:bodyPr lIns="91425" tIns="45700" rIns="91425" bIns="45700" anchor="t" anchorCtr="0">
            <a:noAutofit/>
          </a:bodyPr>
          <a:lstStyle/>
          <a:p>
            <a:pPr marL="342900" marR="0" lvl="0" indent="-330200" algn="l" rtl="0">
              <a:lnSpc>
                <a:spcPct val="150000"/>
              </a:lnSpc>
              <a:spcBef>
                <a:spcPts val="0"/>
              </a:spcBef>
              <a:spcAft>
                <a:spcPts val="0"/>
              </a:spcAft>
              <a:buClr>
                <a:srgbClr val="000000"/>
              </a:buClr>
              <a:buSzPct val="100000"/>
              <a:buFont typeface="Verdana"/>
              <a:buChar char="•"/>
            </a:pPr>
            <a:r>
              <a:rPr lang="en" sz="2400" b="0" i="0" u="none" strike="noStrike" cap="none" dirty="0">
                <a:solidFill>
                  <a:srgbClr val="000000"/>
                </a:solidFill>
                <a:latin typeface="Verdana"/>
                <a:ea typeface="Verdana"/>
                <a:cs typeface="Verdana"/>
                <a:sym typeface="Verdana"/>
              </a:rPr>
              <a:t>Fundraisers where you sell a product</a:t>
            </a:r>
          </a:p>
          <a:p>
            <a:pPr marL="342900" marR="0" lvl="0" indent="-330200" algn="l" rtl="0">
              <a:lnSpc>
                <a:spcPct val="150000"/>
              </a:lnSpc>
              <a:spcBef>
                <a:spcPts val="0"/>
              </a:spcBef>
              <a:spcAft>
                <a:spcPts val="0"/>
              </a:spcAft>
              <a:buClr>
                <a:srgbClr val="000000"/>
              </a:buClr>
              <a:buSzPct val="100000"/>
              <a:buFont typeface="Verdana"/>
              <a:buChar char="•"/>
            </a:pPr>
            <a:r>
              <a:rPr lang="en" sz="2400" b="0" i="0" u="none" strike="noStrike" cap="none" dirty="0">
                <a:solidFill>
                  <a:srgbClr val="000000"/>
                </a:solidFill>
                <a:latin typeface="Verdana"/>
                <a:ea typeface="Verdana"/>
                <a:cs typeface="Verdana"/>
                <a:sym typeface="Verdana"/>
              </a:rPr>
              <a:t>Key Club International and Kiwanis both have licensed merchandise:</a:t>
            </a:r>
          </a:p>
          <a:p>
            <a:pPr marL="342900" marR="0" lvl="0" indent="-330200" algn="l" rtl="0">
              <a:lnSpc>
                <a:spcPct val="150000"/>
              </a:lnSpc>
              <a:spcBef>
                <a:spcPts val="0"/>
              </a:spcBef>
              <a:spcAft>
                <a:spcPts val="0"/>
              </a:spcAft>
              <a:buClr>
                <a:srgbClr val="000000"/>
              </a:buClr>
              <a:buSzPct val="100000"/>
              <a:buFont typeface="Verdana"/>
              <a:buChar char="•"/>
            </a:pPr>
            <a:r>
              <a:rPr lang="en" sz="2400" b="0" i="0" u="sng" strike="noStrike" cap="none" dirty="0">
                <a:solidFill>
                  <a:schemeClr val="hlink"/>
                </a:solidFill>
                <a:latin typeface="Verdana"/>
                <a:ea typeface="Verdana"/>
                <a:cs typeface="Verdana"/>
                <a:sym typeface="Verdana"/>
                <a:hlinkClick r:id="rId4"/>
              </a:rPr>
              <a:t>www.keyprofits.com</a:t>
            </a:r>
          </a:p>
          <a:p>
            <a:pPr marL="342900" marR="0" lvl="0" indent="-330200" algn="l" rtl="0">
              <a:lnSpc>
                <a:spcPct val="150000"/>
              </a:lnSpc>
              <a:spcBef>
                <a:spcPts val="0"/>
              </a:spcBef>
              <a:spcAft>
                <a:spcPts val="0"/>
              </a:spcAft>
              <a:buClr>
                <a:srgbClr val="000000"/>
              </a:buClr>
              <a:buSzPct val="100000"/>
              <a:buFont typeface="Verdana"/>
              <a:buChar char="•"/>
            </a:pPr>
            <a:r>
              <a:rPr lang="en" sz="2400" b="0" i="0" u="sng" strike="noStrike" cap="none" dirty="0">
                <a:solidFill>
                  <a:schemeClr val="hlink"/>
                </a:solidFill>
                <a:latin typeface="Verdana"/>
                <a:ea typeface="Verdana"/>
                <a:cs typeface="Verdana"/>
                <a:sym typeface="Verdana"/>
                <a:hlinkClick r:id="rId5"/>
              </a:rPr>
              <a:t>www.kiwanispeanutday.com</a:t>
            </a:r>
          </a:p>
          <a:p>
            <a:pPr marL="342900" marR="0" lvl="0" indent="-342900" algn="ctr" rtl="0">
              <a:lnSpc>
                <a:spcPct val="100000"/>
              </a:lnSpc>
              <a:spcBef>
                <a:spcPts val="0"/>
              </a:spcBef>
              <a:spcAft>
                <a:spcPts val="0"/>
              </a:spcAft>
              <a:buClr>
                <a:srgbClr val="000000"/>
              </a:buClr>
              <a:buFont typeface="Arial"/>
              <a:buNone/>
            </a:pPr>
            <a:endParaRPr sz="22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288" name="Shape 28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289" name="Shape 28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400" b="1" i="0" u="none" strike="noStrike" cap="none">
                <a:solidFill>
                  <a:srgbClr val="000000"/>
                </a:solidFill>
                <a:latin typeface="Verdana"/>
                <a:ea typeface="Verdana"/>
                <a:cs typeface="Verdana"/>
                <a:sym typeface="Verdana"/>
              </a:rPr>
              <a:t>Project and Budget Resources</a:t>
            </a:r>
          </a:p>
          <a:p>
            <a:pPr marL="0" marR="0" lvl="0" indent="0" algn="ctr" rtl="0">
              <a:lnSpc>
                <a:spcPct val="100000"/>
              </a:lnSpc>
              <a:spcBef>
                <a:spcPts val="0"/>
              </a:spcBef>
              <a:spcAft>
                <a:spcPts val="0"/>
              </a:spcAft>
              <a:buClr>
                <a:srgbClr val="000000"/>
              </a:buClr>
              <a:buSzPct val="25000"/>
              <a:buFont typeface="Arial"/>
              <a:buNone/>
            </a:pPr>
            <a:r>
              <a:rPr lang="en" sz="2400" b="0" i="0" u="none" strike="noStrike" cap="none">
                <a:solidFill>
                  <a:srgbClr val="000000"/>
                </a:solidFill>
                <a:latin typeface="Verdana"/>
                <a:ea typeface="Verdana"/>
                <a:cs typeface="Verdana"/>
                <a:sym typeface="Verdana"/>
              </a:rPr>
              <a:t/>
            </a: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
        <p:nvSpPr>
          <p:cNvPr id="290" name="Shape 29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3" name="Shape 293"/>
          <p:cNvSpPr/>
          <p:nvPr/>
        </p:nvSpPr>
        <p:spPr>
          <a:xfrm>
            <a:off x="360168" y="906795"/>
            <a:ext cx="8473424" cy="3139321"/>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District Treasurer (</a:t>
            </a:r>
            <a:r>
              <a:rPr lang="en" sz="2000" b="0" i="0" u="sng" strike="noStrike" cap="none" dirty="0">
                <a:solidFill>
                  <a:schemeClr val="hlink"/>
                </a:solidFill>
                <a:latin typeface="Verdana"/>
                <a:ea typeface="Verdana"/>
                <a:cs typeface="Verdana"/>
                <a:sym typeface="Verdana"/>
                <a:hlinkClick r:id="rId4"/>
              </a:rPr>
              <a:t>treasurer@floridakeyclub.org</a:t>
            </a:r>
            <a:r>
              <a:rPr lang="en" sz="2000" b="0" i="0" u="none" strike="noStrike" cap="none" dirty="0">
                <a:solidFill>
                  <a:srgbClr val="000000"/>
                </a:solidFill>
                <a:latin typeface="Verdana"/>
                <a:ea typeface="Verdana"/>
                <a:cs typeface="Verdana"/>
                <a:sym typeface="Verdana"/>
              </a:rPr>
              <a:t> )</a:t>
            </a:r>
          </a:p>
          <a:p>
            <a:pPr marL="342900" marR="0" lvl="0" indent="-34290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Your sponsoring Kiwanis Club (their club treasurer)</a:t>
            </a:r>
          </a:p>
          <a:p>
            <a:pPr marL="342900" marR="0" lvl="0" indent="-342900" algn="l" rtl="0">
              <a:lnSpc>
                <a:spcPct val="100000"/>
              </a:lnSpc>
              <a:spcBef>
                <a:spcPts val="0"/>
              </a:spcBef>
              <a:spcAft>
                <a:spcPts val="0"/>
              </a:spcAft>
              <a:buClr>
                <a:srgbClr val="000000"/>
              </a:buClr>
              <a:buFont typeface="Arial"/>
              <a:buNone/>
            </a:pPr>
            <a:endParaRPr sz="2000" b="0" i="0" u="sng" strike="noStrike" cap="none" dirty="0">
              <a:solidFill>
                <a:schemeClr val="hlink"/>
              </a:solidFill>
              <a:latin typeface="Verdana"/>
              <a:ea typeface="Verdana"/>
              <a:cs typeface="Verdana"/>
              <a:sym typeface="Verdana"/>
              <a:hlinkClick r:id="rId5"/>
            </a:endParaRPr>
          </a:p>
          <a:p>
            <a:pPr marL="342900" marR="0" lvl="0" indent="-330200" algn="l" rtl="0">
              <a:lnSpc>
                <a:spcPct val="100000"/>
              </a:lnSpc>
              <a:spcBef>
                <a:spcPts val="0"/>
              </a:spcBef>
              <a:spcAft>
                <a:spcPts val="0"/>
              </a:spcAft>
              <a:buClr>
                <a:srgbClr val="000000"/>
              </a:buClr>
              <a:buSzPct val="100000"/>
              <a:buFont typeface="Verdana"/>
              <a:buChar char="•"/>
            </a:pPr>
            <a:r>
              <a:rPr lang="en" sz="2000" b="0" i="0" u="sng" strike="noStrike" cap="none" dirty="0">
                <a:solidFill>
                  <a:schemeClr val="hlink"/>
                </a:solidFill>
                <a:latin typeface="Verdana"/>
                <a:ea typeface="Verdana"/>
                <a:cs typeface="Verdana"/>
                <a:sym typeface="Verdana"/>
                <a:hlinkClick r:id="rId5"/>
              </a:rPr>
              <a:t>www.FloridaKeyClub.org</a:t>
            </a:r>
            <a:r>
              <a:rPr lang="en" sz="2000" b="0" i="0" u="none" strike="noStrike" cap="none" dirty="0">
                <a:solidFill>
                  <a:srgbClr val="000000"/>
                </a:solidFill>
                <a:latin typeface="Verdana"/>
                <a:ea typeface="Verdana"/>
                <a:cs typeface="Verdana"/>
                <a:sym typeface="Verdana"/>
              </a:rPr>
              <a:t> &gt; The Eliminate Project Idea book</a:t>
            </a:r>
          </a:p>
          <a:p>
            <a:pPr marL="342900" marR="0" lvl="0" indent="-342900" algn="l" rtl="0">
              <a:lnSpc>
                <a:spcPct val="100000"/>
              </a:lnSpc>
              <a:spcBef>
                <a:spcPts val="0"/>
              </a:spcBef>
              <a:spcAft>
                <a:spcPts val="0"/>
              </a:spcAft>
              <a:buClr>
                <a:srgbClr val="000000"/>
              </a:buClr>
              <a:buFont typeface="Arial"/>
              <a:buNone/>
            </a:pPr>
            <a:endParaRPr sz="2000" b="0" i="0" u="sng" strike="noStrike" cap="none" dirty="0">
              <a:solidFill>
                <a:schemeClr val="hlink"/>
              </a:solidFill>
              <a:latin typeface="Verdana"/>
              <a:ea typeface="Verdana"/>
              <a:cs typeface="Verdana"/>
              <a:sym typeface="Verdana"/>
              <a:hlinkClick r:id="rId6"/>
            </a:endParaRPr>
          </a:p>
          <a:p>
            <a:pPr marL="342900" marR="0" lvl="0" indent="-330200" algn="l" rtl="0">
              <a:lnSpc>
                <a:spcPct val="100000"/>
              </a:lnSpc>
              <a:spcBef>
                <a:spcPts val="0"/>
              </a:spcBef>
              <a:spcAft>
                <a:spcPts val="0"/>
              </a:spcAft>
              <a:buClr>
                <a:srgbClr val="000000"/>
              </a:buClr>
              <a:buSzPct val="100000"/>
              <a:buFont typeface="Verdana"/>
              <a:buChar char="•"/>
            </a:pPr>
            <a:r>
              <a:rPr lang="en" sz="2000" b="0" i="0" u="sng" strike="noStrike" cap="none" dirty="0">
                <a:solidFill>
                  <a:schemeClr val="hlink"/>
                </a:solidFill>
                <a:latin typeface="Verdana"/>
                <a:ea typeface="Verdana"/>
                <a:cs typeface="Verdana"/>
                <a:sym typeface="Verdana"/>
                <a:hlinkClick r:id="rId6"/>
              </a:rPr>
              <a:t>www.KeyClub.org</a:t>
            </a:r>
            <a:r>
              <a:rPr lang="en" sz="2000" b="0" i="0" u="none" strike="noStrike" cap="none" dirty="0">
                <a:solidFill>
                  <a:srgbClr val="000000"/>
                </a:solidFill>
                <a:latin typeface="Verdana"/>
                <a:ea typeface="Verdana"/>
                <a:cs typeface="Verdana"/>
                <a:sym typeface="Verdana"/>
              </a:rPr>
              <a:t> &gt; Fundraising Projects (search)</a:t>
            </a:r>
          </a:p>
          <a:p>
            <a:pPr marL="342900" marR="0" lvl="0" indent="-34290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Advisors, Teachers, Parents</a:t>
            </a: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11" name="Shape 111"/>
          <p:cNvSpPr txBox="1"/>
          <p:nvPr/>
        </p:nvSpPr>
        <p:spPr>
          <a:xfrm>
            <a:off x="1402028" y="-56679"/>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Trebuchet MS"/>
              <a:buNone/>
            </a:pPr>
            <a:r>
              <a:rPr lang="en" sz="2800" b="1" dirty="0">
                <a:latin typeface="Verdana"/>
                <a:ea typeface="Verdana"/>
                <a:cs typeface="Verdana"/>
                <a:sym typeface="Verdana"/>
              </a:rPr>
              <a:t>Annual and </a:t>
            </a:r>
            <a:r>
              <a:rPr lang="en" sz="2800" b="1" i="0" u="none" strike="noStrike" cap="none" dirty="0">
                <a:solidFill>
                  <a:srgbClr val="000000"/>
                </a:solidFill>
                <a:latin typeface="Verdana"/>
                <a:ea typeface="Verdana"/>
                <a:cs typeface="Verdana"/>
                <a:sym typeface="Verdana"/>
              </a:rPr>
              <a:t>Monthly Responsibilities</a:t>
            </a:r>
          </a:p>
          <a:p>
            <a:pPr marL="0" marR="0" lvl="0" indent="0" algn="l" rtl="0">
              <a:lnSpc>
                <a:spcPct val="100000"/>
              </a:lnSpc>
              <a:spcBef>
                <a:spcPts val="0"/>
              </a:spcBef>
              <a:spcAft>
                <a:spcPts val="0"/>
              </a:spcAft>
              <a:buClr>
                <a:srgbClr val="000000"/>
              </a:buClr>
              <a:buSzPct val="25000"/>
              <a:buFont typeface="Trebuchet MS"/>
              <a:buNone/>
            </a:pPr>
            <a:r>
              <a:rPr lang="en" sz="2800" b="0" i="0" u="none" strike="noStrike" cap="none" dirty="0">
                <a:solidFill>
                  <a:srgbClr val="000000"/>
                </a:solidFill>
                <a:latin typeface="Verdana"/>
                <a:ea typeface="Verdana"/>
                <a:cs typeface="Verdana"/>
                <a:sym typeface="Verdana"/>
              </a:rPr>
              <a:t/>
            </a:r>
            <a:br>
              <a:rPr lang="en" sz="2800" b="0" i="0" u="none" strike="noStrike" cap="none" dirty="0">
                <a:solidFill>
                  <a:srgbClr val="000000"/>
                </a:solidFill>
                <a:latin typeface="Verdana"/>
                <a:ea typeface="Verdana"/>
                <a:cs typeface="Verdana"/>
                <a:sym typeface="Verdana"/>
              </a:rPr>
            </a:br>
            <a:endParaRPr lang="en" sz="2800" b="0" i="0" u="none" strike="noStrike" cap="none" dirty="0">
              <a:solidFill>
                <a:srgbClr val="000000"/>
              </a:solidFill>
              <a:latin typeface="Verdana"/>
              <a:ea typeface="Verdana"/>
              <a:cs typeface="Verdana"/>
              <a:sym typeface="Verdana"/>
            </a:endParaRPr>
          </a:p>
        </p:txBody>
      </p:sp>
      <p:sp>
        <p:nvSpPr>
          <p:cNvPr id="112" name="Shape 11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5" name="Shape 115"/>
          <p:cNvSpPr/>
          <p:nvPr/>
        </p:nvSpPr>
        <p:spPr>
          <a:xfrm>
            <a:off x="454949" y="819150"/>
            <a:ext cx="8132211" cy="3046988"/>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Go to meetings</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Financial reports</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Manage the club’s bank account</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Update and Prepare a budget for the new year</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Coordinate and collect dues</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Communicate with the school bookkeeper or financial administrator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p:nvPr/>
        </p:nvSpPr>
        <p:spPr>
          <a:xfrm>
            <a:off x="0" y="430764"/>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9" name="Shape 299"/>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00" name="Shape 300"/>
          <p:cNvSpPr txBox="1"/>
          <p:nvPr/>
        </p:nvSpPr>
        <p:spPr>
          <a:xfrm>
            <a:off x="217900" y="1285774"/>
            <a:ext cx="8926099" cy="1377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The Florida Opportunity Fund </a:t>
            </a:r>
          </a:p>
          <a:p>
            <a:pPr marL="0" marR="0" lvl="0" indent="0" algn="ctr"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(FLOF)</a:t>
            </a:r>
          </a:p>
          <a:p>
            <a:pPr marL="0" marR="0" lvl="0" indent="0" algn="l"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
            </a:r>
            <a:br>
              <a:rPr lang="en" sz="4000" b="0" i="0" u="none" strike="noStrike" cap="none">
                <a:solidFill>
                  <a:srgbClr val="000000"/>
                </a:solidFill>
                <a:latin typeface="Verdana"/>
                <a:ea typeface="Verdana"/>
                <a:cs typeface="Verdana"/>
                <a:sym typeface="Verdana"/>
              </a:rPr>
            </a:br>
            <a:endParaRPr lang="en" sz="4000" b="0" i="0" u="none" strike="noStrike" cap="none">
              <a:solidFill>
                <a:srgbClr val="000000"/>
              </a:solidFill>
              <a:latin typeface="Verdana"/>
              <a:ea typeface="Verdana"/>
              <a:cs typeface="Verdana"/>
              <a:sym typeface="Verdana"/>
            </a:endParaRPr>
          </a:p>
        </p:txBody>
      </p:sp>
      <p:pic>
        <p:nvPicPr>
          <p:cNvPr id="302" name="Shape 302"/>
          <p:cNvPicPr preferRelativeResize="0"/>
          <p:nvPr/>
        </p:nvPicPr>
        <p:blipFill rotWithShape="1">
          <a:blip r:embed="rId3">
            <a:alphaModFix/>
          </a:blip>
          <a:srcRect/>
          <a:stretch/>
        </p:blipFill>
        <p:spPr>
          <a:xfrm>
            <a:off x="0" y="4118375"/>
            <a:ext cx="9144000" cy="102512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pic>
        <p:nvPicPr>
          <p:cNvPr id="308" name="Shape 30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09" name="Shape 30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How to Apply for FLOF</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Arial"/>
                <a:ea typeface="Arial"/>
                <a:cs typeface="Arial"/>
                <a:sym typeface="Arial"/>
              </a:rPr>
              <a:t/>
            </a: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310" name="Shape 31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13" name="Shape 313"/>
          <p:cNvSpPr/>
          <p:nvPr/>
        </p:nvSpPr>
        <p:spPr>
          <a:xfrm>
            <a:off x="530774" y="742950"/>
            <a:ext cx="8226993" cy="3139321"/>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Florida Opportunity Fund (FLOF) is a grant for service projects in the Florida District. </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Go to </a:t>
            </a:r>
            <a:r>
              <a:rPr lang="en" sz="2000" b="0" i="0" u="sng" strike="noStrike" cap="none" dirty="0">
                <a:solidFill>
                  <a:schemeClr val="hlink"/>
                </a:solidFill>
                <a:latin typeface="Verdana"/>
                <a:ea typeface="Verdana"/>
                <a:cs typeface="Verdana"/>
                <a:sym typeface="Verdana"/>
                <a:hlinkClick r:id="rId4"/>
              </a:rPr>
              <a:t>www.FloridaKeyClub.org/FLOF</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Download and complete the application</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Follow instructions and fill out application</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Applications need to be received by </a:t>
            </a:r>
            <a:r>
              <a:rPr lang="en-US" sz="2000" dirty="0" smtClean="0">
                <a:latin typeface="Verdana"/>
                <a:ea typeface="Verdana"/>
                <a:cs typeface="Verdana"/>
                <a:sym typeface="Verdana"/>
              </a:rPr>
              <a:t>June 1</a:t>
            </a:r>
            <a:r>
              <a:rPr lang="en" sz="2000" b="0" i="0" u="none" strike="noStrike" cap="none" dirty="0" smtClean="0">
                <a:solidFill>
                  <a:srgbClr val="000000"/>
                </a:solidFill>
                <a:latin typeface="Verdana"/>
                <a:ea typeface="Verdana"/>
                <a:cs typeface="Verdana"/>
                <a:sym typeface="Verdana"/>
              </a:rPr>
              <a:t>, </a:t>
            </a:r>
            <a:r>
              <a:rPr lang="en" sz="2000" b="0" i="0" u="none" strike="noStrike" cap="none" dirty="0">
                <a:solidFill>
                  <a:srgbClr val="000000"/>
                </a:solidFill>
                <a:latin typeface="Verdana"/>
                <a:ea typeface="Verdana"/>
                <a:cs typeface="Verdana"/>
                <a:sym typeface="Verdana"/>
              </a:rPr>
              <a:t>2016.</a:t>
            </a:r>
          </a:p>
          <a:p>
            <a:pPr marL="342900" marR="0" lvl="0" indent="-34290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18" name="Shape 31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19" name="Shape 31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How to Apply for YOF</a:t>
            </a:r>
          </a:p>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320" name="Shape 32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23" name="Shape 323"/>
          <p:cNvSpPr/>
          <p:nvPr/>
        </p:nvSpPr>
        <p:spPr>
          <a:xfrm>
            <a:off x="454949" y="831945"/>
            <a:ext cx="8378643" cy="2862300"/>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The Youth Opportunities Fund (YOF) is International’s grant program.</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It has another application that can either be completed electronically </a:t>
            </a:r>
            <a:r>
              <a:rPr lang="en-US" sz="2000" dirty="0" smtClean="0">
                <a:latin typeface="Verdana"/>
                <a:ea typeface="Verdana"/>
                <a:cs typeface="Verdana"/>
                <a:sym typeface="Verdana"/>
              </a:rPr>
              <a:t>(</a:t>
            </a:r>
            <a:r>
              <a:rPr lang="en-US" sz="2000" dirty="0" err="1" smtClean="0">
                <a:latin typeface="Verdana"/>
                <a:ea typeface="Verdana"/>
                <a:cs typeface="Verdana"/>
                <a:sym typeface="Verdana"/>
              </a:rPr>
              <a:t>Reviewr</a:t>
            </a:r>
            <a:r>
              <a:rPr lang="en-US" sz="2000" dirty="0" smtClean="0">
                <a:latin typeface="Verdana"/>
                <a:ea typeface="Verdana"/>
                <a:cs typeface="Verdana"/>
                <a:sym typeface="Verdana"/>
              </a:rPr>
              <a:t>) </a:t>
            </a:r>
            <a:r>
              <a:rPr lang="en" sz="2000" b="0" i="0" u="none" strike="noStrike" cap="none" dirty="0" smtClean="0">
                <a:solidFill>
                  <a:srgbClr val="000000"/>
                </a:solidFill>
                <a:latin typeface="Verdana"/>
                <a:ea typeface="Verdana"/>
                <a:cs typeface="Verdana"/>
                <a:sym typeface="Verdana"/>
              </a:rPr>
              <a:t>or </a:t>
            </a:r>
            <a:r>
              <a:rPr lang="en" sz="2000" b="0" i="0" u="none" strike="noStrike" cap="none" dirty="0">
                <a:solidFill>
                  <a:srgbClr val="000000"/>
                </a:solidFill>
                <a:latin typeface="Verdana"/>
                <a:ea typeface="Verdana"/>
                <a:cs typeface="Verdana"/>
                <a:sym typeface="Verdana"/>
              </a:rPr>
              <a:t>on paper</a:t>
            </a:r>
          </a:p>
          <a:p>
            <a:pPr marL="285750" marR="0" lvl="0" indent="-285750" algn="l" rtl="0">
              <a:lnSpc>
                <a:spcPct val="100000"/>
              </a:lnSpc>
              <a:spcBef>
                <a:spcPts val="0"/>
              </a:spcBef>
              <a:spcAft>
                <a:spcPts val="0"/>
              </a:spcAft>
              <a:buClr>
                <a:srgbClr val="000000"/>
              </a:buClr>
              <a:buFont typeface="Arial"/>
              <a:buNone/>
            </a:pPr>
            <a:endParaRPr sz="2000" b="0" i="0" u="sng" strike="noStrike" cap="none" dirty="0">
              <a:solidFill>
                <a:schemeClr val="hlink"/>
              </a:solidFill>
              <a:latin typeface="Verdana"/>
              <a:ea typeface="Verdana"/>
              <a:cs typeface="Verdana"/>
              <a:sym typeface="Verdana"/>
              <a:hlinkClick r:id="rId4"/>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sng" strike="noStrike" cap="none" dirty="0">
                <a:solidFill>
                  <a:schemeClr val="hlink"/>
                </a:solidFill>
                <a:latin typeface="Verdana"/>
                <a:ea typeface="Verdana"/>
                <a:cs typeface="Verdana"/>
                <a:sym typeface="Verdana"/>
                <a:hlinkClick r:id="rId4"/>
              </a:rPr>
              <a:t>http://www.keyclub.org/service/fund/yof/yofgrant.aspx</a:t>
            </a:r>
          </a:p>
          <a:p>
            <a:pPr marL="285750" marR="0" lvl="0" indent="-28575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Applications must be postmarked by October 15.</a:t>
            </a:r>
          </a:p>
          <a:p>
            <a:pPr marL="342900" marR="0" lvl="0" indent="-34290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pic>
        <p:nvPicPr>
          <p:cNvPr id="328" name="Shape 32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29" name="Shape 329"/>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400" b="1" i="0" u="none" strike="noStrike" cap="none">
                <a:solidFill>
                  <a:srgbClr val="000000"/>
                </a:solidFill>
                <a:latin typeface="Verdana"/>
                <a:ea typeface="Verdana"/>
                <a:cs typeface="Verdana"/>
                <a:sym typeface="Verdana"/>
              </a:rPr>
              <a:t>Distinguished Treasurer Award</a:t>
            </a:r>
          </a:p>
          <a:p>
            <a:pPr marL="0" marR="0" lvl="0" indent="0" algn="ctr" rtl="0">
              <a:lnSpc>
                <a:spcPct val="100000"/>
              </a:lnSpc>
              <a:spcBef>
                <a:spcPts val="0"/>
              </a:spcBef>
              <a:spcAft>
                <a:spcPts val="0"/>
              </a:spcAft>
              <a:buClr>
                <a:srgbClr val="000000"/>
              </a:buClr>
              <a:buSzPct val="25000"/>
              <a:buFont typeface="Arial"/>
              <a:buNone/>
            </a:pPr>
            <a:r>
              <a:rPr lang="en" sz="2400" b="0" i="0" u="none" strike="noStrike" cap="none">
                <a:solidFill>
                  <a:srgbClr val="000000"/>
                </a:solidFill>
                <a:latin typeface="Verdana"/>
                <a:ea typeface="Verdana"/>
                <a:cs typeface="Verdana"/>
                <a:sym typeface="Verdana"/>
              </a:rPr>
              <a:t/>
            </a: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
        <p:nvSpPr>
          <p:cNvPr id="330" name="Shape 33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33" name="Shape 333"/>
          <p:cNvSpPr/>
          <p:nvPr/>
        </p:nvSpPr>
        <p:spPr>
          <a:xfrm>
            <a:off x="1072300" y="678902"/>
            <a:ext cx="5943598" cy="3785699"/>
          </a:xfrm>
          <a:prstGeom prst="rect">
            <a:avLst/>
          </a:prstGeom>
          <a:noFill/>
          <a:ln>
            <a:noFill/>
          </a:ln>
        </p:spPr>
        <p:txBody>
          <a:bodyPr lIns="91425" tIns="45700" rIns="91425" bIns="45700" anchor="t" anchorCtr="0">
            <a:noAutofit/>
          </a:bodyPr>
          <a:lstStyle/>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Complete a minimum of 75 hours of service</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Submit Club Dues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Attend Club Meetings and DCMs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Coordinate and participate in all club or district fundraising activities</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Attend KCKC, SZR, and DCON</a:t>
            </a:r>
          </a:p>
          <a:p>
            <a:pPr marL="285750" marR="0" lvl="0" indent="-28575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600" b="0" i="0" u="none" strike="noStrike" cap="none">
                <a:solidFill>
                  <a:srgbClr val="000000"/>
                </a:solidFill>
                <a:latin typeface="Verdana"/>
                <a:ea typeface="Verdana"/>
                <a:cs typeface="Verdana"/>
                <a:sym typeface="Verdana"/>
              </a:rPr>
              <a:t>Participate with member recruitment </a:t>
            </a:r>
          </a:p>
          <a:p>
            <a:pPr marL="0" marR="0" lvl="0" indent="0" algn="l" rtl="0">
              <a:lnSpc>
                <a:spcPct val="100000"/>
              </a:lnSpc>
              <a:spcBef>
                <a:spcPts val="0"/>
              </a:spcBef>
              <a:spcAft>
                <a:spcPts val="0"/>
              </a:spcAft>
              <a:buClr>
                <a:srgbClr val="000000"/>
              </a:buClr>
              <a:buSzPct val="25000"/>
              <a:buFont typeface="Arial"/>
              <a:buNone/>
            </a:pPr>
            <a:r>
              <a:rPr lang="en" sz="1600" b="0" i="0" u="none" strike="noStrike" cap="none">
                <a:solidFill>
                  <a:srgbClr val="000000"/>
                </a:solidFill>
                <a:latin typeface="Verdana"/>
                <a:ea typeface="Verdana"/>
                <a:cs typeface="Verdana"/>
                <a:sym typeface="Verdana"/>
              </a:rPr>
              <a:t/>
            </a:r>
            <a:br>
              <a:rPr lang="en" sz="1600" b="0" i="0" u="none" strike="noStrike" cap="none">
                <a:solidFill>
                  <a:srgbClr val="000000"/>
                </a:solidFill>
                <a:latin typeface="Verdana"/>
                <a:ea typeface="Verdana"/>
                <a:cs typeface="Verdana"/>
                <a:sym typeface="Verdana"/>
              </a:rPr>
            </a:br>
            <a:r>
              <a:rPr lang="en" sz="1600" b="0" i="0" u="none" strike="noStrike" cap="none">
                <a:solidFill>
                  <a:srgbClr val="000000"/>
                </a:solidFill>
                <a:latin typeface="Verdana"/>
                <a:ea typeface="Verdana"/>
                <a:cs typeface="Verdana"/>
                <a:sym typeface="Verdana"/>
              </a:rPr>
              <a:t/>
            </a:r>
            <a:br>
              <a:rPr lang="en" sz="1600" b="0" i="0" u="none" strike="noStrike" cap="none">
                <a:solidFill>
                  <a:srgbClr val="000000"/>
                </a:solidFill>
                <a:latin typeface="Verdana"/>
                <a:ea typeface="Verdana"/>
                <a:cs typeface="Verdana"/>
                <a:sym typeface="Verdana"/>
              </a:rPr>
            </a:br>
            <a:endParaRPr lang="en" sz="1600" b="0" i="0" u="none" strike="noStrike" cap="none">
              <a:solidFill>
                <a:srgbClr val="000000"/>
              </a:solidFill>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pic>
        <p:nvPicPr>
          <p:cNvPr id="338" name="Shape 338"/>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39" name="Shape 339"/>
          <p:cNvSpPr txBox="1"/>
          <p:nvPr/>
        </p:nvSpPr>
        <p:spPr>
          <a:xfrm>
            <a:off x="1386154"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200" b="1" i="0" u="none" strike="noStrike" cap="none">
                <a:solidFill>
                  <a:srgbClr val="000000"/>
                </a:solidFill>
                <a:latin typeface="Verdana"/>
                <a:ea typeface="Verdana"/>
                <a:cs typeface="Verdana"/>
                <a:sym typeface="Verdana"/>
              </a:rPr>
              <a:t>Governor’s Project</a:t>
            </a:r>
          </a:p>
          <a:p>
            <a:pPr marL="0" marR="0" lvl="0" indent="0" algn="ctr" rtl="0">
              <a:lnSpc>
                <a:spcPct val="100000"/>
              </a:lnSpc>
              <a:spcBef>
                <a:spcPts val="0"/>
              </a:spcBef>
              <a:spcAft>
                <a:spcPts val="0"/>
              </a:spcAft>
              <a:buClr>
                <a:srgbClr val="000000"/>
              </a:buClr>
              <a:buSzPct val="25000"/>
              <a:buFont typeface="Arial"/>
              <a:buNone/>
            </a:pPr>
            <a:r>
              <a:rPr lang="en" sz="3200" b="0" i="0" u="none" strike="noStrike" cap="none">
                <a:solidFill>
                  <a:srgbClr val="000000"/>
                </a:solidFill>
                <a:latin typeface="Verdana"/>
                <a:ea typeface="Verdana"/>
                <a:cs typeface="Verdana"/>
                <a:sym typeface="Verdana"/>
              </a:rPr>
              <a:t/>
            </a:r>
            <a:br>
              <a:rPr lang="en" sz="3200" b="0" i="0" u="none" strike="noStrike" cap="none">
                <a:solidFill>
                  <a:srgbClr val="000000"/>
                </a:solidFill>
                <a:latin typeface="Verdana"/>
                <a:ea typeface="Verdana"/>
                <a:cs typeface="Verdana"/>
                <a:sym typeface="Verdana"/>
              </a:rPr>
            </a:br>
            <a:endParaRPr lang="en" sz="3200" b="0" i="0" u="none" strike="noStrike" cap="none">
              <a:solidFill>
                <a:srgbClr val="000000"/>
              </a:solidFill>
              <a:latin typeface="Verdana"/>
              <a:ea typeface="Verdana"/>
              <a:cs typeface="Verdana"/>
              <a:sym typeface="Verdana"/>
            </a:endParaRPr>
          </a:p>
        </p:txBody>
      </p:sp>
      <p:sp>
        <p:nvSpPr>
          <p:cNvPr id="340" name="Shape 340"/>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41" name="Shape 341"/>
          <p:cNvSpPr/>
          <p:nvPr/>
        </p:nvSpPr>
        <p:spPr>
          <a:xfrm>
            <a:off x="152400" y="1215975"/>
            <a:ext cx="5450958" cy="233910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1" i="0" u="sng" strike="noStrike" cap="none" dirty="0">
                <a:solidFill>
                  <a:srgbClr val="000000"/>
                </a:solidFill>
                <a:latin typeface="Verdana"/>
                <a:ea typeface="Verdana"/>
                <a:cs typeface="Verdana"/>
                <a:sym typeface="Verdana"/>
              </a:rPr>
              <a:t>Feeding Our Future</a:t>
            </a:r>
          </a:p>
          <a:p>
            <a:pPr marL="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Project created by Governor Martha Grace</a:t>
            </a: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Includes food banks, food drives, and supplying needs for those homeless or hungry. </a:t>
            </a:r>
          </a:p>
          <a:p>
            <a:pPr marL="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Verdana"/>
              <a:ea typeface="Verdana"/>
              <a:cs typeface="Verdana"/>
              <a:sym typeface="Verdana"/>
            </a:endParaRPr>
          </a:p>
        </p:txBody>
      </p:sp>
      <p:pic>
        <p:nvPicPr>
          <p:cNvPr id="7" name="Picture 6"/>
          <p:cNvPicPr>
            <a:picLocks noChangeAspect="1"/>
          </p:cNvPicPr>
          <p:nvPr/>
        </p:nvPicPr>
        <p:blipFill>
          <a:blip r:embed="rId4"/>
          <a:stretch>
            <a:fillRect/>
          </a:stretch>
        </p:blipFill>
        <p:spPr>
          <a:xfrm>
            <a:off x="5407815" y="519483"/>
            <a:ext cx="3736185" cy="305462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347" name="Shape 347"/>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48" name="Shape 348"/>
          <p:cNvSpPr txBox="1"/>
          <p:nvPr/>
        </p:nvSpPr>
        <p:spPr>
          <a:xfrm>
            <a:off x="1241700" y="0"/>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200" b="1" i="0" u="none" strike="noStrike" cap="none">
                <a:solidFill>
                  <a:srgbClr val="000000"/>
                </a:solidFill>
                <a:latin typeface="Verdana"/>
                <a:ea typeface="Verdana"/>
                <a:cs typeface="Verdana"/>
                <a:sym typeface="Verdana"/>
              </a:rPr>
              <a:t>Governor’s Project</a:t>
            </a:r>
          </a:p>
          <a:p>
            <a:pPr marL="0" marR="0" lvl="0" indent="0" algn="l" rtl="0">
              <a:lnSpc>
                <a:spcPct val="100000"/>
              </a:lnSpc>
              <a:spcBef>
                <a:spcPts val="0"/>
              </a:spcBef>
              <a:spcAft>
                <a:spcPts val="0"/>
              </a:spcAft>
              <a:buClr>
                <a:srgbClr val="000000"/>
              </a:buClr>
              <a:buSzPct val="25000"/>
              <a:buFont typeface="Arial"/>
              <a:buNone/>
            </a:pPr>
            <a:r>
              <a:rPr lang="en" sz="3200" b="0" i="0" u="none" strike="noStrike" cap="none">
                <a:solidFill>
                  <a:srgbClr val="000000"/>
                </a:solidFill>
                <a:latin typeface="Verdana"/>
                <a:ea typeface="Verdana"/>
                <a:cs typeface="Verdana"/>
                <a:sym typeface="Verdana"/>
              </a:rPr>
              <a:t/>
            </a:r>
            <a:br>
              <a:rPr lang="en" sz="3200" b="0" i="0" u="none" strike="noStrike" cap="none">
                <a:solidFill>
                  <a:srgbClr val="000000"/>
                </a:solidFill>
                <a:latin typeface="Verdana"/>
                <a:ea typeface="Verdana"/>
                <a:cs typeface="Verdana"/>
                <a:sym typeface="Verdana"/>
              </a:rPr>
            </a:br>
            <a:endParaRPr lang="en" sz="3200" b="0" i="0" u="none" strike="noStrike" cap="none">
              <a:solidFill>
                <a:srgbClr val="000000"/>
              </a:solidFill>
              <a:latin typeface="Verdana"/>
              <a:ea typeface="Verdana"/>
              <a:cs typeface="Verdana"/>
              <a:sym typeface="Verdana"/>
            </a:endParaRPr>
          </a:p>
        </p:txBody>
      </p:sp>
      <p:sp>
        <p:nvSpPr>
          <p:cNvPr id="349" name="Shape 349"/>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50" name="Shape 350"/>
          <p:cNvSpPr/>
          <p:nvPr/>
        </p:nvSpPr>
        <p:spPr>
          <a:xfrm>
            <a:off x="228600" y="1038966"/>
            <a:ext cx="5470451" cy="252376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How does this apply to your position?</a:t>
            </a:r>
          </a:p>
          <a:p>
            <a:pPr marL="0" marR="0" lvl="0" indent="0" algn="l"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Verdana"/>
              <a:ea typeface="Verdana"/>
              <a:cs typeface="Verdana"/>
              <a:sym typeface="Verdana"/>
            </a:endParaRP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Raise money for an organization that supplies food for the homeless</a:t>
            </a:r>
          </a:p>
          <a:p>
            <a:pPr marL="285750" marR="0" lvl="0"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Raise money for supplies needed in a project</a:t>
            </a:r>
          </a:p>
          <a:p>
            <a:pPr marL="285750" marR="0" lvl="1" indent="-285750" algn="l" rtl="0">
              <a:lnSpc>
                <a:spcPct val="100000"/>
              </a:lnSpc>
              <a:spcBef>
                <a:spcPts val="0"/>
              </a:spcBef>
              <a:spcAft>
                <a:spcPts val="0"/>
              </a:spcAft>
              <a:buClr>
                <a:srgbClr val="000000"/>
              </a:buClr>
              <a:buSzPct val="100000"/>
              <a:buFont typeface="Verdana"/>
              <a:buChar char="•"/>
            </a:pPr>
            <a:r>
              <a:rPr lang="en" sz="1800" b="0" i="0" u="none" strike="noStrike" cap="none" dirty="0">
                <a:solidFill>
                  <a:srgbClr val="000000"/>
                </a:solidFill>
                <a:latin typeface="Verdana"/>
                <a:ea typeface="Verdana"/>
                <a:cs typeface="Verdana"/>
                <a:sym typeface="Verdana"/>
              </a:rPr>
              <a:t>Ex. Raise money for canned foods to give to a food bank </a:t>
            </a:r>
          </a:p>
          <a:p>
            <a:pPr marL="0" marR="0" lvl="0" indent="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p:txBody>
      </p:sp>
      <p:pic>
        <p:nvPicPr>
          <p:cNvPr id="2" name="Picture 1"/>
          <p:cNvPicPr>
            <a:picLocks noChangeAspect="1"/>
          </p:cNvPicPr>
          <p:nvPr/>
        </p:nvPicPr>
        <p:blipFill>
          <a:blip r:embed="rId4"/>
          <a:stretch>
            <a:fillRect/>
          </a:stretch>
        </p:blipFill>
        <p:spPr>
          <a:xfrm>
            <a:off x="5407815" y="519483"/>
            <a:ext cx="3736185" cy="305462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pic>
        <p:nvPicPr>
          <p:cNvPr id="356" name="Shape 356"/>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357" name="Shape 357"/>
          <p:cNvSpPr txBox="1"/>
          <p:nvPr/>
        </p:nvSpPr>
        <p:spPr>
          <a:xfrm>
            <a:off x="1431073"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200" b="1" i="0" u="none" strike="noStrike" cap="none">
                <a:solidFill>
                  <a:srgbClr val="000000"/>
                </a:solidFill>
                <a:latin typeface="Verdana"/>
                <a:ea typeface="Verdana"/>
                <a:cs typeface="Verdana"/>
                <a:sym typeface="Verdana"/>
              </a:rPr>
              <a:t>Want More Help?</a:t>
            </a:r>
          </a:p>
          <a:p>
            <a:pPr marL="0" marR="0" lvl="0" indent="0" algn="l" rtl="0">
              <a:lnSpc>
                <a:spcPct val="100000"/>
              </a:lnSpc>
              <a:spcBef>
                <a:spcPts val="0"/>
              </a:spcBef>
              <a:spcAft>
                <a:spcPts val="0"/>
              </a:spcAft>
              <a:buClr>
                <a:srgbClr val="000000"/>
              </a:buClr>
              <a:buSzPct val="25000"/>
              <a:buFont typeface="Arial"/>
              <a:buNone/>
            </a:pPr>
            <a:r>
              <a:rPr lang="en" sz="3200" b="0" i="0" u="none" strike="noStrike" cap="none">
                <a:solidFill>
                  <a:srgbClr val="000000"/>
                </a:solidFill>
                <a:latin typeface="Verdana"/>
                <a:ea typeface="Verdana"/>
                <a:cs typeface="Verdana"/>
                <a:sym typeface="Verdana"/>
              </a:rPr>
              <a:t/>
            </a:r>
            <a:br>
              <a:rPr lang="en" sz="3200" b="0" i="0" u="none" strike="noStrike" cap="none">
                <a:solidFill>
                  <a:srgbClr val="000000"/>
                </a:solidFill>
                <a:latin typeface="Verdana"/>
                <a:ea typeface="Verdana"/>
                <a:cs typeface="Verdana"/>
                <a:sym typeface="Verdana"/>
              </a:rPr>
            </a:br>
            <a:endParaRPr lang="en" sz="3200" b="0" i="0" u="none" strike="noStrike" cap="none">
              <a:solidFill>
                <a:srgbClr val="000000"/>
              </a:solidFill>
              <a:latin typeface="Verdana"/>
              <a:ea typeface="Verdana"/>
              <a:cs typeface="Verdana"/>
              <a:sym typeface="Verdana"/>
            </a:endParaRPr>
          </a:p>
        </p:txBody>
      </p:sp>
      <p:sp>
        <p:nvSpPr>
          <p:cNvPr id="358" name="Shape 358"/>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359" name="Shape 359"/>
          <p:cNvPicPr preferRelativeResize="0"/>
          <p:nvPr/>
        </p:nvPicPr>
        <p:blipFill rotWithShape="1">
          <a:blip r:embed="rId4">
            <a:alphaModFix/>
          </a:blip>
          <a:srcRect/>
          <a:stretch/>
        </p:blipFill>
        <p:spPr>
          <a:xfrm>
            <a:off x="7029385" y="1682816"/>
            <a:ext cx="1855199" cy="911700"/>
          </a:xfrm>
          <a:prstGeom prst="rect">
            <a:avLst/>
          </a:prstGeom>
          <a:noFill/>
          <a:ln>
            <a:noFill/>
          </a:ln>
        </p:spPr>
      </p:pic>
      <p:pic>
        <p:nvPicPr>
          <p:cNvPr id="360" name="Shape 360"/>
          <p:cNvPicPr preferRelativeResize="0"/>
          <p:nvPr/>
        </p:nvPicPr>
        <p:blipFill rotWithShape="1">
          <a:blip r:embed="rId5">
            <a:alphaModFix/>
          </a:blip>
          <a:srcRect/>
          <a:stretch/>
        </p:blipFill>
        <p:spPr>
          <a:xfrm>
            <a:off x="8021996" y="4118385"/>
            <a:ext cx="1122000" cy="1025097"/>
          </a:xfrm>
          <a:prstGeom prst="rect">
            <a:avLst/>
          </a:prstGeom>
          <a:noFill/>
          <a:ln>
            <a:noFill/>
          </a:ln>
        </p:spPr>
      </p:pic>
      <p:sp>
        <p:nvSpPr>
          <p:cNvPr id="361" name="Shape 361"/>
          <p:cNvSpPr/>
          <p:nvPr/>
        </p:nvSpPr>
        <p:spPr>
          <a:xfrm>
            <a:off x="914400" y="1038966"/>
            <a:ext cx="5943598" cy="2923876"/>
          </a:xfrm>
          <a:prstGeom prst="rect">
            <a:avLst/>
          </a:prstGeom>
          <a:noFill/>
          <a:ln>
            <a:noFill/>
          </a:ln>
        </p:spPr>
        <p:txBody>
          <a:bodyPr lIns="91425" tIns="45700" rIns="91425" bIns="45700" anchor="t" anchorCtr="0">
            <a:noAutofit/>
          </a:bodyPr>
          <a:lstStyle/>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District Treasurer Alyssa Frank at </a:t>
            </a:r>
            <a:r>
              <a:rPr lang="en" sz="2200" b="0" i="0" u="sng" strike="noStrike" cap="none">
                <a:solidFill>
                  <a:schemeClr val="hlink"/>
                </a:solidFill>
                <a:latin typeface="Verdana"/>
                <a:ea typeface="Verdana"/>
                <a:cs typeface="Verdana"/>
                <a:sym typeface="Verdana"/>
                <a:hlinkClick r:id="rId6"/>
              </a:rPr>
              <a:t>treasurer@floridakeyclub.org</a:t>
            </a:r>
          </a:p>
          <a:p>
            <a:pPr marL="342900" marR="0" lvl="0" indent="-34290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a:p>
            <a:pPr marL="342900" marR="0" lvl="0" indent="-330200" algn="l" rtl="0">
              <a:lnSpc>
                <a:spcPct val="100000"/>
              </a:lnSpc>
              <a:spcBef>
                <a:spcPts val="0"/>
              </a:spcBef>
              <a:spcAft>
                <a:spcPts val="0"/>
              </a:spcAft>
              <a:buClr>
                <a:srgbClr val="000000"/>
              </a:buClr>
              <a:buSzPct val="100000"/>
              <a:buFont typeface="Verdana"/>
              <a:buChar char="•"/>
            </a:pPr>
            <a:r>
              <a:rPr lang="en" sz="2200" b="0" i="0" u="none" strike="noStrike" cap="none">
                <a:solidFill>
                  <a:srgbClr val="000000"/>
                </a:solidFill>
                <a:latin typeface="Verdana"/>
                <a:ea typeface="Verdana"/>
                <a:cs typeface="Verdana"/>
                <a:sym typeface="Verdana"/>
              </a:rPr>
              <a:t>Your Division’s Lieutenant Governor at </a:t>
            </a:r>
            <a:r>
              <a:rPr lang="en" sz="2200" b="0" i="0" u="sng" strike="noStrike" cap="none">
                <a:solidFill>
                  <a:schemeClr val="hlink"/>
                </a:solidFill>
                <a:latin typeface="Verdana"/>
                <a:ea typeface="Verdana"/>
                <a:cs typeface="Verdana"/>
                <a:sym typeface="Verdana"/>
                <a:hlinkClick r:id="rId7"/>
              </a:rPr>
              <a:t>www.floridakeyclub.org/district-board</a:t>
            </a:r>
          </a:p>
          <a:p>
            <a:pPr marL="342900" marR="0" lvl="0" indent="-342900" algn="l" rtl="0">
              <a:lnSpc>
                <a:spcPct val="100000"/>
              </a:lnSpc>
              <a:spcBef>
                <a:spcPts val="0"/>
              </a:spcBef>
              <a:spcAft>
                <a:spcPts val="0"/>
              </a:spcAft>
              <a:buClr>
                <a:srgbClr val="000000"/>
              </a:buClr>
              <a:buFont typeface="Arial"/>
              <a:buNone/>
            </a:pPr>
            <a:endParaRPr sz="2200" b="0" i="0" u="sng" strike="noStrike" cap="none">
              <a:solidFill>
                <a:schemeClr val="hlink"/>
              </a:solidFill>
              <a:latin typeface="Verdana"/>
              <a:ea typeface="Verdana"/>
              <a:cs typeface="Verdana"/>
              <a:sym typeface="Verdana"/>
              <a:hlinkClick r:id="rId8"/>
            </a:endParaRPr>
          </a:p>
          <a:p>
            <a:pPr marL="342900" marR="0" lvl="0" indent="-330200" algn="l" rtl="0">
              <a:lnSpc>
                <a:spcPct val="100000"/>
              </a:lnSpc>
              <a:spcBef>
                <a:spcPts val="0"/>
              </a:spcBef>
              <a:spcAft>
                <a:spcPts val="0"/>
              </a:spcAft>
              <a:buClr>
                <a:srgbClr val="000000"/>
              </a:buClr>
              <a:buSzPct val="100000"/>
              <a:buFont typeface="Verdana"/>
              <a:buChar char="•"/>
            </a:pPr>
            <a:r>
              <a:rPr lang="en" sz="2200" b="0" i="0" u="sng" strike="noStrike" cap="none">
                <a:solidFill>
                  <a:schemeClr val="hlink"/>
                </a:solidFill>
                <a:latin typeface="Verdana"/>
                <a:ea typeface="Verdana"/>
                <a:cs typeface="Verdana"/>
                <a:sym typeface="Verdana"/>
                <a:hlinkClick r:id="rId8"/>
              </a:rPr>
              <a:t>www.floridakeyclub.org/dues</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31" name="Shape 13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800" b="1" dirty="0">
                <a:latin typeface="Verdana"/>
                <a:ea typeface="Verdana"/>
                <a:cs typeface="Verdana"/>
                <a:sym typeface="Verdana"/>
              </a:rPr>
              <a:t>Bylaws</a:t>
            </a:r>
            <a:endParaRPr lang="en" sz="2800" b="1" i="0" u="none" strike="noStrike" cap="none" dirty="0">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ct val="25000"/>
              <a:buFont typeface="Arial"/>
              <a:buNone/>
            </a:pPr>
            <a:r>
              <a:rPr lang="en" sz="2800" b="0" i="0" u="none" strike="noStrike" cap="none" dirty="0">
                <a:solidFill>
                  <a:srgbClr val="000000"/>
                </a:solidFill>
                <a:latin typeface="Verdana"/>
                <a:ea typeface="Verdana"/>
                <a:cs typeface="Verdana"/>
                <a:sym typeface="Verdana"/>
              </a:rPr>
              <a:t/>
            </a:r>
            <a:br>
              <a:rPr lang="en" sz="2800" b="0" i="0" u="none" strike="noStrike" cap="none" dirty="0">
                <a:solidFill>
                  <a:srgbClr val="000000"/>
                </a:solidFill>
                <a:latin typeface="Verdana"/>
                <a:ea typeface="Verdana"/>
                <a:cs typeface="Verdana"/>
                <a:sym typeface="Verdana"/>
              </a:rPr>
            </a:br>
            <a:endParaRPr lang="en" sz="2800" b="0" i="0" u="none" strike="noStrike" cap="none" dirty="0">
              <a:solidFill>
                <a:srgbClr val="000000"/>
              </a:solidFill>
              <a:latin typeface="Verdana"/>
              <a:ea typeface="Verdana"/>
              <a:cs typeface="Verdana"/>
              <a:sym typeface="Verdana"/>
            </a:endParaRPr>
          </a:p>
        </p:txBody>
      </p:sp>
      <p:sp>
        <p:nvSpPr>
          <p:cNvPr id="132" name="Shape 13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5" name="Shape 135"/>
          <p:cNvSpPr/>
          <p:nvPr/>
        </p:nvSpPr>
        <p:spPr>
          <a:xfrm>
            <a:off x="381000" y="707512"/>
            <a:ext cx="8433636" cy="286232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The Bylaws contain important information on what a club can and cannot do i.e. dues amount, committee assignments, appointed positions, elections process</a:t>
            </a:r>
          </a:p>
          <a:p>
            <a:pPr marL="342900" marR="0" lvl="0" indent="-34290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000" b="0" i="0" u="none" strike="noStrike" cap="none" dirty="0">
                <a:solidFill>
                  <a:srgbClr val="000000"/>
                </a:solidFill>
                <a:latin typeface="Verdana"/>
                <a:ea typeface="Verdana"/>
                <a:cs typeface="Verdana"/>
                <a:sym typeface="Verdana"/>
              </a:rPr>
              <a:t>A Standard Form can be found on floridakeyclub.org under Documents and Resources</a:t>
            </a:r>
          </a:p>
          <a:p>
            <a:pPr marL="342900" marR="0" lvl="0" indent="-34290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224550" y="278025"/>
            <a:ext cx="8832600" cy="10907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 name="Shape 141"/>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 name="Shape 142"/>
          <p:cNvSpPr txBox="1"/>
          <p:nvPr/>
        </p:nvSpPr>
        <p:spPr>
          <a:xfrm>
            <a:off x="1457842" y="1224270"/>
            <a:ext cx="7544415" cy="137755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6000" b="0" i="0" u="none" strike="noStrike" cap="none">
                <a:solidFill>
                  <a:srgbClr val="000000"/>
                </a:solidFill>
                <a:latin typeface="Verdana"/>
                <a:ea typeface="Verdana"/>
                <a:cs typeface="Verdana"/>
                <a:sym typeface="Verdana"/>
              </a:rPr>
              <a:t>Paying Dues</a:t>
            </a:r>
          </a:p>
        </p:txBody>
      </p:sp>
      <p:pic>
        <p:nvPicPr>
          <p:cNvPr id="144" name="Shape 144"/>
          <p:cNvPicPr preferRelativeResize="0"/>
          <p:nvPr/>
        </p:nvPicPr>
        <p:blipFill rotWithShape="1">
          <a:blip r:embed="rId3">
            <a:alphaModFix/>
          </a:blip>
          <a:srcRect/>
          <a:stretch/>
        </p:blipFill>
        <p:spPr>
          <a:xfrm>
            <a:off x="0" y="4118375"/>
            <a:ext cx="9144000" cy="10251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Shape 15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51" name="Shape 151"/>
          <p:cNvSpPr txBox="1"/>
          <p:nvPr/>
        </p:nvSpPr>
        <p:spPr>
          <a:xfrm>
            <a:off x="1220229" y="62227"/>
            <a:ext cx="6570000" cy="10389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How Much Are Dues?</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52" name="Shape 15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5" name="Shape 155"/>
          <p:cNvSpPr/>
          <p:nvPr/>
        </p:nvSpPr>
        <p:spPr>
          <a:xfrm>
            <a:off x="1072308" y="855220"/>
            <a:ext cx="5943598" cy="30470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International: $7.00</a:t>
            </a:r>
          </a:p>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District:         + </a:t>
            </a:r>
            <a:r>
              <a:rPr lang="en" sz="2200" b="0" i="0" u="sng" strike="noStrike" cap="none">
                <a:solidFill>
                  <a:srgbClr val="000000"/>
                </a:solidFill>
                <a:latin typeface="Verdana"/>
                <a:ea typeface="Verdana"/>
                <a:cs typeface="Verdana"/>
                <a:sym typeface="Verdana"/>
              </a:rPr>
              <a:t>$5.50</a:t>
            </a:r>
          </a:p>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
            </a:r>
            <a:br>
              <a:rPr lang="en" sz="2200" b="0" i="0" u="none" strike="noStrike" cap="none">
                <a:solidFill>
                  <a:srgbClr val="000000"/>
                </a:solidFill>
                <a:latin typeface="Verdana"/>
                <a:ea typeface="Verdana"/>
                <a:cs typeface="Verdana"/>
                <a:sym typeface="Verdana"/>
              </a:rPr>
            </a:br>
            <a:r>
              <a:rPr lang="en" sz="2200" b="0" i="0" u="none" strike="noStrike" cap="none">
                <a:solidFill>
                  <a:srgbClr val="000000"/>
                </a:solidFill>
                <a:latin typeface="Verdana"/>
                <a:ea typeface="Verdana"/>
                <a:cs typeface="Verdana"/>
                <a:sym typeface="Verdana"/>
              </a:rPr>
              <a:t>Club dues      $12.50 at least</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ct val="25000"/>
              <a:buFont typeface="Arial"/>
              <a:buNone/>
            </a:pPr>
            <a:r>
              <a:rPr lang="en" sz="2200" b="0" i="0" u="none" strike="noStrike" cap="none">
                <a:solidFill>
                  <a:srgbClr val="000000"/>
                </a:solidFill>
                <a:latin typeface="Verdana"/>
                <a:ea typeface="Verdana"/>
                <a:cs typeface="Verdana"/>
                <a:sym typeface="Verdana"/>
              </a:rPr>
              <a:t>A typical club charges anywhere from $20-$25, which includes a T-shirt. </a:t>
            </a:r>
          </a:p>
          <a:p>
            <a:pPr marL="0" marR="0" lvl="0" indent="0" algn="l" rtl="0">
              <a:lnSpc>
                <a:spcPct val="100000"/>
              </a:lnSpc>
              <a:spcBef>
                <a:spcPts val="0"/>
              </a:spcBef>
              <a:spcAft>
                <a:spcPts val="0"/>
              </a:spcAft>
              <a:buClr>
                <a:srgbClr val="000000"/>
              </a:buClr>
              <a:buFont typeface="Arial"/>
              <a:buNone/>
            </a:pPr>
            <a:endParaRPr sz="2200" b="0" i="0" u="none" strike="noStrike" cap="none">
              <a:solidFill>
                <a:srgbClr val="000000"/>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Shape 16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61" name="Shape 16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What Are Dues Used For?</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62" name="Shape 16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65" name="Shape 165"/>
          <p:cNvSpPr/>
          <p:nvPr/>
        </p:nvSpPr>
        <p:spPr>
          <a:xfrm>
            <a:off x="682387" y="777093"/>
            <a:ext cx="7715212" cy="34620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000" b="1" i="0" u="none" strike="noStrike" cap="none" dirty="0">
                <a:solidFill>
                  <a:srgbClr val="000000"/>
                </a:solidFill>
                <a:latin typeface="Verdana"/>
                <a:ea typeface="Verdana"/>
                <a:cs typeface="Verdana"/>
                <a:sym typeface="Verdana"/>
              </a:rPr>
              <a:t>International</a:t>
            </a:r>
          </a:p>
          <a:p>
            <a:pPr marL="0" marR="0" lvl="0" indent="0" algn="l" rtl="0">
              <a:lnSpc>
                <a:spcPct val="100000"/>
              </a:lnSpc>
              <a:spcBef>
                <a:spcPts val="0"/>
              </a:spcBef>
              <a:spcAft>
                <a:spcPts val="0"/>
              </a:spcAft>
              <a:buClr>
                <a:srgbClr val="000000"/>
              </a:buClr>
              <a:buSzPct val="25000"/>
              <a:buFont typeface="Arial"/>
              <a:buNone/>
            </a:pPr>
            <a:r>
              <a:rPr lang="en" sz="2000" b="1" i="0" u="none" strike="noStrike" cap="none" dirty="0">
                <a:solidFill>
                  <a:srgbClr val="000000"/>
                </a:solidFill>
                <a:latin typeface="Verdana"/>
                <a:ea typeface="Verdana"/>
                <a:cs typeface="Verdana"/>
                <a:sym typeface="Verdana"/>
              </a:rPr>
              <a:t>    </a:t>
            </a:r>
            <a:r>
              <a:rPr lang="en" sz="2000" b="0" i="0" u="none" strike="noStrike" cap="none" dirty="0">
                <a:solidFill>
                  <a:srgbClr val="000000"/>
                </a:solidFill>
                <a:latin typeface="Verdana"/>
                <a:ea typeface="Verdana"/>
                <a:cs typeface="Verdana"/>
                <a:sym typeface="Verdana"/>
              </a:rPr>
              <a:t>-   Club and District resources</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    -     Key Club Magazine</a:t>
            </a:r>
            <a:br>
              <a:rPr lang="en" sz="2000" b="0" i="0" u="none" strike="noStrike" cap="none" dirty="0">
                <a:solidFill>
                  <a:srgbClr val="000000"/>
                </a:solidFill>
                <a:latin typeface="Verdana"/>
                <a:ea typeface="Verdana"/>
                <a:cs typeface="Verdana"/>
                <a:sym typeface="Verdana"/>
              </a:rPr>
            </a:br>
            <a:r>
              <a:rPr lang="en" sz="2000" b="0" i="0" u="none" strike="noStrike" cap="none" dirty="0">
                <a:solidFill>
                  <a:srgbClr val="000000"/>
                </a:solidFill>
                <a:latin typeface="Verdana"/>
                <a:ea typeface="Verdana"/>
                <a:cs typeface="Verdana"/>
                <a:sym typeface="Verdana"/>
              </a:rPr>
              <a:t/>
            </a:r>
            <a:br>
              <a:rPr lang="en" sz="2000" b="0" i="0" u="none" strike="noStrike" cap="none" dirty="0">
                <a:solidFill>
                  <a:srgbClr val="000000"/>
                </a:solidFill>
                <a:latin typeface="Verdana"/>
                <a:ea typeface="Verdana"/>
                <a:cs typeface="Verdana"/>
                <a:sym typeface="Verdana"/>
              </a:rPr>
            </a:br>
            <a:endParaRPr lang="en" sz="20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000" b="1" i="0" u="none" strike="noStrike" cap="none" dirty="0">
                <a:solidFill>
                  <a:srgbClr val="000000"/>
                </a:solidFill>
                <a:latin typeface="Verdana"/>
                <a:ea typeface="Verdana"/>
                <a:cs typeface="Verdana"/>
                <a:sym typeface="Verdana"/>
              </a:rPr>
              <a:t>District</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       -    District Board expenses</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       -    General Administration</a:t>
            </a:r>
          </a:p>
          <a:p>
            <a:pPr marL="457200" marR="0" lvl="1" indent="0" algn="l" rtl="0">
              <a:lnSpc>
                <a:spcPct val="100000"/>
              </a:lnSpc>
              <a:spcBef>
                <a:spcPts val="0"/>
              </a:spcBef>
              <a:spcAft>
                <a:spcPts val="0"/>
              </a:spcAft>
              <a:buClr>
                <a:srgbClr val="000000"/>
              </a:buClr>
              <a:buSzPct val="25000"/>
              <a:buFont typeface="Arial"/>
              <a:buNone/>
            </a:pPr>
            <a:r>
              <a:rPr lang="en" sz="2000" b="0" i="0" u="none" strike="noStrike" cap="none" dirty="0">
                <a:solidFill>
                  <a:srgbClr val="000000"/>
                </a:solidFill>
                <a:latin typeface="Verdana"/>
                <a:ea typeface="Verdana"/>
                <a:cs typeface="Verdana"/>
                <a:sym typeface="Verdana"/>
              </a:rPr>
              <a:t>       -    Florida Opportunity Fund</a:t>
            </a:r>
          </a:p>
          <a:p>
            <a:pPr marL="0" marR="0" lvl="0" indent="0" algn="l" rtl="0">
              <a:lnSpc>
                <a:spcPct val="100000"/>
              </a:lnSpc>
              <a:spcBef>
                <a:spcPts val="0"/>
              </a:spcBef>
              <a:spcAft>
                <a:spcPts val="0"/>
              </a:spcAft>
              <a:buClr>
                <a:srgbClr val="000000"/>
              </a:buClr>
              <a:buFont typeface="Arial"/>
              <a:buNone/>
            </a:pPr>
            <a:endParaRPr sz="20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Shape 17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71" name="Shape 17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4000" b="1" i="0" u="none" strike="noStrike" cap="none">
                <a:solidFill>
                  <a:srgbClr val="000000"/>
                </a:solidFill>
                <a:latin typeface="Verdana"/>
                <a:ea typeface="Verdana"/>
                <a:cs typeface="Verdana"/>
                <a:sym typeface="Verdana"/>
              </a:rPr>
              <a:t>When Are Dues Due?</a:t>
            </a:r>
          </a:p>
          <a:p>
            <a:pPr marL="0" marR="0" lvl="0" indent="0" algn="l" rtl="0">
              <a:lnSpc>
                <a:spcPct val="100000"/>
              </a:lnSpc>
              <a:spcBef>
                <a:spcPts val="0"/>
              </a:spcBef>
              <a:spcAft>
                <a:spcPts val="0"/>
              </a:spcAft>
              <a:buClr>
                <a:srgbClr val="000000"/>
              </a:buClr>
              <a:buSzPct val="25000"/>
              <a:buFont typeface="Arial"/>
              <a:buNone/>
            </a:pPr>
            <a:r>
              <a:rPr lang="en" sz="4000" b="0" i="0" u="none" strike="noStrike" cap="none">
                <a:solidFill>
                  <a:srgbClr val="000000"/>
                </a:solidFill>
                <a:latin typeface="Verdana"/>
                <a:ea typeface="Verdana"/>
                <a:cs typeface="Verdana"/>
                <a:sym typeface="Verdana"/>
              </a:rPr>
              <a:t/>
            </a:r>
            <a:br>
              <a:rPr lang="en" sz="4000" b="0" i="0" u="none" strike="noStrike" cap="none">
                <a:solidFill>
                  <a:srgbClr val="000000"/>
                </a:solidFill>
                <a:latin typeface="Verdana"/>
                <a:ea typeface="Verdana"/>
                <a:cs typeface="Verdana"/>
                <a:sym typeface="Verdana"/>
              </a:rPr>
            </a:br>
            <a:endParaRPr lang="en" sz="4000" b="0" i="0" u="none" strike="noStrike" cap="none">
              <a:solidFill>
                <a:srgbClr val="000000"/>
              </a:solidFill>
              <a:latin typeface="Verdana"/>
              <a:ea typeface="Verdana"/>
              <a:cs typeface="Verdana"/>
              <a:sym typeface="Verdana"/>
            </a:endParaRPr>
          </a:p>
        </p:txBody>
      </p:sp>
      <p:sp>
        <p:nvSpPr>
          <p:cNvPr id="172" name="Shape 17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75" name="Shape 175"/>
          <p:cNvSpPr/>
          <p:nvPr/>
        </p:nvSpPr>
        <p:spPr>
          <a:xfrm>
            <a:off x="682387" y="1069095"/>
            <a:ext cx="5943598" cy="2677656"/>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Early Bird Dues: November 1</a:t>
            </a:r>
            <a:r>
              <a:rPr lang="en" sz="2400" b="0" i="0" u="none" strike="noStrike" cap="none" baseline="30000">
                <a:solidFill>
                  <a:srgbClr val="000000"/>
                </a:solidFill>
                <a:latin typeface="Verdana"/>
                <a:ea typeface="Verdana"/>
                <a:cs typeface="Verdana"/>
                <a:sym typeface="Verdana"/>
              </a:rPr>
              <a:t>st</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Send your invoice </a:t>
            </a:r>
            <a:r>
              <a:rPr lang="en" sz="2400" b="1" i="0" u="sng" strike="noStrike" cap="none">
                <a:solidFill>
                  <a:srgbClr val="000000"/>
                </a:solidFill>
                <a:latin typeface="Verdana"/>
                <a:ea typeface="Verdana"/>
                <a:cs typeface="Verdana"/>
                <a:sym typeface="Verdana"/>
              </a:rPr>
              <a:t>by</a:t>
            </a:r>
            <a:r>
              <a:rPr lang="en" sz="2400" b="0" i="0" u="none" strike="noStrike" cap="none">
                <a:solidFill>
                  <a:srgbClr val="000000"/>
                </a:solidFill>
                <a:latin typeface="Verdana"/>
                <a:ea typeface="Verdana"/>
                <a:cs typeface="Verdana"/>
                <a:sym typeface="Verdana"/>
              </a:rPr>
              <a:t> October 10</a:t>
            </a:r>
            <a:r>
              <a:rPr lang="en" sz="2400" b="0" i="0" u="none" strike="noStrike" cap="none" baseline="30000">
                <a:solidFill>
                  <a:srgbClr val="000000"/>
                </a:solidFill>
                <a:latin typeface="Verdana"/>
                <a:ea typeface="Verdana"/>
                <a:cs typeface="Verdana"/>
                <a:sym typeface="Verdana"/>
              </a:rPr>
              <a:t>th</a:t>
            </a:r>
            <a:r>
              <a:rPr lang="en" sz="2400" b="0" i="0" u="none" strike="noStrike" cap="none">
                <a:solidFill>
                  <a:srgbClr val="000000"/>
                </a:solidFill>
                <a:latin typeface="Verdana"/>
                <a:ea typeface="Verdana"/>
                <a:cs typeface="Verdana"/>
                <a:sym typeface="Verdana"/>
              </a:rPr>
              <a:t> </a:t>
            </a:r>
          </a:p>
          <a:p>
            <a:pPr marL="342900" marR="0" lvl="0" indent="-3429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2400" b="0" i="0" u="none" strike="noStrike" cap="none">
                <a:solidFill>
                  <a:srgbClr val="000000"/>
                </a:solidFill>
                <a:latin typeface="Verdana"/>
                <a:ea typeface="Verdana"/>
                <a:cs typeface="Verdana"/>
                <a:sym typeface="Verdana"/>
              </a:rPr>
              <a:t>Regular dues deadline: December 1</a:t>
            </a:r>
            <a:r>
              <a:rPr lang="en" sz="2400" b="0" i="0" u="none" strike="noStrike" cap="none" baseline="30000">
                <a:solidFill>
                  <a:srgbClr val="000000"/>
                </a:solidFill>
                <a:latin typeface="Verdana"/>
                <a:ea typeface="Verdana"/>
                <a:cs typeface="Verdana"/>
                <a:sym typeface="Verdana"/>
              </a:rPr>
              <a:t>st</a:t>
            </a:r>
          </a:p>
          <a:p>
            <a:pPr marL="0" marR="0" lvl="0" indent="0" algn="l" rtl="0">
              <a:lnSpc>
                <a:spcPct val="100000"/>
              </a:lnSpc>
              <a:spcBef>
                <a:spcPts val="0"/>
              </a:spcBef>
              <a:spcAft>
                <a:spcPts val="0"/>
              </a:spcAft>
              <a:buClr>
                <a:srgbClr val="000000"/>
              </a:buClr>
              <a:buSzPct val="25000"/>
              <a:buFont typeface="Arial"/>
              <a:buNone/>
            </a:pPr>
            <a:r>
              <a:rPr lang="en" sz="2400" b="0" i="0" u="none" strike="noStrike" cap="none">
                <a:solidFill>
                  <a:srgbClr val="000000"/>
                </a:solidFill>
                <a:latin typeface="Verdana"/>
                <a:ea typeface="Verdana"/>
                <a:cs typeface="Verdana"/>
                <a:sym typeface="Verdana"/>
              </a:rPr>
              <a:t/>
            </a:r>
            <a:br>
              <a:rPr lang="en" sz="2400" b="0" i="0" u="none" strike="noStrike" cap="none">
                <a:solidFill>
                  <a:srgbClr val="000000"/>
                </a:solidFill>
                <a:latin typeface="Verdana"/>
                <a:ea typeface="Verdana"/>
                <a:cs typeface="Verdana"/>
                <a:sym typeface="Verdana"/>
              </a:rPr>
            </a:br>
            <a:endParaRPr lang="en" sz="2400" b="0" i="0" u="none" strike="noStrike" cap="none">
              <a:solidFill>
                <a:srgbClr val="000000"/>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Shape 18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81" name="Shape 181"/>
          <p:cNvSpPr txBox="1"/>
          <p:nvPr/>
        </p:nvSpPr>
        <p:spPr>
          <a:xfrm>
            <a:off x="1336620" y="0"/>
            <a:ext cx="6569927" cy="1038966"/>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Arial"/>
                <a:ea typeface="Arial"/>
                <a:cs typeface="Arial"/>
                <a:sym typeface="Arial"/>
              </a:rPr>
              <a:t>Schedule for Early Bird Dues</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Arial"/>
                <a:ea typeface="Arial"/>
                <a:cs typeface="Arial"/>
                <a:sym typeface="Arial"/>
              </a:rPr>
              <a:t/>
            </a:r>
            <a:br>
              <a:rPr lang="en" sz="3000" b="0" i="0" u="none" strike="noStrike" cap="none">
                <a:solidFill>
                  <a:srgbClr val="000000"/>
                </a:solidFill>
                <a:latin typeface="Arial"/>
                <a:ea typeface="Arial"/>
                <a:cs typeface="Arial"/>
                <a:sym typeface="Arial"/>
              </a:rPr>
            </a:br>
            <a:endParaRPr lang="en" sz="3000" b="0" i="0" u="none" strike="noStrike" cap="none">
              <a:solidFill>
                <a:srgbClr val="000000"/>
              </a:solidFill>
              <a:latin typeface="Arial"/>
              <a:ea typeface="Arial"/>
              <a:cs typeface="Arial"/>
              <a:sym typeface="Arial"/>
            </a:endParaRPr>
          </a:p>
        </p:txBody>
      </p:sp>
      <p:sp>
        <p:nvSpPr>
          <p:cNvPr id="182" name="Shape 18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85" name="Shape 185"/>
          <p:cNvSpPr/>
          <p:nvPr/>
        </p:nvSpPr>
        <p:spPr>
          <a:xfrm>
            <a:off x="435993" y="713550"/>
            <a:ext cx="8283861" cy="3047098"/>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Verdana"/>
              <a:buChar char="•"/>
            </a:pPr>
            <a:r>
              <a:rPr lang="en" sz="1600" b="1" i="0" u="none" strike="noStrike" cap="none" dirty="0">
                <a:solidFill>
                  <a:srgbClr val="000000"/>
                </a:solidFill>
                <a:latin typeface="Verdana"/>
                <a:ea typeface="Verdana"/>
                <a:cs typeface="Verdana"/>
                <a:sym typeface="Verdana"/>
              </a:rPr>
              <a:t>1</a:t>
            </a:r>
            <a:r>
              <a:rPr lang="en" sz="1600" b="1" i="0" u="none" strike="noStrike" cap="none" baseline="30000" dirty="0">
                <a:solidFill>
                  <a:srgbClr val="000000"/>
                </a:solidFill>
                <a:latin typeface="Verdana"/>
                <a:ea typeface="Verdana"/>
                <a:cs typeface="Verdana"/>
                <a:sym typeface="Verdana"/>
              </a:rPr>
              <a:t>st</a:t>
            </a:r>
            <a:r>
              <a:rPr lang="en" sz="1600" b="1" i="0" u="none" strike="noStrike" cap="none" dirty="0">
                <a:solidFill>
                  <a:srgbClr val="000000"/>
                </a:solidFill>
                <a:latin typeface="Verdana"/>
                <a:ea typeface="Verdana"/>
                <a:cs typeface="Verdana"/>
                <a:sym typeface="Verdana"/>
              </a:rPr>
              <a:t> Week of Sept</a:t>
            </a:r>
            <a:r>
              <a:rPr lang="en" sz="1600" b="0" i="0" u="none" strike="noStrike" cap="none" dirty="0">
                <a:solidFill>
                  <a:srgbClr val="000000"/>
                </a:solidFill>
                <a:latin typeface="Verdana"/>
                <a:ea typeface="Verdana"/>
                <a:cs typeface="Verdana"/>
                <a:sym typeface="Verdana"/>
              </a:rPr>
              <a:t>. – Hold 1</a:t>
            </a:r>
            <a:r>
              <a:rPr lang="en" sz="1600" b="0" i="0" u="none" strike="noStrike" cap="none" baseline="30000" dirty="0">
                <a:solidFill>
                  <a:srgbClr val="000000"/>
                </a:solidFill>
                <a:latin typeface="Verdana"/>
                <a:ea typeface="Verdana"/>
                <a:cs typeface="Verdana"/>
                <a:sym typeface="Verdana"/>
              </a:rPr>
              <a:t>st</a:t>
            </a:r>
            <a:r>
              <a:rPr lang="en" sz="1600" b="0" i="0" u="none" strike="noStrike" cap="none" dirty="0">
                <a:solidFill>
                  <a:srgbClr val="000000"/>
                </a:solidFill>
                <a:latin typeface="Verdana"/>
                <a:ea typeface="Verdana"/>
                <a:cs typeface="Verdana"/>
                <a:sym typeface="Verdana"/>
              </a:rPr>
              <a:t> Meeting and inform members of dues and requirements</a:t>
            </a: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1" i="0" u="none" strike="noStrike" cap="none" dirty="0">
                <a:solidFill>
                  <a:srgbClr val="000000"/>
                </a:solidFill>
                <a:latin typeface="Verdana"/>
                <a:ea typeface="Verdana"/>
                <a:cs typeface="Verdana"/>
                <a:sym typeface="Verdana"/>
              </a:rPr>
              <a:t>Month of Sept</a:t>
            </a:r>
            <a:r>
              <a:rPr lang="en" sz="1600" b="0" i="0" u="none" strike="noStrike" cap="none" dirty="0">
                <a:solidFill>
                  <a:srgbClr val="000000"/>
                </a:solidFill>
                <a:latin typeface="Verdana"/>
                <a:ea typeface="Verdana"/>
                <a:cs typeface="Verdana"/>
                <a:sym typeface="Verdana"/>
              </a:rPr>
              <a:t>. – Remind potential members about application deadline</a:t>
            </a: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1" i="0" u="none" strike="noStrike" cap="none" dirty="0">
                <a:solidFill>
                  <a:srgbClr val="000000"/>
                </a:solidFill>
                <a:latin typeface="Verdana"/>
                <a:ea typeface="Verdana"/>
                <a:cs typeface="Verdana"/>
                <a:sym typeface="Verdana"/>
              </a:rPr>
              <a:t>3</a:t>
            </a:r>
            <a:r>
              <a:rPr lang="en" sz="1600" b="1" i="0" u="none" strike="noStrike" cap="none" baseline="30000" dirty="0">
                <a:solidFill>
                  <a:srgbClr val="000000"/>
                </a:solidFill>
                <a:latin typeface="Verdana"/>
                <a:ea typeface="Verdana"/>
                <a:cs typeface="Verdana"/>
                <a:sym typeface="Verdana"/>
              </a:rPr>
              <a:t>rd</a:t>
            </a:r>
            <a:r>
              <a:rPr lang="en" sz="1600" b="1" i="0" u="none" strike="noStrike" cap="none" dirty="0">
                <a:solidFill>
                  <a:srgbClr val="000000"/>
                </a:solidFill>
                <a:latin typeface="Verdana"/>
                <a:ea typeface="Verdana"/>
                <a:cs typeface="Verdana"/>
                <a:sym typeface="Verdana"/>
              </a:rPr>
              <a:t> Week of Sept</a:t>
            </a:r>
            <a:r>
              <a:rPr lang="en" sz="1600" b="0" i="0" u="none" strike="noStrike" cap="none" dirty="0">
                <a:solidFill>
                  <a:srgbClr val="000000"/>
                </a:solidFill>
                <a:latin typeface="Verdana"/>
                <a:ea typeface="Verdana"/>
                <a:cs typeface="Verdana"/>
                <a:sym typeface="Verdana"/>
              </a:rPr>
              <a:t>. – Hold Second meeting and collect application and dues</a:t>
            </a: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1" i="0" u="none" strike="noStrike" cap="none" dirty="0">
                <a:solidFill>
                  <a:srgbClr val="000000"/>
                </a:solidFill>
                <a:latin typeface="Verdana"/>
                <a:ea typeface="Verdana"/>
                <a:cs typeface="Verdana"/>
                <a:sym typeface="Verdana"/>
              </a:rPr>
              <a:t>4</a:t>
            </a:r>
            <a:r>
              <a:rPr lang="en" sz="1600" b="1" i="0" u="none" strike="noStrike" cap="none" baseline="30000" dirty="0">
                <a:solidFill>
                  <a:srgbClr val="000000"/>
                </a:solidFill>
                <a:latin typeface="Verdana"/>
                <a:ea typeface="Verdana"/>
                <a:cs typeface="Verdana"/>
                <a:sym typeface="Verdana"/>
              </a:rPr>
              <a:t>th</a:t>
            </a:r>
            <a:r>
              <a:rPr lang="en" sz="1600" b="1" i="0" u="none" strike="noStrike" cap="none" dirty="0">
                <a:solidFill>
                  <a:srgbClr val="000000"/>
                </a:solidFill>
                <a:latin typeface="Verdana"/>
                <a:ea typeface="Verdana"/>
                <a:cs typeface="Verdana"/>
                <a:sym typeface="Verdana"/>
              </a:rPr>
              <a:t> Week of Sept. </a:t>
            </a:r>
            <a:r>
              <a:rPr lang="en" sz="1600" b="0" i="0" u="none" strike="noStrike" cap="none" dirty="0">
                <a:solidFill>
                  <a:srgbClr val="000000"/>
                </a:solidFill>
                <a:latin typeface="Verdana"/>
                <a:ea typeface="Verdana"/>
                <a:cs typeface="Verdana"/>
                <a:sym typeface="Verdana"/>
              </a:rPr>
              <a:t>– Finalize club roster</a:t>
            </a:r>
          </a:p>
          <a:p>
            <a:pPr marL="0" marR="0" lvl="0" indent="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ct val="100000"/>
              <a:buFont typeface="Verdana"/>
              <a:buChar char="•"/>
            </a:pPr>
            <a:r>
              <a:rPr lang="en" sz="1600" b="1" i="0" u="none" strike="noStrike" cap="none" dirty="0">
                <a:solidFill>
                  <a:srgbClr val="000000"/>
                </a:solidFill>
                <a:latin typeface="Verdana"/>
                <a:ea typeface="Verdana"/>
                <a:cs typeface="Verdana"/>
                <a:sym typeface="Verdana"/>
              </a:rPr>
              <a:t>October 1st </a:t>
            </a:r>
            <a:r>
              <a:rPr lang="en" sz="1600" b="0" i="0" u="none" strike="noStrike" cap="none" dirty="0">
                <a:solidFill>
                  <a:srgbClr val="000000"/>
                </a:solidFill>
                <a:latin typeface="Verdana"/>
                <a:ea typeface="Verdana"/>
                <a:cs typeface="Verdana"/>
                <a:sym typeface="Verdana"/>
              </a:rPr>
              <a:t>– Update the Membership Update Center</a:t>
            </a:r>
          </a:p>
          <a:p>
            <a:pPr marL="0" marR="0" lvl="0" indent="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Font typeface="Arial"/>
              <a:buNone/>
            </a:pPr>
            <a:endParaRPr sz="16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Shape 190"/>
          <p:cNvPicPr preferRelativeResize="0"/>
          <p:nvPr/>
        </p:nvPicPr>
        <p:blipFill rotWithShape="1">
          <a:blip r:embed="rId3">
            <a:alphaModFix/>
          </a:blip>
          <a:srcRect/>
          <a:stretch/>
        </p:blipFill>
        <p:spPr>
          <a:xfrm>
            <a:off x="0" y="4118375"/>
            <a:ext cx="9144000" cy="1025124"/>
          </a:xfrm>
          <a:prstGeom prst="rect">
            <a:avLst/>
          </a:prstGeom>
          <a:noFill/>
          <a:ln>
            <a:noFill/>
          </a:ln>
        </p:spPr>
      </p:pic>
      <p:sp>
        <p:nvSpPr>
          <p:cNvPr id="191" name="Shape 191"/>
          <p:cNvSpPr txBox="1"/>
          <p:nvPr/>
        </p:nvSpPr>
        <p:spPr>
          <a:xfrm>
            <a:off x="1402029" y="30126"/>
            <a:ext cx="6569927" cy="1038966"/>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3000" b="1" i="0" u="none" strike="noStrike" cap="none">
                <a:solidFill>
                  <a:srgbClr val="000000"/>
                </a:solidFill>
                <a:latin typeface="Verdana"/>
                <a:ea typeface="Verdana"/>
                <a:cs typeface="Verdana"/>
                <a:sym typeface="Verdana"/>
              </a:rPr>
              <a:t>Schedule for Early Bird Dues</a:t>
            </a:r>
          </a:p>
          <a:p>
            <a:pPr marL="0" marR="0" lvl="0" indent="0" algn="l" rtl="0">
              <a:lnSpc>
                <a:spcPct val="100000"/>
              </a:lnSpc>
              <a:spcBef>
                <a:spcPts val="0"/>
              </a:spcBef>
              <a:spcAft>
                <a:spcPts val="0"/>
              </a:spcAft>
              <a:buClr>
                <a:srgbClr val="000000"/>
              </a:buClr>
              <a:buSzPct val="25000"/>
              <a:buFont typeface="Arial"/>
              <a:buNone/>
            </a:pPr>
            <a:r>
              <a:rPr lang="en" sz="3000" b="0" i="0" u="none" strike="noStrike" cap="none">
                <a:solidFill>
                  <a:srgbClr val="000000"/>
                </a:solidFill>
                <a:latin typeface="Verdana"/>
                <a:ea typeface="Verdana"/>
                <a:cs typeface="Verdana"/>
                <a:sym typeface="Verdana"/>
              </a:rPr>
              <a:t/>
            </a:r>
            <a:br>
              <a:rPr lang="en" sz="3000" b="0" i="0" u="none" strike="noStrike" cap="none">
                <a:solidFill>
                  <a:srgbClr val="000000"/>
                </a:solidFill>
                <a:latin typeface="Verdana"/>
                <a:ea typeface="Verdana"/>
                <a:cs typeface="Verdana"/>
                <a:sym typeface="Verdana"/>
              </a:rPr>
            </a:br>
            <a:endParaRPr lang="en" sz="3000" b="0" i="0" u="none" strike="noStrike" cap="none">
              <a:solidFill>
                <a:srgbClr val="000000"/>
              </a:solidFill>
              <a:latin typeface="Verdana"/>
              <a:ea typeface="Verdana"/>
              <a:cs typeface="Verdana"/>
              <a:sym typeface="Verdana"/>
            </a:endParaRPr>
          </a:p>
        </p:txBody>
      </p:sp>
      <p:sp>
        <p:nvSpPr>
          <p:cNvPr id="192" name="Shape 192"/>
          <p:cNvSpPr txBox="1"/>
          <p:nvPr/>
        </p:nvSpPr>
        <p:spPr>
          <a:xfrm>
            <a:off x="1454300" y="2031725"/>
            <a:ext cx="1283100" cy="2138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95" name="Shape 195"/>
          <p:cNvSpPr/>
          <p:nvPr/>
        </p:nvSpPr>
        <p:spPr>
          <a:xfrm>
            <a:off x="682387" y="701278"/>
            <a:ext cx="8075380" cy="3620115"/>
          </a:xfrm>
          <a:prstGeom prst="rect">
            <a:avLst/>
          </a:prstGeom>
          <a:noFill/>
          <a:ln>
            <a:noFill/>
          </a:ln>
        </p:spPr>
        <p:txBody>
          <a:bodyPr lIns="91425" tIns="45700" rIns="91425" bIns="45700" anchor="t" anchorCtr="0">
            <a:noAutofit/>
          </a:bodyPr>
          <a:lstStyle/>
          <a:p>
            <a:pPr marL="285750" marR="0" lvl="0" indent="-285750" algn="l" rtl="0">
              <a:lnSpc>
                <a:spcPct val="140000"/>
              </a:lnSpc>
              <a:spcBef>
                <a:spcPts val="0"/>
              </a:spcBef>
              <a:spcAft>
                <a:spcPts val="0"/>
              </a:spcAft>
              <a:buClr>
                <a:srgbClr val="000000"/>
              </a:buClr>
              <a:buSzPct val="100000"/>
              <a:buFont typeface="Verdana"/>
              <a:buChar char="•"/>
            </a:pPr>
            <a:r>
              <a:rPr lang="en" sz="1800" b="1" i="0" u="none" strike="noStrike" cap="none" dirty="0">
                <a:solidFill>
                  <a:srgbClr val="000000"/>
                </a:solidFill>
                <a:latin typeface="Verdana"/>
                <a:ea typeface="Verdana"/>
                <a:cs typeface="Verdana"/>
                <a:sym typeface="Verdana"/>
              </a:rPr>
              <a:t>October 4th </a:t>
            </a:r>
            <a:r>
              <a:rPr lang="en" sz="1800" b="0" i="0" u="none" strike="noStrike" cap="none" dirty="0">
                <a:solidFill>
                  <a:srgbClr val="000000"/>
                </a:solidFill>
                <a:latin typeface="Verdana"/>
                <a:ea typeface="Verdana"/>
                <a:cs typeface="Verdana"/>
                <a:sym typeface="Verdana"/>
              </a:rPr>
              <a:t>– Generate Membership Update Center Invoice</a:t>
            </a:r>
          </a:p>
          <a:p>
            <a:pPr marL="285750" marR="0" lvl="0" indent="-285750" algn="l" rtl="0">
              <a:lnSpc>
                <a:spcPct val="140000"/>
              </a:lnSpc>
              <a:spcBef>
                <a:spcPts val="0"/>
              </a:spcBef>
              <a:spcAft>
                <a:spcPts val="0"/>
              </a:spcAft>
              <a:buClr>
                <a:srgbClr val="000000"/>
              </a:buClr>
              <a:buSzPct val="100000"/>
              <a:buFont typeface="Verdana"/>
              <a:buChar char="•"/>
            </a:pPr>
            <a:r>
              <a:rPr lang="en" sz="1800" b="1" i="0" u="none" strike="noStrike" cap="none" dirty="0">
                <a:solidFill>
                  <a:srgbClr val="000000"/>
                </a:solidFill>
                <a:latin typeface="Verdana"/>
                <a:ea typeface="Verdana"/>
                <a:cs typeface="Verdana"/>
                <a:sym typeface="Verdana"/>
              </a:rPr>
              <a:t>October 6th </a:t>
            </a:r>
            <a:r>
              <a:rPr lang="en" sz="1800" b="0" i="0" u="none" strike="noStrike" cap="none" dirty="0">
                <a:solidFill>
                  <a:srgbClr val="000000"/>
                </a:solidFill>
                <a:latin typeface="Verdana"/>
                <a:ea typeface="Verdana"/>
                <a:cs typeface="Verdana"/>
                <a:sym typeface="Verdana"/>
              </a:rPr>
              <a:t>– contact the bookkeeper</a:t>
            </a:r>
          </a:p>
          <a:p>
            <a:pPr marL="285750" marR="0" lvl="0" indent="-285750" algn="l" rtl="0">
              <a:lnSpc>
                <a:spcPct val="140000"/>
              </a:lnSpc>
              <a:spcBef>
                <a:spcPts val="0"/>
              </a:spcBef>
              <a:spcAft>
                <a:spcPts val="0"/>
              </a:spcAft>
              <a:buClr>
                <a:srgbClr val="000000"/>
              </a:buClr>
              <a:buSzPct val="100000"/>
              <a:buFont typeface="Verdana"/>
              <a:buChar char="•"/>
            </a:pPr>
            <a:r>
              <a:rPr lang="en" sz="1800" b="1" i="0" u="none" strike="noStrike" cap="none" dirty="0">
                <a:solidFill>
                  <a:srgbClr val="000000"/>
                </a:solidFill>
                <a:latin typeface="Verdana"/>
                <a:ea typeface="Verdana"/>
                <a:cs typeface="Verdana"/>
                <a:sym typeface="Verdana"/>
              </a:rPr>
              <a:t>October 10th </a:t>
            </a:r>
            <a:r>
              <a:rPr lang="en" sz="1800" b="0" i="0" u="none" strike="noStrike" cap="none" dirty="0">
                <a:solidFill>
                  <a:srgbClr val="000000"/>
                </a:solidFill>
                <a:latin typeface="Verdana"/>
                <a:ea typeface="Verdana"/>
                <a:cs typeface="Verdana"/>
                <a:sym typeface="Verdana"/>
              </a:rPr>
              <a:t>– Send the check!</a:t>
            </a:r>
          </a:p>
          <a:p>
            <a:pPr marL="285750" marR="0" lvl="0" indent="-285750" algn="l" rtl="0">
              <a:lnSpc>
                <a:spcPct val="140000"/>
              </a:lnSpc>
              <a:spcBef>
                <a:spcPts val="0"/>
              </a:spcBef>
              <a:spcAft>
                <a:spcPts val="0"/>
              </a:spcAft>
              <a:buClr>
                <a:srgbClr val="000000"/>
              </a:buClr>
              <a:buSzPct val="100000"/>
              <a:buFont typeface="Verdana"/>
              <a:buChar char="•"/>
            </a:pPr>
            <a:r>
              <a:rPr lang="en" sz="1800" b="1" i="0" u="none" strike="noStrike" cap="none" dirty="0">
                <a:solidFill>
                  <a:srgbClr val="000000"/>
                </a:solidFill>
                <a:latin typeface="Verdana"/>
                <a:ea typeface="Verdana"/>
                <a:cs typeface="Verdana"/>
                <a:sym typeface="Verdana"/>
              </a:rPr>
              <a:t>October 15</a:t>
            </a:r>
            <a:r>
              <a:rPr lang="en" sz="1800" b="1" i="0" u="none" strike="noStrike" cap="none" baseline="30000" dirty="0">
                <a:solidFill>
                  <a:srgbClr val="000000"/>
                </a:solidFill>
                <a:latin typeface="Verdana"/>
                <a:ea typeface="Verdana"/>
                <a:cs typeface="Verdana"/>
                <a:sym typeface="Verdana"/>
              </a:rPr>
              <a:t>th</a:t>
            </a:r>
            <a:r>
              <a:rPr lang="en" sz="1800" b="1" i="0" u="none" strike="noStrike" cap="none" dirty="0">
                <a:solidFill>
                  <a:srgbClr val="000000"/>
                </a:solidFill>
                <a:latin typeface="Verdana"/>
                <a:ea typeface="Verdana"/>
                <a:cs typeface="Verdana"/>
                <a:sym typeface="Verdana"/>
              </a:rPr>
              <a:t> </a:t>
            </a:r>
            <a:r>
              <a:rPr lang="en" sz="1800" b="0" i="0" u="none" strike="noStrike" cap="none" dirty="0">
                <a:solidFill>
                  <a:srgbClr val="000000"/>
                </a:solidFill>
                <a:latin typeface="Verdana"/>
                <a:ea typeface="Verdana"/>
                <a:cs typeface="Verdana"/>
                <a:sym typeface="Verdana"/>
              </a:rPr>
              <a:t>– Check with the bookkeeper to see if the check cleared.</a:t>
            </a:r>
          </a:p>
          <a:p>
            <a:pPr marL="285750" marR="0" lvl="0" indent="-285750" algn="l" rtl="0">
              <a:lnSpc>
                <a:spcPct val="140000"/>
              </a:lnSpc>
              <a:spcBef>
                <a:spcPts val="0"/>
              </a:spcBef>
              <a:spcAft>
                <a:spcPts val="0"/>
              </a:spcAft>
              <a:buClr>
                <a:srgbClr val="000000"/>
              </a:buClr>
              <a:buSzPct val="100000"/>
              <a:buFont typeface="Verdana"/>
              <a:buChar char="•"/>
            </a:pPr>
            <a:r>
              <a:rPr lang="en" sz="1800" b="1" i="0" u="none" strike="noStrike" cap="none" dirty="0">
                <a:solidFill>
                  <a:srgbClr val="000000"/>
                </a:solidFill>
                <a:latin typeface="Verdana"/>
                <a:ea typeface="Verdana"/>
                <a:cs typeface="Verdana"/>
                <a:sym typeface="Verdana"/>
              </a:rPr>
              <a:t>November 1</a:t>
            </a:r>
            <a:r>
              <a:rPr lang="en" sz="1800" b="1" i="0" u="none" strike="noStrike" cap="none" baseline="30000" dirty="0">
                <a:solidFill>
                  <a:srgbClr val="000000"/>
                </a:solidFill>
                <a:latin typeface="Verdana"/>
                <a:ea typeface="Verdana"/>
                <a:cs typeface="Verdana"/>
                <a:sym typeface="Verdana"/>
              </a:rPr>
              <a:t>st</a:t>
            </a:r>
            <a:r>
              <a:rPr lang="en" sz="1800" b="1" i="0" u="none" strike="noStrike" cap="none" dirty="0">
                <a:solidFill>
                  <a:srgbClr val="000000"/>
                </a:solidFill>
                <a:latin typeface="Verdana"/>
                <a:ea typeface="Verdana"/>
                <a:cs typeface="Verdana"/>
                <a:sym typeface="Verdana"/>
              </a:rPr>
              <a:t> </a:t>
            </a:r>
            <a:r>
              <a:rPr lang="en" sz="1800" b="0" i="0" u="none" strike="noStrike" cap="none" dirty="0">
                <a:solidFill>
                  <a:srgbClr val="000000"/>
                </a:solidFill>
                <a:latin typeface="Verdana"/>
                <a:ea typeface="Verdana"/>
                <a:cs typeface="Verdana"/>
                <a:sym typeface="Verdana"/>
              </a:rPr>
              <a:t>– Final deadline for early bird </a:t>
            </a:r>
            <a:r>
              <a:rPr lang="en" sz="1800" b="0" i="0" u="none" strike="noStrike" cap="none" dirty="0" smtClean="0">
                <a:solidFill>
                  <a:srgbClr val="000000"/>
                </a:solidFill>
                <a:latin typeface="Verdana"/>
                <a:ea typeface="Verdana"/>
                <a:cs typeface="Verdana"/>
                <a:sym typeface="Verdana"/>
              </a:rPr>
              <a:t>dues</a:t>
            </a:r>
            <a:endParaRPr lang="en-US" sz="1800" b="0" i="0" u="none" strike="noStrike" cap="none" dirty="0" smtClean="0">
              <a:solidFill>
                <a:srgbClr val="000000"/>
              </a:solidFill>
              <a:latin typeface="Verdana"/>
              <a:ea typeface="Verdana"/>
              <a:cs typeface="Verdana"/>
              <a:sym typeface="Verdana"/>
            </a:endParaRPr>
          </a:p>
          <a:p>
            <a:pPr marR="0" lvl="0" algn="ctr" rtl="0">
              <a:lnSpc>
                <a:spcPct val="140000"/>
              </a:lnSpc>
              <a:spcBef>
                <a:spcPts val="0"/>
              </a:spcBef>
              <a:spcAft>
                <a:spcPts val="0"/>
              </a:spcAft>
              <a:buClr>
                <a:srgbClr val="000000"/>
              </a:buClr>
              <a:buSzPct val="100000"/>
            </a:pPr>
            <a:endParaRPr lang="en-US" sz="1600" dirty="0">
              <a:latin typeface="Verdana"/>
              <a:ea typeface="Verdana"/>
              <a:cs typeface="Verdana"/>
              <a:sym typeface="Verdana"/>
            </a:endParaRPr>
          </a:p>
          <a:p>
            <a:pPr marR="0" lvl="0" algn="ctr" rtl="0">
              <a:lnSpc>
                <a:spcPct val="140000"/>
              </a:lnSpc>
              <a:spcBef>
                <a:spcPts val="0"/>
              </a:spcBef>
              <a:spcAft>
                <a:spcPts val="0"/>
              </a:spcAft>
              <a:buClr>
                <a:srgbClr val="000000"/>
              </a:buClr>
              <a:buSzPct val="100000"/>
            </a:pPr>
            <a:r>
              <a:rPr lang="en" sz="2000" b="1" i="0" u="none" strike="noStrike" cap="none" dirty="0" smtClean="0">
                <a:solidFill>
                  <a:srgbClr val="000000"/>
                </a:solidFill>
                <a:latin typeface="Verdana"/>
                <a:ea typeface="Verdana"/>
                <a:cs typeface="Verdana"/>
                <a:sym typeface="Verdana"/>
              </a:rPr>
              <a:t>This </a:t>
            </a:r>
            <a:r>
              <a:rPr lang="en" sz="2000" b="1" i="0" u="none" strike="noStrike" cap="none" dirty="0">
                <a:solidFill>
                  <a:srgbClr val="000000"/>
                </a:solidFill>
                <a:latin typeface="Verdana"/>
                <a:ea typeface="Verdana"/>
                <a:cs typeface="Verdana"/>
                <a:sym typeface="Verdana"/>
              </a:rPr>
              <a:t>gives you roughly 20 days for the check to get to Key Club International.</a:t>
            </a:r>
          </a:p>
          <a:p>
            <a:pPr marL="0" marR="0" lvl="0" indent="0" algn="l" rtl="0">
              <a:lnSpc>
                <a:spcPct val="140000"/>
              </a:lnSpc>
              <a:spcBef>
                <a:spcPts val="0"/>
              </a:spcBef>
              <a:spcAft>
                <a:spcPts val="0"/>
              </a:spcAft>
              <a:buClr>
                <a:srgbClr val="000000"/>
              </a:buClr>
              <a:buSzPct val="25000"/>
              <a:buFont typeface="Arial"/>
              <a:buNone/>
            </a:pPr>
            <a:r>
              <a:rPr lang="en" sz="1600" b="0" i="0" u="none" strike="noStrike" cap="none" dirty="0">
                <a:solidFill>
                  <a:srgbClr val="000000"/>
                </a:solidFill>
                <a:latin typeface="Verdana"/>
                <a:ea typeface="Verdana"/>
                <a:cs typeface="Verdana"/>
                <a:sym typeface="Verdana"/>
              </a:rPr>
              <a:t/>
            </a:r>
            <a:br>
              <a:rPr lang="en" sz="1600" b="0" i="0" u="none" strike="noStrike" cap="none" dirty="0">
                <a:solidFill>
                  <a:srgbClr val="000000"/>
                </a:solidFill>
                <a:latin typeface="Verdana"/>
                <a:ea typeface="Verdana"/>
                <a:cs typeface="Verdana"/>
                <a:sym typeface="Verdana"/>
              </a:rPr>
            </a:br>
            <a:r>
              <a:rPr lang="en" sz="1600" b="0" i="0" u="none" strike="noStrike" cap="none" dirty="0">
                <a:solidFill>
                  <a:srgbClr val="000000"/>
                </a:solidFill>
                <a:latin typeface="Verdana"/>
                <a:ea typeface="Verdana"/>
                <a:cs typeface="Verdana"/>
                <a:sym typeface="Verdana"/>
              </a:rPr>
              <a:t/>
            </a:r>
            <a:br>
              <a:rPr lang="en" sz="1600" b="0" i="0" u="none" strike="noStrike" cap="none" dirty="0">
                <a:solidFill>
                  <a:srgbClr val="000000"/>
                </a:solidFill>
                <a:latin typeface="Verdana"/>
                <a:ea typeface="Verdana"/>
                <a:cs typeface="Verdana"/>
                <a:sym typeface="Verdana"/>
              </a:rPr>
            </a:br>
            <a:endParaRPr lang="en" sz="1600" b="0" i="0" u="none" strike="noStrike" cap="none" dirty="0">
              <a:solidFill>
                <a:srgbClr val="000000"/>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1922</Words>
  <Application>Microsoft Macintosh PowerPoint</Application>
  <PresentationFormat>On-screen Show (16:9)</PresentationFormat>
  <Paragraphs>344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hERNANDEZ</dc:creator>
  <cp:lastModifiedBy>Alyssa  Frank</cp:lastModifiedBy>
  <cp:revision>5</cp:revision>
  <dcterms:modified xsi:type="dcterms:W3CDTF">2016-09-17T02:43:21Z</dcterms:modified>
</cp:coreProperties>
</file>