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Questrial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secretary is one of the most important officer positions making it one of the most challenging.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Keep track of paid members that are not complying with their duties as members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Use sign in at meetings to keep record of who attended. Do the same for events to keep track of how many hours each member has.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Edit the “your lt. governor” to be the correct email.</a:t>
            </a: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forget to send minutes to sponsoring Kiwanis president, secretary, and SLP chair.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give records and examples to future board.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Keeping an excel spreadsheet will help you submit pride reports, the Annual Achievement Report, Distinguished Officers/Members Awards Applications, and club member recognition within the club.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5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Minutes must include: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Date &amp; time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People present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Each topic discussed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Who spoke &amp; what they said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Any motions or decisions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5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Pride Reports: </a:t>
            </a:r>
            <a:r>
              <a:rPr lang="en-US" sz="39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Monthly reports that are submitted on </a:t>
            </a:r>
            <a:r>
              <a:rPr lang="en-US" sz="3900" b="0" i="0" u="sng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FloridaKeyClub.Org 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900" b="1" i="0" u="sng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Officer Information Form (Oif): </a:t>
            </a:r>
            <a:r>
              <a:rPr lang="en-US" sz="39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form with all your officers, class directors, and advisors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9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Annual Achievement Report (AAR): </a:t>
            </a:r>
            <a:r>
              <a:rPr lang="en-US" sz="39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 end of year report that is submitted to the Awards Committee. Submission of this report can qualify for Distinguish Club and Club of the Year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9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4000">
              <a:schemeClr val="accent1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loridakeyclub.org/contact-informatio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ecretary@floridakeyclub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oridakeyclub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371600" y="1700858"/>
            <a:ext cx="6172199" cy="1893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Secretary Duties and OPR Training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068354" y="16527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80532">
            <a:off x="68839" y="1040994"/>
            <a:ext cx="3048000" cy="8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236" y="4430310"/>
            <a:ext cx="9174721" cy="242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36" y="3887385"/>
            <a:ext cx="91440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Screen Shot 2015-07-19 at 12.53.30 PM.png"/>
          <p:cNvPicPr preferRelativeResize="0"/>
          <p:nvPr/>
        </p:nvPicPr>
        <p:blipFill rotWithShape="1">
          <a:blip r:embed="rId3">
            <a:alphaModFix/>
          </a:blip>
          <a:srcRect l="9405" r="11825" b="15745"/>
          <a:stretch/>
        </p:blipFill>
        <p:spPr>
          <a:xfrm>
            <a:off x="1908626" y="0"/>
            <a:ext cx="7202716" cy="4815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2133600" y="1828800"/>
            <a:ext cx="4343400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Shape 163"/>
          <p:cNvCxnSpPr/>
          <p:nvPr/>
        </p:nvCxnSpPr>
        <p:spPr>
          <a:xfrm>
            <a:off x="1847850" y="1422400"/>
            <a:ext cx="1276349" cy="4063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922" y="4608512"/>
            <a:ext cx="9159921" cy="224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6200" y="914400"/>
            <a:ext cx="1771650" cy="1016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Click  registration link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Screen Shot 2015-07-19 at 12.56.53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85800"/>
            <a:ext cx="7239000" cy="4724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2" name="Shape 172"/>
          <p:cNvSpPr txBox="1"/>
          <p:nvPr/>
        </p:nvSpPr>
        <p:spPr>
          <a:xfrm>
            <a:off x="685800" y="1219200"/>
            <a:ext cx="1371600" cy="1305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Select your club and click proceed</a:t>
            </a:r>
          </a:p>
        </p:txBody>
      </p:sp>
      <p:sp>
        <p:nvSpPr>
          <p:cNvPr id="173" name="Shape 173"/>
          <p:cNvSpPr/>
          <p:nvPr/>
        </p:nvSpPr>
        <p:spPr>
          <a:xfrm>
            <a:off x="1875430" y="3048000"/>
            <a:ext cx="6430370" cy="7620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2057400" y="2286000"/>
            <a:ext cx="2514599" cy="6857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Screen Shot 2015-07-19 at 1.01.15 PM.png"/>
          <p:cNvPicPr preferRelativeResize="0"/>
          <p:nvPr/>
        </p:nvPicPr>
        <p:blipFill rotWithShape="1">
          <a:blip r:embed="rId3">
            <a:alphaModFix/>
          </a:blip>
          <a:srcRect l="3661" r="2873"/>
          <a:stretch/>
        </p:blipFill>
        <p:spPr>
          <a:xfrm>
            <a:off x="2794401" y="457200"/>
            <a:ext cx="6273397" cy="611171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1" name="Shape 181"/>
          <p:cNvSpPr txBox="1"/>
          <p:nvPr/>
        </p:nvSpPr>
        <p:spPr>
          <a:xfrm>
            <a:off x="152400" y="381000"/>
            <a:ext cx="2514599" cy="584776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Insert your Faculty Advisor’s email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52400" y="1382537"/>
            <a:ext cx="2514600" cy="1323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Create unique password. Secretary, President, and Faculty Advisor needs to know password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52400" y="5153560"/>
            <a:ext cx="2514599" cy="132343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 Lt. Governor, Zone Administrator, and District Secretary have your password in case you forget it</a:t>
            </a:r>
          </a:p>
        </p:txBody>
      </p:sp>
      <p:sp>
        <p:nvSpPr>
          <p:cNvPr id="184" name="Shape 184"/>
          <p:cNvSpPr/>
          <p:nvPr/>
        </p:nvSpPr>
        <p:spPr>
          <a:xfrm>
            <a:off x="5562600" y="5181600"/>
            <a:ext cx="1600199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638800" y="4953000"/>
            <a:ext cx="1295400" cy="228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52400" y="3122607"/>
            <a:ext cx="2514600" cy="343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Save your information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7" name="Shape 187"/>
          <p:cNvCxnSpPr>
            <a:stCxn id="181" idx="3"/>
            <a:endCxn id="185" idx="0"/>
          </p:cNvCxnSpPr>
          <p:nvPr/>
        </p:nvCxnSpPr>
        <p:spPr>
          <a:xfrm>
            <a:off x="2666999" y="673388"/>
            <a:ext cx="3619500" cy="4279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88" name="Shape 188"/>
          <p:cNvCxnSpPr>
            <a:stCxn id="182" idx="3"/>
            <a:endCxn id="184" idx="1"/>
          </p:cNvCxnSpPr>
          <p:nvPr/>
        </p:nvCxnSpPr>
        <p:spPr>
          <a:xfrm>
            <a:off x="2667000" y="2044187"/>
            <a:ext cx="2895600" cy="336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89" name="Shape 189"/>
          <p:cNvSpPr/>
          <p:nvPr/>
        </p:nvSpPr>
        <p:spPr>
          <a:xfrm>
            <a:off x="5105400" y="5715000"/>
            <a:ext cx="1828800" cy="4572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Shape 190"/>
          <p:cNvCxnSpPr>
            <a:stCxn id="186" idx="3"/>
            <a:endCxn id="189" idx="2"/>
          </p:cNvCxnSpPr>
          <p:nvPr/>
        </p:nvCxnSpPr>
        <p:spPr>
          <a:xfrm>
            <a:off x="2667000" y="3294207"/>
            <a:ext cx="2438400" cy="2649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91" name="Shape 191"/>
          <p:cNvSpPr txBox="1"/>
          <p:nvPr/>
        </p:nvSpPr>
        <p:spPr>
          <a:xfrm>
            <a:off x="152400" y="3875776"/>
            <a:ext cx="2514600" cy="8727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Once registered, you will be able to login into OPR system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1783101"/>
            <a:ext cx="8534399" cy="2949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Officer Information Form (OIF)</a:t>
            </a:r>
            <a:br>
              <a:rPr lang="en-US"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09" y="5181600"/>
            <a:ext cx="915651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40837"/>
            <a:ext cx="91440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Screen Shot 2015-07-19 at 1.11.1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066800"/>
            <a:ext cx="7326385" cy="48767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6" name="Shape 206"/>
          <p:cNvCxnSpPr/>
          <p:nvPr/>
        </p:nvCxnSpPr>
        <p:spPr>
          <a:xfrm rot="10800000" flipH="1">
            <a:off x="2133600" y="2057399"/>
            <a:ext cx="1904999" cy="18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7" name="Shape 207"/>
          <p:cNvSpPr/>
          <p:nvPr/>
        </p:nvSpPr>
        <p:spPr>
          <a:xfrm>
            <a:off x="1676400" y="1219200"/>
            <a:ext cx="4724400" cy="8381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152400" y="3581400"/>
            <a:ext cx="2057400" cy="17409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Select your club, enter your password, and click login to enter your club’s account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52400" y="800550"/>
            <a:ext cx="1752600" cy="14766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modify your club’s OIF, press “2016-17 OIF”</a:t>
            </a:r>
          </a:p>
        </p:txBody>
      </p:sp>
      <p:pic>
        <p:nvPicPr>
          <p:cNvPr id="215" name="Shape 215" descr="OIF Screenshot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81200"/>
            <a:ext cx="7010400" cy="3092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>
            <a:stCxn id="214" idx="3"/>
          </p:cNvCxnSpPr>
          <p:nvPr/>
        </p:nvCxnSpPr>
        <p:spPr>
          <a:xfrm>
            <a:off x="1905000" y="1538850"/>
            <a:ext cx="2667300" cy="185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17" name="Shape 217"/>
          <p:cNvSpPr/>
          <p:nvPr/>
        </p:nvSpPr>
        <p:spPr>
          <a:xfrm>
            <a:off x="4114800" y="3300412"/>
            <a:ext cx="3124199" cy="814388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152400" y="1676399"/>
            <a:ext cx="2514600" cy="174606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 all relevant fields.  Note some positions are not required.</a:t>
            </a:r>
          </a:p>
        </p:txBody>
      </p:sp>
      <p:pic>
        <p:nvPicPr>
          <p:cNvPr id="224" name="Shape 224" descr="Champion Test Club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1" y="0"/>
            <a:ext cx="5461000" cy="68410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Shape 225"/>
          <p:cNvCxnSpPr/>
          <p:nvPr/>
        </p:nvCxnSpPr>
        <p:spPr>
          <a:xfrm rot="10800000" flipH="1">
            <a:off x="2667000" y="1219200"/>
            <a:ext cx="1219199" cy="1600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2665525" y="2886175"/>
            <a:ext cx="1144500" cy="115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2665525" y="2974450"/>
            <a:ext cx="1220700" cy="296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28" name="Shape 228"/>
          <p:cNvSpPr txBox="1"/>
          <p:nvPr/>
        </p:nvSpPr>
        <p:spPr>
          <a:xfrm>
            <a:off x="152400" y="4397275"/>
            <a:ext cx="2514600" cy="17634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 sure to input all officers’ information as they will then receive updates from their LTG and the District.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Advisors</a:t>
            </a:r>
          </a:p>
        </p:txBody>
      </p:sp>
      <p:pic>
        <p:nvPicPr>
          <p:cNvPr id="234" name="Shape 234" descr="Screen Shot 2015-07-20 at 12.44.0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428813"/>
            <a:ext cx="4900195" cy="535298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76525" y="1542875"/>
            <a:ext cx="3709800" cy="1200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submit OIF, you must enter the names and emails of the Faculty and Kiwanis Advisors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76525" y="2866075"/>
            <a:ext cx="3709800" cy="1477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</a:t>
            </a: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your club does not have  Faculty Advisor, then you can enter your principal’s name and email until Faculty Advisor is chosen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76525" y="4494075"/>
            <a:ext cx="3709800" cy="17544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your club does not have Kiwanis Advisor, then you should enter your sponsoring Kiwanis Club President name and email until Kiwanis Advisor is chosen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914400"/>
            <a:ext cx="9144000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 descr="Screen Shot 2015-07-20 at 7.12.2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8381999" cy="102636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 txBox="1"/>
          <p:nvPr/>
        </p:nvSpPr>
        <p:spPr>
          <a:xfrm>
            <a:off x="381000" y="3352800"/>
            <a:ext cx="4343400" cy="9369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When done, press “Save My Information” then “Send Form Now”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181600" y="3352800"/>
            <a:ext cx="3429000" cy="9369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any information ever changes, please update it on OIF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371600" y="228600"/>
            <a:ext cx="67055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>
                <a:solidFill>
                  <a:srgbClr val="1F497D"/>
                </a:solidFill>
                <a:latin typeface="Questrial"/>
                <a:ea typeface="Questrial"/>
                <a:cs typeface="Questrial"/>
                <a:sym typeface="Questrial"/>
              </a:rPr>
              <a:t>Done!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689" y="914400"/>
            <a:ext cx="9144000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914400" y="19050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9600" b="0" i="0" u="none" strike="noStrike" cap="none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Pride Reports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013858" y="3214449"/>
            <a:ext cx="31162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2"/>
                </a:solidFill>
                <a:latin typeface="Calibri" panose="020F0502020204030204" pitchFamily="34" charset="0"/>
                <a:ea typeface="Comic Sans MS"/>
                <a:cs typeface="Comic Sans MS"/>
                <a:sym typeface="Comic Sans MS"/>
              </a:rPr>
              <a:t>Due the 10</a:t>
            </a:r>
            <a:r>
              <a:rPr lang="en-US" sz="1800" baseline="30000" dirty="0">
                <a:solidFill>
                  <a:schemeClr val="dk2"/>
                </a:solidFill>
                <a:latin typeface="Calibri" panose="020F0502020204030204" pitchFamily="34" charset="0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 dirty="0">
                <a:solidFill>
                  <a:schemeClr val="dk2"/>
                </a:solidFill>
                <a:latin typeface="Calibri" panose="020F0502020204030204" pitchFamily="34" charset="0"/>
                <a:ea typeface="Comic Sans MS"/>
                <a:cs typeface="Comic Sans MS"/>
                <a:sym typeface="Comic Sans MS"/>
              </a:rPr>
              <a:t> of each month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62487"/>
            <a:ext cx="9144000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9562"/>
            <a:ext cx="91440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62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Duties of the Club Secretary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145483"/>
            <a:ext cx="8229600" cy="5596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9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Secretaries play integral role in the club</a:t>
            </a:r>
          </a:p>
          <a:p>
            <a:pPr marL="0" marR="0" lvl="0" indent="0" algn="l" rtl="0">
              <a:lnSpc>
                <a:spcPct val="60000"/>
              </a:lnSpc>
              <a:spcBef>
                <a:spcPts val="777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None/>
            </a:pPr>
            <a:r>
              <a:rPr lang="en-US" sz="259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1. </a:t>
            </a: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Keep Officer Information Form (OIF) and reports up-to-date</a:t>
            </a:r>
          </a:p>
          <a:p>
            <a:pPr marL="0" marR="0" lvl="0" indent="0" algn="l" rtl="0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None/>
            </a:pPr>
            <a:r>
              <a:rPr lang="en-US" sz="259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2. </a:t>
            </a: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Be prompt, organized, and efficient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259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3. </a:t>
            </a: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Take Roll and Minutes at meetings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259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4. </a:t>
            </a: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Handle service hours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259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5. </a:t>
            </a: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Maintain roster of dues paid members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6. Assist club president with needed tasks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7. Attend Key Club activities (meetings, KCKC, SZR)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59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8. Work with OPR System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Calibri"/>
              <a:buNone/>
            </a:pPr>
            <a:endParaRPr sz="2590" b="0" i="1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FF66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FF66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FF66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FF66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Florida website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325" y="1628247"/>
            <a:ext cx="7772400" cy="510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52350" y="2245375"/>
            <a:ext cx="1219200" cy="1477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Then, click on OPR system link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133850" y="556050"/>
            <a:ext cx="3828300" cy="381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First, access floridakeyclub.org</a:t>
            </a:r>
          </a:p>
        </p:txBody>
      </p:sp>
      <p:cxnSp>
        <p:nvCxnSpPr>
          <p:cNvPr id="265" name="Shape 265"/>
          <p:cNvCxnSpPr>
            <a:stCxn id="263" idx="3"/>
            <a:endCxn id="266" idx="2"/>
          </p:cNvCxnSpPr>
          <p:nvPr/>
        </p:nvCxnSpPr>
        <p:spPr>
          <a:xfrm rot="10800000" flipH="1">
            <a:off x="1371550" y="2634175"/>
            <a:ext cx="3112200" cy="34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67" name="Shape 267"/>
          <p:cNvSpPr/>
          <p:nvPr/>
        </p:nvSpPr>
        <p:spPr>
          <a:xfrm>
            <a:off x="4445625" y="1539975"/>
            <a:ext cx="1447800" cy="4572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Shape 268"/>
          <p:cNvCxnSpPr>
            <a:stCxn id="264" idx="3"/>
            <a:endCxn id="267" idx="0"/>
          </p:cNvCxnSpPr>
          <p:nvPr/>
        </p:nvCxnSpPr>
        <p:spPr>
          <a:xfrm>
            <a:off x="4962150" y="746550"/>
            <a:ext cx="207300" cy="793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66" name="Shape 266"/>
          <p:cNvSpPr/>
          <p:nvPr/>
        </p:nvSpPr>
        <p:spPr>
          <a:xfrm>
            <a:off x="4483750" y="2443700"/>
            <a:ext cx="990600" cy="3810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 descr="Screen Shot 2015-07-20 at 7.39.3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762000"/>
            <a:ext cx="7315200" cy="5333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5" name="Shape 275"/>
          <p:cNvSpPr txBox="1"/>
          <p:nvPr/>
        </p:nvSpPr>
        <p:spPr>
          <a:xfrm>
            <a:off x="76200" y="566675"/>
            <a:ext cx="1676400" cy="2031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 now need to select your club and then enter your password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6200" y="3960824"/>
            <a:ext cx="1676400" cy="17496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you need help, you can find online instructions here</a:t>
            </a:r>
          </a:p>
        </p:txBody>
      </p:sp>
      <p:sp>
        <p:nvSpPr>
          <p:cNvPr id="277" name="Shape 277"/>
          <p:cNvSpPr/>
          <p:nvPr/>
        </p:nvSpPr>
        <p:spPr>
          <a:xfrm>
            <a:off x="1752600" y="685800"/>
            <a:ext cx="4876799" cy="1219199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124200" y="3429000"/>
            <a:ext cx="5562600" cy="1079638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Shape 279"/>
          <p:cNvCxnSpPr>
            <a:endCxn id="277" idx="3"/>
          </p:cNvCxnSpPr>
          <p:nvPr/>
        </p:nvCxnSpPr>
        <p:spPr>
          <a:xfrm rot="10800000" flipH="1">
            <a:off x="1747390" y="1726452"/>
            <a:ext cx="719400" cy="462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0" name="Shape 280"/>
          <p:cNvCxnSpPr>
            <a:stCxn id="276" idx="3"/>
            <a:endCxn id="278" idx="2"/>
          </p:cNvCxnSpPr>
          <p:nvPr/>
        </p:nvCxnSpPr>
        <p:spPr>
          <a:xfrm rot="10800000" flipH="1">
            <a:off x="1752600" y="3968924"/>
            <a:ext cx="1371600" cy="86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Reports filed somerset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2443" y="0"/>
            <a:ext cx="6801556" cy="6248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7" name="Shape 287"/>
          <p:cNvSpPr txBox="1"/>
          <p:nvPr/>
        </p:nvSpPr>
        <p:spPr>
          <a:xfrm>
            <a:off x="76200" y="228600"/>
            <a:ext cx="1981199" cy="224676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 start Pride Report, select month you wish to fill out, then click “start report” 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6200" y="3912262"/>
            <a:ext cx="1981200" cy="1323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This is where you can view and update Pride Reports</a:t>
            </a:r>
          </a:p>
        </p:txBody>
      </p:sp>
      <p:cxnSp>
        <p:nvCxnSpPr>
          <p:cNvPr id="289" name="Shape 289"/>
          <p:cNvCxnSpPr>
            <a:stCxn id="287" idx="3"/>
          </p:cNvCxnSpPr>
          <p:nvPr/>
        </p:nvCxnSpPr>
        <p:spPr>
          <a:xfrm>
            <a:off x="2057399" y="1351984"/>
            <a:ext cx="2065200" cy="671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0" name="Shape 290"/>
          <p:cNvSpPr/>
          <p:nvPr/>
        </p:nvSpPr>
        <p:spPr>
          <a:xfrm>
            <a:off x="3810000" y="1878765"/>
            <a:ext cx="2133599" cy="990599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6629400" y="685800"/>
            <a:ext cx="2362200" cy="4648199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Shape 292"/>
          <p:cNvCxnSpPr>
            <a:stCxn id="288" idx="3"/>
            <a:endCxn id="291" idx="2"/>
          </p:cNvCxnSpPr>
          <p:nvPr/>
        </p:nvCxnSpPr>
        <p:spPr>
          <a:xfrm rot="10800000" flipH="1">
            <a:off x="2057400" y="3010012"/>
            <a:ext cx="4572000" cy="1563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838200" y="762000"/>
            <a:ext cx="7391399" cy="707886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 should see this page once you click “Start report”. From here you can complete report.</a:t>
            </a:r>
          </a:p>
        </p:txBody>
      </p:sp>
      <p:pic>
        <p:nvPicPr>
          <p:cNvPr id="299" name="Shape 299" descr="start report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28800"/>
            <a:ext cx="8839199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3886200" y="2438400"/>
            <a:ext cx="838199" cy="228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5105400" y="2286000"/>
            <a:ext cx="1219199" cy="228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 descr="Screen Shot 2015-07-20 at 9.57.1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6553200" cy="3664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" name="Shape 307"/>
          <p:cNvSpPr txBox="1"/>
          <p:nvPr/>
        </p:nvSpPr>
        <p:spPr>
          <a:xfrm>
            <a:off x="304800" y="4038600"/>
            <a:ext cx="8381999" cy="2431434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the left of your pride report, you will find contact and attendance information.</a:t>
            </a: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SzPct val="25000"/>
              <a:buNone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attendance, please take note: </a:t>
            </a:r>
          </a:p>
          <a:p>
            <a:pPr marL="3429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Clubs will NOT attend Key Club Kick-Off Conference(KCKC) until the Fall</a:t>
            </a: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Just leave it blank until your club attends for current year. </a:t>
            </a:r>
          </a:p>
          <a:p>
            <a:pPr marL="342900" marR="0" lvl="0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Clubs will NOT attend Spring Zone Rally until Spring (SZR) (same as above)</a:t>
            </a:r>
          </a:p>
          <a:p>
            <a:pPr marL="342900" marR="0" lvl="0" indent="-342900" algn="l" rtl="0">
              <a:spcBef>
                <a:spcPts val="75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your club does attend a DCM, Division Wide Project, KCKC, or SZR for that month, click "Yes" and note how many members attended in the line below it.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7010400" y="294382"/>
            <a:ext cx="1981199" cy="1077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Lt. Governor (LTG) can contact you via email, phone, or  personal visit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7010400" y="1752600"/>
            <a:ext cx="1981200" cy="15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LTGs can either send informational emails as well, so if you received an informational email, put yes for this line</a:t>
            </a:r>
          </a:p>
        </p:txBody>
      </p:sp>
      <p:cxnSp>
        <p:nvCxnSpPr>
          <p:cNvPr id="310" name="Shape 310"/>
          <p:cNvCxnSpPr/>
          <p:nvPr/>
        </p:nvCxnSpPr>
        <p:spPr>
          <a:xfrm>
            <a:off x="3429000" y="762000"/>
            <a:ext cx="35813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11" name="Shape 311"/>
          <p:cNvCxnSpPr>
            <a:endCxn id="309" idx="1"/>
          </p:cNvCxnSpPr>
          <p:nvPr/>
        </p:nvCxnSpPr>
        <p:spPr>
          <a:xfrm>
            <a:off x="2074200" y="1253400"/>
            <a:ext cx="4936200" cy="1295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152400" y="304800"/>
            <a:ext cx="2895600" cy="49116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Taking attendance at club meetings will make this box easier to fill out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 sure “Paid Members in Club” corresponds to number of dues paid members</a:t>
            </a:r>
          </a:p>
          <a:p>
            <a:pPr marL="0" marR="0" lvl="0" indent="0" algn="l" rtl="0">
              <a:spcBef>
                <a:spcPts val="100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Meet with your club Treasurer or Faculty Advisor to determine how many paid members are in the club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200400" y="304800"/>
            <a:ext cx="5724501" cy="2031325"/>
          </a:xfrm>
          <a:prstGeom prst="rect">
            <a:avLst/>
          </a:prstGeom>
          <a:solidFill>
            <a:srgbClr val="D8D8D8">
              <a:alpha val="94901"/>
            </a:srgbClr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Above, there is a comments or questions box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ever have any questions about Pride Reports, 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enter them here.</a:t>
            </a:r>
          </a:p>
          <a:p>
            <a:pPr marL="0" marR="0" lvl="0" indent="0" algn="l" rtl="0">
              <a:spcBef>
                <a:spcPts val="90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also clarify certain things. Such as, why your club didn’t do service or have a meeting, and so forth. </a:t>
            </a:r>
          </a:p>
        </p:txBody>
      </p:sp>
      <p:pic>
        <p:nvPicPr>
          <p:cNvPr id="319" name="Shape 319" descr="Screen Shot 2015-07-20 at 11.06.2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943" y="2590800"/>
            <a:ext cx="585165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 descr="Screen Shot 2015-08-05 at 1.13.4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8985955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Shape 325"/>
          <p:cNvCxnSpPr/>
          <p:nvPr/>
        </p:nvCxnSpPr>
        <p:spPr>
          <a:xfrm>
            <a:off x="4572000" y="3810000"/>
            <a:ext cx="0" cy="990599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6" name="Shape 326"/>
          <p:cNvSpPr/>
          <p:nvPr/>
        </p:nvSpPr>
        <p:spPr>
          <a:xfrm>
            <a:off x="3048000" y="3352800"/>
            <a:ext cx="3200399" cy="4572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2743200" y="4876800"/>
            <a:ext cx="3809999" cy="92332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After you are done filling out the top portion, press “Save Changes” before moving 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 descr="Screen Shot 2015-08-05 at 1.39.4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297264"/>
            <a:ext cx="4572000" cy="333213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4419600" y="159990"/>
            <a:ext cx="4419599" cy="92332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the title section, you will put title of your service project and brief description of the service project </a:t>
            </a:r>
          </a:p>
        </p:txBody>
      </p:sp>
      <p:cxnSp>
        <p:nvCxnSpPr>
          <p:cNvPr id="334" name="Shape 334"/>
          <p:cNvCxnSpPr/>
          <p:nvPr/>
        </p:nvCxnSpPr>
        <p:spPr>
          <a:xfrm rot="10800000" flipH="1">
            <a:off x="4343400" y="3569732"/>
            <a:ext cx="1981199" cy="39266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5" name="Shape 335"/>
          <p:cNvCxnSpPr/>
          <p:nvPr/>
        </p:nvCxnSpPr>
        <p:spPr>
          <a:xfrm>
            <a:off x="4369000" y="4421950"/>
            <a:ext cx="1955700" cy="738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6" name="Shape 336"/>
          <p:cNvCxnSpPr>
            <a:endCxn id="337" idx="1"/>
          </p:cNvCxnSpPr>
          <p:nvPr/>
        </p:nvCxnSpPr>
        <p:spPr>
          <a:xfrm>
            <a:off x="4419600" y="5324100"/>
            <a:ext cx="1905000" cy="324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38" name="Shape 338"/>
          <p:cNvCxnSpPr/>
          <p:nvPr/>
        </p:nvCxnSpPr>
        <p:spPr>
          <a:xfrm>
            <a:off x="4419600" y="5029200"/>
            <a:ext cx="1891200" cy="2664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9" name="Shape 339"/>
          <p:cNvSpPr txBox="1"/>
          <p:nvPr/>
        </p:nvSpPr>
        <p:spPr>
          <a:xfrm>
            <a:off x="6324600" y="3200400"/>
            <a:ext cx="2514599" cy="738664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members involved, you will put number of paid members involved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6324600" y="4038600"/>
            <a:ext cx="2514600" cy="954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total service hours, put the total hours worked by each member, including planning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hours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6324600" y="5171700"/>
            <a:ext cx="2514600" cy="954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the club spent any money and/or raised any money you would put the amounts here</a:t>
            </a:r>
          </a:p>
        </p:txBody>
      </p:sp>
      <p:pic>
        <p:nvPicPr>
          <p:cNvPr id="341" name="Shape 341" descr="Screen Shot 2015-08-06 at 8.52.58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1" y="1219200"/>
            <a:ext cx="8534399" cy="18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304801" y="159990"/>
            <a:ext cx="3757186" cy="92332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“Add Projects” to add service projects. The section below will be opened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609600" y="2057400"/>
            <a:ext cx="7924799" cy="470898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Check the applicable boxes for each service project.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Kiwanis Project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Any project that is with Kiwanis Club.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Governor’s Project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Any project that falls under current year’s Governor’s Project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Kiwanis Family Project: 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project involving two or more Kiwanis Family Clubs (Ex. Kiwanis and CKI)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Divisional Project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Any divisional project conducted by your Lt. Governor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Fundraiser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Any fundraiser that is done for a charity or for the club. (Please note fundraisers done for club does not count as service hours.)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District Project: 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project that is conducted district wide.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Major Emphasis Project: 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project that deals with any of three Major Emphasis Partners; March of Dimes, UNICEF, and Children Miracle Network.</a:t>
            </a:r>
          </a:p>
        </p:txBody>
      </p:sp>
      <p:pic>
        <p:nvPicPr>
          <p:cNvPr id="348" name="Shape 348" descr="Match Boxes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8600"/>
            <a:ext cx="7924799" cy="16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 descr="post to report.tiff"/>
          <p:cNvPicPr preferRelativeResize="0"/>
          <p:nvPr/>
        </p:nvPicPr>
        <p:blipFill rotWithShape="1">
          <a:blip r:embed="rId3">
            <a:alphaModFix/>
          </a:blip>
          <a:srcRect r="1275"/>
          <a:stretch/>
        </p:blipFill>
        <p:spPr>
          <a:xfrm>
            <a:off x="414812" y="457200"/>
            <a:ext cx="8316859" cy="543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5562600" y="5943600"/>
            <a:ext cx="2734732" cy="738664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After you are done posting service projects press “Post to My Report”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887200" y="2588450"/>
            <a:ext cx="2875800" cy="511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you have more service projects, press “Add</a:t>
            </a: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Projects”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61775" y="3099650"/>
            <a:ext cx="1677000" cy="1596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you have  pictures of any service projects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upload it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! Choose File first, then press “Upload”</a:t>
            </a:r>
          </a:p>
        </p:txBody>
      </p:sp>
      <p:cxnSp>
        <p:nvCxnSpPr>
          <p:cNvPr id="357" name="Shape 357"/>
          <p:cNvCxnSpPr>
            <a:endCxn id="355" idx="1"/>
          </p:cNvCxnSpPr>
          <p:nvPr/>
        </p:nvCxnSpPr>
        <p:spPr>
          <a:xfrm>
            <a:off x="5189700" y="2841950"/>
            <a:ext cx="697500" cy="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8" name="Shape 358"/>
          <p:cNvCxnSpPr>
            <a:endCxn id="356" idx="3"/>
          </p:cNvCxnSpPr>
          <p:nvPr/>
        </p:nvCxnSpPr>
        <p:spPr>
          <a:xfrm flipH="1">
            <a:off x="1738775" y="3839450"/>
            <a:ext cx="468300" cy="58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9" name="Shape 359"/>
          <p:cNvCxnSpPr>
            <a:stCxn id="353" idx="2"/>
            <a:endCxn id="360" idx="3"/>
          </p:cNvCxnSpPr>
          <p:nvPr/>
        </p:nvCxnSpPr>
        <p:spPr>
          <a:xfrm rot="5400000">
            <a:off x="3922541" y="5548562"/>
            <a:ext cx="309600" cy="9918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1" name="Shape 361"/>
          <p:cNvSpPr/>
          <p:nvPr/>
        </p:nvSpPr>
        <p:spPr>
          <a:xfrm>
            <a:off x="1981200" y="5486400"/>
            <a:ext cx="1600199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5943600" y="5303519"/>
            <a:ext cx="1600199" cy="411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Shape 363"/>
          <p:cNvCxnSpPr/>
          <p:nvPr/>
        </p:nvCxnSpPr>
        <p:spPr>
          <a:xfrm flipH="1">
            <a:off x="7086600" y="5181600"/>
            <a:ext cx="533399" cy="6857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0" name="Shape 360"/>
          <p:cNvSpPr txBox="1"/>
          <p:nvPr/>
        </p:nvSpPr>
        <p:spPr>
          <a:xfrm>
            <a:off x="1219200" y="5943600"/>
            <a:ext cx="2362200" cy="511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When you are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finished,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“Press Submit Report”</a:t>
            </a:r>
          </a:p>
        </p:txBody>
      </p:sp>
      <p:cxnSp>
        <p:nvCxnSpPr>
          <p:cNvPr id="364" name="Shape 364"/>
          <p:cNvCxnSpPr/>
          <p:nvPr/>
        </p:nvCxnSpPr>
        <p:spPr>
          <a:xfrm>
            <a:off x="5181600" y="-2209800"/>
            <a:ext cx="2514599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-1314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Attendance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66519" y="1011583"/>
            <a:ext cx="8877480" cy="5946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Record </a:t>
            </a:r>
            <a:r>
              <a:rPr lang="en-US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attendance for meetings</a:t>
            </a: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for membership requirements 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in Pride Reports</a:t>
            </a:r>
          </a:p>
          <a:p>
            <a:pPr marL="457200" marR="0" lvl="1" indent="0" algn="l" rtl="0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sign-in sheet</a:t>
            </a:r>
            <a:r>
              <a:rPr lang="en-US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Membership Update Center</a:t>
            </a:r>
          </a:p>
          <a:p>
            <a:pPr marL="342900" marR="0" lvl="0" indent="-342900" algn="l" rtl="0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Sign in guests at meetings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Guests = any nonmember</a:t>
            </a:r>
          </a:p>
          <a:p>
            <a:pPr marL="742950" marR="0" lvl="1" indent="-285750" algn="l" rtl="0"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Record number on Pride Report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l="20689" r="12376" b="8458"/>
          <a:stretch/>
        </p:blipFill>
        <p:spPr>
          <a:xfrm>
            <a:off x="3142150" y="0"/>
            <a:ext cx="6001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5571550" y="1770250"/>
            <a:ext cx="1143000" cy="5334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228600" y="1676400"/>
            <a:ext cx="2666999" cy="203132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can add additional people to receive Pride Reports by clicking “Update E-mail Submission List” on right hand side of blue OIF box</a:t>
            </a:r>
          </a:p>
        </p:txBody>
      </p:sp>
      <p:cxnSp>
        <p:nvCxnSpPr>
          <p:cNvPr id="373" name="Shape 373"/>
          <p:cNvCxnSpPr>
            <a:stCxn id="372" idx="3"/>
            <a:endCxn id="371" idx="2"/>
          </p:cNvCxnSpPr>
          <p:nvPr/>
        </p:nvCxnSpPr>
        <p:spPr>
          <a:xfrm rot="10800000" flipH="1">
            <a:off x="2895599" y="2036862"/>
            <a:ext cx="2675999" cy="655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l="22971" r="28567" b="13992"/>
          <a:stretch/>
        </p:blipFill>
        <p:spPr>
          <a:xfrm>
            <a:off x="3124200" y="0"/>
            <a:ext cx="6019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213450" y="355400"/>
            <a:ext cx="2697300" cy="15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can input club committee chairs, Kiwanians from your sponsoring Kiwanis Clubs, and school officials. 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228600" y="2607725"/>
            <a:ext cx="2667000" cy="159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Pride Report is e-mailed to everyone on your club’s OIF, the District Secretary, your Lt. Governor, and your  Zone Administrator. 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228600" y="4572000"/>
            <a:ext cx="2666999" cy="2031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Make sure to click “UPDATE MY INFORMATION” before exiting the page or updated information will not be saved. </a:t>
            </a:r>
          </a:p>
        </p:txBody>
      </p:sp>
      <p:sp>
        <p:nvSpPr>
          <p:cNvPr id="383" name="Shape 383"/>
          <p:cNvSpPr/>
          <p:nvPr/>
        </p:nvSpPr>
        <p:spPr>
          <a:xfrm>
            <a:off x="3429000" y="2743200"/>
            <a:ext cx="4724400" cy="22097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6400800" y="5486400"/>
            <a:ext cx="2133599" cy="7620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Shape 385"/>
          <p:cNvCxnSpPr>
            <a:stCxn id="380" idx="3"/>
            <a:endCxn id="383" idx="0"/>
          </p:cNvCxnSpPr>
          <p:nvPr/>
        </p:nvCxnSpPr>
        <p:spPr>
          <a:xfrm>
            <a:off x="2910750" y="1148600"/>
            <a:ext cx="2880600" cy="159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6" name="Shape 386"/>
          <p:cNvCxnSpPr>
            <a:stCxn id="382" idx="3"/>
          </p:cNvCxnSpPr>
          <p:nvPr/>
        </p:nvCxnSpPr>
        <p:spPr>
          <a:xfrm>
            <a:off x="2895599" y="5587662"/>
            <a:ext cx="3551100" cy="21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57200" y="422031"/>
            <a:ext cx="8381999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1F497D"/>
                </a:solidFill>
                <a:latin typeface="Questrial"/>
                <a:ea typeface="Questrial"/>
                <a:cs typeface="Questrial"/>
                <a:sym typeface="Questrial"/>
              </a:rPr>
              <a:t>Helpful Resources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1F497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1F497D"/>
                </a:solidFill>
                <a:latin typeface="Questrial"/>
                <a:ea typeface="Questrial"/>
                <a:cs typeface="Questrial"/>
                <a:sym typeface="Questrial"/>
              </a:rPr>
              <a:t>Your Lt. Governor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http://floridakeyclub.org/contact-information/#Board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1F497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1F497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1F497D"/>
                </a:solidFill>
                <a:latin typeface="Questrial"/>
                <a:ea typeface="Questrial"/>
                <a:cs typeface="Questrial"/>
                <a:sym typeface="Questrial"/>
              </a:rPr>
              <a:t>District Secretary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secretary@floridakeyclub.org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4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F497D"/>
              </a:buClr>
              <a:buSzPct val="25000"/>
              <a:buFont typeface="Questrial"/>
              <a:buNone/>
            </a:pPr>
            <a:r>
              <a:rPr lang="en-US" sz="4400" b="1" i="0" u="none" strike="noStrike" cap="none">
                <a:solidFill>
                  <a:srgbClr val="1F497D"/>
                </a:solidFill>
                <a:latin typeface="Questrial"/>
                <a:ea typeface="Questrial"/>
                <a:cs typeface="Questrial"/>
                <a:sym typeface="Questrial"/>
              </a:rPr>
              <a:t>Taking Minutes at Meetings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35164" y="1270073"/>
            <a:ext cx="8451634" cy="4735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Meeting Minutes: brief description of what </a:t>
            </a:r>
            <a:r>
              <a:rPr lang="en-U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occurred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at a meeting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Helps members/officers catch up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Send to members, advisors, and sponsoring Kiwanis club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Template of sample Meeting minutes: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floridakeyclub.org</a:t>
            </a:r>
            <a:r>
              <a:rPr lang="en-US" sz="3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&gt; Documents and Resources &gt; Club Secretaries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10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Keeping Track of Hours and Other Duties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40074"/>
            <a:ext cx="8432038" cy="56179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Track service hours on Excel spreadsheet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sign in sheets at events to record members’ hours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Attend KCKC, SZR, and DCON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Assist with planning of club &amp; board meetings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Keep contact with President, Faculty and Kiwanis Advisors</a:t>
            </a:r>
          </a:p>
          <a:p>
            <a:pPr marL="342900" marR="0" lvl="0" indent="-342900" algn="l" rtl="0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-14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Reports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018979"/>
            <a:ext cx="8229600" cy="4366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Keep up to date: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Pride Reports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Officer Information Form (OIF)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Annual Achievement Report (AAR)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School Related Reports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2844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OPR Contents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36" y="4430310"/>
            <a:ext cx="9154236" cy="242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236" y="3887385"/>
            <a:ext cx="91440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61452">
            <a:off x="452730" y="1768855"/>
            <a:ext cx="3242804" cy="70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1288" y="380998"/>
            <a:ext cx="9144000" cy="3005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Verdana"/>
              <a:buNone/>
            </a:pPr>
            <a:r>
              <a:rPr lang="en-US" sz="88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br>
              <a:rPr lang="en-US" sz="88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Required for newly chartered/newly reactivated, or never registered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69785"/>
            <a:ext cx="9144000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4800"/>
            <a:ext cx="91440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28600" y="500075"/>
            <a:ext cx="1447800" cy="13239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Access Florida  Key Club Website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38111" y="3733800"/>
            <a:ext cx="1538287" cy="101566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 “OPR System”</a:t>
            </a:r>
          </a:p>
        </p:txBody>
      </p:sp>
      <p:pic>
        <p:nvPicPr>
          <p:cNvPr id="151" name="Shape 151" descr="Screenshot website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760" y="54832"/>
            <a:ext cx="7014239" cy="4974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/>
          <p:nvPr/>
        </p:nvCxnSpPr>
        <p:spPr>
          <a:xfrm rot="10800000" flipH="1">
            <a:off x="1773711" y="685799"/>
            <a:ext cx="664688" cy="47625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3" name="Shape 153"/>
          <p:cNvCxnSpPr>
            <a:stCxn id="150" idx="3"/>
          </p:cNvCxnSpPr>
          <p:nvPr/>
        </p:nvCxnSpPr>
        <p:spPr>
          <a:xfrm rot="10800000" flipH="1">
            <a:off x="1676399" y="999831"/>
            <a:ext cx="3475500" cy="324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54" name="Shape 154"/>
          <p:cNvSpPr/>
          <p:nvPr/>
        </p:nvSpPr>
        <p:spPr>
          <a:xfrm>
            <a:off x="5029200" y="609600"/>
            <a:ext cx="838199" cy="4572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981200" y="152400"/>
            <a:ext cx="1828800" cy="609599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1415</Words>
  <Application>Microsoft Office PowerPoint</Application>
  <PresentationFormat>On-screen Show (4:3)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Verdana</vt:lpstr>
      <vt:lpstr>Questrial</vt:lpstr>
      <vt:lpstr>Calibri</vt:lpstr>
      <vt:lpstr>Comic Sans MS</vt:lpstr>
      <vt:lpstr>Noto Sans Symbols</vt:lpstr>
      <vt:lpstr>Office Theme</vt:lpstr>
      <vt:lpstr>Secretary Duties and OPR Training</vt:lpstr>
      <vt:lpstr>Duties of the Club Secretary</vt:lpstr>
      <vt:lpstr>Attendance</vt:lpstr>
      <vt:lpstr>Taking Minutes at Meetings</vt:lpstr>
      <vt:lpstr>Keeping Track of Hours and Other Duties</vt:lpstr>
      <vt:lpstr>Reports</vt:lpstr>
      <vt:lpstr>OPR Contents</vt:lpstr>
      <vt:lpstr>Registration Required for newly chartered/newly reactivated, or never registered</vt:lpstr>
      <vt:lpstr>PowerPoint Presentation</vt:lpstr>
      <vt:lpstr>PowerPoint Presentation</vt:lpstr>
      <vt:lpstr>PowerPoint Presentation</vt:lpstr>
      <vt:lpstr>PowerPoint Presentation</vt:lpstr>
      <vt:lpstr> Officer Information Form (OIF)   </vt:lpstr>
      <vt:lpstr>PowerPoint Presentation</vt:lpstr>
      <vt:lpstr>PowerPoint Presentation</vt:lpstr>
      <vt:lpstr>PowerPoint Presentation</vt:lpstr>
      <vt:lpstr>Advisors</vt:lpstr>
      <vt:lpstr>PowerPoint Presentation</vt:lpstr>
      <vt:lpstr>Pride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Duties and OPR Training</dc:title>
  <cp:lastModifiedBy>Jordan</cp:lastModifiedBy>
  <cp:revision>2</cp:revision>
  <dcterms:modified xsi:type="dcterms:W3CDTF">2016-09-19T23:28:57Z</dcterms:modified>
</cp:coreProperties>
</file>