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1" r:id="rId4"/>
    <p:sldId id="258" r:id="rId5"/>
    <p:sldId id="259" r:id="rId6"/>
    <p:sldId id="260" r:id="rId7"/>
    <p:sldId id="29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7" r:id="rId28"/>
    <p:sldId id="288" r:id="rId29"/>
    <p:sldId id="289" r:id="rId30"/>
    <p:sldId id="290" r:id="rId31"/>
    <p:sldId id="291" r:id="rId32"/>
    <p:sldId id="29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71" autoAdjust="0"/>
  </p:normalViewPr>
  <p:slideViewPr>
    <p:cSldViewPr snapToGrid="0" snapToObjects="1">
      <p:cViewPr varScale="1">
        <p:scale>
          <a:sx n="75" d="100"/>
          <a:sy n="75" d="100"/>
        </p:scale>
        <p:origin x="-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E8A43-FCD6-FA4F-9F0F-4AA32A46415F}" type="datetimeFigureOut">
              <a:rPr lang="en-US" smtClean="0"/>
              <a:pPr/>
              <a:t>9/3/16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B4400-2F62-6143-9246-17D6FCFA50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54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Club</a:t>
            </a:r>
            <a:r>
              <a:rPr lang="en-US" baseline="0" dirty="0" smtClean="0"/>
              <a:t> secretary is one of the most important officer positions making it one of the most challenging.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B4400-2F62-6143-9246-17D6FCFA50F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65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2A3DE290-A2D3-4B9F-A17F-A269F3002F8A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8A8211AD-2CDB-494C-BE65-51D8E95AFA14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CE96F340-56F4-4F4E-84F0-F8BB1393E05F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D0864FFB-400C-42B3-B74B-DC0021CD26E5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5CA9FB90-9354-4F2D-82E1-07DF3C137FD0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52EE72E7-D17D-4997-AFAB-3B9173E01B43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0B9BD5FC-F0D5-44AF-82E6-2CE2DB9797A9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6382F8E9-CE70-4909-9FC4-77FA0BB36FDC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889FF5D1-C230-423D-99AE-A9F5C73B7487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8446D7A7-7BE7-407E-A129-2A8A741BDBCE}" type="slidenum">
              <a:rPr lang="en-US" smtClean="0"/>
              <a:pPr eaLnBrk="1" hangingPunct="1"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  <a:latin typeface="Century Gothic"/>
                <a:cs typeface="Century Gothic"/>
              </a:rPr>
              <a:t>Keep track of paid members that are not complying with their duties as members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  <a:latin typeface="Century Gothic"/>
                <a:cs typeface="Century Gothic"/>
              </a:rPr>
              <a:t>Use</a:t>
            </a:r>
            <a:r>
              <a:rPr lang="en-US" sz="12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 sign in at meetings to keep record of who attended. Do the same for events to keep track of how many hours each member has. </a:t>
            </a:r>
            <a:endParaRPr lang="en-US" sz="1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B4400-2F62-6143-9246-17D6FCFA50F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50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0C8A83BF-4023-4760-96FA-D32B245D2E57}" type="slidenum">
              <a:rPr lang="en-US" smtClean="0"/>
              <a:pPr eaLnBrk="1" hangingPunct="1"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D32AA0BD-2C70-4315-A280-1775A8EC60CA}" type="slidenum">
              <a:rPr lang="en-US" smtClean="0"/>
              <a:pPr eaLnBrk="1" hangingPunct="1"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61FCB0D2-3D0A-4734-AA61-696B72B4DBCF}" type="slidenum">
              <a:rPr lang="en-US" smtClean="0"/>
              <a:pPr eaLnBrk="1" hangingPunct="1"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Don’t forget to send minutes to</a:t>
            </a:r>
            <a:r>
              <a:rPr lang="en-US" baseline="0" dirty="0" smtClean="0"/>
              <a:t> sponsoring</a:t>
            </a:r>
            <a:r>
              <a:rPr lang="en-US" dirty="0" smtClean="0"/>
              <a:t> Kiwanis</a:t>
            </a:r>
            <a:r>
              <a:rPr lang="en-US" baseline="0" dirty="0" smtClean="0"/>
              <a:t> president, secretary, and SLP chair.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Helps give records and examples to future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B4400-2F62-6143-9246-17D6FCFA50F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90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0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Keeping an excel spreadsheet will help you submit pride reports, the Annual Achievement Report, Distinguished Officers/Members Awards Applications, and club member recognition within the club.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500" b="0" baseline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Minutes must include: </a:t>
            </a:r>
          </a:p>
          <a:p>
            <a:pPr lvl="1" fontAlgn="base">
              <a:spcAft>
                <a:spcPct val="0"/>
              </a:spcAft>
              <a:buFont typeface="Wingdings" charset="2"/>
              <a:buChar char="Ø"/>
              <a:defRPr/>
            </a:pP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Century Gothic"/>
              </a:rPr>
              <a:t>Date &amp; time</a:t>
            </a:r>
          </a:p>
          <a:p>
            <a:pPr lvl="1" fontAlgn="base">
              <a:spcAft>
                <a:spcPct val="0"/>
              </a:spcAft>
              <a:buFont typeface="Wingdings" charset="2"/>
              <a:buChar char="Ø"/>
              <a:defRPr/>
            </a:pP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Century Gothic"/>
              </a:rPr>
              <a:t>People present</a:t>
            </a:r>
          </a:p>
          <a:p>
            <a:pPr lvl="1" fontAlgn="base">
              <a:spcAft>
                <a:spcPct val="0"/>
              </a:spcAft>
              <a:buFont typeface="Wingdings" charset="2"/>
              <a:buChar char="Ø"/>
              <a:defRPr/>
            </a:pP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Century Gothic"/>
              </a:rPr>
              <a:t>Each topic discussed</a:t>
            </a:r>
          </a:p>
          <a:p>
            <a:pPr lvl="1" fontAlgn="base">
              <a:spcAft>
                <a:spcPct val="0"/>
              </a:spcAft>
              <a:buFont typeface="Wingdings" charset="2"/>
              <a:buChar char="Ø"/>
              <a:defRPr/>
            </a:pP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Century Gothic"/>
              </a:rPr>
              <a:t>Who spoke &amp; what they said</a:t>
            </a:r>
          </a:p>
          <a:p>
            <a:pPr lvl="1" fontAlgn="base">
              <a:spcAft>
                <a:spcPct val="0"/>
              </a:spcAft>
              <a:buFont typeface="Wingdings" charset="2"/>
              <a:buChar char="Ø"/>
              <a:defRPr/>
            </a:pP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Century Gothic"/>
              </a:rPr>
              <a:t>Any motions or decisions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500" b="0" baseline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B4400-2F62-6143-9246-17D6FCFA50F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65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9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Pride Reports:</a:t>
            </a:r>
            <a:r>
              <a:rPr lang="en-US" sz="3900" b="1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39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3900" b="0" dirty="0" smtClean="0">
                <a:solidFill>
                  <a:srgbClr val="000000"/>
                </a:solidFill>
                <a:latin typeface="Century Gothic"/>
                <a:cs typeface="Century Gothic"/>
              </a:rPr>
              <a:t>onthly reports that are submitted</a:t>
            </a:r>
            <a:r>
              <a:rPr lang="en-US" sz="3900" b="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 on </a:t>
            </a:r>
            <a:r>
              <a:rPr lang="en-US" sz="3900" b="0" u="sng" baseline="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FloridaKeyClub.Org</a:t>
            </a:r>
            <a:r>
              <a:rPr lang="en-US" sz="3900" b="0" u="sng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pPr marL="457200" lvl="1" indent="0">
              <a:buNone/>
            </a:pPr>
            <a:endParaRPr lang="en-US" sz="3900" b="1" u="sng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39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Officer Information Form (</a:t>
            </a:r>
            <a:r>
              <a:rPr lang="en-US" sz="39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Oif</a:t>
            </a:r>
            <a:r>
              <a:rPr lang="en-US" sz="39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): </a:t>
            </a:r>
            <a:r>
              <a:rPr lang="en-US" sz="3900" b="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 form with all your officers, class directors, and advisors</a:t>
            </a:r>
          </a:p>
          <a:p>
            <a:endParaRPr lang="en-US" sz="3900" b="0" baseline="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39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Annual Achievement Report (AAR):</a:t>
            </a:r>
            <a:r>
              <a:rPr lang="en-US" sz="3900" b="1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3900" dirty="0" smtClean="0">
                <a:solidFill>
                  <a:srgbClr val="000000"/>
                </a:solidFill>
                <a:latin typeface="Century Gothic"/>
                <a:cs typeface="Century Gothic"/>
              </a:rPr>
              <a:t>A</a:t>
            </a:r>
            <a:r>
              <a:rPr lang="en-US" sz="3900" b="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n end of year report that is submitted to the Awards Committee. Submission of this report can qualify for Distinguish Club and Club of the Year</a:t>
            </a:r>
          </a:p>
          <a:p>
            <a:endParaRPr lang="en-US" sz="3900" b="0" baseline="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B4400-2F62-6143-9246-17D6FCFA50F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71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B074EB67-F30A-48C3-9D35-D6AB578CB97E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C4B0A412-211C-413B-813F-F353B540348B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E6E5C86F-112E-45B6-98AC-5E373A22CE51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BC2E5885-4F84-496D-9271-DB0055119B50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007D-8915-D347-9C62-CC4E48C6DE8C}" type="datetimeFigureOut">
              <a:rPr lang="en-US" smtClean="0"/>
              <a:pPr/>
              <a:t>9/3/16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F3B2-9C8D-9842-9F9D-40AD748FF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3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007D-8915-D347-9C62-CC4E48C6DE8C}" type="datetimeFigureOut">
              <a:rPr lang="en-US" smtClean="0"/>
              <a:pPr/>
              <a:t>9/3/16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F3B2-9C8D-9842-9F9D-40AD748FF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7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007D-8915-D347-9C62-CC4E48C6DE8C}" type="datetimeFigureOut">
              <a:rPr lang="en-US" smtClean="0"/>
              <a:pPr/>
              <a:t>9/3/16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F3B2-9C8D-9842-9F9D-40AD748FF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3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007D-8915-D347-9C62-CC4E48C6DE8C}" type="datetimeFigureOut">
              <a:rPr lang="en-US" smtClean="0"/>
              <a:pPr/>
              <a:t>9/3/16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F3B2-9C8D-9842-9F9D-40AD748FF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0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007D-8915-D347-9C62-CC4E48C6DE8C}" type="datetimeFigureOut">
              <a:rPr lang="en-US" smtClean="0"/>
              <a:pPr/>
              <a:t>9/3/16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F3B2-9C8D-9842-9F9D-40AD748FF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2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007D-8915-D347-9C62-CC4E48C6DE8C}" type="datetimeFigureOut">
              <a:rPr lang="en-US" smtClean="0"/>
              <a:pPr/>
              <a:t>9/3/16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F3B2-9C8D-9842-9F9D-40AD748FF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5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007D-8915-D347-9C62-CC4E48C6DE8C}" type="datetimeFigureOut">
              <a:rPr lang="en-US" smtClean="0"/>
              <a:pPr/>
              <a:t>9/3/16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F3B2-9C8D-9842-9F9D-40AD748FF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5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007D-8915-D347-9C62-CC4E48C6DE8C}" type="datetimeFigureOut">
              <a:rPr lang="en-US" smtClean="0"/>
              <a:pPr/>
              <a:t>9/3/16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F3B2-9C8D-9842-9F9D-40AD748FF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3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007D-8915-D347-9C62-CC4E48C6DE8C}" type="datetimeFigureOut">
              <a:rPr lang="en-US" smtClean="0"/>
              <a:pPr/>
              <a:t>9/3/16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F3B2-9C8D-9842-9F9D-40AD748FF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0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007D-8915-D347-9C62-CC4E48C6DE8C}" type="datetimeFigureOut">
              <a:rPr lang="en-US" smtClean="0"/>
              <a:pPr/>
              <a:t>9/3/16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F3B2-9C8D-9842-9F9D-40AD748FF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8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007D-8915-D347-9C62-CC4E48C6DE8C}" type="datetimeFigureOut">
              <a:rPr lang="en-US" smtClean="0"/>
              <a:pPr/>
              <a:t>9/3/16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F3B2-9C8D-9842-9F9D-40AD748FF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3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1"/>
            </a:gs>
            <a:gs pos="100000">
              <a:srgbClr val="FFFF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0007D-8915-D347-9C62-CC4E48C6DE8C}" type="datetimeFigureOut">
              <a:rPr lang="en-US" smtClean="0"/>
              <a:pPr/>
              <a:t>9/3/16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2F3B2-9C8D-9842-9F9D-40AD748FF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76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floridakeyclub.org/contact-information/" TargetMode="External"/><Relationship Id="rId3" Type="http://schemas.openxmlformats.org/officeDocument/2006/relationships/hyperlink" Target="mailto:secretary@floridakeyclub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floridakeyclub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1"/>
            </a:gs>
            <a:gs pos="100000">
              <a:srgbClr val="FFFF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ctrTitle"/>
          </p:nvPr>
        </p:nvSpPr>
        <p:spPr>
          <a:xfrm>
            <a:off x="1371600" y="1700858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Secretary Duties and OPR Training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8354" y="16527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9468">
            <a:off x="68840" y="1040994"/>
            <a:ext cx="3048000" cy="84694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36" y="4430310"/>
            <a:ext cx="9174721" cy="242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36" y="3887385"/>
            <a:ext cx="9144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32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9 at 12.53.30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5" r="11825" b="15746"/>
          <a:stretch/>
        </p:blipFill>
        <p:spPr>
          <a:xfrm>
            <a:off x="1908627" y="0"/>
            <a:ext cx="7202716" cy="481511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33600" y="1828800"/>
            <a:ext cx="4343400" cy="45720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Arrow Connector 4"/>
          <p:cNvCxnSpPr>
            <a:stCxn id="6148" idx="3"/>
          </p:cNvCxnSpPr>
          <p:nvPr/>
        </p:nvCxnSpPr>
        <p:spPr>
          <a:xfrm>
            <a:off x="1847850" y="1422400"/>
            <a:ext cx="1276350" cy="40640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22" y="4608513"/>
            <a:ext cx="9159922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76200" y="914400"/>
            <a:ext cx="1771650" cy="101600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Verdana"/>
                <a:cs typeface="Verdana"/>
              </a:rPr>
              <a:t>Click  registration link  </a:t>
            </a:r>
          </a:p>
        </p:txBody>
      </p:sp>
    </p:spTree>
    <p:extLst>
      <p:ext uri="{BB962C8B-B14F-4D97-AF65-F5344CB8AC3E}">
        <p14:creationId xmlns:p14="http://schemas.microsoft.com/office/powerpoint/2010/main" val="30971280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7-19 at 12.56.5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5800"/>
            <a:ext cx="7239000" cy="47244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85800" y="1219200"/>
            <a:ext cx="1371600" cy="1630363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Verdana"/>
                <a:cs typeface="Verdana"/>
              </a:rPr>
              <a:t>Select your club and then click </a:t>
            </a:r>
            <a:r>
              <a:rPr lang="en-US" sz="2000" dirty="0" smtClean="0">
                <a:solidFill>
                  <a:srgbClr val="FFFFFF"/>
                </a:solidFill>
                <a:latin typeface="Verdana"/>
                <a:cs typeface="Verdana"/>
              </a:rPr>
              <a:t>proceed</a:t>
            </a:r>
            <a:endParaRPr lang="en-US" sz="20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75430" y="3048000"/>
            <a:ext cx="6430370" cy="7620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57400" y="2286000"/>
            <a:ext cx="2514600" cy="68580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02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7-19 at 1.01.15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r="2874"/>
          <a:stretch/>
        </p:blipFill>
        <p:spPr>
          <a:xfrm>
            <a:off x="2794402" y="457200"/>
            <a:ext cx="6273398" cy="61117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152400" y="381000"/>
            <a:ext cx="2514600" cy="58477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dirty="0" smtClean="0">
                <a:latin typeface="Verdana"/>
                <a:cs typeface="Verdana"/>
              </a:rPr>
              <a:t>Insert your Faculty Advisor’s email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52400" y="1143000"/>
            <a:ext cx="2514600" cy="156966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dirty="0" smtClean="0">
                <a:latin typeface="Verdana"/>
                <a:cs typeface="Verdana"/>
              </a:rPr>
              <a:t>Create unique password. Remember Secretary, President, and Faculty Advisor needs to know password</a:t>
            </a:r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152400" y="5153561"/>
            <a:ext cx="2514600" cy="13234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dirty="0" smtClean="0">
                <a:latin typeface="Verdana"/>
                <a:cs typeface="Verdana"/>
              </a:rPr>
              <a:t>Your Lt. Governor, Zone Administrator, and District Secretary have your password in case you forget it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562600" y="5181600"/>
            <a:ext cx="1600200" cy="45720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638800" y="4953000"/>
            <a:ext cx="1295400" cy="22860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2902803"/>
            <a:ext cx="2514600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FFFFFF"/>
                </a:solidFill>
                <a:latin typeface="Verdana"/>
                <a:cs typeface="Verdana"/>
              </a:rPr>
              <a:t>Save </a:t>
            </a:r>
            <a:r>
              <a:rPr lang="en-US" sz="1600" dirty="0">
                <a:solidFill>
                  <a:srgbClr val="FFFFFF"/>
                </a:solidFill>
                <a:latin typeface="Verdana"/>
                <a:cs typeface="Verdana"/>
              </a:rPr>
              <a:t>information you filled </a:t>
            </a:r>
            <a:r>
              <a:rPr lang="en-US" sz="1600" dirty="0" smtClean="0">
                <a:solidFill>
                  <a:srgbClr val="FFFFFF"/>
                </a:solidFill>
                <a:latin typeface="Verdana"/>
                <a:cs typeface="Verdana"/>
              </a:rPr>
              <a:t>into boxes</a:t>
            </a:r>
          </a:p>
          <a:p>
            <a:pPr>
              <a:defRPr/>
            </a:pPr>
            <a:endParaRPr lang="en-US" sz="16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cxnSp>
        <p:nvCxnSpPr>
          <p:cNvPr id="6" name="Straight Arrow Connector 5"/>
          <p:cNvCxnSpPr>
            <a:stCxn id="8197" idx="3"/>
            <a:endCxn id="3" idx="0"/>
          </p:cNvCxnSpPr>
          <p:nvPr/>
        </p:nvCxnSpPr>
        <p:spPr>
          <a:xfrm>
            <a:off x="2667000" y="673388"/>
            <a:ext cx="3619500" cy="4279612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8198" idx="3"/>
            <a:endCxn id="2" idx="1"/>
          </p:cNvCxnSpPr>
          <p:nvPr/>
        </p:nvCxnSpPr>
        <p:spPr>
          <a:xfrm>
            <a:off x="2667000" y="1927830"/>
            <a:ext cx="2895600" cy="348237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105400" y="5715000"/>
            <a:ext cx="1828800" cy="4572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Arrow Connector 11"/>
          <p:cNvCxnSpPr>
            <a:stCxn id="4" idx="3"/>
            <a:endCxn id="10" idx="2"/>
          </p:cNvCxnSpPr>
          <p:nvPr/>
        </p:nvCxnSpPr>
        <p:spPr>
          <a:xfrm>
            <a:off x="2667000" y="3318302"/>
            <a:ext cx="2438400" cy="2625298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2400" y="3875782"/>
            <a:ext cx="2514600" cy="107721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  <a:latin typeface="Verdana"/>
                <a:cs typeface="Verdana"/>
              </a:rPr>
              <a:t>After registering your club, you will </a:t>
            </a:r>
            <a:r>
              <a:rPr lang="en-US" sz="1600" dirty="0" smtClean="0">
                <a:solidFill>
                  <a:srgbClr val="FFFFFF"/>
                </a:solidFill>
                <a:latin typeface="Verdana"/>
                <a:cs typeface="Verdana"/>
              </a:rPr>
              <a:t>be </a:t>
            </a:r>
            <a:r>
              <a:rPr lang="en-US" sz="1600" dirty="0">
                <a:solidFill>
                  <a:srgbClr val="FFFFFF"/>
                </a:solidFill>
                <a:latin typeface="Verdana"/>
                <a:cs typeface="Verdana"/>
              </a:rPr>
              <a:t>able to login </a:t>
            </a:r>
            <a:r>
              <a:rPr lang="en-US" sz="1600" dirty="0" smtClean="0">
                <a:solidFill>
                  <a:srgbClr val="FFFFFF"/>
                </a:solidFill>
                <a:latin typeface="Verdana"/>
                <a:cs typeface="Verdana"/>
              </a:rPr>
              <a:t>into </a:t>
            </a:r>
            <a:r>
              <a:rPr lang="en-US" sz="1600" dirty="0">
                <a:solidFill>
                  <a:srgbClr val="FFFFFF"/>
                </a:solidFill>
                <a:latin typeface="Verdana"/>
                <a:cs typeface="Verdana"/>
              </a:rPr>
              <a:t>OPR </a:t>
            </a:r>
            <a:r>
              <a:rPr lang="en-US" sz="1600" dirty="0" smtClean="0">
                <a:solidFill>
                  <a:srgbClr val="FFFFFF"/>
                </a:solidFill>
                <a:latin typeface="Verdana"/>
                <a:cs typeface="Verdana"/>
              </a:rPr>
              <a:t>system</a:t>
            </a:r>
            <a:endParaRPr lang="en-US" sz="16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67461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783102"/>
            <a:ext cx="8534400" cy="294937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sz="4800" dirty="0" smtClean="0">
                <a:solidFill>
                  <a:schemeClr val="bg2"/>
                </a:solidFill>
              </a:rPr>
              <a:t/>
            </a:r>
            <a:br>
              <a:rPr lang="en-US" sz="4800" dirty="0" smtClean="0">
                <a:solidFill>
                  <a:schemeClr val="bg2"/>
                </a:solidFill>
              </a:rPr>
            </a:br>
            <a:r>
              <a:rPr lang="en-US" sz="5400" dirty="0" smtClean="0">
                <a:solidFill>
                  <a:schemeClr val="bg2"/>
                </a:solidFill>
              </a:rPr>
              <a:t>Officer Information Form (</a:t>
            </a:r>
            <a:r>
              <a:rPr lang="en-US" sz="5400" dirty="0">
                <a:solidFill>
                  <a:schemeClr val="bg2"/>
                </a:solidFill>
              </a:rPr>
              <a:t>OIF)</a:t>
            </a:r>
            <a:r>
              <a:rPr lang="en-US" sz="5400" dirty="0" smtClean="0">
                <a:solidFill>
                  <a:schemeClr val="bg2"/>
                </a:solidFill>
              </a:rPr>
              <a:t/>
            </a:r>
            <a:br>
              <a:rPr lang="en-US" sz="5400" dirty="0" smtClean="0">
                <a:solidFill>
                  <a:schemeClr val="bg2"/>
                </a:solidFill>
              </a:rPr>
            </a:br>
            <a:r>
              <a:rPr lang="en-US" sz="5400" dirty="0" smtClean="0">
                <a:solidFill>
                  <a:schemeClr val="tx1"/>
                </a:solidFill>
              </a:rPr>
              <a:t> </a:t>
            </a:r>
            <a:br>
              <a:rPr lang="en-US" sz="5400" dirty="0" smtClean="0">
                <a:solidFill>
                  <a:schemeClr val="tx1"/>
                </a:solidFill>
              </a:rPr>
            </a:br>
            <a:endParaRPr lang="en-US" sz="5400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0" y="5181600"/>
            <a:ext cx="915651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0838"/>
            <a:ext cx="9144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29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7-19 at 1.11.1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7326386" cy="4876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2133600" y="2057400"/>
            <a:ext cx="1905000" cy="182880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1676400" y="1219200"/>
            <a:ext cx="4724400" cy="838200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3581400"/>
            <a:ext cx="2057400" cy="2031325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Verdana"/>
                <a:cs typeface="Verdana"/>
              </a:rPr>
              <a:t>Select your club, enter your password, and </a:t>
            </a:r>
            <a:r>
              <a:rPr lang="en-US" dirty="0" smtClean="0">
                <a:solidFill>
                  <a:schemeClr val="tx1"/>
                </a:solidFill>
                <a:latin typeface="Verdana"/>
                <a:cs typeface="Verdana"/>
              </a:rPr>
              <a:t>click login to enter your club’s OPR account</a:t>
            </a:r>
            <a:endParaRPr lang="en-US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6108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85800"/>
            <a:ext cx="1752600" cy="1754327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Verdana"/>
                <a:cs typeface="Verdana"/>
              </a:rPr>
              <a:t>To enter/update your club’s OIF, press “2016-17 OIF”</a:t>
            </a:r>
            <a:endParaRPr lang="en-US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3" name="Picture 2" descr="OIF Screenshot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81200"/>
            <a:ext cx="7010400" cy="3092121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>
            <a:off x="1905000" y="1562964"/>
            <a:ext cx="2667328" cy="1856712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114800" y="3300412"/>
            <a:ext cx="3124200" cy="814388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96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52400" y="1676400"/>
            <a:ext cx="2514600" cy="2123658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FFFFFF"/>
                </a:solidFill>
              </a:rPr>
              <a:t>Complete all </a:t>
            </a:r>
            <a:r>
              <a:rPr lang="en-US" sz="2200" dirty="0" smtClean="0">
                <a:solidFill>
                  <a:srgbClr val="FFFFFF"/>
                </a:solidFill>
              </a:rPr>
              <a:t>fields </a:t>
            </a:r>
            <a:r>
              <a:rPr lang="en-US" sz="2200" dirty="0">
                <a:solidFill>
                  <a:srgbClr val="FFFFFF"/>
                </a:solidFill>
              </a:rPr>
              <a:t>for all positions.  Note that some positions are required to be </a:t>
            </a:r>
            <a:r>
              <a:rPr lang="en-US" sz="2200" dirty="0" smtClean="0">
                <a:solidFill>
                  <a:srgbClr val="FFFFFF"/>
                </a:solidFill>
              </a:rPr>
              <a:t>completed</a:t>
            </a:r>
            <a:endParaRPr lang="en-US" sz="22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3" name="Picture 2" descr="Champion Test Club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-1"/>
            <a:ext cx="5461000" cy="6841067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V="1">
            <a:off x="2667000" y="1219200"/>
            <a:ext cx="1219200" cy="160020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67000" y="3429000"/>
            <a:ext cx="1143000" cy="60960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667000" y="3505200"/>
            <a:ext cx="1219200" cy="243840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4397276"/>
            <a:ext cx="2514600" cy="2031325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Verdana"/>
                <a:cs typeface="Verdana"/>
              </a:rPr>
              <a:t>Make sure to input Class Directors’ information </a:t>
            </a:r>
            <a:r>
              <a:rPr lang="en-US" dirty="0" smtClean="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lang="en-US" dirty="0">
                <a:solidFill>
                  <a:srgbClr val="FFFFFF"/>
                </a:solidFill>
                <a:latin typeface="Verdana"/>
                <a:cs typeface="Verdana"/>
              </a:rPr>
              <a:t>OIF. They will </a:t>
            </a:r>
            <a:r>
              <a:rPr lang="en-US" dirty="0" smtClean="0">
                <a:solidFill>
                  <a:srgbClr val="FFFFFF"/>
                </a:solidFill>
                <a:latin typeface="Verdana"/>
                <a:cs typeface="Verdana"/>
              </a:rPr>
              <a:t>receive </a:t>
            </a:r>
            <a:r>
              <a:rPr lang="en-US" dirty="0">
                <a:solidFill>
                  <a:srgbClr val="FFFFFF"/>
                </a:solidFill>
                <a:latin typeface="Verdana"/>
                <a:cs typeface="Verdana"/>
              </a:rPr>
              <a:t>same updates from </a:t>
            </a:r>
            <a:r>
              <a:rPr lang="en-US" dirty="0" smtClean="0">
                <a:solidFill>
                  <a:srgbClr val="FFFFFF"/>
                </a:solidFill>
                <a:latin typeface="Verdana"/>
                <a:cs typeface="Verdana"/>
              </a:rPr>
              <a:t>Lt</a:t>
            </a:r>
            <a:r>
              <a:rPr lang="en-US" dirty="0">
                <a:solidFill>
                  <a:srgbClr val="FFFFFF"/>
                </a:solidFill>
                <a:latin typeface="Verdana"/>
                <a:cs typeface="Verdana"/>
              </a:rPr>
              <a:t>. Governor </a:t>
            </a:r>
            <a:r>
              <a:rPr lang="en-US" dirty="0" smtClean="0">
                <a:solidFill>
                  <a:srgbClr val="FFFFFF"/>
                </a:solidFill>
                <a:latin typeface="Verdana"/>
                <a:cs typeface="Verdana"/>
              </a:rPr>
              <a:t>and Executive </a:t>
            </a:r>
            <a:r>
              <a:rPr lang="en-US" dirty="0">
                <a:solidFill>
                  <a:srgbClr val="FFFFFF"/>
                </a:solidFill>
                <a:latin typeface="Verdana"/>
                <a:cs typeface="Verdana"/>
              </a:rPr>
              <a:t>Officers.</a:t>
            </a:r>
          </a:p>
        </p:txBody>
      </p:sp>
    </p:spTree>
    <p:extLst>
      <p:ext uri="{BB962C8B-B14F-4D97-AF65-F5344CB8AC3E}">
        <p14:creationId xmlns:p14="http://schemas.microsoft.com/office/powerpoint/2010/main" val="385317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Century Gothic"/>
                <a:cs typeface="Century Gothic"/>
              </a:rPr>
              <a:t>Advisors</a:t>
            </a:r>
            <a:endParaRPr lang="en-US" b="1" dirty="0">
              <a:solidFill>
                <a:schemeClr val="bg2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 descr="Screen Shot 2015-07-20 at 12.44.06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28814"/>
            <a:ext cx="4900196" cy="53529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1542871"/>
            <a:ext cx="3581400" cy="1200329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Verdana"/>
                <a:cs typeface="Verdana"/>
              </a:rPr>
              <a:t>In order to submit OIF, you are required to enter names and emails of the Faculty and Kiwanis Advisors</a:t>
            </a:r>
            <a:endParaRPr lang="en-US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866072"/>
            <a:ext cx="3581400" cy="1477328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Verdana"/>
                <a:cs typeface="Verdana"/>
              </a:rPr>
              <a:t>If </a:t>
            </a:r>
            <a:r>
              <a:rPr lang="en-US" dirty="0" smtClean="0">
                <a:solidFill>
                  <a:srgbClr val="FFFFFF"/>
                </a:solidFill>
                <a:latin typeface="Verdana"/>
                <a:cs typeface="Verdana"/>
              </a:rPr>
              <a:t>your club does not have  Faculty Advisor, then you can enter your principal’s name and email until Faculty Advisor is chosen</a:t>
            </a:r>
            <a:endParaRPr lang="en-US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494073"/>
            <a:ext cx="3581400" cy="1754327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Verdana"/>
                <a:cs typeface="Verdana"/>
              </a:rPr>
              <a:t>If your club does not have Kiwanis Advisor, then you should enter your sponsoring Kiwanis Club President name and email until Kiwanis Advisor is chosen</a:t>
            </a:r>
            <a:endParaRPr lang="en-US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914400"/>
            <a:ext cx="9144000" cy="45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08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5-07-20 at 7.12.26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8382000" cy="1026367"/>
          </a:xfrm>
          <a:prstGeom prst="rect">
            <a:avLst/>
          </a:prstGeom>
          <a:ln w="25400" cmpd="sng"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81000" y="3352800"/>
            <a:ext cx="4343400" cy="1200329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Verdana"/>
                <a:cs typeface="Verdana"/>
              </a:rPr>
              <a:t>When you are done entering all information on OIF, press “Save My Information” and then press “Send Form Now”</a:t>
            </a:r>
            <a:endParaRPr lang="en-US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3352800"/>
            <a:ext cx="3429000" cy="1200329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Verdana"/>
                <a:cs typeface="Verdana"/>
              </a:rPr>
              <a:t>If any information ever changes with officers and/or advisors, please update it on OIF</a:t>
            </a:r>
            <a:endParaRPr lang="en-US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2286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F497D"/>
                </a:solidFill>
                <a:latin typeface="Century Gothic"/>
                <a:cs typeface="Century Gothic"/>
              </a:rPr>
              <a:t>Done!</a:t>
            </a:r>
            <a:endParaRPr lang="en-US" sz="4400" b="1" dirty="0">
              <a:solidFill>
                <a:srgbClr val="1F497D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89" y="914400"/>
            <a:ext cx="9144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43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0" y="1905000"/>
            <a:ext cx="7467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9600" dirty="0">
                <a:solidFill>
                  <a:srgbClr val="1F497D"/>
                </a:solidFill>
              </a:rPr>
              <a:t>P</a:t>
            </a:r>
            <a:r>
              <a:rPr lang="en-US" sz="9600" dirty="0" smtClean="0">
                <a:solidFill>
                  <a:srgbClr val="1F497D"/>
                </a:solidFill>
              </a:rPr>
              <a:t>ride </a:t>
            </a:r>
            <a:r>
              <a:rPr lang="en-US" sz="9600" dirty="0">
                <a:solidFill>
                  <a:srgbClr val="1F497D"/>
                </a:solidFill>
              </a:rPr>
              <a:t>R</a:t>
            </a:r>
            <a:r>
              <a:rPr lang="en-US" sz="9600" dirty="0" smtClean="0">
                <a:solidFill>
                  <a:srgbClr val="1F497D"/>
                </a:solidFill>
              </a:rPr>
              <a:t>eports</a:t>
            </a:r>
            <a:endParaRPr lang="en-US" sz="9600" dirty="0">
              <a:solidFill>
                <a:srgbClr val="1F497D"/>
              </a:solidFill>
            </a:endParaRPr>
          </a:p>
        </p:txBody>
      </p:sp>
      <p:sp>
        <p:nvSpPr>
          <p:cNvPr id="20483" name="TextBox 8"/>
          <p:cNvSpPr txBox="1">
            <a:spLocks noChangeArrowheads="1"/>
          </p:cNvSpPr>
          <p:nvPr/>
        </p:nvSpPr>
        <p:spPr bwMode="auto">
          <a:xfrm>
            <a:off x="3124200" y="3200400"/>
            <a:ext cx="3116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2"/>
                </a:solidFill>
              </a:rPr>
              <a:t>Due the 10</a:t>
            </a:r>
            <a:r>
              <a:rPr lang="en-US" baseline="30000" dirty="0">
                <a:solidFill>
                  <a:schemeClr val="bg2"/>
                </a:solidFill>
              </a:rPr>
              <a:t>th</a:t>
            </a:r>
            <a:r>
              <a:rPr lang="en-US" dirty="0">
                <a:solidFill>
                  <a:schemeClr val="bg2"/>
                </a:solidFill>
              </a:rPr>
              <a:t> of each month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2487"/>
            <a:ext cx="9144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9562"/>
            <a:ext cx="9144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73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4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Century Gothic"/>
                <a:cs typeface="Century Gothic"/>
              </a:rPr>
              <a:t>Duties of the Club Secretary</a:t>
            </a:r>
            <a:endParaRPr lang="en-US" b="1" dirty="0">
              <a:solidFill>
                <a:schemeClr val="bg2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5483"/>
            <a:ext cx="8229600" cy="5596878"/>
          </a:xfrm>
        </p:spPr>
        <p:txBody>
          <a:bodyPr>
            <a:normAutofit fontScale="92500" lnSpcReduction="10000"/>
          </a:bodyPr>
          <a:lstStyle/>
          <a:p>
            <a:pPr marL="0" indent="0" defTabSz="91440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Secretaries 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play </a:t>
            </a:r>
            <a:r>
              <a:rPr lang="en-US" sz="28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integral 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role in the </a:t>
            </a:r>
            <a:r>
              <a:rPr lang="en-US" sz="28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club</a:t>
            </a:r>
          </a:p>
          <a:p>
            <a:pPr marL="0" indent="0" defTabSz="91440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None/>
              <a:defRPr/>
            </a:pPr>
            <a:endParaRPr lang="en-US" sz="28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indent="-457200" defTabSz="914400" eaLnBrk="0" fontAlgn="base" hangingPunct="0">
              <a:spcBef>
                <a:spcPct val="3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800" i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Keep </a:t>
            </a:r>
            <a:r>
              <a:rPr lang="en-US" sz="28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Officer Information Form (OIF) and reports up-to-</a:t>
            </a:r>
            <a:r>
              <a:rPr lang="en-US" sz="2800" i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date</a:t>
            </a:r>
            <a:endParaRPr lang="en-US" sz="2800" i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i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Be prompt, organized, and efficient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i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Take Roll and Minutes at meetings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i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Handle service hours</a:t>
            </a:r>
          </a:p>
          <a:p>
            <a:pPr marL="0" indent="0" defTabSz="91440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en-US" sz="28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5. Maintain roster of dues paid members</a:t>
            </a:r>
          </a:p>
          <a:p>
            <a:pPr marL="0" indent="0" defTabSz="91440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en-US" sz="28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6. Assist club president with needed tasks</a:t>
            </a:r>
          </a:p>
          <a:p>
            <a:pPr marL="0" indent="0">
              <a:buNone/>
            </a:pPr>
            <a:r>
              <a:rPr lang="en-US" sz="28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7. Attend Key Club activities (meetings, KCKC, SZR)</a:t>
            </a:r>
          </a:p>
          <a:p>
            <a:pPr marL="0" indent="0">
              <a:buNone/>
            </a:pPr>
            <a:r>
              <a:rPr lang="en-US" sz="28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8.  Work with OPR System</a:t>
            </a:r>
          </a:p>
          <a:p>
            <a:pPr marL="457200" indent="-457200">
              <a:buFont typeface="+mj-lt"/>
              <a:buAutoNum type="arabicPeriod"/>
            </a:pPr>
            <a:endParaRPr lang="en-US" sz="2800" i="1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defTabSz="91440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endParaRPr lang="en-US" dirty="0">
              <a:solidFill>
                <a:srgbClr val="FF6600"/>
              </a:solidFill>
              <a:latin typeface="Century Gothic" panose="020B0502020202020204" pitchFamily="34" charset="0"/>
            </a:endParaRPr>
          </a:p>
          <a:p>
            <a:pPr marL="0" indent="0" defTabSz="91440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endParaRPr lang="en-US" dirty="0">
              <a:solidFill>
                <a:srgbClr val="FF6600"/>
              </a:solidFill>
              <a:latin typeface="Century Gothic" panose="020B0502020202020204" pitchFamily="34" charset="0"/>
            </a:endParaRPr>
          </a:p>
          <a:p>
            <a:pPr marL="0" indent="0" defTabSz="91440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endParaRPr lang="en-US" dirty="0">
              <a:solidFill>
                <a:srgbClr val="FF6600"/>
              </a:solidFill>
              <a:latin typeface="Century Gothic" panose="020B0502020202020204" pitchFamily="34" charset="0"/>
            </a:endParaRPr>
          </a:p>
          <a:p>
            <a:pPr marL="0" indent="0" defTabSz="91440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endParaRPr lang="en-US" dirty="0">
              <a:solidFill>
                <a:srgbClr val="FF6600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58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rida website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4873"/>
            <a:ext cx="7772400" cy="5109127"/>
          </a:xfrm>
          <a:prstGeom prst="rect">
            <a:avLst/>
          </a:prstGeom>
        </p:spPr>
      </p:pic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152400" y="3657600"/>
            <a:ext cx="1219200" cy="1477328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Verdana"/>
                <a:cs typeface="Verdana"/>
              </a:rPr>
              <a:t>Then, click on </a:t>
            </a:r>
            <a:r>
              <a:rPr lang="en-US" dirty="0" smtClean="0">
                <a:latin typeface="Verdana"/>
                <a:cs typeface="Verdana"/>
              </a:rPr>
              <a:t>OPR </a:t>
            </a:r>
            <a:r>
              <a:rPr lang="en-US" dirty="0">
                <a:latin typeface="Verdana"/>
                <a:cs typeface="Verdana"/>
              </a:rPr>
              <a:t>system </a:t>
            </a:r>
            <a:r>
              <a:rPr lang="en-US" dirty="0" smtClean="0">
                <a:latin typeface="Verdana"/>
                <a:cs typeface="Verdana"/>
              </a:rPr>
              <a:t>link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152400" y="436563"/>
            <a:ext cx="1219200" cy="2031325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Verdana"/>
                <a:cs typeface="Verdana"/>
              </a:rPr>
              <a:t>First, access </a:t>
            </a:r>
            <a:r>
              <a:rPr lang="en-US" dirty="0" smtClean="0">
                <a:latin typeface="Verdana"/>
                <a:cs typeface="Verdana"/>
              </a:rPr>
              <a:t>Florida </a:t>
            </a:r>
            <a:r>
              <a:rPr lang="en-US" dirty="0">
                <a:latin typeface="Verdana"/>
                <a:cs typeface="Verdana"/>
              </a:rPr>
              <a:t>Key Club </a:t>
            </a:r>
            <a:r>
              <a:rPr lang="en-US" dirty="0" smtClean="0">
                <a:latin typeface="Verdana"/>
                <a:cs typeface="Verdana"/>
              </a:rPr>
              <a:t>website </a:t>
            </a:r>
            <a:r>
              <a:rPr lang="en-US" dirty="0">
                <a:latin typeface="Verdana"/>
                <a:cs typeface="Verdana"/>
              </a:rPr>
              <a:t>home </a:t>
            </a:r>
            <a:r>
              <a:rPr lang="en-US" dirty="0" smtClean="0">
                <a:latin typeface="Verdana"/>
                <a:cs typeface="Verdana"/>
              </a:rPr>
              <a:t>page</a:t>
            </a:r>
            <a:endParaRPr lang="en-US" dirty="0">
              <a:latin typeface="Verdana"/>
              <a:cs typeface="Verdan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371600" y="1447800"/>
            <a:ext cx="3352800" cy="297180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572000" y="152400"/>
            <a:ext cx="1447800" cy="4572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Arrow Connector 5"/>
          <p:cNvCxnSpPr>
            <a:stCxn id="21509" idx="3"/>
            <a:endCxn id="3" idx="2"/>
          </p:cNvCxnSpPr>
          <p:nvPr/>
        </p:nvCxnSpPr>
        <p:spPr>
          <a:xfrm flipV="1">
            <a:off x="1371600" y="381000"/>
            <a:ext cx="3200400" cy="1071226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572000" y="1066800"/>
            <a:ext cx="990600" cy="3810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9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7-20 at 7.39.34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7315200" cy="53340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76200" y="566677"/>
            <a:ext cx="1676400" cy="2862323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latin typeface="Verdana"/>
                <a:cs typeface="Verdana"/>
              </a:rPr>
              <a:t>Once on OPR system’s log-in page, you </a:t>
            </a:r>
            <a:r>
              <a:rPr lang="en-US" dirty="0">
                <a:latin typeface="Verdana"/>
                <a:cs typeface="Verdana"/>
              </a:rPr>
              <a:t>need to </a:t>
            </a:r>
            <a:r>
              <a:rPr lang="en-US" dirty="0" smtClean="0">
                <a:latin typeface="Verdana"/>
                <a:cs typeface="Verdana"/>
              </a:rPr>
              <a:t>select your club and then enter your password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22534" name="TextBox 4"/>
          <p:cNvSpPr txBox="1">
            <a:spLocks noChangeArrowheads="1"/>
          </p:cNvSpPr>
          <p:nvPr/>
        </p:nvSpPr>
        <p:spPr bwMode="auto">
          <a:xfrm>
            <a:off x="76200" y="3960813"/>
            <a:ext cx="1676400" cy="2031325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Verdana"/>
                <a:cs typeface="Verdana"/>
              </a:rPr>
              <a:t>If you need help with </a:t>
            </a:r>
            <a:r>
              <a:rPr lang="en-US" dirty="0" smtClean="0">
                <a:latin typeface="Verdana"/>
                <a:cs typeface="Verdana"/>
              </a:rPr>
              <a:t>OPR </a:t>
            </a:r>
            <a:r>
              <a:rPr lang="en-US" dirty="0">
                <a:latin typeface="Verdana"/>
                <a:cs typeface="Verdana"/>
              </a:rPr>
              <a:t>system, you can find online instructions </a:t>
            </a:r>
            <a:r>
              <a:rPr lang="en-US" dirty="0" smtClean="0">
                <a:latin typeface="Verdana"/>
                <a:cs typeface="Verdana"/>
              </a:rPr>
              <a:t>here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52600" y="685800"/>
            <a:ext cx="4876800" cy="12192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24200" y="3429000"/>
            <a:ext cx="5562600" cy="1079638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/>
          <p:cNvCxnSpPr>
            <a:stCxn id="14341" idx="3"/>
            <a:endCxn id="2" idx="3"/>
          </p:cNvCxnSpPr>
          <p:nvPr/>
        </p:nvCxnSpPr>
        <p:spPr>
          <a:xfrm flipV="1">
            <a:off x="1752600" y="1726452"/>
            <a:ext cx="714191" cy="271387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2534" idx="3"/>
            <a:endCxn id="6" idx="2"/>
          </p:cNvCxnSpPr>
          <p:nvPr/>
        </p:nvCxnSpPr>
        <p:spPr>
          <a:xfrm flipV="1">
            <a:off x="1752600" y="3968819"/>
            <a:ext cx="1371600" cy="1007657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71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ports filed somerset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44" y="0"/>
            <a:ext cx="6801556" cy="62484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76200" y="228600"/>
            <a:ext cx="1981200" cy="2246769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Verdana"/>
                <a:cs typeface="Verdana"/>
              </a:rPr>
              <a:t>To </a:t>
            </a:r>
            <a:r>
              <a:rPr lang="en-US" sz="2000" dirty="0" smtClean="0">
                <a:latin typeface="Verdana"/>
                <a:cs typeface="Verdana"/>
              </a:rPr>
              <a:t>start </a:t>
            </a:r>
            <a:r>
              <a:rPr lang="en-US" sz="2000" dirty="0">
                <a:latin typeface="Verdana"/>
                <a:cs typeface="Verdana"/>
              </a:rPr>
              <a:t>Pride Report, </a:t>
            </a:r>
            <a:r>
              <a:rPr lang="en-US" sz="2000" dirty="0" smtClean="0">
                <a:latin typeface="Verdana"/>
                <a:cs typeface="Verdana"/>
              </a:rPr>
              <a:t>select </a:t>
            </a:r>
            <a:r>
              <a:rPr lang="en-US" sz="2000" dirty="0">
                <a:latin typeface="Verdana"/>
                <a:cs typeface="Verdana"/>
              </a:rPr>
              <a:t>month </a:t>
            </a:r>
            <a:r>
              <a:rPr lang="en-US" sz="2000" dirty="0" smtClean="0">
                <a:latin typeface="Verdana"/>
                <a:cs typeface="Verdana"/>
              </a:rPr>
              <a:t>you </a:t>
            </a:r>
            <a:r>
              <a:rPr lang="en-US" sz="2000" dirty="0">
                <a:latin typeface="Verdana"/>
                <a:cs typeface="Verdana"/>
              </a:rPr>
              <a:t>wish to fill out the report </a:t>
            </a:r>
            <a:r>
              <a:rPr lang="en-US" sz="2000" dirty="0" smtClean="0">
                <a:latin typeface="Verdana"/>
                <a:cs typeface="Verdana"/>
              </a:rPr>
              <a:t>for, then </a:t>
            </a:r>
            <a:r>
              <a:rPr lang="en-US" sz="2000" dirty="0">
                <a:latin typeface="Verdana"/>
                <a:cs typeface="Verdana"/>
              </a:rPr>
              <a:t>click </a:t>
            </a:r>
            <a:r>
              <a:rPr lang="en-US" sz="2000" dirty="0" smtClean="0">
                <a:latin typeface="Verdana"/>
                <a:cs typeface="Verdana"/>
              </a:rPr>
              <a:t>“start report” 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76200" y="5103813"/>
            <a:ext cx="1981200" cy="1323439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>
                <a:latin typeface="Verdana"/>
                <a:cs typeface="Verdana"/>
              </a:rPr>
              <a:t>This is where you </a:t>
            </a:r>
            <a:r>
              <a:rPr lang="en-US" sz="2000" dirty="0">
                <a:latin typeface="Verdana"/>
                <a:cs typeface="Verdana"/>
              </a:rPr>
              <a:t>can view and update Pride </a:t>
            </a:r>
            <a:r>
              <a:rPr lang="en-US" sz="2000" dirty="0" smtClean="0">
                <a:latin typeface="Verdana"/>
                <a:cs typeface="Verdana"/>
              </a:rPr>
              <a:t>Reports</a:t>
            </a:r>
            <a:endParaRPr lang="en-US" sz="2000" dirty="0">
              <a:latin typeface="Verdana"/>
              <a:cs typeface="Verdana"/>
            </a:endParaRPr>
          </a:p>
        </p:txBody>
      </p:sp>
      <p:cxnSp>
        <p:nvCxnSpPr>
          <p:cNvPr id="5" name="Straight Arrow Connector 4"/>
          <p:cNvCxnSpPr>
            <a:stCxn id="23555" idx="3"/>
            <a:endCxn id="3" idx="1"/>
          </p:cNvCxnSpPr>
          <p:nvPr/>
        </p:nvCxnSpPr>
        <p:spPr>
          <a:xfrm>
            <a:off x="2057400" y="1351985"/>
            <a:ext cx="2065058" cy="67185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810000" y="1878765"/>
            <a:ext cx="2133600" cy="9906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29400" y="685800"/>
            <a:ext cx="2362200" cy="46482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23558" idx="3"/>
          </p:cNvCxnSpPr>
          <p:nvPr/>
        </p:nvCxnSpPr>
        <p:spPr>
          <a:xfrm flipV="1">
            <a:off x="2057400" y="5029200"/>
            <a:ext cx="5105400" cy="736333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980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838200" y="762000"/>
            <a:ext cx="7391400" cy="707886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latin typeface="Verdana"/>
                <a:cs typeface="Verdana"/>
              </a:rPr>
              <a:t>You should see this page once you click </a:t>
            </a:r>
            <a:r>
              <a:rPr lang="en-US" sz="2000" dirty="0" smtClean="0">
                <a:latin typeface="Verdana"/>
                <a:cs typeface="Verdana"/>
              </a:rPr>
              <a:t>“Start report”. </a:t>
            </a:r>
            <a:r>
              <a:rPr lang="en-US" sz="2000" dirty="0">
                <a:latin typeface="Verdana"/>
                <a:cs typeface="Verdana"/>
              </a:rPr>
              <a:t>From here you can complete </a:t>
            </a:r>
            <a:r>
              <a:rPr lang="en-US" sz="2000" dirty="0" smtClean="0">
                <a:latin typeface="Verdana"/>
                <a:cs typeface="Verdana"/>
              </a:rPr>
              <a:t>report.</a:t>
            </a:r>
            <a:endParaRPr lang="en-US" sz="2000" dirty="0">
              <a:latin typeface="Verdana"/>
              <a:cs typeface="Verdana"/>
            </a:endParaRPr>
          </a:p>
        </p:txBody>
      </p:sp>
      <p:pic>
        <p:nvPicPr>
          <p:cNvPr id="3" name="Picture 2" descr="start report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8839200" cy="441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6200" y="2438400"/>
            <a:ext cx="838200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2286000"/>
            <a:ext cx="1219200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3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7-20 at 9.57.10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6553200" cy="366415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8382000" cy="243143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On the left of your 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p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ride report, you will find contact and attendance information.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500" dirty="0" smtClean="0">
                <a:solidFill>
                  <a:schemeClr val="bg1"/>
                </a:solidFill>
                <a:latin typeface="Verdana"/>
                <a:cs typeface="Verdana"/>
              </a:rPr>
              <a:t>For attendance, please take note: </a:t>
            </a: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1500" dirty="0" smtClean="0">
                <a:solidFill>
                  <a:schemeClr val="bg1"/>
                </a:solidFill>
                <a:latin typeface="Verdana"/>
                <a:cs typeface="Verdana"/>
              </a:rPr>
              <a:t>Clubs will NOT attend Key Club Kick-Off Conference(KCKC) until the Fall</a:t>
            </a:r>
            <a:r>
              <a:rPr lang="en-US" sz="1500" b="1" dirty="0" smtClean="0">
                <a:solidFill>
                  <a:schemeClr val="bg1"/>
                </a:solidFill>
                <a:latin typeface="Verdana"/>
                <a:cs typeface="Verdana"/>
              </a:rPr>
              <a:t>. Just leave it blank until your club attends for current year. </a:t>
            </a: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1500" dirty="0" smtClean="0">
                <a:solidFill>
                  <a:schemeClr val="bg1"/>
                </a:solidFill>
                <a:latin typeface="Verdana"/>
                <a:cs typeface="Verdana"/>
              </a:rPr>
              <a:t>Clubs will NOT attend Spring Zone Rally until Spring (SZR) (same as above)</a:t>
            </a: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1500" dirty="0" smtClean="0">
                <a:solidFill>
                  <a:schemeClr val="bg1"/>
                </a:solidFill>
                <a:latin typeface="Verdana"/>
                <a:cs typeface="Verdana"/>
              </a:rPr>
              <a:t>When your club does attend a DCM, Division Wide Project, KCKC, or SZR for that month, click "Yes" and note how many members attended in the line below it.</a:t>
            </a:r>
            <a:endParaRPr lang="en-US" sz="1500" b="1" u="sng" dirty="0" smtClean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294382"/>
            <a:ext cx="1981200" cy="10772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Your Lt. Governor (LTG) can contact you via email, phone, or  personal visit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1752600"/>
            <a:ext cx="1981200" cy="1815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LTGs can either send informational emails instead of a newsletter, so if your LTG sent an informational email, put yes for this line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29000" y="762000"/>
            <a:ext cx="3581400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5" idx="1"/>
          </p:cNvCxnSpPr>
          <p:nvPr/>
        </p:nvCxnSpPr>
        <p:spPr>
          <a:xfrm>
            <a:off x="3200400" y="990600"/>
            <a:ext cx="3810000" cy="1669941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116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2895600" cy="4708981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Verdana"/>
                <a:cs typeface="Verdana"/>
              </a:rPr>
              <a:t>Taking attendance at club meetings will make this box easier to fill out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Verdana"/>
                <a:cs typeface="Verdana"/>
              </a:rPr>
              <a:t>Be sure “Paid Members in Club” corresponds to number of dues paid members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Verdana"/>
                <a:cs typeface="Verdana"/>
              </a:rPr>
              <a:t>Meet with your club Treasurer or Faculty Advisor to determine how many members are in the club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00400" y="304800"/>
            <a:ext cx="5724501" cy="2031325"/>
          </a:xfrm>
          <a:prstGeom prst="rect">
            <a:avLst/>
          </a:prstGeom>
          <a:solidFill>
            <a:schemeClr val="tx1">
              <a:lumMod val="85000"/>
              <a:alpha val="95000"/>
            </a:schemeClr>
          </a:solidFill>
          <a:ln>
            <a:solidFill>
              <a:schemeClr val="bg1"/>
            </a:solidFill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Above, there is comments or questions box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If you ever have any questions about Pride Reports, </a:t>
            </a:r>
            <a:r>
              <a:rPr lang="en-US" b="1" dirty="0" smtClean="0">
                <a:solidFill>
                  <a:schemeClr val="bg1"/>
                </a:solidFill>
                <a:latin typeface="Verdana"/>
                <a:cs typeface="Verdana"/>
              </a:rPr>
              <a:t>you can enter them here.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You can also clarify certain things. Such as, why your club didn’t do service or have a meeting, and so forth. 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3" name="Picture 2" descr="Screen Shot 2015-07-20 at 11.06.2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944" y="2590800"/>
            <a:ext cx="585165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0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05 at 1.13.41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85956" cy="36576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572000" y="3810000"/>
            <a:ext cx="0" cy="990600"/>
          </a:xfrm>
          <a:prstGeom prst="line">
            <a:avLst/>
          </a:prstGeom>
          <a:ln>
            <a:solidFill>
              <a:schemeClr val="bg2"/>
            </a:solidFill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048000" y="3352800"/>
            <a:ext cx="3200400" cy="4572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4876800"/>
            <a:ext cx="3810000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Verdana"/>
                <a:cs typeface="Verdana"/>
              </a:rPr>
              <a:t>After you are done filling out the top portion, press “Save Changes” before moving on</a:t>
            </a:r>
            <a:endParaRPr lang="en-US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4362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5-08-05 at 1.39.49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97264"/>
            <a:ext cx="4572000" cy="3332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159990"/>
            <a:ext cx="4419600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Verdana"/>
                <a:cs typeface="Verdana"/>
              </a:rPr>
              <a:t>In the title section, you will put title of your service project and brief description of the service project </a:t>
            </a:r>
            <a:endParaRPr lang="en-US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cxnSp>
        <p:nvCxnSpPr>
          <p:cNvPr id="7" name="Straight Connector 6"/>
          <p:cNvCxnSpPr>
            <a:endCxn id="16" idx="1"/>
          </p:cNvCxnSpPr>
          <p:nvPr/>
        </p:nvCxnSpPr>
        <p:spPr>
          <a:xfrm flipV="1">
            <a:off x="4343400" y="3569732"/>
            <a:ext cx="1981200" cy="392668"/>
          </a:xfrm>
          <a:prstGeom prst="line">
            <a:avLst/>
          </a:prstGeom>
          <a:ln>
            <a:solidFill>
              <a:schemeClr val="bg2"/>
            </a:solidFill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4419600"/>
            <a:ext cx="1905000" cy="76200"/>
          </a:xfrm>
          <a:prstGeom prst="line">
            <a:avLst/>
          </a:prstGeom>
          <a:ln>
            <a:solidFill>
              <a:schemeClr val="bg2"/>
            </a:solidFill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19600" y="5486400"/>
            <a:ext cx="1828800" cy="76200"/>
          </a:xfrm>
          <a:prstGeom prst="line">
            <a:avLst/>
          </a:prstGeom>
          <a:ln>
            <a:solidFill>
              <a:schemeClr val="bg2"/>
            </a:solidFill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19600" y="5029200"/>
            <a:ext cx="1905000" cy="533400"/>
          </a:xfrm>
          <a:prstGeom prst="line">
            <a:avLst/>
          </a:prstGeom>
          <a:ln>
            <a:solidFill>
              <a:schemeClr val="bg2"/>
            </a:solidFill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24600" y="3200400"/>
            <a:ext cx="2514600" cy="738664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Verdana"/>
                <a:cs typeface="Verdana"/>
              </a:rPr>
              <a:t>In members involved, you will put number of paid members involved</a:t>
            </a:r>
            <a:endParaRPr lang="en-US" sz="14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24600" y="4038600"/>
            <a:ext cx="2514600" cy="1169551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Verdana"/>
                <a:cs typeface="Verdana"/>
              </a:rPr>
              <a:t>In total service hours, put the total hours worked by each member, including hours spent planning project</a:t>
            </a:r>
            <a:endParaRPr lang="en-US" sz="14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4600" y="5334000"/>
            <a:ext cx="2514600" cy="954107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Verdana"/>
                <a:cs typeface="Verdana"/>
              </a:rPr>
              <a:t>If the club spent any money and/or raised any money you would put the amounts here</a:t>
            </a:r>
            <a:endParaRPr lang="en-US" sz="14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pic>
        <p:nvPicPr>
          <p:cNvPr id="14" name="Picture 13" descr="Screen Shot 2015-08-06 at 8.52.5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219200"/>
            <a:ext cx="8534399" cy="18612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801" y="159990"/>
            <a:ext cx="3757186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Verdana"/>
                <a:cs typeface="Verdana"/>
              </a:rPr>
              <a:t>Click “Add Projects” to add service projects. The section below will be opened</a:t>
            </a:r>
            <a:r>
              <a:rPr lang="en-US" dirty="0" smtClean="0">
                <a:latin typeface="Verdana"/>
                <a:cs typeface="Verdana"/>
              </a:rPr>
              <a:t> </a:t>
            </a:r>
            <a:endParaRPr lang="en-US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4260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057400"/>
            <a:ext cx="7924800" cy="4708981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latin typeface="Verdana"/>
                <a:cs typeface="Verdana"/>
              </a:rPr>
              <a:t>If any of your service projects fall into one or more of the categories above, please check the box next to the category.</a:t>
            </a:r>
          </a:p>
          <a:p>
            <a:endParaRPr lang="en-US" sz="1500" dirty="0">
              <a:solidFill>
                <a:schemeClr val="bg1"/>
              </a:solidFill>
              <a:latin typeface="Verdana"/>
              <a:cs typeface="Verdana"/>
            </a:endParaRPr>
          </a:p>
          <a:p>
            <a:r>
              <a:rPr lang="en-US" sz="1500" b="1" dirty="0" smtClean="0">
                <a:solidFill>
                  <a:schemeClr val="bg1"/>
                </a:solidFill>
                <a:latin typeface="Verdana"/>
                <a:cs typeface="Verdana"/>
              </a:rPr>
              <a:t>Kiwanis Project</a:t>
            </a:r>
            <a:r>
              <a:rPr lang="en-US" sz="1500" dirty="0" smtClean="0">
                <a:solidFill>
                  <a:schemeClr val="bg1"/>
                </a:solidFill>
                <a:latin typeface="Verdana"/>
                <a:cs typeface="Verdana"/>
              </a:rPr>
              <a:t>: Any project that is with Kiwanis Club.</a:t>
            </a:r>
          </a:p>
          <a:p>
            <a:endParaRPr lang="en-US" sz="1500" dirty="0">
              <a:solidFill>
                <a:schemeClr val="bg1"/>
              </a:solidFill>
              <a:latin typeface="Verdana"/>
              <a:cs typeface="Verdana"/>
            </a:endParaRPr>
          </a:p>
          <a:p>
            <a:r>
              <a:rPr lang="en-US" sz="1500" b="1" dirty="0" smtClean="0">
                <a:solidFill>
                  <a:schemeClr val="bg1"/>
                </a:solidFill>
                <a:latin typeface="Verdana"/>
                <a:cs typeface="Verdana"/>
              </a:rPr>
              <a:t>Governor’s Project</a:t>
            </a:r>
            <a:r>
              <a:rPr lang="en-US" sz="1500" dirty="0" smtClean="0">
                <a:solidFill>
                  <a:schemeClr val="bg1"/>
                </a:solidFill>
                <a:latin typeface="Verdana"/>
                <a:cs typeface="Verdana"/>
              </a:rPr>
              <a:t>: Any project that falls under current year’s Governor’s Project</a:t>
            </a:r>
          </a:p>
          <a:p>
            <a:endParaRPr lang="en-US" sz="1500" dirty="0">
              <a:solidFill>
                <a:schemeClr val="bg1"/>
              </a:solidFill>
              <a:latin typeface="Verdana"/>
              <a:cs typeface="Verdana"/>
            </a:endParaRPr>
          </a:p>
          <a:p>
            <a:r>
              <a:rPr lang="en-US" sz="1500" b="1" dirty="0" smtClean="0">
                <a:solidFill>
                  <a:schemeClr val="bg1"/>
                </a:solidFill>
                <a:latin typeface="Verdana"/>
                <a:cs typeface="Verdana"/>
              </a:rPr>
              <a:t>Kiwanis Family Project: </a:t>
            </a:r>
            <a:r>
              <a:rPr lang="en-US" sz="1500" dirty="0" smtClean="0">
                <a:solidFill>
                  <a:schemeClr val="bg1"/>
                </a:solidFill>
                <a:latin typeface="Verdana"/>
                <a:cs typeface="Verdana"/>
              </a:rPr>
              <a:t>Any project involving two or more Kiwanis Family Clubs (Ex. Kiwanis and CKI)</a:t>
            </a:r>
          </a:p>
          <a:p>
            <a:endParaRPr lang="en-US" sz="1500" b="1" dirty="0">
              <a:solidFill>
                <a:schemeClr val="bg1"/>
              </a:solidFill>
              <a:latin typeface="Verdana"/>
              <a:cs typeface="Verdana"/>
            </a:endParaRPr>
          </a:p>
          <a:p>
            <a:r>
              <a:rPr lang="en-US" sz="1500" b="1" dirty="0" smtClean="0">
                <a:solidFill>
                  <a:schemeClr val="bg1"/>
                </a:solidFill>
                <a:latin typeface="Verdana"/>
                <a:cs typeface="Verdana"/>
              </a:rPr>
              <a:t>Divisional Project</a:t>
            </a:r>
            <a:r>
              <a:rPr lang="en-US" sz="1500" dirty="0" smtClean="0">
                <a:solidFill>
                  <a:schemeClr val="bg1"/>
                </a:solidFill>
                <a:latin typeface="Verdana"/>
                <a:cs typeface="Verdana"/>
              </a:rPr>
              <a:t>: Any divisional project conducted by your Lt. Governor</a:t>
            </a:r>
          </a:p>
          <a:p>
            <a:endParaRPr lang="en-US" sz="1500" b="1" dirty="0">
              <a:solidFill>
                <a:schemeClr val="bg1"/>
              </a:solidFill>
              <a:latin typeface="Verdana"/>
              <a:cs typeface="Verdana"/>
            </a:endParaRPr>
          </a:p>
          <a:p>
            <a:r>
              <a:rPr lang="en-US" sz="1500" b="1" dirty="0" smtClean="0">
                <a:solidFill>
                  <a:schemeClr val="bg1"/>
                </a:solidFill>
                <a:latin typeface="Verdana"/>
                <a:cs typeface="Verdana"/>
              </a:rPr>
              <a:t>Fundraiser</a:t>
            </a:r>
            <a:r>
              <a:rPr lang="en-US" sz="1500" dirty="0" smtClean="0">
                <a:solidFill>
                  <a:schemeClr val="bg1"/>
                </a:solidFill>
                <a:latin typeface="Verdana"/>
                <a:cs typeface="Verdana"/>
              </a:rPr>
              <a:t>: Any fundraiser that is done for a charity or for the club. (Please note fundraisers done for club does not count as service hours.)</a:t>
            </a:r>
          </a:p>
          <a:p>
            <a:endParaRPr lang="en-US" sz="1500" b="1" dirty="0">
              <a:solidFill>
                <a:schemeClr val="bg1"/>
              </a:solidFill>
              <a:latin typeface="Verdana"/>
              <a:cs typeface="Verdana"/>
            </a:endParaRPr>
          </a:p>
          <a:p>
            <a:r>
              <a:rPr lang="en-US" sz="1500" b="1" dirty="0" smtClean="0">
                <a:solidFill>
                  <a:schemeClr val="bg1"/>
                </a:solidFill>
                <a:latin typeface="Verdana"/>
                <a:cs typeface="Verdana"/>
              </a:rPr>
              <a:t>District Project: </a:t>
            </a:r>
            <a:r>
              <a:rPr lang="en-US" sz="1500" dirty="0" smtClean="0">
                <a:solidFill>
                  <a:schemeClr val="bg1"/>
                </a:solidFill>
                <a:latin typeface="Verdana"/>
                <a:cs typeface="Verdana"/>
              </a:rPr>
              <a:t>Any project that is conducted district wide.</a:t>
            </a:r>
          </a:p>
          <a:p>
            <a:endParaRPr lang="en-US" sz="1500" dirty="0">
              <a:solidFill>
                <a:schemeClr val="bg1"/>
              </a:solidFill>
              <a:latin typeface="Verdana"/>
              <a:cs typeface="Verdana"/>
            </a:endParaRPr>
          </a:p>
          <a:p>
            <a:r>
              <a:rPr lang="en-US" sz="1500" b="1" dirty="0" smtClean="0">
                <a:solidFill>
                  <a:schemeClr val="bg1"/>
                </a:solidFill>
                <a:latin typeface="Verdana"/>
                <a:cs typeface="Verdana"/>
              </a:rPr>
              <a:t>Major Emphasis Project: </a:t>
            </a:r>
            <a:r>
              <a:rPr lang="en-US" sz="1500" dirty="0" smtClean="0">
                <a:solidFill>
                  <a:schemeClr val="bg1"/>
                </a:solidFill>
                <a:latin typeface="Verdana"/>
                <a:cs typeface="Verdana"/>
              </a:rPr>
              <a:t>Any project that deals with any of three Major Emphasis Partners; March of Dimes, UNICEF, and Children Miracle Network.</a:t>
            </a:r>
            <a:endParaRPr lang="en-US" sz="1600" dirty="0" smtClean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4" name="Picture 3" descr="Match Boxes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79248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72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st to report.tif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6"/>
          <a:stretch/>
        </p:blipFill>
        <p:spPr>
          <a:xfrm>
            <a:off x="414812" y="457200"/>
            <a:ext cx="8316859" cy="5432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2600" y="5943600"/>
            <a:ext cx="2734733" cy="738664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Verdana"/>
                <a:cs typeface="Verdana"/>
              </a:rPr>
              <a:t>After you are done posting service project press “Post to My Report”</a:t>
            </a:r>
            <a:endParaRPr lang="en-US" sz="14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8267" y="2438400"/>
            <a:ext cx="2734733" cy="738664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Verdana"/>
                <a:cs typeface="Verdana"/>
              </a:rPr>
              <a:t>If you have more service projects to post, press “Add Projects”</a:t>
            </a:r>
            <a:endParaRPr lang="en-US" sz="14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3276600"/>
            <a:ext cx="1905000" cy="1600438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Verdana"/>
                <a:cs typeface="Verdana"/>
              </a:rPr>
              <a:t>If you have  pictures of any of service projects post it to your report! Choose File first, then press “Upload”</a:t>
            </a:r>
            <a:endParaRPr lang="en-US" sz="14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81600" y="2971800"/>
            <a:ext cx="762000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52800" y="4114800"/>
            <a:ext cx="3505200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0" idx="2"/>
          </p:cNvCxnSpPr>
          <p:nvPr/>
        </p:nvCxnSpPr>
        <p:spPr>
          <a:xfrm rot="5400000">
            <a:off x="4012252" y="5839810"/>
            <a:ext cx="511138" cy="610842"/>
          </a:xfrm>
          <a:prstGeom prst="bentConnector2">
            <a:avLst/>
          </a:prstGeom>
          <a:ln>
            <a:solidFill>
              <a:schemeClr val="bg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981200" y="5486400"/>
            <a:ext cx="16002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43600" y="5303520"/>
            <a:ext cx="1600200" cy="4114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086600" y="5181600"/>
            <a:ext cx="533400" cy="68580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19200" y="5943600"/>
            <a:ext cx="2514600" cy="738664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Verdana"/>
                <a:cs typeface="Verdana"/>
              </a:rPr>
              <a:t>When you are ready to submit your report “Press Submit Report”</a:t>
            </a:r>
            <a:endParaRPr lang="en-US" sz="14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181600" y="-2209800"/>
            <a:ext cx="25146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83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141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Century Gothic"/>
                <a:cs typeface="Century Gothic"/>
              </a:rPr>
              <a:t>Attendance</a:t>
            </a:r>
            <a:endParaRPr lang="en-US" b="1" dirty="0">
              <a:solidFill>
                <a:schemeClr val="bg2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520" y="1011584"/>
            <a:ext cx="8877480" cy="5946683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Century Gothic"/>
                <a:cs typeface="Century Gothic"/>
              </a:rPr>
              <a:t>R</a:t>
            </a:r>
            <a:r>
              <a:rPr lang="en-US" sz="3000" dirty="0" smtClean="0">
                <a:solidFill>
                  <a:schemeClr val="bg1"/>
                </a:solidFill>
                <a:latin typeface="Century Gothic"/>
                <a:cs typeface="Century Gothic"/>
              </a:rPr>
              <a:t>ecord members for meeting attendance </a:t>
            </a:r>
          </a:p>
          <a:p>
            <a:pPr lvl="1">
              <a:buFont typeface="Wingdings" charset="2"/>
              <a:buChar char="Ø"/>
            </a:pPr>
            <a:r>
              <a:rPr lang="en-US" sz="3000" dirty="0" smtClean="0">
                <a:solidFill>
                  <a:schemeClr val="bg1"/>
                </a:solidFill>
                <a:latin typeface="Century Gothic"/>
                <a:cs typeface="Century Gothic"/>
              </a:rPr>
              <a:t>Use for membership requirements </a:t>
            </a:r>
          </a:p>
          <a:p>
            <a:pPr lvl="1">
              <a:buFont typeface="Wingdings" charset="2"/>
              <a:buChar char="Ø"/>
            </a:pPr>
            <a:r>
              <a:rPr lang="en-US" sz="3000" dirty="0" smtClean="0">
                <a:solidFill>
                  <a:schemeClr val="bg1"/>
                </a:solidFill>
                <a:latin typeface="Century Gothic"/>
                <a:cs typeface="Century Gothic"/>
              </a:rPr>
              <a:t>Use in Pride Reports</a:t>
            </a:r>
          </a:p>
          <a:p>
            <a:pPr marL="457200" lvl="1" indent="0">
              <a:lnSpc>
                <a:spcPct val="50000"/>
              </a:lnSpc>
              <a:buNone/>
            </a:pPr>
            <a:endParaRPr lang="en-US" sz="30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r>
              <a:rPr lang="en-US" sz="3000" dirty="0" smtClean="0">
                <a:solidFill>
                  <a:schemeClr val="bg1"/>
                </a:solidFill>
                <a:latin typeface="Century Gothic"/>
                <a:cs typeface="Century Gothic"/>
              </a:rPr>
              <a:t>Create sign-in sheet from roster in Membership Update Center</a:t>
            </a:r>
          </a:p>
          <a:p>
            <a:pPr>
              <a:lnSpc>
                <a:spcPct val="50000"/>
              </a:lnSpc>
            </a:pPr>
            <a:endParaRPr lang="en-US" sz="3000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r>
              <a:rPr lang="en-US" sz="3000" dirty="0" smtClean="0">
                <a:solidFill>
                  <a:schemeClr val="bg1"/>
                </a:solidFill>
                <a:latin typeface="Century Gothic"/>
                <a:cs typeface="Century Gothic"/>
              </a:rPr>
              <a:t>Sign in guests at club and board meetings</a:t>
            </a:r>
          </a:p>
          <a:p>
            <a:pPr lvl="1">
              <a:buFont typeface="Wingdings" charset="2"/>
              <a:buChar char="Ø"/>
            </a:pPr>
            <a:r>
              <a:rPr lang="en-US" sz="3000" dirty="0" smtClean="0">
                <a:solidFill>
                  <a:schemeClr val="bg1"/>
                </a:solidFill>
                <a:latin typeface="Century Gothic"/>
                <a:cs typeface="Century Gothic"/>
              </a:rPr>
              <a:t>Guests = any nonmember</a:t>
            </a:r>
          </a:p>
          <a:p>
            <a:pPr lvl="1">
              <a:buFont typeface="Wingdings" charset="2"/>
              <a:buChar char="Ø"/>
            </a:pPr>
            <a:r>
              <a:rPr lang="en-US" sz="3000" dirty="0" smtClean="0">
                <a:solidFill>
                  <a:schemeClr val="bg1"/>
                </a:solidFill>
                <a:latin typeface="Century Gothic"/>
                <a:cs typeface="Century Gothic"/>
              </a:rPr>
              <a:t> Record number on Pride Report</a:t>
            </a:r>
          </a:p>
        </p:txBody>
      </p:sp>
    </p:spTree>
    <p:extLst>
      <p:ext uri="{BB962C8B-B14F-4D97-AF65-F5344CB8AC3E}">
        <p14:creationId xmlns:p14="http://schemas.microsoft.com/office/powerpoint/2010/main" val="720756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8" b="8458"/>
          <a:stretch>
            <a:fillRect/>
          </a:stretch>
        </p:blipFill>
        <p:spPr bwMode="auto">
          <a:xfrm>
            <a:off x="3124200" y="0"/>
            <a:ext cx="6019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248400" y="1752600"/>
            <a:ext cx="1143000" cy="5334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1676400"/>
            <a:ext cx="2667000" cy="2031325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Verdana"/>
                <a:cs typeface="Verdana"/>
              </a:rPr>
              <a:t>You can </a:t>
            </a:r>
            <a:r>
              <a:rPr lang="en-US" dirty="0" smtClean="0">
                <a:solidFill>
                  <a:srgbClr val="FFFFFF"/>
                </a:solidFill>
                <a:latin typeface="Verdana"/>
                <a:cs typeface="Verdana"/>
              </a:rPr>
              <a:t>add additional people to receive Pride Reports by clicking “Update E-mail Submission List” on right hand side of blue OIF box</a:t>
            </a:r>
            <a:endParaRPr lang="en-US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cxnSp>
        <p:nvCxnSpPr>
          <p:cNvPr id="10" name="Straight Arrow Connector 9"/>
          <p:cNvCxnSpPr>
            <a:stCxn id="8" idx="3"/>
            <a:endCxn id="3" idx="2"/>
          </p:cNvCxnSpPr>
          <p:nvPr/>
        </p:nvCxnSpPr>
        <p:spPr>
          <a:xfrm flipV="1">
            <a:off x="2895600" y="2019300"/>
            <a:ext cx="3352800" cy="672763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782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1" r="28568" b="13992"/>
          <a:stretch>
            <a:fillRect/>
          </a:stretch>
        </p:blipFill>
        <p:spPr bwMode="auto">
          <a:xfrm>
            <a:off x="3124200" y="0"/>
            <a:ext cx="6019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52400"/>
            <a:ext cx="2697163" cy="23083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lang="en-US" sz="1600" dirty="0" smtClean="0">
                <a:solidFill>
                  <a:srgbClr val="FFFFFF"/>
                </a:solidFill>
                <a:latin typeface="Verdana"/>
                <a:cs typeface="Verdana"/>
              </a:rPr>
              <a:t>ou can </a:t>
            </a:r>
            <a:r>
              <a:rPr lang="en-US" sz="1600" dirty="0" smtClean="0">
                <a:solidFill>
                  <a:srgbClr val="FFFFFF"/>
                </a:solidFill>
                <a:latin typeface="Verdana"/>
                <a:cs typeface="Verdana"/>
              </a:rPr>
              <a:t>input club </a:t>
            </a:r>
            <a:r>
              <a:rPr lang="en-US" sz="1600" dirty="0" smtClean="0">
                <a:solidFill>
                  <a:srgbClr val="FFFFFF"/>
                </a:solidFill>
                <a:latin typeface="Verdana"/>
                <a:cs typeface="Verdana"/>
              </a:rPr>
              <a:t>committee </a:t>
            </a:r>
            <a:r>
              <a:rPr lang="en-US" sz="16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lang="en-US" sz="1600" dirty="0" smtClean="0">
                <a:solidFill>
                  <a:srgbClr val="FFFFFF"/>
                </a:solidFill>
                <a:latin typeface="Verdana"/>
                <a:cs typeface="Verdana"/>
              </a:rPr>
              <a:t>hairs, Kiwanians from your sponsoring Kiwanis Clubs (Ex. Club President and Secretary), and school officials (Ex. Principal, Activities Director). </a:t>
            </a:r>
            <a:endParaRPr lang="en-US" sz="16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607730"/>
            <a:ext cx="2667000" cy="1815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Verdana"/>
                <a:cs typeface="Verdana"/>
              </a:rPr>
              <a:t>Pride </a:t>
            </a:r>
            <a:r>
              <a:rPr lang="en-US" sz="1600" dirty="0">
                <a:solidFill>
                  <a:srgbClr val="FFFFFF"/>
                </a:solidFill>
                <a:latin typeface="Verdana"/>
                <a:cs typeface="Verdana"/>
              </a:rPr>
              <a:t>Report is </a:t>
            </a:r>
            <a:r>
              <a:rPr lang="en-US" sz="1600" dirty="0" smtClean="0">
                <a:solidFill>
                  <a:srgbClr val="FFFFFF"/>
                </a:solidFill>
                <a:latin typeface="Verdana"/>
                <a:cs typeface="Verdana"/>
              </a:rPr>
              <a:t>e-mailed </a:t>
            </a:r>
            <a:r>
              <a:rPr lang="en-US" sz="1600" dirty="0">
                <a:solidFill>
                  <a:srgbClr val="FFFFFF"/>
                </a:solidFill>
                <a:latin typeface="Verdana"/>
                <a:cs typeface="Verdana"/>
              </a:rPr>
              <a:t>to everyone on your club’s Officer Information Form, </a:t>
            </a:r>
            <a:r>
              <a:rPr lang="en-US" sz="16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Verdana"/>
                <a:cs typeface="Verdana"/>
              </a:rPr>
              <a:t>District Secretary, your Lt. Governor, and your  Zone Administrator.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4572000"/>
            <a:ext cx="2667000" cy="20313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Verdana"/>
                <a:cs typeface="Verdana"/>
              </a:rPr>
              <a:t>Make sure to click </a:t>
            </a:r>
            <a:r>
              <a:rPr lang="en-US" dirty="0" smtClean="0">
                <a:solidFill>
                  <a:srgbClr val="FFFFFF"/>
                </a:solidFill>
                <a:latin typeface="Verdana"/>
                <a:cs typeface="Verdana"/>
              </a:rPr>
              <a:t>“UPDATE </a:t>
            </a:r>
            <a:r>
              <a:rPr lang="en-US" dirty="0">
                <a:solidFill>
                  <a:srgbClr val="FFFFFF"/>
                </a:solidFill>
                <a:latin typeface="Verdana"/>
                <a:cs typeface="Verdana"/>
              </a:rPr>
              <a:t>MY </a:t>
            </a:r>
            <a:r>
              <a:rPr lang="en-US" dirty="0" smtClean="0">
                <a:solidFill>
                  <a:srgbClr val="FFFFFF"/>
                </a:solidFill>
                <a:latin typeface="Verdana"/>
                <a:cs typeface="Verdana"/>
              </a:rPr>
              <a:t>INFORMATION” before exiting the page, or updated information will not be saved. </a:t>
            </a:r>
            <a:endParaRPr lang="en-US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29000" y="2743200"/>
            <a:ext cx="4724400" cy="220980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00800" y="5486400"/>
            <a:ext cx="2133600" cy="7620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/>
          <p:cNvCxnSpPr>
            <a:stCxn id="2" idx="3"/>
            <a:endCxn id="6" idx="0"/>
          </p:cNvCxnSpPr>
          <p:nvPr/>
        </p:nvCxnSpPr>
        <p:spPr>
          <a:xfrm>
            <a:off x="2925763" y="1306562"/>
            <a:ext cx="2865437" cy="1436638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3"/>
          </p:cNvCxnSpPr>
          <p:nvPr/>
        </p:nvCxnSpPr>
        <p:spPr>
          <a:xfrm>
            <a:off x="2895600" y="5587663"/>
            <a:ext cx="3551237" cy="211474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97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22031"/>
            <a:ext cx="838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F497D"/>
                </a:solidFill>
                <a:latin typeface="Century Gothic"/>
                <a:cs typeface="Century Gothic"/>
              </a:rPr>
              <a:t>Helpful Resources</a:t>
            </a:r>
            <a:endParaRPr lang="en-US" sz="3600" b="1" dirty="0" smtClean="0">
              <a:solidFill>
                <a:srgbClr val="1F497D"/>
              </a:solidFill>
              <a:latin typeface="Century Gothic"/>
              <a:cs typeface="Century Gothic"/>
            </a:endParaRPr>
          </a:p>
          <a:p>
            <a:pPr algn="ctr"/>
            <a:endParaRPr lang="en-US" sz="2800" dirty="0" smtClean="0">
              <a:solidFill>
                <a:srgbClr val="1F497D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3200" dirty="0" smtClean="0">
                <a:solidFill>
                  <a:srgbClr val="1F497D"/>
                </a:solidFill>
                <a:latin typeface="Century Gothic"/>
                <a:cs typeface="Century Gothic"/>
              </a:rPr>
              <a:t>Your Lt. Governor</a:t>
            </a:r>
          </a:p>
          <a:p>
            <a:pPr algn="ctr"/>
            <a:r>
              <a:rPr lang="en-US" sz="2400" dirty="0">
                <a:latin typeface="Century Gothic"/>
                <a:cs typeface="Century Gothic"/>
                <a:hlinkClick r:id="rId2"/>
              </a:rPr>
              <a:t>http://floridakeyclub.org/contact-information/#</a:t>
            </a:r>
            <a:r>
              <a:rPr lang="en-US" sz="2400" dirty="0" smtClean="0">
                <a:latin typeface="Century Gothic"/>
                <a:cs typeface="Century Gothic"/>
                <a:hlinkClick r:id="rId2"/>
              </a:rPr>
              <a:t>Board</a:t>
            </a:r>
            <a:endParaRPr lang="en-US" sz="2400" dirty="0" smtClean="0">
              <a:latin typeface="Century Gothic"/>
              <a:cs typeface="Century Gothic"/>
            </a:endParaRPr>
          </a:p>
          <a:p>
            <a:pPr algn="ctr"/>
            <a:endParaRPr lang="en-US" sz="2800" dirty="0">
              <a:solidFill>
                <a:srgbClr val="1F497D"/>
              </a:solidFill>
              <a:latin typeface="Century Gothic"/>
              <a:cs typeface="Century Gothic"/>
            </a:endParaRPr>
          </a:p>
          <a:p>
            <a:pPr algn="ctr"/>
            <a:endParaRPr lang="en-US" sz="2800" dirty="0">
              <a:solidFill>
                <a:srgbClr val="1F497D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3200" dirty="0" smtClean="0">
                <a:solidFill>
                  <a:srgbClr val="1F497D"/>
                </a:solidFill>
                <a:latin typeface="Century Gothic"/>
                <a:cs typeface="Century Gothic"/>
              </a:rPr>
              <a:t>District Secretary </a:t>
            </a:r>
          </a:p>
          <a:p>
            <a:pPr algn="ctr"/>
            <a:r>
              <a:rPr lang="en-US" sz="2800" dirty="0" smtClean="0">
                <a:latin typeface="Century Gothic"/>
                <a:cs typeface="Century Gothic"/>
                <a:hlinkClick r:id="rId3"/>
              </a:rPr>
              <a:t>secretary@floridakeyclub.org</a:t>
            </a:r>
            <a:endParaRPr lang="en-US" sz="2800" dirty="0" smtClean="0">
              <a:latin typeface="Century Gothic"/>
              <a:cs typeface="Century Gothic"/>
            </a:endParaRPr>
          </a:p>
          <a:p>
            <a:pPr algn="ctr"/>
            <a:endParaRPr lang="en-US" sz="2800" dirty="0">
              <a:latin typeface="Century Gothic"/>
              <a:cs typeface="Century Gothic"/>
            </a:endParaRPr>
          </a:p>
          <a:p>
            <a:pPr algn="ctr"/>
            <a:endParaRPr lang="en-US" sz="2800" dirty="0" smtClean="0">
              <a:latin typeface="Century Gothic"/>
              <a:cs typeface="Century Gothic"/>
            </a:endParaRPr>
          </a:p>
          <a:p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7738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  <a:latin typeface="Century Gothic"/>
                <a:cs typeface="Century Gothic"/>
              </a:rPr>
              <a:t>Taking Minutes at Meetings</a:t>
            </a:r>
            <a:endParaRPr lang="en-US" b="1" dirty="0">
              <a:solidFill>
                <a:srgbClr val="1F497D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65" y="1270073"/>
            <a:ext cx="8451635" cy="473533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Meeting Minutes: brief descriptions of what was discussed/ achieved at meeting</a:t>
            </a:r>
          </a:p>
          <a:p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Helps members/officers catch up</a:t>
            </a:r>
          </a:p>
          <a:p>
            <a:pPr lvl="1">
              <a:buFont typeface="Wingdings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Send </a:t>
            </a:r>
            <a:r>
              <a:rPr lang="en-US" sz="3200" baseline="0" dirty="0" smtClean="0">
                <a:solidFill>
                  <a:schemeClr val="bg1"/>
                </a:solidFill>
                <a:latin typeface="Century Gothic"/>
                <a:cs typeface="Century Gothic"/>
              </a:rPr>
              <a:t>to</a:t>
            </a:r>
            <a:r>
              <a:rPr lang="en-US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3200" baseline="0" dirty="0" smtClean="0">
                <a:solidFill>
                  <a:schemeClr val="bg1"/>
                </a:solidFill>
                <a:latin typeface="Century Gothic"/>
                <a:cs typeface="Century Gothic"/>
              </a:rPr>
              <a:t>members, officers, advisors,</a:t>
            </a:r>
            <a:r>
              <a:rPr lang="en-US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 and</a:t>
            </a:r>
            <a:r>
              <a:rPr lang="en-US" sz="3200" baseline="0" dirty="0" smtClean="0">
                <a:solidFill>
                  <a:schemeClr val="bg1"/>
                </a:solidFill>
                <a:latin typeface="Century Gothic"/>
                <a:cs typeface="Century Gothic"/>
              </a:rPr>
              <a:t> sponsoring Kiwanis club</a:t>
            </a:r>
          </a:p>
          <a:p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  <a:ea typeface="Arial" charset="0"/>
                <a:cs typeface="Century Gothic"/>
              </a:rPr>
              <a:t>Template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Arial" charset="0"/>
                <a:cs typeface="Century Gothic"/>
              </a:rPr>
              <a:t>of sample Meeting minutes: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Arial" charset="0"/>
                <a:cs typeface="Century Gothic"/>
                <a:hlinkClick r:id="rId3"/>
              </a:rPr>
              <a:t>floridakeyclub.org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Arial" charset="0"/>
                <a:cs typeface="Century Gothic"/>
              </a:rPr>
              <a:t> &gt; Documents and Resources &gt; Club Secretaries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Century Gothic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baseline="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Keeping Track of Hours and </a:t>
            </a:r>
            <a:r>
              <a:rPr lang="en-US" b="1" dirty="0">
                <a:solidFill>
                  <a:schemeClr val="bg2"/>
                </a:solidFill>
                <a:latin typeface="Century Gothic" panose="020B0502020202020204" pitchFamily="34" charset="0"/>
              </a:rPr>
              <a:t>O</a:t>
            </a:r>
            <a:r>
              <a:rPr lang="en-US" b="1" baseline="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ther Duties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074"/>
            <a:ext cx="8432038" cy="5617926"/>
          </a:xfrm>
        </p:spPr>
        <p:txBody>
          <a:bodyPr>
            <a:normAutofit/>
          </a:bodyPr>
          <a:lstStyle/>
          <a:p>
            <a:pPr marL="0" indent="0">
              <a:lnSpc>
                <a:spcPct val="50000"/>
              </a:lnSpc>
              <a:buNone/>
            </a:pPr>
            <a:endParaRPr 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Track service hours on Excel spreadsheet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Use sign in sheets at events to record members’ hours</a:t>
            </a:r>
          </a:p>
          <a:p>
            <a:r>
              <a:rPr lang="en-US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Attend KCKC, SZR, and </a:t>
            </a:r>
            <a:r>
              <a:rPr lang="en-US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DCON</a:t>
            </a:r>
            <a:endParaRPr lang="en-US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3000" dirty="0">
                <a:solidFill>
                  <a:srgbClr val="000000"/>
                </a:solidFill>
                <a:latin typeface="Century Gothic"/>
                <a:cs typeface="Century Gothic"/>
              </a:rPr>
              <a:t>Assist with planning of club &amp; board </a:t>
            </a:r>
            <a:r>
              <a:rPr lang="en-US" sz="3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meetings</a:t>
            </a:r>
            <a:endParaRPr lang="en-US" sz="3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3000" dirty="0">
                <a:solidFill>
                  <a:srgbClr val="000000"/>
                </a:solidFill>
                <a:latin typeface="Century Gothic"/>
                <a:cs typeface="Century Gothic"/>
              </a:rPr>
              <a:t>Keep contact with President, Faculty and Kiwanis Advisors</a:t>
            </a:r>
          </a:p>
          <a:p>
            <a:pPr>
              <a:lnSpc>
                <a:spcPct val="50000"/>
              </a:lnSpc>
            </a:pPr>
            <a:endParaRPr 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/>
            <a:endParaRPr lang="en-US" sz="14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US" sz="18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07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Century Gothic"/>
                <a:cs typeface="Century Gothic"/>
              </a:rPr>
              <a:t>Reports</a:t>
            </a:r>
            <a:endParaRPr lang="en-US" b="1" dirty="0">
              <a:solidFill>
                <a:schemeClr val="bg2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8979"/>
            <a:ext cx="8229600" cy="43669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Keep up to date: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35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Pride Reports</a:t>
            </a:r>
          </a:p>
          <a:p>
            <a:pPr marL="457200" lvl="1" indent="0">
              <a:buNone/>
            </a:pPr>
            <a:endParaRPr lang="en-US" sz="1800" u="sng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3500" dirty="0" smtClean="0">
                <a:solidFill>
                  <a:srgbClr val="000000"/>
                </a:solidFill>
                <a:latin typeface="Century Gothic"/>
                <a:cs typeface="Century Gothic"/>
              </a:rPr>
              <a:t>Officer Information Form (OIF)</a:t>
            </a:r>
          </a:p>
          <a:p>
            <a:pPr marL="457200" lvl="1" indent="0">
              <a:buNone/>
            </a:pPr>
            <a:endParaRPr lang="en-US" sz="1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3500" dirty="0" smtClean="0">
                <a:solidFill>
                  <a:srgbClr val="000000"/>
                </a:solidFill>
                <a:latin typeface="Century Gothic"/>
                <a:cs typeface="Century Gothic"/>
              </a:rPr>
              <a:t>Annual Achievement Report (AAR)</a:t>
            </a:r>
          </a:p>
          <a:p>
            <a:pPr marL="457200" lvl="1" indent="0">
              <a:buNone/>
            </a:pPr>
            <a:endParaRPr lang="en-US" sz="1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3500" dirty="0" smtClean="0">
                <a:solidFill>
                  <a:srgbClr val="000000"/>
                </a:solidFill>
                <a:latin typeface="Century Gothic"/>
                <a:cs typeface="Century Gothic"/>
              </a:rPr>
              <a:t>School Related Reports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044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4491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entury Gothic"/>
                <a:cs typeface="Century Gothic"/>
              </a:rPr>
              <a:t>OPR Contents</a:t>
            </a:r>
            <a:endParaRPr lang="en-US" sz="5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36" y="4430310"/>
            <a:ext cx="9154236" cy="242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36" y="3887385"/>
            <a:ext cx="9144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8548">
            <a:off x="452731" y="1768855"/>
            <a:ext cx="3242804" cy="7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3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9" y="380999"/>
            <a:ext cx="9144000" cy="300529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dirty="0" smtClean="0">
                <a:solidFill>
                  <a:srgbClr val="1F497D"/>
                </a:solidFill>
                <a:latin typeface="Verdana"/>
                <a:cs typeface="Verdana"/>
              </a:rPr>
              <a:t>Registration</a:t>
            </a:r>
            <a:br>
              <a:rPr lang="en-US" sz="8800" dirty="0" smtClean="0">
                <a:solidFill>
                  <a:srgbClr val="1F497D"/>
                </a:solidFill>
                <a:latin typeface="Verdana"/>
                <a:cs typeface="Verdana"/>
              </a:rPr>
            </a:br>
            <a:r>
              <a:rPr lang="en-US" sz="3200" dirty="0" smtClean="0">
                <a:solidFill>
                  <a:srgbClr val="1F497D"/>
                </a:solidFill>
                <a:latin typeface="Verdana"/>
                <a:cs typeface="Verdana"/>
              </a:rPr>
              <a:t>Required for newly chartered/newly reactivated, or never registered</a:t>
            </a:r>
            <a:endParaRPr lang="en-US" sz="8800" dirty="0">
              <a:solidFill>
                <a:srgbClr val="1F497D"/>
              </a:solidFill>
              <a:latin typeface="Verdana"/>
              <a:cs typeface="Verdana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9786"/>
            <a:ext cx="9144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9144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98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228600" y="500063"/>
            <a:ext cx="1538288" cy="1323975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Verdana"/>
                <a:cs typeface="Verdana"/>
              </a:rPr>
              <a:t>Access the Florida  Key Club Website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138112" y="3733800"/>
            <a:ext cx="1538288" cy="1015663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lang="en-US" sz="2000" dirty="0" smtClean="0">
                <a:solidFill>
                  <a:srgbClr val="FFFFFF"/>
                </a:solidFill>
                <a:latin typeface="Verdana"/>
                <a:cs typeface="Verdana"/>
              </a:rPr>
              <a:t>lick  “OPR System”</a:t>
            </a:r>
          </a:p>
        </p:txBody>
      </p:sp>
      <p:pic>
        <p:nvPicPr>
          <p:cNvPr id="6" name="Picture 5" descr="Screenshot website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61" y="54832"/>
            <a:ext cx="7014239" cy="497436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1773712" y="685800"/>
            <a:ext cx="664688" cy="476252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127" idx="3"/>
            <a:endCxn id="5" idx="3"/>
          </p:cNvCxnSpPr>
          <p:nvPr/>
        </p:nvCxnSpPr>
        <p:spPr>
          <a:xfrm flipV="1">
            <a:off x="1676400" y="999845"/>
            <a:ext cx="3475552" cy="3241787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029200" y="609600"/>
            <a:ext cx="838200" cy="4572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81200" y="152400"/>
            <a:ext cx="1828800" cy="6096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1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  <a:tailEnd type="arrow"/>
        </a:ln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3217</TotalTime>
  <Words>1538</Words>
  <Application>Microsoft Macintosh PowerPoint</Application>
  <PresentationFormat>On-screen Show (4:3)</PresentationFormat>
  <Paragraphs>176</Paragraphs>
  <Slides>32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Secretary Duties and OPR Training</vt:lpstr>
      <vt:lpstr>Duties of the Club Secretary</vt:lpstr>
      <vt:lpstr>Attendance</vt:lpstr>
      <vt:lpstr>Taking Minutes at Meetings</vt:lpstr>
      <vt:lpstr>Keeping Track of Hours and Other Duties</vt:lpstr>
      <vt:lpstr>Reports</vt:lpstr>
      <vt:lpstr>OPR Contents</vt:lpstr>
      <vt:lpstr>Registration Required for newly chartered/newly reactivated, or never registered</vt:lpstr>
      <vt:lpstr>PowerPoint Presentation</vt:lpstr>
      <vt:lpstr>PowerPoint Presentation</vt:lpstr>
      <vt:lpstr>PowerPoint Presentation</vt:lpstr>
      <vt:lpstr>PowerPoint Presentation</vt:lpstr>
      <vt:lpstr> Officer Information Form (OIF)   </vt:lpstr>
      <vt:lpstr>PowerPoint Presentation</vt:lpstr>
      <vt:lpstr>PowerPoint Presentation</vt:lpstr>
      <vt:lpstr>PowerPoint Presentation</vt:lpstr>
      <vt:lpstr>Advisors</vt:lpstr>
      <vt:lpstr>PowerPoint Presentation</vt:lpstr>
      <vt:lpstr>Pride Reports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Secretary Duties and OPR Training</dc:title>
  <dc:creator>Sabrina Flower</dc:creator>
  <cp:lastModifiedBy>Sabrina Flower</cp:lastModifiedBy>
  <cp:revision>52</cp:revision>
  <dcterms:created xsi:type="dcterms:W3CDTF">2016-08-09T19:13:09Z</dcterms:created>
  <dcterms:modified xsi:type="dcterms:W3CDTF">2016-09-03T22:22:51Z</dcterms:modified>
</cp:coreProperties>
</file>