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56" r:id="rId2"/>
    <p:sldId id="277" r:id="rId3"/>
    <p:sldId id="311" r:id="rId4"/>
    <p:sldId id="318" r:id="rId5"/>
    <p:sldId id="319" r:id="rId6"/>
    <p:sldId id="320" r:id="rId7"/>
    <p:sldId id="326" r:id="rId8"/>
    <p:sldId id="327" r:id="rId9"/>
    <p:sldId id="328" r:id="rId10"/>
    <p:sldId id="329" r:id="rId11"/>
    <p:sldId id="330" r:id="rId12"/>
    <p:sldId id="337" r:id="rId13"/>
    <p:sldId id="338" r:id="rId14"/>
    <p:sldId id="339" r:id="rId15"/>
    <p:sldId id="346" r:id="rId16"/>
    <p:sldId id="347" r:id="rId17"/>
    <p:sldId id="348" r:id="rId18"/>
    <p:sldId id="350" r:id="rId19"/>
    <p:sldId id="352" r:id="rId20"/>
    <p:sldId id="355" r:id="rId21"/>
    <p:sldId id="312" r:id="rId22"/>
    <p:sldId id="358" r:id="rId23"/>
    <p:sldId id="259" r:id="rId24"/>
    <p:sldId id="357"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ber Borgersen" initials="A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4660"/>
  </p:normalViewPr>
  <p:slideViewPr>
    <p:cSldViewPr>
      <p:cViewPr varScale="1">
        <p:scale>
          <a:sx n="90" d="100"/>
          <a:sy n="90" d="100"/>
        </p:scale>
        <p:origin x="810" y="84"/>
      </p:cViewPr>
      <p:guideLst>
        <p:guide orient="horz" pos="1620"/>
        <p:guide pos="2880"/>
      </p:guideLst>
    </p:cSldViewPr>
  </p:slideViewPr>
  <p:notesTextViewPr>
    <p:cViewPr>
      <p:scale>
        <a:sx n="50" d="100"/>
        <a:sy n="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715375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As with the shared responsibilities with the President, the VP must oversee committees and run meetings and events when the president is absent. Therefore the VP should always know what is happening with their club.</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Good time to ask questions</a:t>
            </a:r>
            <a:endParaRPr lang="en-US" dirty="0"/>
          </a:p>
          <a:p>
            <a:pPr marL="171360" indent="-169920">
              <a:lnSpc>
                <a:spcPct val="100000"/>
              </a:lnSpc>
              <a:buClr>
                <a:srgbClr val="FFFFFF"/>
              </a:buClr>
              <a:buFont typeface="Arial"/>
              <a:buChar char="•"/>
            </a:pPr>
            <a:r>
              <a:rPr lang="en-US" sz="1100" strike="noStrike" spc="-1" dirty="0">
                <a:uFill>
                  <a:solidFill>
                    <a:srgbClr val="FFFFFF"/>
                  </a:solidFill>
                </a:uFill>
                <a:latin typeface="+mn-lt"/>
              </a:rPr>
              <a:t>What size is your club?  </a:t>
            </a:r>
            <a:endParaRPr lang="en-US" dirty="0"/>
          </a:p>
          <a:p>
            <a:pPr marL="171360" indent="-169920">
              <a:lnSpc>
                <a:spcPct val="100000"/>
              </a:lnSpc>
              <a:buClr>
                <a:srgbClr val="FFFFFF"/>
              </a:buClr>
              <a:buFont typeface="Arial"/>
              <a:buChar char="•"/>
            </a:pPr>
            <a:r>
              <a:rPr lang="en-US" sz="1100" strike="noStrike" spc="-1" dirty="0">
                <a:uFill>
                  <a:solidFill>
                    <a:srgbClr val="FFFFFF"/>
                  </a:solidFill>
                </a:uFill>
                <a:latin typeface="+mn-lt"/>
              </a:rPr>
              <a:t>Why is it that size? </a:t>
            </a:r>
            <a:endParaRPr lang="en-US" dirty="0"/>
          </a:p>
          <a:p>
            <a:pPr marL="171360" indent="-169920">
              <a:lnSpc>
                <a:spcPct val="100000"/>
              </a:lnSpc>
              <a:buClr>
                <a:srgbClr val="FFFFFF"/>
              </a:buClr>
              <a:buFont typeface="Arial"/>
              <a:buChar char="•"/>
            </a:pPr>
            <a:r>
              <a:rPr lang="en-US" sz="1100" strike="noStrike" spc="-1" dirty="0">
                <a:uFill>
                  <a:solidFill>
                    <a:srgbClr val="FFFFFF"/>
                  </a:solidFill>
                </a:uFill>
                <a:latin typeface="+mn-lt"/>
              </a:rPr>
              <a:t>Are your members active? </a:t>
            </a:r>
            <a:endParaRPr lang="en-US" dirty="0"/>
          </a:p>
          <a:p>
            <a:pPr marL="171360" indent="-169920">
              <a:lnSpc>
                <a:spcPct val="100000"/>
              </a:lnSpc>
              <a:buClr>
                <a:srgbClr val="FFFFFF"/>
              </a:buClr>
              <a:buFont typeface="Arial"/>
              <a:buChar char="•"/>
            </a:pPr>
            <a:r>
              <a:rPr lang="en-US" sz="1100" strike="noStrike" spc="-1" dirty="0">
                <a:uFill>
                  <a:solidFill>
                    <a:srgbClr val="FFFFFF"/>
                  </a:solidFill>
                </a:uFill>
                <a:latin typeface="+mn-lt"/>
              </a:rPr>
              <a:t>Talk about examples of membership drives. </a:t>
            </a:r>
            <a:endParaRPr lang="en-US" dirty="0"/>
          </a:p>
          <a:p>
            <a:pPr marL="171360" indent="-169920">
              <a:lnSpc>
                <a:spcPct val="100000"/>
              </a:lnSpc>
              <a:buClr>
                <a:srgbClr val="FFFFFF"/>
              </a:buClr>
              <a:buFont typeface="Arial"/>
              <a:buChar char="•"/>
            </a:pPr>
            <a:r>
              <a:rPr lang="en-US" sz="1100" strike="noStrike" spc="-1" dirty="0">
                <a:uFill>
                  <a:solidFill>
                    <a:srgbClr val="FFFFFF"/>
                  </a:solidFill>
                </a:uFill>
                <a:latin typeface="+mn-lt"/>
              </a:rPr>
              <a:t>Do you do an application process?  </a:t>
            </a:r>
            <a:endParaRPr lang="en-US" dirty="0"/>
          </a:p>
          <a:p>
            <a:pPr marL="171360" indent="-169920">
              <a:lnSpc>
                <a:spcPct val="100000"/>
              </a:lnSpc>
              <a:buClr>
                <a:srgbClr val="FFFFFF"/>
              </a:buClr>
              <a:buFont typeface="Arial"/>
              <a:buChar char="•"/>
            </a:pPr>
            <a:r>
              <a:rPr lang="en-US" sz="1100" strike="noStrike" spc="-1" dirty="0">
                <a:uFill>
                  <a:solidFill>
                    <a:srgbClr val="FFFFFF"/>
                  </a:solidFill>
                </a:uFill>
                <a:latin typeface="+mn-lt"/>
              </a:rPr>
              <a:t>Go over what can be on an application.  </a:t>
            </a:r>
            <a:endParaRPr lang="en-US" dirty="0"/>
          </a:p>
          <a:p>
            <a:pPr>
              <a:lnSpc>
                <a:spcPct val="100000"/>
              </a:lnSpc>
            </a:pPr>
            <a:endParaRPr lang="en-US" dirty="0"/>
          </a:p>
          <a:p>
            <a:pPr>
              <a:lnSpc>
                <a:spcPct val="100000"/>
              </a:lnSpc>
            </a:pPr>
            <a:r>
              <a:rPr lang="en-US" sz="1100" strike="noStrike" spc="-1" dirty="0">
                <a:uFill>
                  <a:solidFill>
                    <a:srgbClr val="FFFFFF"/>
                  </a:solidFill>
                </a:uFill>
                <a:latin typeface="+mn-lt"/>
              </a:rPr>
              <a:t>Application may contain:</a:t>
            </a:r>
            <a:endParaRPr lang="en-US" dirty="0"/>
          </a:p>
          <a:p>
            <a:pPr>
              <a:lnSpc>
                <a:spcPct val="100000"/>
              </a:lnSpc>
            </a:pPr>
            <a:r>
              <a:rPr lang="en-US" sz="1100" strike="noStrike" spc="-1" dirty="0">
                <a:uFill>
                  <a:solidFill>
                    <a:srgbClr val="FFFFFF"/>
                  </a:solidFill>
                </a:uFill>
                <a:latin typeface="+mn-lt"/>
              </a:rPr>
              <a:t>Minimum amount of hours</a:t>
            </a:r>
            <a:endParaRPr lang="en-US" dirty="0"/>
          </a:p>
          <a:p>
            <a:pPr>
              <a:lnSpc>
                <a:spcPct val="100000"/>
              </a:lnSpc>
            </a:pPr>
            <a:r>
              <a:rPr lang="en-US" sz="1100" strike="noStrike" spc="-1" dirty="0">
                <a:uFill>
                  <a:solidFill>
                    <a:srgbClr val="FFFFFF"/>
                  </a:solidFill>
                </a:uFill>
                <a:latin typeface="+mn-lt"/>
              </a:rPr>
              <a:t>GPA</a:t>
            </a:r>
            <a:endParaRPr lang="en-US" dirty="0"/>
          </a:p>
          <a:p>
            <a:pPr>
              <a:lnSpc>
                <a:spcPct val="100000"/>
              </a:lnSpc>
            </a:pPr>
            <a:r>
              <a:rPr lang="en-US" sz="1100" strike="noStrike" spc="-1" dirty="0">
                <a:uFill>
                  <a:solidFill>
                    <a:srgbClr val="FFFFFF"/>
                  </a:solidFill>
                </a:uFill>
                <a:latin typeface="+mn-lt"/>
              </a:rPr>
              <a:t>Ask questions</a:t>
            </a:r>
            <a:endParaRPr lang="en-US" dirty="0"/>
          </a:p>
          <a:p>
            <a:pPr>
              <a:lnSpc>
                <a:spcPct val="100000"/>
              </a:lnSpc>
            </a:pPr>
            <a:r>
              <a:rPr lang="en-US" sz="1100" strike="noStrike" spc="-1" dirty="0">
                <a:uFill>
                  <a:solidFill>
                    <a:srgbClr val="FFFFFF"/>
                  </a:solidFill>
                </a:uFill>
                <a:latin typeface="+mn-lt"/>
              </a:rPr>
              <a:t>And any other things a club may want</a:t>
            </a:r>
            <a:endParaRPr lang="en-US" dirty="0"/>
          </a:p>
          <a:p>
            <a:pPr>
              <a:lnSpc>
                <a:spcPct val="100000"/>
              </a:lnSpc>
            </a:pPr>
            <a:endParaRPr lang="en-US" dirty="0"/>
          </a:p>
          <a:p>
            <a:pPr>
              <a:lnSpc>
                <a:spcPct val="100000"/>
              </a:lnSpc>
            </a:pPr>
            <a:r>
              <a:rPr lang="en-US" sz="1100" strike="noStrike" spc="-1" dirty="0">
                <a:uFill>
                  <a:solidFill>
                    <a:srgbClr val="FFFFFF"/>
                  </a:solidFill>
                </a:uFill>
                <a:latin typeface="+mn-lt"/>
              </a:rPr>
              <a:t>YOU CANNOT DISCRIMINATE WITH AGE OR SEX</a:t>
            </a:r>
            <a:endParaRPr lang="en-US" dirty="0"/>
          </a:p>
          <a:p>
            <a:pPr>
              <a:lnSpc>
                <a:spcPct val="100000"/>
              </a:lnSpc>
            </a:pPr>
            <a:endParaRPr lang="en-US" dirty="0"/>
          </a:p>
          <a:p>
            <a:pPr>
              <a:lnSpc>
                <a:spcPct val="100000"/>
              </a:lnSpc>
            </a:pPr>
            <a:r>
              <a:rPr lang="en-US" sz="1100" strike="noStrike" spc="-1" dirty="0">
                <a:uFill>
                  <a:solidFill>
                    <a:srgbClr val="FFFFFF"/>
                  </a:solidFill>
                </a:uFill>
                <a:latin typeface="+mn-lt"/>
              </a:rPr>
              <a:t>Keep your projects fun and ask remember to ask members what they would like to do.  Survey them about their interest. </a:t>
            </a:r>
            <a:endParaRPr lang="en-US" dirty="0"/>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Keep your projects fun and remember to ask members what they would like to do.  Survey them about their interest. </a:t>
            </a:r>
            <a:endParaRPr lang="en-US" dirty="0"/>
          </a:p>
          <a:p>
            <a:r>
              <a:rPr lang="en-US" sz="1100" strike="noStrike" spc="-1" dirty="0">
                <a:uFill>
                  <a:solidFill>
                    <a:srgbClr val="FFFFFF"/>
                  </a:solidFill>
                </a:uFill>
                <a:latin typeface="+mn-lt"/>
              </a:rPr>
              <a:t>Offer a lot of projects, often</a:t>
            </a:r>
            <a:endParaRPr lang="en-US" dirty="0"/>
          </a:p>
          <a:p>
            <a:r>
              <a:rPr lang="en-US" sz="1100" strike="noStrike" spc="-1" dirty="0">
                <a:uFill>
                  <a:solidFill>
                    <a:srgbClr val="FFFFFF"/>
                  </a:solidFill>
                </a:uFill>
                <a:latin typeface="+mn-lt"/>
              </a:rPr>
              <a:t>Offer incentives (</a:t>
            </a:r>
            <a:r>
              <a:rPr lang="en-US" sz="1100" strike="noStrike" spc="-1" dirty="0" err="1">
                <a:uFill>
                  <a:solidFill>
                    <a:srgbClr val="FFFFFF"/>
                  </a:solidFill>
                </a:uFill>
                <a:latin typeface="+mn-lt"/>
              </a:rPr>
              <a:t>i.e</a:t>
            </a:r>
            <a:r>
              <a:rPr lang="en-US" sz="1100" strike="noStrike" spc="-1" dirty="0">
                <a:uFill>
                  <a:solidFill>
                    <a:srgbClr val="FFFFFF"/>
                  </a:solidFill>
                </a:uFill>
                <a:latin typeface="+mn-lt"/>
              </a:rPr>
              <a:t> Member of the Year Award, Recognition at meetings)</a:t>
            </a:r>
            <a:endParaRPr lang="en-US" dirty="0"/>
          </a:p>
          <a:p>
            <a:r>
              <a:rPr lang="en-US" sz="1100" strike="noStrike" spc="-1" dirty="0">
                <a:uFill>
                  <a:solidFill>
                    <a:srgbClr val="FFFFFF"/>
                  </a:solidFill>
                </a:uFill>
                <a:latin typeface="+mn-lt"/>
              </a:rPr>
              <a:t>Focus on fun</a:t>
            </a:r>
            <a:endParaRPr lang="en-US" dirty="0"/>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Keep your projects fun and remember to ask members what they would like to do.  Survey them about their interest. </a:t>
            </a:r>
            <a:endParaRPr lang="en-US" dirty="0"/>
          </a:p>
          <a:p>
            <a:r>
              <a:rPr lang="en-US" sz="1100" strike="noStrike" spc="-1" dirty="0">
                <a:uFill>
                  <a:solidFill>
                    <a:srgbClr val="FFFFFF"/>
                  </a:solidFill>
                </a:uFill>
                <a:latin typeface="+mn-lt"/>
              </a:rPr>
              <a:t>Offer a lot of projects, often</a:t>
            </a:r>
            <a:endParaRPr lang="en-US" dirty="0"/>
          </a:p>
          <a:p>
            <a:r>
              <a:rPr lang="en-US" sz="1100" strike="noStrike" spc="-1" dirty="0">
                <a:uFill>
                  <a:solidFill>
                    <a:srgbClr val="FFFFFF"/>
                  </a:solidFill>
                </a:uFill>
                <a:latin typeface="+mn-lt"/>
              </a:rPr>
              <a:t>Offer incentives (</a:t>
            </a:r>
            <a:r>
              <a:rPr lang="en-US" sz="1100" strike="noStrike" spc="-1" dirty="0" err="1">
                <a:uFill>
                  <a:solidFill>
                    <a:srgbClr val="FFFFFF"/>
                  </a:solidFill>
                </a:uFill>
                <a:latin typeface="+mn-lt"/>
              </a:rPr>
              <a:t>i.e</a:t>
            </a:r>
            <a:r>
              <a:rPr lang="en-US" sz="1100" strike="noStrike" spc="-1" dirty="0">
                <a:uFill>
                  <a:solidFill>
                    <a:srgbClr val="FFFFFF"/>
                  </a:solidFill>
                </a:uFill>
                <a:latin typeface="+mn-lt"/>
              </a:rPr>
              <a:t> Member of the Year Award, Recognition at meetings)</a:t>
            </a:r>
            <a:endParaRPr lang="en-US" dirty="0"/>
          </a:p>
          <a:p>
            <a:r>
              <a:rPr lang="en-US" sz="1100" strike="noStrike" spc="-1" dirty="0">
                <a:uFill>
                  <a:solidFill>
                    <a:srgbClr val="FFFFFF"/>
                  </a:solidFill>
                </a:uFill>
                <a:latin typeface="+mn-lt"/>
              </a:rPr>
              <a:t>Focus on fun</a:t>
            </a:r>
            <a:endParaRPr lang="en-US" dirty="0"/>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Who is in charge of Pride reports if the secretary does not do them?   THE PRESIDENT </a:t>
            </a:r>
            <a:endParaRPr lang="en-US" dirty="0"/>
          </a:p>
          <a:p>
            <a:r>
              <a:rPr lang="en-US" sz="1100" strike="noStrike" spc="-1" dirty="0">
                <a:uFill>
                  <a:solidFill>
                    <a:srgbClr val="FFFFFF"/>
                  </a:solidFill>
                </a:uFill>
                <a:latin typeface="+mn-lt"/>
              </a:rPr>
              <a:t>You are in charge of making sure everything runs smoothly.</a:t>
            </a:r>
            <a:endParaRPr lang="en-US" dirty="0"/>
          </a:p>
          <a:p>
            <a:r>
              <a:rPr lang="en-US" sz="1100" strike="noStrike" spc="-1" dirty="0">
                <a:uFill>
                  <a:solidFill>
                    <a:srgbClr val="FFFFFF"/>
                  </a:solidFill>
                </a:uFill>
                <a:latin typeface="+mn-lt"/>
              </a:rPr>
              <a:t>To deal with officers you must be fair but constant.  You have to lead by example.  </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A committee head is chosen to oversee the committee and delegate task to its members. </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strike="noStrike" spc="-1" dirty="0">
                <a:uFill>
                  <a:solidFill>
                    <a:srgbClr val="FFFFFF"/>
                  </a:solidFill>
                </a:uFill>
                <a:latin typeface="+mn-lt"/>
              </a:rPr>
              <a:t>Emphasize that VP is in charge of committees and should oversee them.</a:t>
            </a:r>
            <a:endParaRPr lang="en-US" dirty="0"/>
          </a:p>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Ask what kind of role their advisor plays in their club? Tell them how your Kiwanis club has helped you! Or use an example of a story you have heard.</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As President</a:t>
            </a:r>
            <a:r>
              <a:rPr lang="en-US" sz="1100" strike="noStrike" spc="-1" baseline="0" dirty="0">
                <a:uFill>
                  <a:solidFill>
                    <a:srgbClr val="FFFFFF"/>
                  </a:solidFill>
                </a:uFill>
                <a:latin typeface="+mn-lt"/>
              </a:rPr>
              <a:t> and Vice President it is your job to implement this project on the club level. Get involved with local homeless shelters, food banks, and try projects such as book and food drives. </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Make sure to contact and stay in touch with your LTG every month so that you are informed with all news happening in Key Club. </a:t>
            </a:r>
            <a:endParaRPr lang="en-US" dirty="0"/>
          </a:p>
          <a:p>
            <a:r>
              <a:rPr lang="en-US" sz="1100" strike="noStrike" spc="-1" dirty="0">
                <a:uFill>
                  <a:solidFill>
                    <a:srgbClr val="FFFFFF"/>
                  </a:solidFill>
                </a:uFill>
                <a:latin typeface="+mn-lt"/>
              </a:rPr>
              <a:t>Your LTG is a very helpful resource! You should be contacting your Kiwanis Advisor every month and attending meetings when you can so that your club can build a stronger relationship with them.</a:t>
            </a:r>
            <a:endParaRPr lang="en-US" dirty="0"/>
          </a:p>
          <a:p>
            <a:endParaRPr lang="en-US" dirty="0"/>
          </a:p>
          <a:p>
            <a:r>
              <a:rPr lang="en-US" sz="1100" strike="noStrike" spc="-1" dirty="0">
                <a:uFill>
                  <a:solidFill>
                    <a:srgbClr val="FFFFFF"/>
                  </a:solidFill>
                </a:uFill>
                <a:latin typeface="+mn-lt"/>
              </a:rPr>
              <a:t>Always have at least 1 officer at each service project or event!</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dirty="0"/>
              <a:t>Have meetings planned well in advance to ensure success. </a:t>
            </a:r>
          </a:p>
          <a:p>
            <a:endParaRPr lang="en-US" dirty="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strike="noStrike" spc="-1" dirty="0">
                <a:uFill>
                  <a:solidFill>
                    <a:srgbClr val="FFFFFF"/>
                  </a:solidFill>
                </a:uFill>
                <a:latin typeface="+mn-lt"/>
              </a:rPr>
              <a:t>How do you come up with your agenda? Do you hand out agendas? Do you have a PowerPoint?</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sz="1100" strike="noStrike" spc="-1" dirty="0">
                <a:uFill>
                  <a:solidFill>
                    <a:srgbClr val="FFFFFF"/>
                  </a:solidFill>
                </a:uFill>
                <a:latin typeface="+mn-lt"/>
              </a:rPr>
              <a:t>Have communication with Kiwanis Club. If possible have communication with: </a:t>
            </a:r>
            <a:endParaRPr lang="en-US" dirty="0"/>
          </a:p>
          <a:p>
            <a:r>
              <a:rPr lang="en-US" sz="1100" strike="noStrike" spc="-1" dirty="0">
                <a:uFill>
                  <a:solidFill>
                    <a:srgbClr val="FFFFFF"/>
                  </a:solidFill>
                </a:uFill>
                <a:latin typeface="+mn-lt"/>
              </a:rPr>
              <a:t>Builder’s Club </a:t>
            </a:r>
            <a:endParaRPr lang="en-US" dirty="0"/>
          </a:p>
          <a:p>
            <a:r>
              <a:rPr lang="en-US" sz="1100" strike="noStrike" spc="-1" dirty="0">
                <a:uFill>
                  <a:solidFill>
                    <a:srgbClr val="FFFFFF"/>
                  </a:solidFill>
                </a:uFill>
                <a:latin typeface="+mn-lt"/>
              </a:rPr>
              <a:t>K Kids Club </a:t>
            </a:r>
            <a:endParaRPr lang="en-US" dirty="0"/>
          </a:p>
          <a:p>
            <a:r>
              <a:rPr lang="en-US" sz="1100" strike="noStrike" spc="-1" dirty="0">
                <a:uFill>
                  <a:solidFill>
                    <a:srgbClr val="FFFFFF"/>
                  </a:solidFill>
                </a:uFill>
                <a:latin typeface="+mn-lt"/>
              </a:rPr>
              <a:t>CKI </a:t>
            </a:r>
            <a:endParaRPr lang="en-US" dirty="0"/>
          </a:p>
          <a:p>
            <a:r>
              <a:rPr lang="en-US" sz="1100" strike="noStrike" spc="-1" dirty="0" err="1">
                <a:uFill>
                  <a:solidFill>
                    <a:srgbClr val="FFFFFF"/>
                  </a:solidFill>
                </a:uFill>
                <a:latin typeface="+mn-lt"/>
              </a:rPr>
              <a:t>Aktion</a:t>
            </a:r>
            <a:r>
              <a:rPr lang="en-US" sz="1100" strike="noStrike" spc="-1" dirty="0">
                <a:uFill>
                  <a:solidFill>
                    <a:srgbClr val="FFFFFF"/>
                  </a:solidFill>
                </a:uFill>
                <a:latin typeface="+mn-lt"/>
              </a:rPr>
              <a:t> Club</a:t>
            </a:r>
            <a:endParaRPr lang="en-US" dirty="0"/>
          </a:p>
          <a:p>
            <a:endParaRPr lang="en-US" dirty="0"/>
          </a:p>
          <a:p>
            <a:r>
              <a:rPr lang="en-US" sz="1100" strike="noStrike" spc="-1" dirty="0">
                <a:uFill>
                  <a:solidFill>
                    <a:srgbClr val="FFFFFF"/>
                  </a:solidFill>
                </a:uFill>
                <a:latin typeface="+mn-lt"/>
              </a:rPr>
              <a:t>How can your club get involved with your K-Family?</a:t>
            </a:r>
            <a:endParaRPr lang="en-US" dirty="0"/>
          </a:p>
          <a:p>
            <a:endParaRPr lang="en-US" dirty="0"/>
          </a:p>
          <a:p>
            <a:r>
              <a:rPr lang="en-US" sz="1100" strike="noStrike" spc="-1" dirty="0">
                <a:uFill>
                  <a:solidFill>
                    <a:srgbClr val="FFFFFF"/>
                  </a:solidFill>
                </a:uFill>
                <a:latin typeface="+mn-lt"/>
              </a:rPr>
              <a:t>Communicating with Builders Club and K Kids Clubs will help these young students get excited about joining Key Club in their future years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floridakeyclub.org" TargetMode="Externa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24550" y="278025"/>
            <a:ext cx="8832600" cy="10908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5" name="Shape 55"/>
          <p:cNvSpPr txBox="1"/>
          <p:nvPr/>
        </p:nvSpPr>
        <p:spPr>
          <a:xfrm>
            <a:off x="1454300" y="2031725"/>
            <a:ext cx="1283100" cy="2139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914400" y="1482400"/>
            <a:ext cx="7391399" cy="1470350"/>
          </a:xfrm>
          <a:prstGeom prst="rect">
            <a:avLst/>
          </a:prstGeom>
          <a:noFill/>
          <a:ln>
            <a:noFill/>
          </a:ln>
        </p:spPr>
        <p:txBody>
          <a:bodyPr lIns="91425" tIns="91425" rIns="91425" bIns="91425" anchor="t" anchorCtr="0">
            <a:noAutofit/>
          </a:bodyPr>
          <a:lstStyle/>
          <a:p>
            <a:pPr lvl="0" algn="ctr" rtl="0">
              <a:spcBef>
                <a:spcPts val="0"/>
              </a:spcBef>
              <a:buNone/>
            </a:pPr>
            <a:r>
              <a:rPr lang="en" sz="4800" dirty="0">
                <a:latin typeface="Verdana"/>
                <a:ea typeface="Verdana"/>
                <a:cs typeface="Verdana"/>
                <a:sym typeface="Verdana"/>
              </a:rPr>
              <a:t>Club President and Vice President</a:t>
            </a:r>
          </a:p>
        </p:txBody>
      </p:sp>
      <p:pic>
        <p:nvPicPr>
          <p:cNvPr id="57" name="Shape 57"/>
          <p:cNvPicPr preferRelativeResize="0"/>
          <p:nvPr/>
        </p:nvPicPr>
        <p:blipFill>
          <a:blip r:embed="rId3">
            <a:alphaModFix/>
          </a:blip>
          <a:stretch>
            <a:fillRect/>
          </a:stretch>
        </p:blipFill>
        <p:spPr>
          <a:xfrm>
            <a:off x="0" y="3888576"/>
            <a:ext cx="9144000" cy="1273974"/>
          </a:xfrm>
          <a:prstGeom prst="rect">
            <a:avLst/>
          </a:prstGeom>
          <a:noFill/>
          <a:ln>
            <a:noFill/>
          </a:ln>
        </p:spPr>
      </p:pic>
      <p:pic>
        <p:nvPicPr>
          <p:cNvPr id="58" name="Shape 58"/>
          <p:cNvPicPr preferRelativeResize="0"/>
          <p:nvPr/>
        </p:nvPicPr>
        <p:blipFill>
          <a:blip r:embed="rId4">
            <a:alphaModFix/>
          </a:blip>
          <a:stretch>
            <a:fillRect/>
          </a:stretch>
        </p:blipFill>
        <p:spPr>
          <a:xfrm>
            <a:off x="0" y="-625"/>
            <a:ext cx="9144000" cy="416974"/>
          </a:xfrm>
          <a:prstGeom prst="rect">
            <a:avLst/>
          </a:prstGeom>
          <a:noFill/>
          <a:ln>
            <a:noFill/>
          </a:ln>
        </p:spPr>
      </p:pic>
      <p:pic>
        <p:nvPicPr>
          <p:cNvPr id="60" name="Shape 60"/>
          <p:cNvPicPr preferRelativeResize="0"/>
          <p:nvPr/>
        </p:nvPicPr>
        <p:blipFill>
          <a:blip r:embed="rId5">
            <a:alphaModFix/>
          </a:blip>
          <a:stretch>
            <a:fillRect/>
          </a:stretch>
        </p:blipFill>
        <p:spPr>
          <a:xfrm>
            <a:off x="8022050" y="3832625"/>
            <a:ext cx="1121949" cy="1025125"/>
          </a:xfrm>
          <a:prstGeom prst="rect">
            <a:avLst/>
          </a:prstGeom>
          <a:noFill/>
          <a:ln>
            <a:noFill/>
          </a:ln>
        </p:spPr>
      </p:pic>
      <p:pic>
        <p:nvPicPr>
          <p:cNvPr id="61" name="Shape 61"/>
          <p:cNvPicPr preferRelativeResize="0"/>
          <p:nvPr/>
        </p:nvPicPr>
        <p:blipFill>
          <a:blip r:embed="rId6">
            <a:alphaModFix/>
          </a:blip>
          <a:stretch>
            <a:fillRect/>
          </a:stretch>
        </p:blipFill>
        <p:spPr>
          <a:xfrm>
            <a:off x="384949" y="605999"/>
            <a:ext cx="1550425" cy="7174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1371600" y="1962150"/>
            <a:ext cx="6552344" cy="812700"/>
          </a:xfrm>
          <a:prstGeom prst="rect">
            <a:avLst/>
          </a:prstGeom>
          <a:noFill/>
          <a:ln>
            <a:noFill/>
          </a:ln>
        </p:spPr>
        <p:txBody>
          <a:bodyPr lIns="91425" tIns="91425" rIns="91425" bIns="91425" anchor="t" anchorCtr="0">
            <a:noAutofit/>
          </a:bodyPr>
          <a:lstStyle/>
          <a:p>
            <a:pPr lvl="0" algn="ctr" rtl="0">
              <a:spcBef>
                <a:spcPts val="0"/>
              </a:spcBef>
              <a:buNone/>
            </a:pPr>
            <a:r>
              <a:rPr lang="en" sz="3600" dirty="0">
                <a:latin typeface="Verdana"/>
                <a:ea typeface="Verdana"/>
                <a:cs typeface="Verdana"/>
                <a:sym typeface="Verdana"/>
              </a:rPr>
              <a:t>Key C</a:t>
            </a:r>
            <a:r>
              <a:rPr lang="en-US" sz="3600" dirty="0">
                <a:latin typeface="Verdana"/>
                <a:ea typeface="Verdana"/>
                <a:cs typeface="Verdana"/>
                <a:sym typeface="Verdana"/>
              </a:rPr>
              <a:t>l</a:t>
            </a:r>
            <a:r>
              <a:rPr lang="en" sz="3600" dirty="0">
                <a:latin typeface="Verdana"/>
                <a:ea typeface="Verdana"/>
                <a:cs typeface="Verdana"/>
                <a:sym typeface="Verdana"/>
              </a:rPr>
              <a:t>ub Vice President</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71651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047750"/>
            <a:ext cx="6829350"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Assist President in all duties and responsibilities when needed.</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Run a meeting in the absence of the president</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Get speakers to come to meetings</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Meet with committees</a:t>
            </a:r>
          </a:p>
          <a:p>
            <a:pPr marL="457200" lvl="0" indent="0" rtl="0">
              <a:spcBef>
                <a:spcPts val="0"/>
              </a:spcBef>
              <a:buNone/>
            </a:pPr>
            <a:endParaRPr sz="1800" dirty="0"/>
          </a:p>
        </p:txBody>
      </p:sp>
      <p:sp>
        <p:nvSpPr>
          <p:cNvPr id="69" name="Shape 69"/>
          <p:cNvSpPr txBox="1"/>
          <p:nvPr/>
        </p:nvSpPr>
        <p:spPr>
          <a:xfrm>
            <a:off x="856" y="3112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Monthly Responsibilities </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39278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1295828" y="1682850"/>
            <a:ext cx="6552344" cy="812700"/>
          </a:xfrm>
          <a:prstGeom prst="rect">
            <a:avLst/>
          </a:prstGeom>
          <a:noFill/>
          <a:ln>
            <a:noFill/>
          </a:ln>
        </p:spPr>
        <p:txBody>
          <a:bodyPr lIns="91425" tIns="91425" rIns="91425" bIns="91425" anchor="t" anchorCtr="0">
            <a:noAutofit/>
          </a:bodyPr>
          <a:lstStyle/>
          <a:p>
            <a:pPr lvl="0" algn="ctr" rtl="0">
              <a:spcBef>
                <a:spcPts val="0"/>
              </a:spcBef>
              <a:buNone/>
            </a:pPr>
            <a:r>
              <a:rPr lang="en" sz="3600" dirty="0">
                <a:latin typeface="Verdana"/>
                <a:ea typeface="Verdana"/>
                <a:cs typeface="Verdana"/>
                <a:sym typeface="Verdana"/>
              </a:rPr>
              <a:t>Information for President and Vice President</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972087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2001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Growth:</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Make a goal and develop a plan to reach it. </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Encourage your members to share Key Club with a friend (example: Bring a Buddy day).</a:t>
            </a:r>
          </a:p>
          <a:p>
            <a:pPr marL="457200" lvl="0" indent="0" rtl="0">
              <a:spcBef>
                <a:spcPts val="0"/>
              </a:spcBef>
              <a:buNone/>
            </a:pPr>
            <a:endParaRPr sz="1800" dirty="0"/>
          </a:p>
        </p:txBody>
      </p:sp>
      <p:sp>
        <p:nvSpPr>
          <p:cNvPr id="69" name="Shape 69"/>
          <p:cNvSpPr txBox="1"/>
          <p:nvPr/>
        </p:nvSpPr>
        <p:spPr>
          <a:xfrm>
            <a:off x="856" y="5143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Growth and Retention</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3832753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2001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Retention:</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Keep the members up-beat, interested, and keep the service coming.</a:t>
            </a:r>
          </a:p>
          <a:p>
            <a:pPr marL="457200" lvl="0" indent="0" rtl="0">
              <a:spcBef>
                <a:spcPts val="0"/>
              </a:spcBef>
              <a:buNone/>
            </a:pPr>
            <a:endParaRPr sz="1800" dirty="0"/>
          </a:p>
        </p:txBody>
      </p:sp>
      <p:sp>
        <p:nvSpPr>
          <p:cNvPr id="69" name="Shape 69"/>
          <p:cNvSpPr txBox="1"/>
          <p:nvPr/>
        </p:nvSpPr>
        <p:spPr>
          <a:xfrm>
            <a:off x="856" y="5143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Growth and Retention</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421184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971550"/>
            <a:ext cx="7031524" cy="2590800"/>
          </a:xfrm>
          <a:prstGeom prst="rect">
            <a:avLst/>
          </a:prstGeom>
          <a:noFill/>
          <a:ln>
            <a:noFill/>
          </a:ln>
        </p:spPr>
        <p:txBody>
          <a:bodyPr lIns="91425" tIns="91425" rIns="91425" bIns="91425" numCol="2" anchor="t" anchorCtr="0">
            <a:noAutofit/>
          </a:bodyPr>
          <a:lstStyle/>
          <a:p>
            <a:pPr marL="342900" lvl="0" indent="-342900">
              <a:spcAft>
                <a:spcPts val="600"/>
              </a:spcAft>
              <a:buFont typeface="Arial" panose="020B0604020202020204" pitchFamily="34" charset="0"/>
              <a:buChar char="•"/>
            </a:pPr>
            <a:r>
              <a:rPr lang="en-US" sz="2400" dirty="0">
                <a:latin typeface="Verdana"/>
                <a:ea typeface="Verdana"/>
                <a:cs typeface="Verdana"/>
                <a:sym typeface="Verdana"/>
              </a:rPr>
              <a:t>Board of Directors </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President</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Vice President</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Secretary</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Treasurer</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Editor </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Webmaster</a:t>
            </a:r>
          </a:p>
          <a:p>
            <a:pPr marL="914400" lvl="0" indent="-342900">
              <a:spcAft>
                <a:spcPts val="600"/>
              </a:spcAft>
              <a:buFont typeface="Arial" panose="020B0604020202020204" pitchFamily="34" charset="0"/>
              <a:buChar char="•"/>
            </a:pPr>
            <a:r>
              <a:rPr lang="en-US" sz="2400" dirty="0">
                <a:latin typeface="Verdana"/>
                <a:ea typeface="Verdana"/>
                <a:cs typeface="Verdana"/>
                <a:sym typeface="Verdana"/>
              </a:rPr>
              <a:t>Class representatives</a:t>
            </a:r>
          </a:p>
          <a:p>
            <a:pPr marL="457200" lvl="0" indent="0" rtl="0">
              <a:spcBef>
                <a:spcPts val="0"/>
              </a:spcBef>
              <a:buNone/>
            </a:pPr>
            <a:endParaRPr sz="1800" dirty="0"/>
          </a:p>
        </p:txBody>
      </p:sp>
      <p:sp>
        <p:nvSpPr>
          <p:cNvPr id="69" name="Shape 69"/>
          <p:cNvSpPr txBox="1"/>
          <p:nvPr/>
        </p:nvSpPr>
        <p:spPr>
          <a:xfrm>
            <a:off x="856" y="3619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Working with officers</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3116907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0477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Work with your board to:</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Approve budgets </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Plan for the year </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Create a member encouragement plan</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Review performance of Club Officers </a:t>
            </a:r>
            <a:endParaRPr sz="2000" dirty="0"/>
          </a:p>
        </p:txBody>
      </p:sp>
      <p:sp>
        <p:nvSpPr>
          <p:cNvPr id="69" name="Shape 69"/>
          <p:cNvSpPr txBox="1"/>
          <p:nvPr/>
        </p:nvSpPr>
        <p:spPr>
          <a:xfrm>
            <a:off x="856" y="3112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Working with officers</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812951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2763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Committee- group of people who work together for a common purpose.</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Led by committee head who should be appointed by the President.</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They delegate the officers’ workload and give members leadership opportunities</a:t>
            </a:r>
          </a:p>
          <a:p>
            <a:pPr marL="342900" lvl="0" indent="-342900">
              <a:spcAft>
                <a:spcPts val="1200"/>
              </a:spcAft>
              <a:buFont typeface="Arial" panose="020B0604020202020204" pitchFamily="34" charset="0"/>
              <a:buChar char="•"/>
            </a:pPr>
            <a:endParaRPr lang="en-US" sz="2400" dirty="0">
              <a:latin typeface="Verdana"/>
              <a:ea typeface="Verdana"/>
              <a:cs typeface="Verdana"/>
              <a:sym typeface="Verdana"/>
            </a:endParaRPr>
          </a:p>
        </p:txBody>
      </p:sp>
      <p:sp>
        <p:nvSpPr>
          <p:cNvPr id="69" name="Shape 69"/>
          <p:cNvSpPr txBox="1"/>
          <p:nvPr/>
        </p:nvSpPr>
        <p:spPr>
          <a:xfrm>
            <a:off x="856" y="4636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What is a committee?</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3315465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1239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Every member!</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Survey members to ask which ones they want to be on. </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Vice President will help oversee committees.</a:t>
            </a:r>
          </a:p>
        </p:txBody>
      </p:sp>
      <p:sp>
        <p:nvSpPr>
          <p:cNvPr id="69" name="Shape 69"/>
          <p:cNvSpPr txBox="1"/>
          <p:nvPr/>
        </p:nvSpPr>
        <p:spPr>
          <a:xfrm>
            <a:off x="856" y="4381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Who goes on a committee?</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471727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2001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Relay for Life Committee </a:t>
            </a:r>
          </a:p>
          <a:p>
            <a:pPr marL="3429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Kiwanis Family Committee </a:t>
            </a:r>
          </a:p>
          <a:p>
            <a:pPr marL="3429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Fundraising Committee</a:t>
            </a:r>
          </a:p>
          <a:p>
            <a:pPr marL="3429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Member Growth Committee</a:t>
            </a:r>
          </a:p>
          <a:p>
            <a:pPr marL="3429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Scrapbook Committee</a:t>
            </a:r>
          </a:p>
        </p:txBody>
      </p:sp>
      <p:sp>
        <p:nvSpPr>
          <p:cNvPr id="69" name="Shape 69"/>
          <p:cNvSpPr txBox="1"/>
          <p:nvPr/>
        </p:nvSpPr>
        <p:spPr>
          <a:xfrm>
            <a:off x="856" y="3874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Examples of committees</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39893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76350"/>
            <a:ext cx="7650411"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Attend:</a:t>
            </a:r>
          </a:p>
          <a:p>
            <a:pPr marL="914400" lvl="0" indent="-285750">
              <a:spcAft>
                <a:spcPts val="1200"/>
              </a:spcAft>
              <a:buFont typeface="Courier New" panose="02070309020205020404" pitchFamily="49" charset="0"/>
              <a:buChar char="o"/>
            </a:pPr>
            <a:r>
              <a:rPr lang="en-US" sz="2400" dirty="0">
                <a:latin typeface="Verdana"/>
                <a:ea typeface="Verdana"/>
                <a:cs typeface="Verdana"/>
                <a:sym typeface="Verdana"/>
              </a:rPr>
              <a:t>Club Meetings</a:t>
            </a:r>
          </a:p>
          <a:p>
            <a:pPr marL="914400" lvl="0" indent="-285750">
              <a:spcAft>
                <a:spcPts val="1200"/>
              </a:spcAft>
              <a:buFont typeface="Courier New" panose="02070309020205020404" pitchFamily="49" charset="0"/>
              <a:buChar char="o"/>
            </a:pPr>
            <a:r>
              <a:rPr lang="en-US" sz="2400" dirty="0">
                <a:latin typeface="Verdana"/>
                <a:ea typeface="Verdana"/>
                <a:cs typeface="Verdana"/>
                <a:sym typeface="Verdana"/>
              </a:rPr>
              <a:t>Officer Meetings</a:t>
            </a:r>
          </a:p>
          <a:p>
            <a:pPr marL="914400" lvl="0" indent="-285750">
              <a:spcAft>
                <a:spcPts val="1200"/>
              </a:spcAft>
              <a:buFont typeface="Courier New" panose="02070309020205020404" pitchFamily="49" charset="0"/>
              <a:buChar char="o"/>
            </a:pPr>
            <a:r>
              <a:rPr lang="en-US" sz="2400" dirty="0">
                <a:latin typeface="Verdana"/>
                <a:ea typeface="Verdana"/>
                <a:cs typeface="Verdana"/>
                <a:sym typeface="Verdana"/>
              </a:rPr>
              <a:t>Board of Directors Meetings</a:t>
            </a:r>
          </a:p>
          <a:p>
            <a:pPr marL="914400" lvl="0" indent="-285750">
              <a:spcAft>
                <a:spcPts val="1200"/>
              </a:spcAft>
              <a:buFont typeface="Courier New" panose="02070309020205020404" pitchFamily="49" charset="0"/>
              <a:buChar char="o"/>
            </a:pPr>
            <a:r>
              <a:rPr lang="en-US" sz="2400" dirty="0">
                <a:latin typeface="Verdana"/>
                <a:ea typeface="Verdana"/>
                <a:cs typeface="Verdana"/>
                <a:sym typeface="Verdana"/>
              </a:rPr>
              <a:t>Divisional Council Meetings</a:t>
            </a:r>
          </a:p>
          <a:p>
            <a:pPr marL="457200" lvl="0" indent="0" rtl="0">
              <a:spcBef>
                <a:spcPts val="0"/>
              </a:spcBef>
              <a:buNone/>
            </a:pPr>
            <a:endParaRPr sz="1800" dirty="0"/>
          </a:p>
        </p:txBody>
      </p:sp>
      <p:sp>
        <p:nvSpPr>
          <p:cNvPr id="69" name="Shape 69"/>
          <p:cNvSpPr txBox="1"/>
          <p:nvPr/>
        </p:nvSpPr>
        <p:spPr>
          <a:xfrm>
            <a:off x="856" y="463650"/>
            <a:ext cx="6552344" cy="812700"/>
          </a:xfrm>
          <a:prstGeom prst="rect">
            <a:avLst/>
          </a:prstGeom>
          <a:noFill/>
          <a:ln>
            <a:noFill/>
          </a:ln>
        </p:spPr>
        <p:txBody>
          <a:bodyPr lIns="91425" tIns="91425" rIns="91425" bIns="91425" anchor="t" anchorCtr="0">
            <a:noAutofit/>
          </a:bodyPr>
          <a:lstStyle/>
          <a:p>
            <a:pPr lvl="0" rtl="0">
              <a:spcBef>
                <a:spcPts val="0"/>
              </a:spcBef>
              <a:buNone/>
            </a:pPr>
            <a:r>
              <a:rPr lang="en-US" sz="3600" dirty="0">
                <a:latin typeface="Verdana"/>
                <a:ea typeface="Verdana"/>
                <a:cs typeface="Verdana"/>
                <a:sym typeface="Verdana"/>
              </a:rPr>
              <a:t>Monthly responsibilities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123950"/>
            <a:ext cx="7031524"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Vice President should do the following:</a:t>
            </a:r>
          </a:p>
          <a:p>
            <a:pPr marL="9144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Create a list of committee guidelines and objectives.</a:t>
            </a:r>
          </a:p>
          <a:p>
            <a:pPr marL="9144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Attend committee meetings.</a:t>
            </a:r>
          </a:p>
          <a:p>
            <a:pPr marL="914400" lvl="0" indent="-342900">
              <a:spcAft>
                <a:spcPts val="1200"/>
              </a:spcAft>
              <a:buFont typeface="Arial" panose="020B0604020202020204" pitchFamily="34" charset="0"/>
              <a:buChar char="•"/>
            </a:pPr>
            <a:r>
              <a:rPr lang="en-US" sz="2400" dirty="0">
                <a:solidFill>
                  <a:schemeClr val="tx1"/>
                </a:solidFill>
                <a:latin typeface="Verdana"/>
                <a:ea typeface="Verdana"/>
                <a:cs typeface="Verdana"/>
                <a:sym typeface="Verdana"/>
              </a:rPr>
              <a:t>Give the Secretary a monthly report of events.</a:t>
            </a:r>
          </a:p>
        </p:txBody>
      </p:sp>
      <p:sp>
        <p:nvSpPr>
          <p:cNvPr id="69" name="Shape 69"/>
          <p:cNvSpPr txBox="1"/>
          <p:nvPr/>
        </p:nvSpPr>
        <p:spPr>
          <a:xfrm>
            <a:off x="856" y="438150"/>
            <a:ext cx="9143144" cy="812700"/>
          </a:xfrm>
          <a:prstGeom prst="rect">
            <a:avLst/>
          </a:prstGeom>
          <a:noFill/>
          <a:ln>
            <a:noFill/>
          </a:ln>
        </p:spPr>
        <p:txBody>
          <a:bodyPr lIns="91425" tIns="91425" rIns="91425" bIns="91425" anchor="t" anchorCtr="0">
            <a:noAutofit/>
          </a:bodyPr>
          <a:lstStyle/>
          <a:p>
            <a:pPr lvl="0" rtl="0">
              <a:spcBef>
                <a:spcPts val="0"/>
              </a:spcBef>
              <a:buNone/>
            </a:pPr>
            <a:r>
              <a:rPr lang="en" sz="3200" dirty="0">
                <a:latin typeface="Verdana"/>
                <a:ea typeface="Verdana"/>
                <a:cs typeface="Verdana"/>
                <a:sym typeface="Verdana"/>
              </a:rPr>
              <a:t>Developing and Managing a Committee</a:t>
            </a:r>
          </a:p>
        </p:txBody>
      </p:sp>
      <p:pic>
        <p:nvPicPr>
          <p:cNvPr id="70" name="Shape 70"/>
          <p:cNvPicPr preferRelativeResize="0"/>
          <p:nvPr/>
        </p:nvPicPr>
        <p:blipFill>
          <a:blip r:embed="rId5">
            <a:alphaModFix/>
          </a:blip>
          <a:stretch>
            <a:fillRect/>
          </a:stretch>
        </p:blipFill>
        <p:spPr>
          <a:xfrm>
            <a:off x="7288775" y="1092326"/>
            <a:ext cx="1550425" cy="717424"/>
          </a:xfrm>
          <a:prstGeom prst="rect">
            <a:avLst/>
          </a:prstGeom>
          <a:noFill/>
          <a:ln>
            <a:noFill/>
          </a:ln>
        </p:spPr>
      </p:pic>
    </p:spTree>
    <p:extLst>
      <p:ext uri="{BB962C8B-B14F-4D97-AF65-F5344CB8AC3E}">
        <p14:creationId xmlns:p14="http://schemas.microsoft.com/office/powerpoint/2010/main" val="3908821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123950"/>
            <a:ext cx="6829350"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They are both ex-officio members of your board.</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The “KEY” to a successful working relationship is keeping them in the loop. </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The Kiwanis Club is your greatest resource</a:t>
            </a:r>
            <a:r>
              <a:rPr lang="en-US" sz="2100" dirty="0">
                <a:latin typeface="Verdana"/>
                <a:ea typeface="Verdana"/>
                <a:cs typeface="Verdana"/>
                <a:sym typeface="Verdana"/>
              </a:rPr>
              <a:t>.</a:t>
            </a:r>
          </a:p>
          <a:p>
            <a:pPr marL="457200" lvl="0" indent="0" rtl="0">
              <a:spcBef>
                <a:spcPts val="0"/>
              </a:spcBef>
              <a:buNone/>
            </a:pPr>
            <a:endParaRPr sz="1800" dirty="0"/>
          </a:p>
        </p:txBody>
      </p:sp>
      <p:sp>
        <p:nvSpPr>
          <p:cNvPr id="69" name="Shape 69"/>
          <p:cNvSpPr txBox="1"/>
          <p:nvPr/>
        </p:nvSpPr>
        <p:spPr>
          <a:xfrm>
            <a:off x="856" y="463650"/>
            <a:ext cx="6552344" cy="812700"/>
          </a:xfrm>
          <a:prstGeom prst="rect">
            <a:avLst/>
          </a:prstGeom>
          <a:noFill/>
          <a:ln>
            <a:noFill/>
          </a:ln>
        </p:spPr>
        <p:txBody>
          <a:bodyPr lIns="91425" tIns="91425" rIns="91425" bIns="91425" anchor="t" anchorCtr="0">
            <a:noAutofit/>
          </a:bodyPr>
          <a:lstStyle/>
          <a:p>
            <a:pPr lvl="0" rtl="0">
              <a:spcBef>
                <a:spcPts val="0"/>
              </a:spcBef>
              <a:buNone/>
            </a:pPr>
            <a:r>
              <a:rPr lang="en-US" sz="3600" dirty="0">
                <a:latin typeface="Verdana"/>
                <a:ea typeface="Verdana"/>
                <a:cs typeface="Verdana"/>
                <a:sym typeface="Verdana"/>
              </a:rPr>
              <a:t>Advisors and Kiwanians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394925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323293" y="895350"/>
            <a:ext cx="5848907"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200" dirty="0">
                <a:latin typeface="Verdana"/>
                <a:ea typeface="Verdana"/>
                <a:cs typeface="Verdana"/>
                <a:sym typeface="Verdana"/>
              </a:rPr>
              <a:t>Florida District Governor Martha Grace is implementing the project </a:t>
            </a:r>
            <a:r>
              <a:rPr lang="en-US" sz="2200" b="1" dirty="0">
                <a:latin typeface="Verdana"/>
                <a:ea typeface="Verdana"/>
                <a:cs typeface="Verdana"/>
                <a:sym typeface="Verdana"/>
              </a:rPr>
              <a:t>Feeding Our Future </a:t>
            </a:r>
          </a:p>
          <a:p>
            <a:pPr marL="342900" lvl="0" indent="-342900">
              <a:spcAft>
                <a:spcPts val="1200"/>
              </a:spcAft>
              <a:buFont typeface="Arial" panose="020B0604020202020204" pitchFamily="34" charset="0"/>
              <a:buChar char="•"/>
            </a:pPr>
            <a:r>
              <a:rPr lang="en-US" sz="2200" dirty="0">
                <a:latin typeface="Verdana"/>
                <a:ea typeface="Verdana"/>
                <a:cs typeface="Verdana"/>
                <a:sym typeface="Verdana"/>
              </a:rPr>
              <a:t>Focuses on helping to eliminate hunger, homeless and promote literacy </a:t>
            </a:r>
          </a:p>
          <a:p>
            <a:pPr marL="342900" lvl="0" indent="-342900">
              <a:spcAft>
                <a:spcPts val="1200"/>
              </a:spcAft>
              <a:buFont typeface="Arial" panose="020B0604020202020204" pitchFamily="34" charset="0"/>
              <a:buChar char="•"/>
            </a:pPr>
            <a:r>
              <a:rPr lang="en-US" sz="2200" dirty="0">
                <a:latin typeface="Verdana"/>
                <a:ea typeface="Verdana"/>
                <a:cs typeface="Verdana"/>
                <a:sym typeface="Verdana"/>
              </a:rPr>
              <a:t>Implement this project into your club’s activities </a:t>
            </a:r>
          </a:p>
          <a:p>
            <a:pPr marL="457200" lvl="0" indent="0" rtl="0">
              <a:spcBef>
                <a:spcPts val="0"/>
              </a:spcBef>
              <a:buNone/>
            </a:pPr>
            <a:endParaRPr sz="1800" dirty="0"/>
          </a:p>
        </p:txBody>
      </p:sp>
      <p:sp>
        <p:nvSpPr>
          <p:cNvPr id="69" name="Shape 69"/>
          <p:cNvSpPr txBox="1"/>
          <p:nvPr/>
        </p:nvSpPr>
        <p:spPr>
          <a:xfrm>
            <a:off x="856" y="2350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Governor’s Project</a:t>
            </a:r>
          </a:p>
        </p:txBody>
      </p:sp>
      <p:pic>
        <p:nvPicPr>
          <p:cNvPr id="70" name="Shape 70"/>
          <p:cNvPicPr preferRelativeResize="0"/>
          <p:nvPr/>
        </p:nvPicPr>
        <p:blipFill>
          <a:blip r:embed="rId5">
            <a:alphaModFix/>
          </a:blip>
          <a:stretch>
            <a:fillRect/>
          </a:stretch>
        </p:blipFill>
        <p:spPr>
          <a:xfrm>
            <a:off x="7364975" y="361950"/>
            <a:ext cx="1550425" cy="717424"/>
          </a:xfrm>
          <a:prstGeom prst="rect">
            <a:avLst/>
          </a:prstGeom>
          <a:noFill/>
          <a:ln>
            <a:noFill/>
          </a:ln>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63014" y="1200150"/>
            <a:ext cx="3480986" cy="2845327"/>
          </a:xfrm>
          <a:prstGeom prst="rect">
            <a:avLst/>
          </a:prstGeom>
        </p:spPr>
      </p:pic>
    </p:spTree>
    <p:extLst>
      <p:ext uri="{BB962C8B-B14F-4D97-AF65-F5344CB8AC3E}">
        <p14:creationId xmlns:p14="http://schemas.microsoft.com/office/powerpoint/2010/main" val="18088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29226" y="1200150"/>
            <a:ext cx="7185974" cy="2209800"/>
          </a:xfrm>
          <a:prstGeom prst="rect">
            <a:avLst/>
          </a:prstGeom>
          <a:noFill/>
          <a:ln>
            <a:noFill/>
          </a:ln>
        </p:spPr>
        <p:txBody>
          <a:bodyPr lIns="91425" tIns="91425" rIns="91425" bIns="91425" anchor="t" anchorCtr="0">
            <a:noAutofit/>
          </a:bodyPr>
          <a:lstStyle/>
          <a:p>
            <a:pPr marL="469900" lvl="0" indent="-342900">
              <a:lnSpc>
                <a:spcPct val="115000"/>
              </a:lnSpc>
              <a:buSzPct val="100000"/>
              <a:buFont typeface="Arial" panose="020B0604020202020204" pitchFamily="34" charset="0"/>
              <a:buChar char="•"/>
            </a:pPr>
            <a:r>
              <a:rPr lang="en-US" sz="2400" dirty="0">
                <a:latin typeface="Verdana"/>
                <a:ea typeface="Verdana"/>
                <a:cs typeface="Verdana"/>
                <a:sym typeface="Verdana"/>
              </a:rPr>
              <a:t>If you have any questions or concerns contact your Division’s Lieutenant Governor or Zone Administrator.</a:t>
            </a:r>
          </a:p>
          <a:p>
            <a:pPr marL="469900" lvl="0" indent="-342900">
              <a:lnSpc>
                <a:spcPct val="115000"/>
              </a:lnSpc>
              <a:buSzPct val="100000"/>
              <a:buFont typeface="Arial" panose="020B0604020202020204" pitchFamily="34" charset="0"/>
              <a:buChar char="•"/>
            </a:pPr>
            <a:r>
              <a:rPr lang="en-US" sz="2400" dirty="0">
                <a:latin typeface="Verdana"/>
                <a:ea typeface="Verdana"/>
                <a:cs typeface="Verdana"/>
                <a:sym typeface="Verdana"/>
              </a:rPr>
              <a:t>More Information is always available at:</a:t>
            </a:r>
          </a:p>
          <a:p>
            <a:pPr marL="127000" lvl="0">
              <a:lnSpc>
                <a:spcPct val="115000"/>
              </a:lnSpc>
              <a:buSzPct val="100000"/>
            </a:pPr>
            <a:r>
              <a:rPr lang="en-US" sz="2400" dirty="0">
                <a:latin typeface="Verdana"/>
                <a:ea typeface="Verdana"/>
                <a:cs typeface="Verdana"/>
                <a:sym typeface="Verdana"/>
                <a:hlinkClick r:id="rId5" action="ppaction://hlinkfile"/>
              </a:rPr>
              <a:t>http://www.floridakeyclub.org</a:t>
            </a: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87" name="Shape 87"/>
          <p:cNvSpPr txBox="1"/>
          <p:nvPr/>
        </p:nvSpPr>
        <p:spPr>
          <a:xfrm>
            <a:off x="0" y="5143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Conclusion</a:t>
            </a:r>
          </a:p>
        </p:txBody>
      </p:sp>
      <p:pic>
        <p:nvPicPr>
          <p:cNvPr id="88" name="Shape 88"/>
          <p:cNvPicPr preferRelativeResize="0"/>
          <p:nvPr/>
        </p:nvPicPr>
        <p:blipFill>
          <a:blip r:embed="rId6">
            <a:alphaModFix/>
          </a:blip>
          <a:stretch>
            <a:fillRect/>
          </a:stretch>
        </p:blipFill>
        <p:spPr>
          <a:xfrm>
            <a:off x="7346324" y="563224"/>
            <a:ext cx="1550425" cy="717424"/>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60350" y="1962150"/>
            <a:ext cx="7185974" cy="990600"/>
          </a:xfrm>
          <a:prstGeom prst="rect">
            <a:avLst/>
          </a:prstGeom>
          <a:noFill/>
          <a:ln>
            <a:noFill/>
          </a:ln>
        </p:spPr>
        <p:txBody>
          <a:bodyPr lIns="91425" tIns="91425" rIns="91425" bIns="91425" anchor="t" anchorCtr="0">
            <a:noAutofit/>
          </a:bodyPr>
          <a:lstStyle/>
          <a:p>
            <a:pPr marL="469900" lvl="0" indent="-342900" rtl="0">
              <a:lnSpc>
                <a:spcPct val="115000"/>
              </a:lnSpc>
              <a:spcBef>
                <a:spcPts val="0"/>
              </a:spcBef>
              <a:buSzPct val="100000"/>
              <a:buFont typeface="Arial" panose="020B0604020202020204" pitchFamily="34" charset="0"/>
              <a:buChar char="•"/>
            </a:pPr>
            <a:r>
              <a:rPr lang="en" sz="2400" dirty="0">
                <a:latin typeface="Verdana"/>
                <a:ea typeface="Verdana"/>
                <a:cs typeface="Verdana"/>
                <a:sym typeface="Verdana"/>
              </a:rPr>
              <a:t>Questions and/or Comments?</a:t>
            </a: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87" name="Shape 87"/>
          <p:cNvSpPr txBox="1"/>
          <p:nvPr/>
        </p:nvSpPr>
        <p:spPr>
          <a:xfrm>
            <a:off x="0" y="5143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Questions?</a:t>
            </a:r>
          </a:p>
        </p:txBody>
      </p:sp>
      <p:pic>
        <p:nvPicPr>
          <p:cNvPr id="88" name="Shape 88"/>
          <p:cNvPicPr preferRelativeResize="0"/>
          <p:nvPr/>
        </p:nvPicPr>
        <p:blipFill>
          <a:blip r:embed="rId5">
            <a:alphaModFix/>
          </a:blip>
          <a:stretch>
            <a:fillRect/>
          </a:stretch>
        </p:blipFill>
        <p:spPr>
          <a:xfrm>
            <a:off x="7346324" y="563224"/>
            <a:ext cx="1550425" cy="717424"/>
          </a:xfrm>
          <a:prstGeom prst="rect">
            <a:avLst/>
          </a:prstGeom>
          <a:noFill/>
          <a:ln>
            <a:noFill/>
          </a:ln>
        </p:spPr>
      </p:pic>
    </p:spTree>
    <p:extLst>
      <p:ext uri="{BB962C8B-B14F-4D97-AF65-F5344CB8AC3E}">
        <p14:creationId xmlns:p14="http://schemas.microsoft.com/office/powerpoint/2010/main" val="860135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200150"/>
            <a:ext cx="6829350"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Contact your Kiwanis Advisor and Lieutenant Governor.</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Have at least one officer at each event.</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Be a leader and role model. </a:t>
            </a:r>
          </a:p>
          <a:p>
            <a:pPr marL="457200" lvl="0" indent="0" rtl="0">
              <a:spcBef>
                <a:spcPts val="0"/>
              </a:spcBef>
              <a:buNone/>
            </a:pPr>
            <a:endParaRPr sz="1800" dirty="0"/>
          </a:p>
        </p:txBody>
      </p:sp>
      <p:sp>
        <p:nvSpPr>
          <p:cNvPr id="69" name="Shape 69"/>
          <p:cNvSpPr txBox="1"/>
          <p:nvPr/>
        </p:nvSpPr>
        <p:spPr>
          <a:xfrm>
            <a:off x="856" y="361950"/>
            <a:ext cx="6552344" cy="812700"/>
          </a:xfrm>
          <a:prstGeom prst="rect">
            <a:avLst/>
          </a:prstGeom>
          <a:noFill/>
          <a:ln>
            <a:noFill/>
          </a:ln>
        </p:spPr>
        <p:txBody>
          <a:bodyPr lIns="91425" tIns="91425" rIns="91425" bIns="91425" anchor="t" anchorCtr="0">
            <a:noAutofit/>
          </a:bodyPr>
          <a:lstStyle/>
          <a:p>
            <a:pPr lvl="0" rtl="0">
              <a:spcBef>
                <a:spcPts val="0"/>
              </a:spcBef>
              <a:buNone/>
            </a:pPr>
            <a:r>
              <a:rPr lang="en-US" sz="3600" dirty="0">
                <a:latin typeface="Verdana"/>
                <a:ea typeface="Verdana"/>
                <a:cs typeface="Verdana"/>
                <a:sym typeface="Verdana"/>
              </a:rPr>
              <a:t>Monthly responsibilities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522894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123950"/>
            <a:ext cx="6829350"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Promote Key Club!</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Train incoming officers for the next year.</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Attend DCON and have at least two delegates in attendance (recommended). </a:t>
            </a:r>
          </a:p>
        </p:txBody>
      </p:sp>
      <p:sp>
        <p:nvSpPr>
          <p:cNvPr id="69" name="Shape 69"/>
          <p:cNvSpPr txBox="1"/>
          <p:nvPr/>
        </p:nvSpPr>
        <p:spPr>
          <a:xfrm>
            <a:off x="856" y="438150"/>
            <a:ext cx="6552344" cy="812700"/>
          </a:xfrm>
          <a:prstGeom prst="rect">
            <a:avLst/>
          </a:prstGeom>
          <a:noFill/>
          <a:ln>
            <a:noFill/>
          </a:ln>
        </p:spPr>
        <p:txBody>
          <a:bodyPr lIns="91425" tIns="91425" rIns="91425" bIns="91425" anchor="t" anchorCtr="0">
            <a:noAutofit/>
          </a:bodyPr>
          <a:lstStyle/>
          <a:p>
            <a:pPr lvl="0" rtl="0">
              <a:spcBef>
                <a:spcPts val="0"/>
              </a:spcBef>
              <a:buNone/>
            </a:pPr>
            <a:r>
              <a:rPr lang="en-US" sz="3600" dirty="0">
                <a:latin typeface="Verdana"/>
                <a:ea typeface="Verdana"/>
                <a:cs typeface="Verdana"/>
                <a:sym typeface="Verdana"/>
              </a:rPr>
              <a:t>Annual responsibilities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138049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00150"/>
            <a:ext cx="8048550" cy="2895600"/>
          </a:xfrm>
          <a:prstGeom prst="rect">
            <a:avLst/>
          </a:prstGeom>
          <a:noFill/>
          <a:ln>
            <a:noFill/>
          </a:ln>
        </p:spPr>
        <p:txBody>
          <a:bodyPr lIns="91425" tIns="91425" rIns="91425" bIns="91425" numCol="1" anchor="t" anchorCtr="0">
            <a:noAutofit/>
          </a:bodyPr>
          <a:lstStyle/>
          <a:p>
            <a:pPr marL="342900" lvl="0" indent="-342900">
              <a:spcAft>
                <a:spcPts val="600"/>
              </a:spcAft>
              <a:buFont typeface="Arial" panose="020B0604020202020204" pitchFamily="34" charset="0"/>
              <a:buChar char="•"/>
            </a:pPr>
            <a:r>
              <a:rPr lang="en-US" sz="2400" dirty="0">
                <a:latin typeface="Verdana"/>
                <a:ea typeface="Verdana"/>
                <a:cs typeface="Verdana"/>
                <a:sym typeface="Verdana"/>
              </a:rPr>
              <a:t>The Bylaws contain important information on what a club can and can not do</a:t>
            </a:r>
          </a:p>
          <a:p>
            <a:pPr marL="342900" lvl="0" indent="-342900">
              <a:spcAft>
                <a:spcPts val="600"/>
              </a:spcAft>
              <a:buFont typeface="Arial" panose="020B0604020202020204" pitchFamily="34" charset="0"/>
              <a:buChar char="•"/>
            </a:pPr>
            <a:r>
              <a:rPr lang="en-US" sz="2400" dirty="0">
                <a:latin typeface="Verdana"/>
                <a:ea typeface="Verdana"/>
                <a:cs typeface="Verdana"/>
                <a:sym typeface="Verdana"/>
              </a:rPr>
              <a:t>i.e. dues amount, committee assignments, appointed positions, elections process</a:t>
            </a:r>
          </a:p>
          <a:p>
            <a:pPr marL="342900" lvl="0" indent="-342900">
              <a:spcAft>
                <a:spcPts val="600"/>
              </a:spcAft>
              <a:buFont typeface="Arial" panose="020B0604020202020204" pitchFamily="34" charset="0"/>
              <a:buChar char="•"/>
            </a:pPr>
            <a:r>
              <a:rPr lang="en-US" sz="2400" dirty="0">
                <a:latin typeface="Verdana"/>
                <a:ea typeface="Verdana"/>
                <a:cs typeface="Verdana"/>
                <a:sym typeface="Verdana"/>
              </a:rPr>
              <a:t>A Standard Form can be found on floridakeyclub.org under Documents and Resources</a:t>
            </a:r>
          </a:p>
          <a:p>
            <a:pPr marL="457200" lvl="0" indent="0" rtl="0">
              <a:spcBef>
                <a:spcPts val="0"/>
              </a:spcBef>
              <a:buNone/>
            </a:pPr>
            <a:endParaRPr sz="1800" dirty="0"/>
          </a:p>
        </p:txBody>
      </p:sp>
      <p:sp>
        <p:nvSpPr>
          <p:cNvPr id="69" name="Shape 69"/>
          <p:cNvSpPr txBox="1"/>
          <p:nvPr/>
        </p:nvSpPr>
        <p:spPr>
          <a:xfrm>
            <a:off x="856" y="438150"/>
            <a:ext cx="6552344" cy="812700"/>
          </a:xfrm>
          <a:prstGeom prst="rect">
            <a:avLst/>
          </a:prstGeom>
          <a:noFill/>
          <a:ln>
            <a:noFill/>
          </a:ln>
        </p:spPr>
        <p:txBody>
          <a:bodyPr lIns="91425" tIns="91425" rIns="91425" bIns="91425" anchor="t" anchorCtr="0">
            <a:noAutofit/>
          </a:bodyPr>
          <a:lstStyle/>
          <a:p>
            <a:pPr lvl="0" rtl="0">
              <a:spcBef>
                <a:spcPts val="0"/>
              </a:spcBef>
              <a:buNone/>
            </a:pPr>
            <a:r>
              <a:rPr lang="en-US" sz="3600" dirty="0">
                <a:latin typeface="Verdana"/>
                <a:ea typeface="Verdana"/>
                <a:cs typeface="Verdana"/>
                <a:sym typeface="Verdana"/>
              </a:rPr>
              <a:t>The Bylaws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138049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1295828" y="1962150"/>
            <a:ext cx="6552344" cy="812700"/>
          </a:xfrm>
          <a:prstGeom prst="rect">
            <a:avLst/>
          </a:prstGeom>
          <a:noFill/>
          <a:ln>
            <a:noFill/>
          </a:ln>
        </p:spPr>
        <p:txBody>
          <a:bodyPr lIns="91425" tIns="91425" rIns="91425" bIns="91425" anchor="t" anchorCtr="0">
            <a:noAutofit/>
          </a:bodyPr>
          <a:lstStyle/>
          <a:p>
            <a:pPr lvl="0" algn="ctr" rtl="0">
              <a:spcBef>
                <a:spcPts val="0"/>
              </a:spcBef>
              <a:buNone/>
            </a:pPr>
            <a:r>
              <a:rPr lang="en-US" sz="3600" dirty="0">
                <a:latin typeface="Verdana"/>
                <a:ea typeface="Verdana"/>
                <a:cs typeface="Verdana"/>
                <a:sym typeface="Verdana"/>
              </a:rPr>
              <a:t>Key Club President</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339096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971550"/>
            <a:ext cx="8429549"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Run your club's meetings.</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Example:</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Pledge of Allegiance/ Key Club Pledge</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Cover all upcoming events.</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Allow guest speakers to present.</a:t>
            </a:r>
          </a:p>
        </p:txBody>
      </p:sp>
      <p:sp>
        <p:nvSpPr>
          <p:cNvPr id="69" name="Shape 69"/>
          <p:cNvSpPr txBox="1"/>
          <p:nvPr/>
        </p:nvSpPr>
        <p:spPr>
          <a:xfrm>
            <a:off x="856" y="3619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Monthly Responsibilities </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4066292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1" y="1047750"/>
            <a:ext cx="6829350" cy="28956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Meetings:</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Schedule and organize</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Attend ALL</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Create agenda/presentation</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Hold FREQUENT Officer meetings</a:t>
            </a:r>
          </a:p>
          <a:p>
            <a:pPr marL="914400" lvl="0" indent="-342900">
              <a:spcAft>
                <a:spcPts val="1200"/>
              </a:spcAft>
              <a:buFont typeface="Arial" panose="020B0604020202020204" pitchFamily="34" charset="0"/>
              <a:buChar char="•"/>
            </a:pPr>
            <a:r>
              <a:rPr lang="en-US" sz="2400" dirty="0">
                <a:latin typeface="Verdana"/>
                <a:ea typeface="Verdana"/>
                <a:cs typeface="Verdana"/>
                <a:sym typeface="Verdana"/>
              </a:rPr>
              <a:t>Attend committee meetings</a:t>
            </a:r>
          </a:p>
          <a:p>
            <a:pPr marL="457200" lvl="0" indent="0" rtl="0">
              <a:spcBef>
                <a:spcPts val="0"/>
              </a:spcBef>
              <a:buNone/>
            </a:pPr>
            <a:endParaRPr sz="1800" dirty="0"/>
          </a:p>
        </p:txBody>
      </p:sp>
      <p:sp>
        <p:nvSpPr>
          <p:cNvPr id="69" name="Shape 69"/>
          <p:cNvSpPr txBox="1"/>
          <p:nvPr/>
        </p:nvSpPr>
        <p:spPr>
          <a:xfrm>
            <a:off x="856" y="2857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Monthly Responsibilities </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349874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304800" y="1200150"/>
            <a:ext cx="6829350" cy="2590800"/>
          </a:xfrm>
          <a:prstGeom prst="rect">
            <a:avLst/>
          </a:prstGeom>
          <a:noFill/>
          <a:ln>
            <a:noFill/>
          </a:ln>
        </p:spPr>
        <p:txBody>
          <a:bodyPr lIns="91425" tIns="91425" rIns="91425" bIns="91425" numCol="1" anchor="t" anchorCtr="0">
            <a:noAutofit/>
          </a:bodyPr>
          <a:lstStyle/>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Improve Kiwanis Family relations</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Assist secretary with Pride Reports &amp; OIFs.</a:t>
            </a:r>
          </a:p>
          <a:p>
            <a:pPr marL="342900" lvl="0" indent="-342900">
              <a:spcAft>
                <a:spcPts val="1200"/>
              </a:spcAft>
              <a:buFont typeface="Arial" panose="020B0604020202020204" pitchFamily="34" charset="0"/>
              <a:buChar char="•"/>
            </a:pPr>
            <a:r>
              <a:rPr lang="en-US" sz="2400" dirty="0">
                <a:latin typeface="Verdana"/>
                <a:ea typeface="Verdana"/>
                <a:cs typeface="Verdana"/>
                <a:sym typeface="Verdana"/>
              </a:rPr>
              <a:t>Assist the treasurer with dues collection.</a:t>
            </a:r>
          </a:p>
          <a:p>
            <a:pPr marL="457200" lvl="0" indent="0" rtl="0">
              <a:spcBef>
                <a:spcPts val="0"/>
              </a:spcBef>
              <a:buNone/>
            </a:pPr>
            <a:endParaRPr sz="1800" dirty="0"/>
          </a:p>
        </p:txBody>
      </p:sp>
      <p:sp>
        <p:nvSpPr>
          <p:cNvPr id="69" name="Shape 69"/>
          <p:cNvSpPr txBox="1"/>
          <p:nvPr/>
        </p:nvSpPr>
        <p:spPr>
          <a:xfrm>
            <a:off x="856" y="438150"/>
            <a:ext cx="6552344" cy="812700"/>
          </a:xfrm>
          <a:prstGeom prst="rect">
            <a:avLst/>
          </a:prstGeom>
          <a:noFill/>
          <a:ln>
            <a:noFill/>
          </a:ln>
        </p:spPr>
        <p:txBody>
          <a:bodyPr lIns="91425" tIns="91425" rIns="91425" bIns="91425" anchor="t" anchorCtr="0">
            <a:noAutofit/>
          </a:bodyPr>
          <a:lstStyle/>
          <a:p>
            <a:pPr lvl="0" rtl="0">
              <a:spcBef>
                <a:spcPts val="0"/>
              </a:spcBef>
              <a:buNone/>
            </a:pPr>
            <a:r>
              <a:rPr lang="en" sz="3600" dirty="0">
                <a:latin typeface="Verdana"/>
                <a:ea typeface="Verdana"/>
                <a:cs typeface="Verdana"/>
                <a:sym typeface="Verdana"/>
              </a:rPr>
              <a:t>Annual Responsibilities </a:t>
            </a:r>
          </a:p>
        </p:txBody>
      </p:sp>
      <p:pic>
        <p:nvPicPr>
          <p:cNvPr id="70" name="Shape 70"/>
          <p:cNvPicPr preferRelativeResize="0"/>
          <p:nvPr/>
        </p:nvPicPr>
        <p:blipFill>
          <a:blip r:embed="rId5">
            <a:alphaModFix/>
          </a:blip>
          <a:stretch>
            <a:fillRect/>
          </a:stretch>
        </p:blipFill>
        <p:spPr>
          <a:xfrm>
            <a:off x="7288775" y="590550"/>
            <a:ext cx="1550425" cy="717424"/>
          </a:xfrm>
          <a:prstGeom prst="rect">
            <a:avLst/>
          </a:prstGeom>
          <a:noFill/>
          <a:ln>
            <a:noFill/>
          </a:ln>
        </p:spPr>
      </p:pic>
    </p:spTree>
    <p:extLst>
      <p:ext uri="{BB962C8B-B14F-4D97-AF65-F5344CB8AC3E}">
        <p14:creationId xmlns:p14="http://schemas.microsoft.com/office/powerpoint/2010/main" val="2663736520"/>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5238</TotalTime>
  <Words>1065</Words>
  <Application>Microsoft Office PowerPoint</Application>
  <PresentationFormat>On-screen Show (16:9)</PresentationFormat>
  <Paragraphs>152</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Courier New</vt:lpstr>
      <vt:lpstr>Verdana</vt: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Gallahan</dc:creator>
  <cp:lastModifiedBy>Odalis Hernandez</cp:lastModifiedBy>
  <cp:revision>98</cp:revision>
  <dcterms:modified xsi:type="dcterms:W3CDTF">2016-09-08T04:07:36Z</dcterms:modified>
</cp:coreProperties>
</file>