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 Governor’s Project this year is called Feeding Our Future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It was started by Governor Martha Grace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There are many opportunities to help feed those who are hungry or homeless</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You can collect canned foods or other goods and donate them to a local food bank</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r>
              <a:rPr lang="en" sz="1100" b="0" i="0" u="none" strike="noStrike" cap="none">
                <a:solidFill>
                  <a:schemeClr val="dk1"/>
                </a:solidFill>
                <a:latin typeface="Arial"/>
                <a:ea typeface="Arial"/>
                <a:cs typeface="Arial"/>
                <a:sym typeface="Arial"/>
              </a:rPr>
              <a:t>*ask audience* What are some projects you could do to get involved</a:t>
            </a:r>
          </a:p>
          <a:p>
            <a:pPr marL="0" marR="0" lvl="0" indent="0" algn="l" rtl="0">
              <a:spcBef>
                <a:spcPts val="0"/>
              </a:spcBef>
              <a:spcAft>
                <a:spcPts val="0"/>
              </a:spcAft>
              <a:buClr>
                <a:schemeClr val="dk1"/>
              </a:buClr>
              <a:buSzPct val="25000"/>
              <a:buFont typeface="Arial"/>
              <a:buNone/>
            </a:pPr>
            <a:br>
              <a:rPr lang="en" sz="1100" b="0" i="0" u="none" strike="noStrike" cap="none">
                <a:solidFill>
                  <a:schemeClr val="dk1"/>
                </a:solidFill>
                <a:latin typeface="Arial"/>
                <a:ea typeface="Arial"/>
                <a:cs typeface="Arial"/>
                <a:sym typeface="Arial"/>
              </a:rPr>
            </a:br>
            <a:endParaRPr lang="en"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On our Fl Key Club website, there are documents/resources for all club officers, including club president. Be sure to also reach out to your FA, LTG, or ZA. They are all knowledgeable on your duties and will be more than happy to assist you in any way they can.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The president is the club leader and is generally responsible for the success of the club.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Communication is essential to being an effective club leader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The president’s job is to plan and preside over meetings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a:solidFill>
                  <a:schemeClr val="dk1"/>
                </a:solidFill>
              </a:defRPr>
            </a:lvl2pPr>
            <a:lvl3pPr lvl="2" indent="0" algn="ctr">
              <a:spcBef>
                <a:spcPts val="0"/>
              </a:spcBef>
              <a:buClr>
                <a:schemeClr val="dk1"/>
              </a:buClr>
              <a:buFont typeface="Arial"/>
              <a:buNone/>
              <a:defRPr sz="5200">
                <a:solidFill>
                  <a:schemeClr val="dk1"/>
                </a:solidFill>
              </a:defRPr>
            </a:lvl3pPr>
            <a:lvl4pPr lvl="3" indent="0" algn="ctr">
              <a:spcBef>
                <a:spcPts val="0"/>
              </a:spcBef>
              <a:buClr>
                <a:schemeClr val="dk1"/>
              </a:buClr>
              <a:buFont typeface="Arial"/>
              <a:buNone/>
              <a:defRPr sz="5200">
                <a:solidFill>
                  <a:schemeClr val="dk1"/>
                </a:solidFill>
              </a:defRPr>
            </a:lvl4pPr>
            <a:lvl5pPr lvl="4" indent="0" algn="ctr">
              <a:spcBef>
                <a:spcPts val="0"/>
              </a:spcBef>
              <a:buClr>
                <a:schemeClr val="dk1"/>
              </a:buClr>
              <a:buFont typeface="Arial"/>
              <a:buNone/>
              <a:defRPr sz="5200">
                <a:solidFill>
                  <a:schemeClr val="dk1"/>
                </a:solidFill>
              </a:defRPr>
            </a:lvl5pPr>
            <a:lvl6pPr lvl="5" indent="0" algn="ctr">
              <a:spcBef>
                <a:spcPts val="0"/>
              </a:spcBef>
              <a:buClr>
                <a:schemeClr val="dk1"/>
              </a:buClr>
              <a:buFont typeface="Arial"/>
              <a:buNone/>
              <a:defRPr sz="5200">
                <a:solidFill>
                  <a:schemeClr val="dk1"/>
                </a:solidFill>
              </a:defRPr>
            </a:lvl6pPr>
            <a:lvl7pPr lvl="6" indent="0" algn="ctr">
              <a:spcBef>
                <a:spcPts val="0"/>
              </a:spcBef>
              <a:buClr>
                <a:schemeClr val="dk1"/>
              </a:buClr>
              <a:buFont typeface="Arial"/>
              <a:buNone/>
              <a:defRPr sz="5200">
                <a:solidFill>
                  <a:schemeClr val="dk1"/>
                </a:solidFill>
              </a:defRPr>
            </a:lvl7pPr>
            <a:lvl8pPr lvl="7" indent="0" algn="ctr">
              <a:spcBef>
                <a:spcPts val="0"/>
              </a:spcBef>
              <a:buClr>
                <a:schemeClr val="dk1"/>
              </a:buClr>
              <a:buFont typeface="Arial"/>
              <a:buNone/>
              <a:defRPr sz="5200">
                <a:solidFill>
                  <a:schemeClr val="dk1"/>
                </a:solidFill>
              </a:defRPr>
            </a:lvl8pPr>
            <a:lvl9pPr lvl="8" indent="0" algn="ctr">
              <a:spcBef>
                <a:spcPts val="0"/>
              </a:spcBef>
              <a:buClr>
                <a:schemeClr val="dk1"/>
              </a:buClr>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19" name="Shape 1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2" name="Shape 22"/>
          <p:cNvSpPr txBox="1">
            <a:spLocks noGrp="1"/>
          </p:cNvSpPr>
          <p:nvPr>
            <p:ph type="body" idx="1"/>
          </p:nvPr>
        </p:nvSpPr>
        <p:spPr>
          <a:xfrm>
            <a:off x="3117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7" name="Shape 2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30" name="Shape 30"/>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0" i="0" u="none" strike="noStrike" cap="none">
                <a:solidFill>
                  <a:schemeClr val="dk2"/>
                </a:solidFill>
                <a:latin typeface="Arial"/>
                <a:ea typeface="Arial"/>
                <a:cs typeface="Arial"/>
                <a:sym typeface="Arial"/>
              </a:rPr>
              <a:t>‹#›</a:t>
            </a:fld>
            <a:endParaRPr lang="en"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floridakeyclub.org/resources/" TargetMode="Externa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floridakeyclub.org" TargetMode="External"/><Relationship Id="rId5" Type="http://schemas.openxmlformats.org/officeDocument/2006/relationships/hyperlink" Target="http://www.keyclub.org/"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5" name="Shape 55"/>
          <p:cNvSpPr txBox="1"/>
          <p:nvPr/>
        </p:nvSpPr>
        <p:spPr>
          <a:xfrm>
            <a:off x="1454300" y="2031725"/>
            <a:ext cx="1283100" cy="2138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6" name="Shape 56"/>
          <p:cNvSpPr txBox="1"/>
          <p:nvPr/>
        </p:nvSpPr>
        <p:spPr>
          <a:xfrm>
            <a:off x="1465012" y="1711000"/>
            <a:ext cx="6351674" cy="147034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Verdana"/>
              <a:buNone/>
            </a:pPr>
            <a:r>
              <a:rPr lang="en" sz="4800" b="0" i="0" u="none" strike="noStrike" cap="none">
                <a:solidFill>
                  <a:srgbClr val="000000"/>
                </a:solidFill>
                <a:latin typeface="Verdana"/>
                <a:ea typeface="Verdana"/>
                <a:cs typeface="Verdana"/>
                <a:sym typeface="Verdana"/>
              </a:rPr>
              <a:t>Club President</a:t>
            </a:r>
          </a:p>
        </p:txBody>
      </p:sp>
      <p:pic>
        <p:nvPicPr>
          <p:cNvPr id="57" name="Shape 57"/>
          <p:cNvPicPr preferRelativeResize="0"/>
          <p:nvPr/>
        </p:nvPicPr>
        <p:blipFill rotWithShape="1">
          <a:blip r:embed="rId3">
            <a:alphaModFix/>
          </a:blip>
          <a:srcRect/>
          <a:stretch/>
        </p:blipFill>
        <p:spPr>
          <a:xfrm>
            <a:off x="0" y="3869526"/>
            <a:ext cx="9144000" cy="1273974"/>
          </a:xfrm>
          <a:prstGeom prst="rect">
            <a:avLst/>
          </a:prstGeom>
          <a:noFill/>
          <a:ln>
            <a:noFill/>
          </a:ln>
        </p:spPr>
      </p:pic>
      <p:pic>
        <p:nvPicPr>
          <p:cNvPr id="58" name="Shape 58"/>
          <p:cNvPicPr preferRelativeResize="0"/>
          <p:nvPr/>
        </p:nvPicPr>
        <p:blipFill rotWithShape="1">
          <a:blip r:embed="rId4">
            <a:alphaModFix/>
          </a:blip>
          <a:srcRect/>
          <a:stretch/>
        </p:blipFill>
        <p:spPr>
          <a:xfrm>
            <a:off x="0" y="-625"/>
            <a:ext cx="9144000" cy="416973"/>
          </a:xfrm>
          <a:prstGeom prst="rect">
            <a:avLst/>
          </a:prstGeom>
          <a:noFill/>
          <a:ln>
            <a:noFill/>
          </a:ln>
        </p:spPr>
      </p:pic>
      <p:pic>
        <p:nvPicPr>
          <p:cNvPr id="59" name="Shape 59"/>
          <p:cNvPicPr preferRelativeResize="0"/>
          <p:nvPr/>
        </p:nvPicPr>
        <p:blipFill rotWithShape="1">
          <a:blip r:embed="rId5">
            <a:alphaModFix/>
          </a:blip>
          <a:srcRect/>
          <a:stretch/>
        </p:blipFill>
        <p:spPr>
          <a:xfrm>
            <a:off x="7935200" y="2699540"/>
            <a:ext cx="1121948" cy="1025124"/>
          </a:xfrm>
          <a:prstGeom prst="rect">
            <a:avLst/>
          </a:prstGeom>
          <a:noFill/>
          <a:ln>
            <a:noFill/>
          </a:ln>
        </p:spPr>
      </p:pic>
      <p:pic>
        <p:nvPicPr>
          <p:cNvPr id="60" name="Shape 60"/>
          <p:cNvPicPr preferRelativeResize="0"/>
          <p:nvPr/>
        </p:nvPicPr>
        <p:blipFill rotWithShape="1">
          <a:blip r:embed="rId6">
            <a:alphaModFix/>
          </a:blip>
          <a:srcRect/>
          <a:stretch/>
        </p:blipFill>
        <p:spPr>
          <a:xfrm>
            <a:off x="384948" y="605999"/>
            <a:ext cx="1550424" cy="7174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Shape 137"/>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38" name="Shape 13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39" name="Shape 139"/>
          <p:cNvSpPr txBox="1"/>
          <p:nvPr/>
        </p:nvSpPr>
        <p:spPr>
          <a:xfrm>
            <a:off x="152400" y="1144250"/>
            <a:ext cx="8458200" cy="29405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Lead the entire membership in a well-rounded program of activities and projects.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Monitor all other officer work to ensure that it is completed on time</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Have exceptional knowledge of Key Club – International and District-wide</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Educate new members about Key Club</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Transition and train the president-elect</a:t>
            </a:r>
          </a:p>
          <a:p>
            <a:pPr marL="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140" name="Shape 140"/>
          <p:cNvSpPr txBox="1"/>
          <p:nvPr/>
        </p:nvSpPr>
        <p:spPr>
          <a:xfrm>
            <a:off x="0" y="24257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Assist and lead</a:t>
            </a:r>
          </a:p>
        </p:txBody>
      </p:sp>
      <p:pic>
        <p:nvPicPr>
          <p:cNvPr id="141" name="Shape 141"/>
          <p:cNvPicPr preferRelativeResize="0"/>
          <p:nvPr/>
        </p:nvPicPr>
        <p:blipFill rotWithShape="1">
          <a:blip r:embed="rId5">
            <a:alphaModFix/>
          </a:blip>
          <a:srcRect/>
          <a:stretch/>
        </p:blipFill>
        <p:spPr>
          <a:xfrm>
            <a:off x="7543800" y="425887"/>
            <a:ext cx="1550424" cy="71742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Shape 14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47" name="Shape 14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48" name="Shape 148"/>
          <p:cNvSpPr txBox="1"/>
          <p:nvPr/>
        </p:nvSpPr>
        <p:spPr>
          <a:xfrm>
            <a:off x="125973" y="1019325"/>
            <a:ext cx="7315200" cy="311914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Set up good Kiwanis-family relations.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Start projects within the first month of school.</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Send delegates to the district and international Key Club conventions.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Plan at least one social activity or service project per month over the summer to maintain excitement and interest for Key Club. </a:t>
            </a:r>
          </a:p>
        </p:txBody>
      </p:sp>
      <p:sp>
        <p:nvSpPr>
          <p:cNvPr id="149" name="Shape 149"/>
          <p:cNvSpPr txBox="1"/>
          <p:nvPr/>
        </p:nvSpPr>
        <p:spPr>
          <a:xfrm>
            <a:off x="-32700" y="361950"/>
            <a:ext cx="6662100"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Assist and Lead</a:t>
            </a:r>
          </a:p>
        </p:txBody>
      </p:sp>
      <p:pic>
        <p:nvPicPr>
          <p:cNvPr id="150" name="Shape 150"/>
          <p:cNvPicPr preferRelativeResize="0"/>
          <p:nvPr/>
        </p:nvPicPr>
        <p:blipFill rotWithShape="1">
          <a:blip r:embed="rId5">
            <a:alphaModFix/>
          </a:blip>
          <a:srcRect/>
          <a:stretch/>
        </p:blipFill>
        <p:spPr>
          <a:xfrm>
            <a:off x="7441175" y="558925"/>
            <a:ext cx="1550424" cy="71742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Shape 155"/>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56" name="Shape 156"/>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57" name="Shape 157"/>
          <p:cNvSpPr txBox="1"/>
          <p:nvPr/>
        </p:nvSpPr>
        <p:spPr>
          <a:xfrm>
            <a:off x="304800" y="616697"/>
            <a:ext cx="8378073" cy="2869452"/>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Keep in mind that ongoing evaluation of club meetings and operation leads to continuous improvement in the club.</a:t>
            </a:r>
          </a:p>
          <a:p>
            <a:pPr marL="285750" marR="0" lvl="0" indent="-28575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Goals must be clear and attainable. It is all about improvement, even if it is not drastic.</a:t>
            </a:r>
          </a:p>
          <a:p>
            <a:pPr marL="285750" marR="0" lvl="0" indent="-28575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Continuously monitor the club’s progress toward goal accomplishment and the activities and responsibilities of all officers and appointees.</a:t>
            </a:r>
          </a:p>
          <a:p>
            <a:pPr marL="0" marR="0" lvl="0" indent="0" algn="l" rtl="0">
              <a:lnSpc>
                <a:spcPct val="100000"/>
              </a:lnSpc>
              <a:spcBef>
                <a:spcPts val="1200"/>
              </a:spcBef>
              <a:spcAft>
                <a:spcPts val="0"/>
              </a:spcAft>
              <a:buClr>
                <a:srgbClr val="000000"/>
              </a:buClr>
              <a:buFont typeface="Arial"/>
              <a:buNone/>
            </a:pPr>
            <a:endParaRPr sz="17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158" name="Shape 158"/>
          <p:cNvSpPr txBox="1"/>
          <p:nvPr/>
        </p:nvSpPr>
        <p:spPr>
          <a:xfrm>
            <a:off x="-32700" y="3874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Set Goals</a:t>
            </a:r>
          </a:p>
        </p:txBody>
      </p:sp>
      <p:pic>
        <p:nvPicPr>
          <p:cNvPr id="159" name="Shape 159"/>
          <p:cNvPicPr preferRelativeResize="0"/>
          <p:nvPr/>
        </p:nvPicPr>
        <p:blipFill rotWithShape="1">
          <a:blip r:embed="rId5">
            <a:alphaModFix/>
          </a:blip>
          <a:srcRect/>
          <a:stretch/>
        </p:blipFill>
        <p:spPr>
          <a:xfrm>
            <a:off x="7443367" y="387450"/>
            <a:ext cx="1550424" cy="71742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Shape 164"/>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65" name="Shape 165"/>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66" name="Shape 166"/>
          <p:cNvSpPr txBox="1"/>
          <p:nvPr/>
        </p:nvSpPr>
        <p:spPr>
          <a:xfrm>
            <a:off x="228600" y="1200150"/>
            <a:ext cx="7086600" cy="27431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SERVICE HOURS: Our club will achieve __ hours per member</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MEMBERSHIP: Our club will retain current membership, and raise it by __ members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FUNDRAISING: Our club will contribute $__ to the Eliminate Project and raise $__ for DCON</a:t>
            </a:r>
          </a:p>
          <a:p>
            <a:pPr marL="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167" name="Shape 167"/>
          <p:cNvSpPr txBox="1"/>
          <p:nvPr/>
        </p:nvSpPr>
        <p:spPr>
          <a:xfrm>
            <a:off x="-32700" y="3874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Set Goals</a:t>
            </a:r>
          </a:p>
        </p:txBody>
      </p:sp>
      <p:pic>
        <p:nvPicPr>
          <p:cNvPr id="168" name="Shape 168"/>
          <p:cNvPicPr preferRelativeResize="0"/>
          <p:nvPr/>
        </p:nvPicPr>
        <p:blipFill rotWithShape="1">
          <a:blip r:embed="rId5">
            <a:alphaModFix/>
          </a:blip>
          <a:srcRect/>
          <a:stretch/>
        </p:blipFill>
        <p:spPr>
          <a:xfrm>
            <a:off x="7132449" y="616699"/>
            <a:ext cx="1550424" cy="71742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Shape 17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74" name="Shape 17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75" name="Shape 175"/>
          <p:cNvSpPr txBox="1"/>
          <p:nvPr/>
        </p:nvSpPr>
        <p:spPr>
          <a:xfrm>
            <a:off x="242925" y="1368658"/>
            <a:ext cx="8658149" cy="27431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Work with the secretary in filing your club’s annual achievement and any contests and award applications (at www.keyclub.org/awards).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Make sure each member paid his/her dues and has received a membership card, pin and member handbook in return.</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Confidentially contact members who have not paid dues.</a:t>
            </a:r>
          </a:p>
          <a:p>
            <a:pPr marL="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176" name="Shape 176"/>
          <p:cNvSpPr txBox="1"/>
          <p:nvPr/>
        </p:nvSpPr>
        <p:spPr>
          <a:xfrm>
            <a:off x="-32700" y="5143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Club Administration</a:t>
            </a:r>
          </a:p>
        </p:txBody>
      </p:sp>
      <p:pic>
        <p:nvPicPr>
          <p:cNvPr id="177" name="Shape 177"/>
          <p:cNvPicPr preferRelativeResize="0"/>
          <p:nvPr/>
        </p:nvPicPr>
        <p:blipFill rotWithShape="1">
          <a:blip r:embed="rId5">
            <a:alphaModFix/>
          </a:blip>
          <a:srcRect/>
          <a:stretch/>
        </p:blipFill>
        <p:spPr>
          <a:xfrm>
            <a:off x="7132449" y="616699"/>
            <a:ext cx="1550424" cy="71742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Shape 18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83" name="Shape 18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84" name="Shape 184"/>
          <p:cNvSpPr txBox="1"/>
          <p:nvPr/>
        </p:nvSpPr>
        <p:spPr>
          <a:xfrm>
            <a:off x="228600" y="1200150"/>
            <a:ext cx="8658149" cy="27431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Act as a school/community liaison</a:t>
            </a:r>
          </a:p>
          <a:p>
            <a:pPr marL="285750" marR="0" lvl="0" indent="-28575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Keep in touch with the student council and school administration.</a:t>
            </a:r>
          </a:p>
          <a:p>
            <a:pPr marL="285750" marR="0" lvl="0" indent="-28575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Meet weekly with your faculty advisor to cover agenda points and current club issues.</a:t>
            </a:r>
          </a:p>
          <a:p>
            <a:pPr marL="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185" name="Shape 185"/>
          <p:cNvSpPr txBox="1"/>
          <p:nvPr/>
        </p:nvSpPr>
        <p:spPr>
          <a:xfrm>
            <a:off x="-32701" y="438150"/>
            <a:ext cx="7957501"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Club Administration </a:t>
            </a:r>
          </a:p>
        </p:txBody>
      </p:sp>
      <p:pic>
        <p:nvPicPr>
          <p:cNvPr id="186" name="Shape 186"/>
          <p:cNvPicPr preferRelativeResize="0"/>
          <p:nvPr/>
        </p:nvPicPr>
        <p:blipFill rotWithShape="1">
          <a:blip r:embed="rId5">
            <a:alphaModFix/>
          </a:blip>
          <a:srcRect/>
          <a:stretch/>
        </p:blipFill>
        <p:spPr>
          <a:xfrm>
            <a:off x="7441175" y="616699"/>
            <a:ext cx="1550424" cy="71742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Shape 191"/>
          <p:cNvPicPr preferRelativeResize="0"/>
          <p:nvPr/>
        </p:nvPicPr>
        <p:blipFill rotWithShape="1">
          <a:blip r:embed="rId3">
            <a:alphaModFix/>
          </a:blip>
          <a:srcRect/>
          <a:stretch/>
        </p:blipFill>
        <p:spPr>
          <a:xfrm>
            <a:off x="0" y="4084850"/>
            <a:ext cx="9144000" cy="1086900"/>
          </a:xfrm>
          <a:prstGeom prst="rect">
            <a:avLst/>
          </a:prstGeom>
          <a:noFill/>
          <a:ln>
            <a:noFill/>
          </a:ln>
        </p:spPr>
      </p:pic>
      <p:pic>
        <p:nvPicPr>
          <p:cNvPr id="192" name="Shape 192"/>
          <p:cNvPicPr preferRelativeResize="0"/>
          <p:nvPr/>
        </p:nvPicPr>
        <p:blipFill rotWithShape="1">
          <a:blip r:embed="rId4">
            <a:alphaModFix/>
          </a:blip>
          <a:srcRect/>
          <a:stretch/>
        </p:blipFill>
        <p:spPr>
          <a:xfrm>
            <a:off x="0" y="-1"/>
            <a:ext cx="9144000" cy="338400"/>
          </a:xfrm>
          <a:prstGeom prst="rect">
            <a:avLst/>
          </a:prstGeom>
          <a:noFill/>
          <a:ln>
            <a:noFill/>
          </a:ln>
        </p:spPr>
      </p:pic>
      <p:sp>
        <p:nvSpPr>
          <p:cNvPr id="193" name="Shape 193"/>
          <p:cNvSpPr txBox="1"/>
          <p:nvPr/>
        </p:nvSpPr>
        <p:spPr>
          <a:xfrm>
            <a:off x="228600" y="1541541"/>
            <a:ext cx="7896000" cy="2390999"/>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pic>
        <p:nvPicPr>
          <p:cNvPr id="194" name="Shape 194"/>
          <p:cNvPicPr preferRelativeResize="0"/>
          <p:nvPr/>
        </p:nvPicPr>
        <p:blipFill rotWithShape="1">
          <a:blip r:embed="rId5">
            <a:alphaModFix/>
          </a:blip>
          <a:srcRect/>
          <a:stretch/>
        </p:blipFill>
        <p:spPr>
          <a:xfrm>
            <a:off x="7543800" y="338369"/>
            <a:ext cx="1550400" cy="717300"/>
          </a:xfrm>
          <a:prstGeom prst="rect">
            <a:avLst/>
          </a:prstGeom>
          <a:noFill/>
          <a:ln>
            <a:noFill/>
          </a:ln>
        </p:spPr>
      </p:pic>
      <p:sp>
        <p:nvSpPr>
          <p:cNvPr id="195" name="Shape 195"/>
          <p:cNvSpPr txBox="1"/>
          <p:nvPr/>
        </p:nvSpPr>
        <p:spPr>
          <a:xfrm>
            <a:off x="0" y="343458"/>
            <a:ext cx="5638800" cy="64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Governor’s Project</a:t>
            </a:r>
          </a:p>
        </p:txBody>
      </p:sp>
      <p:sp>
        <p:nvSpPr>
          <p:cNvPr id="196" name="Shape 196"/>
          <p:cNvSpPr txBox="1"/>
          <p:nvPr/>
        </p:nvSpPr>
        <p:spPr>
          <a:xfrm>
            <a:off x="228600" y="1071750"/>
            <a:ext cx="5353200" cy="30000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dk1"/>
              </a:buClr>
              <a:buSzPct val="25000"/>
              <a:buFont typeface="Verdana"/>
              <a:buNone/>
            </a:pPr>
            <a:r>
              <a:rPr lang="en" sz="2000" b="1" i="0" u="sng" strike="noStrike" cap="none">
                <a:solidFill>
                  <a:schemeClr val="dk1"/>
                </a:solidFill>
                <a:latin typeface="Verdana"/>
                <a:ea typeface="Verdana"/>
                <a:cs typeface="Verdana"/>
                <a:sym typeface="Verdana"/>
              </a:rPr>
              <a:t>Feeding Our Future</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Verdana"/>
              <a:ea typeface="Verdana"/>
              <a:cs typeface="Verdana"/>
              <a:sym typeface="Verdana"/>
            </a:endParaRPr>
          </a:p>
          <a:p>
            <a:pPr marL="285750" marR="0" lvl="0" indent="-285750" algn="l" rtl="0">
              <a:lnSpc>
                <a:spcPct val="100000"/>
              </a:lnSpc>
              <a:spcBef>
                <a:spcPts val="0"/>
              </a:spcBef>
              <a:spcAft>
                <a:spcPts val="0"/>
              </a:spcAft>
              <a:buClr>
                <a:schemeClr val="dk1"/>
              </a:buClr>
              <a:buSzPct val="100000"/>
              <a:buFont typeface="Verdana"/>
              <a:buChar char="•"/>
            </a:pPr>
            <a:r>
              <a:rPr lang="en" sz="1800" b="0" i="0" u="none" strike="noStrike" cap="none">
                <a:solidFill>
                  <a:schemeClr val="dk1"/>
                </a:solidFill>
                <a:latin typeface="Verdana"/>
                <a:ea typeface="Verdana"/>
                <a:cs typeface="Verdana"/>
                <a:sym typeface="Verdana"/>
              </a:rPr>
              <a:t>Project created by Governor Martha Grace</a:t>
            </a:r>
          </a:p>
          <a:p>
            <a:pPr marL="285750" marR="0" lvl="0" indent="-635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Verdana"/>
              <a:ea typeface="Verdana"/>
              <a:cs typeface="Verdana"/>
              <a:sym typeface="Verdana"/>
            </a:endParaRPr>
          </a:p>
          <a:p>
            <a:pPr marL="285750" marR="0" lvl="0" indent="-285750" algn="l" rtl="0">
              <a:lnSpc>
                <a:spcPct val="100000"/>
              </a:lnSpc>
              <a:spcBef>
                <a:spcPts val="0"/>
              </a:spcBef>
              <a:spcAft>
                <a:spcPts val="0"/>
              </a:spcAft>
              <a:buClr>
                <a:schemeClr val="dk1"/>
              </a:buClr>
              <a:buSzPct val="100000"/>
              <a:buFont typeface="Verdana"/>
              <a:buChar char="•"/>
            </a:pPr>
            <a:r>
              <a:rPr lang="en" sz="1800" b="0" i="0" u="none" strike="noStrike" cap="none">
                <a:solidFill>
                  <a:schemeClr val="dk1"/>
                </a:solidFill>
                <a:latin typeface="Verdana"/>
                <a:ea typeface="Verdana"/>
                <a:cs typeface="Verdana"/>
                <a:sym typeface="Verdana"/>
              </a:rPr>
              <a:t>Includes food banks, food drives, and supplying needs for those homeless or hungry. </a:t>
            </a:r>
          </a:p>
          <a:p>
            <a:pPr marL="0" marR="0" lvl="0" indent="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Verdana"/>
              <a:ea typeface="Verdana"/>
              <a:cs typeface="Verdana"/>
              <a:sym typeface="Verdana"/>
            </a:endParaRPr>
          </a:p>
          <a:p>
            <a:pPr marL="285750" marR="0" lvl="0" indent="-6350" algn="l" rtl="0">
              <a:lnSpc>
                <a:spcPct val="100000"/>
              </a:lnSpc>
              <a:spcBef>
                <a:spcPts val="0"/>
              </a:spcBef>
              <a:spcAft>
                <a:spcPts val="0"/>
              </a:spcAft>
              <a:buClr>
                <a:srgbClr val="000000"/>
              </a:buClr>
              <a:buFont typeface="Arial"/>
              <a:buNone/>
            </a:pPr>
            <a:endParaRPr sz="1800" b="0" i="0" u="none" strike="noStrike" cap="none">
              <a:solidFill>
                <a:schemeClr val="dk1"/>
              </a:solidFill>
              <a:latin typeface="Verdana"/>
              <a:ea typeface="Verdana"/>
              <a:cs typeface="Verdana"/>
              <a:sym typeface="Verdana"/>
            </a:endParaRPr>
          </a:p>
        </p:txBody>
      </p:sp>
      <p:pic>
        <p:nvPicPr>
          <p:cNvPr id="197" name="Shape 197"/>
          <p:cNvPicPr preferRelativeResize="0"/>
          <p:nvPr/>
        </p:nvPicPr>
        <p:blipFill rotWithShape="1">
          <a:blip r:embed="rId6">
            <a:alphaModFix/>
          </a:blip>
          <a:srcRect/>
          <a:stretch/>
        </p:blipFill>
        <p:spPr>
          <a:xfrm>
            <a:off x="5475000" y="1071749"/>
            <a:ext cx="3364500" cy="27501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pic>
        <p:nvPicPr>
          <p:cNvPr id="202" name="Shape 202"/>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03" name="Shape 20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04" name="Shape 204"/>
          <p:cNvSpPr txBox="1"/>
          <p:nvPr/>
        </p:nvSpPr>
        <p:spPr>
          <a:xfrm>
            <a:off x="34375" y="1293894"/>
            <a:ext cx="8907450" cy="2694693"/>
          </a:xfrm>
          <a:prstGeom prst="rect">
            <a:avLst/>
          </a:prstGeom>
          <a:noFill/>
          <a:ln>
            <a:noFill/>
          </a:ln>
        </p:spPr>
        <p:txBody>
          <a:bodyPr lIns="91425" tIns="91425" rIns="91425" bIns="91425" anchor="t" anchorCtr="0">
            <a:noAutofit/>
          </a:bodyPr>
          <a:lstStyle/>
          <a:p>
            <a:pPr marL="127000" marR="0" lvl="0" indent="0" algn="l" rtl="0">
              <a:lnSpc>
                <a:spcPct val="115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For more information visit: </a:t>
            </a:r>
            <a:r>
              <a:rPr lang="en" sz="2000" b="0" i="0" u="sng" strike="noStrike" cap="none">
                <a:solidFill>
                  <a:schemeClr val="hlink"/>
                </a:solidFill>
                <a:latin typeface="Verdana"/>
                <a:ea typeface="Verdana"/>
                <a:cs typeface="Verdana"/>
                <a:sym typeface="Verdana"/>
                <a:hlinkClick r:id="rId5"/>
              </a:rPr>
              <a:t>floridakeyclub.org/resources/</a:t>
            </a:r>
          </a:p>
          <a:p>
            <a:pPr marL="127000" marR="0" lvl="0" indent="0" algn="l" rtl="0">
              <a:lnSpc>
                <a:spcPct val="115000"/>
              </a:lnSpc>
              <a:spcBef>
                <a:spcPts val="0"/>
              </a:spcBef>
              <a:spcAft>
                <a:spcPts val="0"/>
              </a:spcAft>
              <a:buClr>
                <a:srgbClr val="000000"/>
              </a:buClr>
              <a:buFont typeface="Arial"/>
              <a:buNone/>
            </a:pPr>
            <a:endParaRPr sz="500" b="0" i="0" u="none" strike="noStrike" cap="none">
              <a:solidFill>
                <a:srgbClr val="000000"/>
              </a:solidFill>
              <a:latin typeface="Verdana"/>
              <a:ea typeface="Verdana"/>
              <a:cs typeface="Verdana"/>
              <a:sym typeface="Verdana"/>
            </a:endParaRPr>
          </a:p>
          <a:p>
            <a:pPr marL="127000" marR="0" lvl="0" indent="0" algn="l" rtl="0">
              <a:lnSpc>
                <a:spcPct val="115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Or contact your Faculty Advisor, Lieutenant Governor, or Zone Administrator</a:t>
            </a:r>
          </a:p>
          <a:p>
            <a:pPr marL="127000" marR="0" lvl="0" indent="0" algn="ctr" rtl="0">
              <a:lnSpc>
                <a:spcPct val="115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205" name="Shape 205"/>
          <p:cNvSpPr txBox="1"/>
          <p:nvPr/>
        </p:nvSpPr>
        <p:spPr>
          <a:xfrm>
            <a:off x="14177" y="33837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Resources</a:t>
            </a:r>
          </a:p>
        </p:txBody>
      </p:sp>
      <p:pic>
        <p:nvPicPr>
          <p:cNvPr id="206" name="Shape 206"/>
          <p:cNvPicPr preferRelativeResize="0"/>
          <p:nvPr/>
        </p:nvPicPr>
        <p:blipFill rotWithShape="1">
          <a:blip r:embed="rId6">
            <a:alphaModFix/>
          </a:blip>
          <a:srcRect/>
          <a:stretch/>
        </p:blipFill>
        <p:spPr>
          <a:xfrm>
            <a:off x="7391400" y="433647"/>
            <a:ext cx="1550424" cy="71742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pic>
        <p:nvPicPr>
          <p:cNvPr id="211" name="Shape 211"/>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12" name="Shape 21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13" name="Shape 213"/>
          <p:cNvSpPr txBox="1"/>
          <p:nvPr/>
        </p:nvSpPr>
        <p:spPr>
          <a:xfrm>
            <a:off x="118275" y="971550"/>
            <a:ext cx="8907450" cy="2694693"/>
          </a:xfrm>
          <a:prstGeom prst="rect">
            <a:avLst/>
          </a:prstGeom>
          <a:noFill/>
          <a:ln>
            <a:noFill/>
          </a:ln>
        </p:spPr>
        <p:txBody>
          <a:bodyPr lIns="91425" tIns="91425" rIns="91425" bIns="91425" anchor="t" anchorCtr="0">
            <a:noAutofit/>
          </a:bodyPr>
          <a:lstStyle/>
          <a:p>
            <a:pPr marL="457200" marR="0" lvl="0" indent="0" algn="ctr" rtl="0">
              <a:lnSpc>
                <a:spcPct val="100000"/>
              </a:lnSpc>
              <a:spcBef>
                <a:spcPts val="0"/>
              </a:spcBef>
              <a:spcAft>
                <a:spcPts val="0"/>
              </a:spcAft>
              <a:buClr>
                <a:srgbClr val="000000"/>
              </a:buClr>
              <a:buFont typeface="Arial"/>
              <a:buNone/>
            </a:pPr>
            <a:endParaRPr sz="3200" b="0" i="0" u="none" strike="noStrike" cap="none">
              <a:solidFill>
                <a:srgbClr val="000000"/>
              </a:solidFill>
              <a:latin typeface="Verdana"/>
              <a:ea typeface="Verdana"/>
              <a:cs typeface="Verdana"/>
              <a:sym typeface="Verdana"/>
            </a:endParaRPr>
          </a:p>
          <a:p>
            <a:pPr marL="457200" marR="0" lvl="0" indent="0" algn="ctr" rtl="0">
              <a:lnSpc>
                <a:spcPct val="100000"/>
              </a:lnSpc>
              <a:spcBef>
                <a:spcPts val="0"/>
              </a:spcBef>
              <a:spcAft>
                <a:spcPts val="0"/>
              </a:spcAft>
              <a:buClr>
                <a:srgbClr val="000000"/>
              </a:buClr>
              <a:buFont typeface="Arial"/>
              <a:buNone/>
            </a:pPr>
            <a:endParaRPr sz="3200" b="0" i="0" u="none" strike="noStrike" cap="none">
              <a:solidFill>
                <a:srgbClr val="000000"/>
              </a:solidFill>
              <a:latin typeface="Verdana"/>
              <a:ea typeface="Verdana"/>
              <a:cs typeface="Verdana"/>
              <a:sym typeface="Verdana"/>
            </a:endParaRPr>
          </a:p>
          <a:p>
            <a:pPr marL="457200" marR="0" lvl="0" indent="0" algn="ctr"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Questions and/or Comments?</a:t>
            </a: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pic>
        <p:nvPicPr>
          <p:cNvPr id="214" name="Shape 214"/>
          <p:cNvPicPr preferRelativeResize="0"/>
          <p:nvPr/>
        </p:nvPicPr>
        <p:blipFill rotWithShape="1">
          <a:blip r:embed="rId5">
            <a:alphaModFix/>
          </a:blip>
          <a:srcRect/>
          <a:stretch/>
        </p:blipFill>
        <p:spPr>
          <a:xfrm>
            <a:off x="7391400" y="433647"/>
            <a:ext cx="1550424" cy="71742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Shape 65"/>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66" name="Shape 66"/>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67" name="Shape 67"/>
          <p:cNvSpPr txBox="1"/>
          <p:nvPr/>
        </p:nvSpPr>
        <p:spPr>
          <a:xfrm>
            <a:off x="228600" y="1047750"/>
            <a:ext cx="8353350"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Goal Setting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Appointing and Delegating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Monitoring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Motivating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Evaluating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Presiding</a:t>
            </a:r>
          </a:p>
          <a:p>
            <a:pPr marL="342900" marR="0" lvl="0" indent="-34290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Problem Solving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Recruiting and Retaining </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Reporting</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Succession</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Training </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Setting a Positive, Professional Example</a:t>
            </a: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68" name="Shape 68"/>
          <p:cNvSpPr txBox="1"/>
          <p:nvPr/>
        </p:nvSpPr>
        <p:spPr>
          <a:xfrm>
            <a:off x="0" y="286711"/>
            <a:ext cx="6781800"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General Duties of President</a:t>
            </a:r>
          </a:p>
        </p:txBody>
      </p:sp>
      <p:pic>
        <p:nvPicPr>
          <p:cNvPr id="69" name="Shape 69"/>
          <p:cNvPicPr preferRelativeResize="0"/>
          <p:nvPr/>
        </p:nvPicPr>
        <p:blipFill rotWithShape="1">
          <a:blip r:embed="rId5">
            <a:alphaModFix/>
          </a:blip>
          <a:srcRect/>
          <a:stretch/>
        </p:blipFill>
        <p:spPr>
          <a:xfrm>
            <a:off x="7346695" y="441327"/>
            <a:ext cx="1550424" cy="71742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Shape 74"/>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75" name="Shape 75"/>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76" name="Shape 76"/>
          <p:cNvSpPr txBox="1"/>
          <p:nvPr/>
        </p:nvSpPr>
        <p:spPr>
          <a:xfrm>
            <a:off x="257250" y="1155150"/>
            <a:ext cx="8629499" cy="29405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Create an email group for the board and the members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Inform members about upcoming events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Be professional in all levels of communication</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Communicate with the Lt. Governor</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Communicate with Faculty and Kiwanis advisors</a:t>
            </a:r>
          </a:p>
          <a:p>
            <a:pPr marL="45720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77" name="Shape 77"/>
          <p:cNvSpPr txBox="1"/>
          <p:nvPr/>
        </p:nvSpPr>
        <p:spPr>
          <a:xfrm>
            <a:off x="-30126" y="37453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78" name="Shape 78"/>
          <p:cNvPicPr preferRelativeResize="0"/>
          <p:nvPr/>
        </p:nvPicPr>
        <p:blipFill rotWithShape="1">
          <a:blip r:embed="rId5">
            <a:alphaModFix/>
          </a:blip>
          <a:srcRect/>
          <a:stretch/>
        </p:blipFill>
        <p:spPr>
          <a:xfrm>
            <a:off x="7132449" y="482725"/>
            <a:ext cx="1550424" cy="7174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pic>
        <p:nvPicPr>
          <p:cNvPr id="83" name="Shape 8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84" name="Shape 8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85" name="Shape 85"/>
          <p:cNvSpPr txBox="1"/>
          <p:nvPr/>
        </p:nvSpPr>
        <p:spPr>
          <a:xfrm>
            <a:off x="257250" y="1276350"/>
            <a:ext cx="8629499" cy="29405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MEMBERS: Greet members at the door. Acknowledge           everyone. If there is any trouble, be sure to address it.</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BOARD OFFICERS: Hold board meetings at least once a month to discuss upcoming projects, finances, goals, progress, and etc. You are a team: involve them in discussions, and delegate! </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ADVISORS: Advisors have the experience you need. Keep them informed and be willing to listen to their advice. </a:t>
            </a:r>
          </a:p>
          <a:p>
            <a:pPr marL="45720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86" name="Shape 86"/>
          <p:cNvSpPr txBox="1"/>
          <p:nvPr/>
        </p:nvSpPr>
        <p:spPr>
          <a:xfrm>
            <a:off x="-1771" y="3874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87" name="Shape 87"/>
          <p:cNvPicPr preferRelativeResize="0"/>
          <p:nvPr/>
        </p:nvPicPr>
        <p:blipFill rotWithShape="1">
          <a:blip r:embed="rId5">
            <a:alphaModFix/>
          </a:blip>
          <a:srcRect/>
          <a:stretch/>
        </p:blipFill>
        <p:spPr>
          <a:xfrm>
            <a:off x="7132449" y="406526"/>
            <a:ext cx="1550424" cy="7174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93" name="Shape 9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94" name="Shape 94"/>
          <p:cNvSpPr txBox="1"/>
          <p:nvPr/>
        </p:nvSpPr>
        <p:spPr>
          <a:xfrm>
            <a:off x="257250" y="1155150"/>
            <a:ext cx="7057949" cy="2940599"/>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LIEUTENANT GOVERNORS: Your Lieutenant Governor has valuable information about district events and opportunities and is there to serve you.</a:t>
            </a:r>
          </a:p>
          <a:p>
            <a:pPr marL="342900" marR="0" lvl="0" indent="-34290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DISTRICT OFFICERS: Feel free to contact a district officer if you ever have questions: they are there to support you.</a:t>
            </a:r>
          </a:p>
        </p:txBody>
      </p:sp>
      <p:sp>
        <p:nvSpPr>
          <p:cNvPr id="95" name="Shape 95"/>
          <p:cNvSpPr txBox="1"/>
          <p:nvPr/>
        </p:nvSpPr>
        <p:spPr>
          <a:xfrm>
            <a:off x="-488" y="3424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96" name="Shape 96"/>
          <p:cNvPicPr preferRelativeResize="0"/>
          <p:nvPr/>
        </p:nvPicPr>
        <p:blipFill rotWithShape="1">
          <a:blip r:embed="rId5">
            <a:alphaModFix/>
          </a:blip>
          <a:srcRect/>
          <a:stretch/>
        </p:blipFill>
        <p:spPr>
          <a:xfrm>
            <a:off x="7132449" y="616699"/>
            <a:ext cx="1550424" cy="7174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Shape 101"/>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02" name="Shape 10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03" name="Shape 103"/>
          <p:cNvSpPr txBox="1"/>
          <p:nvPr/>
        </p:nvSpPr>
        <p:spPr>
          <a:xfrm>
            <a:off x="257250" y="1078950"/>
            <a:ext cx="8629499" cy="29405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Serve as the “chief executive officer”</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Call and preside over meetings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Plan meetings and projects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Delegate and assign tasks to the officers and members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Ensure that tasks are completed (Dues, Pride Reports, etc.) </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Hold elections prior to DCON, and submit a new officer information to Lt. Governor</a:t>
            </a:r>
          </a:p>
        </p:txBody>
      </p:sp>
      <p:sp>
        <p:nvSpPr>
          <p:cNvPr id="104" name="Shape 104"/>
          <p:cNvSpPr txBox="1"/>
          <p:nvPr/>
        </p:nvSpPr>
        <p:spPr>
          <a:xfrm>
            <a:off x="1771" y="302135"/>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Duties</a:t>
            </a:r>
          </a:p>
        </p:txBody>
      </p:sp>
      <p:pic>
        <p:nvPicPr>
          <p:cNvPr id="105" name="Shape 105"/>
          <p:cNvPicPr preferRelativeResize="0"/>
          <p:nvPr/>
        </p:nvPicPr>
        <p:blipFill rotWithShape="1">
          <a:blip r:embed="rId5">
            <a:alphaModFix/>
          </a:blip>
          <a:srcRect/>
          <a:stretch/>
        </p:blipFill>
        <p:spPr>
          <a:xfrm>
            <a:off x="7132449" y="616699"/>
            <a:ext cx="1550424" cy="7174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11" name="Shape 111"/>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12" name="Shape 112"/>
          <p:cNvSpPr txBox="1"/>
          <p:nvPr/>
        </p:nvSpPr>
        <p:spPr>
          <a:xfrm>
            <a:off x="257250" y="1307550"/>
            <a:ext cx="8629499" cy="294059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Represent the club at Kiwanis meetings and events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Represent the club at Division Council Meetings (DCMs) </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Attend service projects, and club/divisional events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Attend KCKC, Spring Zone Rally and District Convention if possible</a:t>
            </a:r>
          </a:p>
        </p:txBody>
      </p:sp>
      <p:sp>
        <p:nvSpPr>
          <p:cNvPr id="113" name="Shape 113"/>
          <p:cNvSpPr txBox="1"/>
          <p:nvPr/>
        </p:nvSpPr>
        <p:spPr>
          <a:xfrm>
            <a:off x="0" y="405251"/>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Duties</a:t>
            </a:r>
          </a:p>
        </p:txBody>
      </p:sp>
      <p:pic>
        <p:nvPicPr>
          <p:cNvPr id="114" name="Shape 114"/>
          <p:cNvPicPr preferRelativeResize="0"/>
          <p:nvPr/>
        </p:nvPicPr>
        <p:blipFill rotWithShape="1">
          <a:blip r:embed="rId5">
            <a:alphaModFix/>
          </a:blip>
          <a:srcRect/>
          <a:stretch/>
        </p:blipFill>
        <p:spPr>
          <a:xfrm>
            <a:off x="7132449" y="616699"/>
            <a:ext cx="1550424" cy="71742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Shape 119"/>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20" name="Shape 120"/>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21" name="Shape 121"/>
          <p:cNvSpPr txBox="1"/>
          <p:nvPr/>
        </p:nvSpPr>
        <p:spPr>
          <a:xfrm>
            <a:off x="194261" y="770174"/>
            <a:ext cx="7578138" cy="3325575"/>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Font typeface="Arial"/>
              <a:buNone/>
            </a:pPr>
            <a:endParaRPr sz="1800" b="0" i="0" u="none" strike="noStrike" cap="none">
              <a:solidFill>
                <a:srgbClr val="000000"/>
              </a:solidFill>
              <a:latin typeface="Verdana"/>
              <a:ea typeface="Verdana"/>
              <a:cs typeface="Verdana"/>
              <a:sym typeface="Verdana"/>
            </a:endParaRP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Visit </a:t>
            </a:r>
            <a:r>
              <a:rPr lang="en" sz="1800" b="0" i="0" u="sng" strike="noStrike" cap="none">
                <a:solidFill>
                  <a:schemeClr val="hlink"/>
                </a:solidFill>
                <a:latin typeface="Verdana"/>
                <a:ea typeface="Verdana"/>
                <a:cs typeface="Verdana"/>
                <a:sym typeface="Verdana"/>
                <a:hlinkClick r:id="rId5"/>
              </a:rPr>
              <a:t>www.keyclub.org</a:t>
            </a:r>
            <a:r>
              <a:rPr lang="en" sz="1800" b="0" i="0" u="none" strike="noStrike" cap="none">
                <a:solidFill>
                  <a:srgbClr val="000000"/>
                </a:solidFill>
                <a:latin typeface="Verdana"/>
                <a:ea typeface="Verdana"/>
                <a:cs typeface="Verdana"/>
                <a:sym typeface="Verdana"/>
              </a:rPr>
              <a:t> and </a:t>
            </a:r>
            <a:r>
              <a:rPr lang="en" sz="1800" b="0" i="0" u="sng" strike="noStrike" cap="none">
                <a:solidFill>
                  <a:schemeClr val="hlink"/>
                </a:solidFill>
                <a:latin typeface="Verdana"/>
                <a:ea typeface="Verdana"/>
                <a:cs typeface="Verdana"/>
                <a:sym typeface="Verdana"/>
                <a:hlinkClick r:id="rId6"/>
              </a:rPr>
              <a:t>floridakeyclub.org</a:t>
            </a:r>
            <a:r>
              <a:rPr lang="en" sz="1800" b="0" i="0" u="none" strike="noStrike" cap="none">
                <a:solidFill>
                  <a:srgbClr val="000000"/>
                </a:solidFill>
                <a:latin typeface="Verdana"/>
                <a:ea typeface="Verdana"/>
                <a:cs typeface="Verdana"/>
                <a:sym typeface="Verdana"/>
              </a:rPr>
              <a:t> weekly to see upcoming events and news.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With members’ input, create and abide by an agenda for your weekly meetings.</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Arrange and conduct a board of directors meeting at least monthly.</a:t>
            </a:r>
          </a:p>
        </p:txBody>
      </p:sp>
      <p:sp>
        <p:nvSpPr>
          <p:cNvPr id="122" name="Shape 122"/>
          <p:cNvSpPr txBox="1"/>
          <p:nvPr/>
        </p:nvSpPr>
        <p:spPr>
          <a:xfrm>
            <a:off x="-32700" y="5143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Meetings</a:t>
            </a:r>
          </a:p>
        </p:txBody>
      </p:sp>
      <p:pic>
        <p:nvPicPr>
          <p:cNvPr id="123" name="Shape 123"/>
          <p:cNvPicPr preferRelativeResize="0"/>
          <p:nvPr/>
        </p:nvPicPr>
        <p:blipFill rotWithShape="1">
          <a:blip r:embed="rId7">
            <a:alphaModFix/>
          </a:blip>
          <a:srcRect/>
          <a:stretch/>
        </p:blipFill>
        <p:spPr>
          <a:xfrm>
            <a:off x="7543800" y="514350"/>
            <a:ext cx="1550424" cy="7174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pic>
        <p:nvPicPr>
          <p:cNvPr id="128" name="Shape 128"/>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29" name="Shape 129"/>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30" name="Shape 130"/>
          <p:cNvSpPr txBox="1"/>
          <p:nvPr/>
        </p:nvSpPr>
        <p:spPr>
          <a:xfrm>
            <a:off x="194261" y="1174753"/>
            <a:ext cx="7578138" cy="3149597"/>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Make certain that each club and board meeting is well planned and organized, flows smoothly, ends on time and that each member has fun and fellowship.</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Conduct and preside over regular Key Club meetings, making certain the vice president is prepared to preside in your absence.</a:t>
            </a:r>
          </a:p>
          <a:p>
            <a:pPr marL="285750" marR="0" lvl="0" indent="-285750" algn="l" rtl="0">
              <a:lnSpc>
                <a:spcPct val="100000"/>
              </a:lnSpc>
              <a:spcBef>
                <a:spcPts val="1200"/>
              </a:spcBef>
              <a:spcAft>
                <a:spcPts val="0"/>
              </a:spcAft>
              <a:buClr>
                <a:srgbClr val="000000"/>
              </a:buClr>
              <a:buSzPct val="100000"/>
              <a:buFont typeface="Arial"/>
              <a:buChar char="•"/>
            </a:pPr>
            <a:r>
              <a:rPr lang="en" sz="1800" b="0" i="0" u="none" strike="noStrike" cap="none">
                <a:solidFill>
                  <a:srgbClr val="000000"/>
                </a:solidFill>
                <a:latin typeface="Verdana"/>
                <a:ea typeface="Verdana"/>
                <a:cs typeface="Verdana"/>
                <a:sym typeface="Verdana"/>
              </a:rPr>
              <a:t>Develop a good working knowledge of parliamentary procedure.</a:t>
            </a:r>
          </a:p>
        </p:txBody>
      </p:sp>
      <p:sp>
        <p:nvSpPr>
          <p:cNvPr id="131" name="Shape 131"/>
          <p:cNvSpPr txBox="1"/>
          <p:nvPr/>
        </p:nvSpPr>
        <p:spPr>
          <a:xfrm>
            <a:off x="-32700" y="514350"/>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Meetings </a:t>
            </a:r>
          </a:p>
        </p:txBody>
      </p:sp>
      <p:pic>
        <p:nvPicPr>
          <p:cNvPr id="132" name="Shape 132"/>
          <p:cNvPicPr preferRelativeResize="0"/>
          <p:nvPr/>
        </p:nvPicPr>
        <p:blipFill rotWithShape="1">
          <a:blip r:embed="rId5">
            <a:alphaModFix/>
          </a:blip>
          <a:srcRect/>
          <a:stretch/>
        </p:blipFill>
        <p:spPr>
          <a:xfrm>
            <a:off x="7543800" y="514350"/>
            <a:ext cx="1550424" cy="717423"/>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868</Words>
  <Application>Microsoft Office PowerPoint</Application>
  <PresentationFormat>On-screen Show (16:9)</PresentationFormat>
  <Paragraphs>105</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Verdana</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hERNANDEZ</dc:creator>
  <cp:lastModifiedBy>Kayleen Hernandez</cp:lastModifiedBy>
  <cp:revision>1</cp:revision>
  <dcterms:modified xsi:type="dcterms:W3CDTF">2016-09-07T22:45:48Z</dcterms:modified>
</cp:coreProperties>
</file>