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77" r:id="rId3"/>
    <p:sldId id="278" r:id="rId4"/>
    <p:sldId id="279" r:id="rId5"/>
    <p:sldId id="280" r:id="rId6"/>
    <p:sldId id="281" r:id="rId7"/>
    <p:sldId id="294" r:id="rId8"/>
    <p:sldId id="295" r:id="rId9"/>
    <p:sldId id="301" r:id="rId10"/>
    <p:sldId id="285" r:id="rId11"/>
    <p:sldId id="302" r:id="rId12"/>
    <p:sldId id="286" r:id="rId13"/>
    <p:sldId id="296" r:id="rId14"/>
    <p:sldId id="297" r:id="rId15"/>
    <p:sldId id="298" r:id="rId16"/>
    <p:sldId id="259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-2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7153758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The president is the club leader and is generally responsible for the success of the club.</a:t>
            </a: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Communication is essential to being an effective club leader</a:t>
            </a: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The president’s job is</a:t>
            </a:r>
            <a:r>
              <a:rPr lang="en-US" baseline="0" dirty="0" smtClean="0"/>
              <a:t> to plan and preside over meetings</a:t>
            </a: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hyperlink" Target="http://floridakeyclub.org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hyperlink" Target="floridakeyclub.org" TargetMode="External"/><Relationship Id="rId5" Type="http://schemas.openxmlformats.org/officeDocument/2006/relationships/hyperlink" Target="http://www.keyclub.org/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224550" y="278025"/>
            <a:ext cx="8832600" cy="109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/>
          <p:nvPr/>
        </p:nvSpPr>
        <p:spPr>
          <a:xfrm>
            <a:off x="1454300" y="2031725"/>
            <a:ext cx="1283100" cy="21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 txBox="1"/>
          <p:nvPr/>
        </p:nvSpPr>
        <p:spPr>
          <a:xfrm>
            <a:off x="1523999" y="1962150"/>
            <a:ext cx="6351675" cy="14703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latin typeface="Verdana"/>
                <a:ea typeface="Verdana"/>
                <a:cs typeface="Verdana"/>
                <a:sym typeface="Verdana"/>
              </a:rPr>
              <a:t>Club President</a:t>
            </a:r>
            <a:endParaRPr lang="en" sz="48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57" name="Shape 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888576"/>
            <a:ext cx="9144000" cy="1273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Shape 5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625"/>
            <a:ext cx="9144000" cy="416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022050" y="3832625"/>
            <a:ext cx="1121949" cy="1025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Shape 6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84949" y="605999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152400" y="1231350"/>
            <a:ext cx="7315201" cy="294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Monitor all other officer work to ensure that it is completed on time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Have exceptional knowledge of Key Club – International and District-wide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Educate new members about Key Club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Transition and train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the president-elect</a:t>
            </a:r>
          </a:p>
          <a:p>
            <a:pPr lvl="0" rtl="0">
              <a:spcBef>
                <a:spcPts val="0"/>
              </a:spcBef>
              <a:buNone/>
            </a:pPr>
            <a:endParaRPr sz="1600" dirty="0"/>
          </a:p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sp>
        <p:nvSpPr>
          <p:cNvPr id="69" name="Shape 69"/>
          <p:cNvSpPr txBox="1"/>
          <p:nvPr/>
        </p:nvSpPr>
        <p:spPr>
          <a:xfrm>
            <a:off x="-32700" y="514350"/>
            <a:ext cx="62448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Assist and lead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41175" y="590550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3171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152400" y="900401"/>
            <a:ext cx="7315201" cy="31191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Lead the entire membership in a well-rounded program of activities and projects.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Set up good Kiwanis-family relations.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Start projects within the first month of school.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Send delegates to the district and international Key Club conventions.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Plan at least one social activity or service project per month over the summer to maintain excitement and interest for Key Club. </a:t>
            </a:r>
            <a:endParaRPr sz="1600" dirty="0"/>
          </a:p>
        </p:txBody>
      </p:sp>
      <p:sp>
        <p:nvSpPr>
          <p:cNvPr id="69" name="Shape 69"/>
          <p:cNvSpPr txBox="1"/>
          <p:nvPr/>
        </p:nvSpPr>
        <p:spPr>
          <a:xfrm>
            <a:off x="-32700" y="361950"/>
            <a:ext cx="66621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Assist and lead (continued)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41175" y="558926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3417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304800" y="616698"/>
            <a:ext cx="7117605" cy="28694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800" dirty="0">
              <a:latin typeface="Verdana"/>
              <a:ea typeface="Verdana"/>
              <a:cs typeface="Verdana"/>
              <a:sym typeface="Verdana"/>
            </a:endParaRP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Keep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in mind that ongoing evaluation of club meetings and operation leads to continuous improvement in the club.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Goals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must be clear and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attainable. It is all about improvement, even if it is not drastic.</a:t>
            </a:r>
            <a:endParaRPr lang="en-US" sz="1800" dirty="0">
              <a:latin typeface="Verdana"/>
              <a:ea typeface="Verdana"/>
              <a:cs typeface="Verdana"/>
              <a:sym typeface="Verdana"/>
            </a:endParaRP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Continuously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monitor the club’s progress toward goal accomplishment and the activities and responsibilities of all officers and appointees.</a:t>
            </a:r>
          </a:p>
          <a:p>
            <a:pPr lvl="0" rtl="0">
              <a:spcBef>
                <a:spcPts val="0"/>
              </a:spcBef>
              <a:buNone/>
            </a:pPr>
            <a:endParaRPr sz="1700" dirty="0"/>
          </a:p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sp>
        <p:nvSpPr>
          <p:cNvPr id="69" name="Shape 69"/>
          <p:cNvSpPr txBox="1"/>
          <p:nvPr/>
        </p:nvSpPr>
        <p:spPr>
          <a:xfrm>
            <a:off x="-32700" y="387450"/>
            <a:ext cx="62448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Set goals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32449" y="616699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0230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228600" y="1200150"/>
            <a:ext cx="7086600" cy="274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SERVICE HOURS: Our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club will achieve __ hours per member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MEMBERSHIP: Our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club will retain current membership, and raise it by __ members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FUNDRAISING: Our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club will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contribute $__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to the Eliminate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Project and raise $__ for DCON</a:t>
            </a:r>
            <a:endParaRPr lang="en-US" sz="18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spcBef>
                <a:spcPts val="0"/>
              </a:spcBef>
              <a:buNone/>
            </a:pPr>
            <a:endParaRPr sz="1600" dirty="0"/>
          </a:p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sp>
        <p:nvSpPr>
          <p:cNvPr id="69" name="Shape 69"/>
          <p:cNvSpPr txBox="1"/>
          <p:nvPr/>
        </p:nvSpPr>
        <p:spPr>
          <a:xfrm>
            <a:off x="-32700" y="387450"/>
            <a:ext cx="62448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Set goals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32449" y="616699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4633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228600" y="1200150"/>
            <a:ext cx="8658150" cy="274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Work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with the secretary in filing your club’s annual achievement and any contests and award applications (at www.keyclub.org/awards).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Make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sure each member paid his/her dues and has received a membership card, pin and member handbook in return.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Confidentially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contact members who have not paid dues.</a:t>
            </a:r>
          </a:p>
          <a:p>
            <a:pPr lvl="0" rtl="0">
              <a:spcBef>
                <a:spcPts val="0"/>
              </a:spcBef>
              <a:buNone/>
            </a:pPr>
            <a:endParaRPr sz="1600" dirty="0"/>
          </a:p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sp>
        <p:nvSpPr>
          <p:cNvPr id="69" name="Shape 69"/>
          <p:cNvSpPr txBox="1"/>
          <p:nvPr/>
        </p:nvSpPr>
        <p:spPr>
          <a:xfrm>
            <a:off x="-32700" y="514350"/>
            <a:ext cx="62448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C</a:t>
            </a:r>
            <a:r>
              <a:rPr lang="en-US" sz="3600" dirty="0" smtClean="0">
                <a:latin typeface="Verdana"/>
                <a:ea typeface="Verdana"/>
                <a:cs typeface="Verdana"/>
                <a:sym typeface="Verdana"/>
              </a:rPr>
              <a:t>l</a:t>
            </a: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ub administration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32449" y="616699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4633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228600" y="1200150"/>
            <a:ext cx="8658150" cy="274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Act as a school/community liaison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Keep in touch with the student council and school administration.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Meet weekly with your faculty advisor to cover agenda points and current club issues.</a:t>
            </a:r>
          </a:p>
          <a:p>
            <a:pPr lvl="0" rtl="0">
              <a:spcBef>
                <a:spcPts val="0"/>
              </a:spcBef>
              <a:buNone/>
            </a:pPr>
            <a:endParaRPr sz="1600" dirty="0"/>
          </a:p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sp>
        <p:nvSpPr>
          <p:cNvPr id="69" name="Shape 69"/>
          <p:cNvSpPr txBox="1"/>
          <p:nvPr/>
        </p:nvSpPr>
        <p:spPr>
          <a:xfrm>
            <a:off x="-32701" y="438150"/>
            <a:ext cx="7500301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Club administration (continued)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41175" y="616699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4633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988587"/>
            <a:ext cx="9144000" cy="11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Shape 86"/>
          <p:cNvSpPr txBox="1"/>
          <p:nvPr/>
        </p:nvSpPr>
        <p:spPr>
          <a:xfrm>
            <a:off x="160350" y="1558650"/>
            <a:ext cx="8629500" cy="147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127000" lvl="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" sz="2400" dirty="0" smtClean="0">
                <a:latin typeface="Verdana"/>
                <a:ea typeface="Verdana"/>
                <a:cs typeface="Verdana"/>
                <a:sym typeface="Verdana"/>
              </a:rPr>
              <a:t>For more information visit </a:t>
            </a:r>
            <a:r>
              <a:rPr lang="en" sz="2400" u="sng" dirty="0" smtClean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www.floridakeyclub.org</a:t>
            </a:r>
            <a:endParaRPr lang="en" sz="2400" dirty="0">
              <a:latin typeface="Verdana"/>
              <a:ea typeface="Verdana"/>
              <a:cs typeface="Verdana"/>
              <a:sym typeface="Verdana"/>
            </a:endParaRPr>
          </a:p>
          <a:p>
            <a:pPr marL="127000" lvl="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" sz="2400" dirty="0" smtClean="0">
                <a:latin typeface="Verdana"/>
                <a:ea typeface="Verdana"/>
                <a:cs typeface="Verdana"/>
                <a:sym typeface="Verdana"/>
              </a:rPr>
              <a:t>Questions </a:t>
            </a: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and/or Comments</a:t>
            </a:r>
            <a:r>
              <a:rPr lang="en" sz="2400" dirty="0" smtClean="0">
                <a:latin typeface="Verdana"/>
                <a:ea typeface="Verdana"/>
                <a:cs typeface="Verdana"/>
                <a:sym typeface="Verdana"/>
              </a:rPr>
              <a:t>?</a:t>
            </a:r>
            <a:endParaRPr lang="en" sz="24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spcBef>
                <a:spcPts val="0"/>
              </a:spcBef>
              <a:buNone/>
            </a:pPr>
            <a:endParaRPr sz="1600" dirty="0"/>
          </a:p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sp>
        <p:nvSpPr>
          <p:cNvPr id="87" name="Shape 87"/>
          <p:cNvSpPr txBox="1"/>
          <p:nvPr/>
        </p:nvSpPr>
        <p:spPr>
          <a:xfrm>
            <a:off x="0" y="514350"/>
            <a:ext cx="62448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Conclusion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88" name="Shape 8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346324" y="563224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257250" y="1123950"/>
            <a:ext cx="7650411" cy="289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2" anchor="t" anchorCtr="0">
            <a:noAutofit/>
          </a:bodyPr>
          <a:lstStyle/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Goal Setting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Appointing and Delegating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Monitoring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Motivating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Evaluating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Presiding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Problem Solving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Recruiting and Retaining 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Reporting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Succession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Training 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Setting a Positive, Professional Example</a:t>
            </a:r>
          </a:p>
          <a:p>
            <a:pPr marL="457200" lvl="0" indent="0" rtl="0">
              <a:spcBef>
                <a:spcPts val="0"/>
              </a:spcBef>
              <a:buNone/>
            </a:pPr>
            <a:endParaRPr sz="1800" dirty="0"/>
          </a:p>
        </p:txBody>
      </p:sp>
      <p:sp>
        <p:nvSpPr>
          <p:cNvPr id="69" name="Shape 69"/>
          <p:cNvSpPr txBox="1"/>
          <p:nvPr/>
        </p:nvSpPr>
        <p:spPr>
          <a:xfrm>
            <a:off x="856" y="438150"/>
            <a:ext cx="6552344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600" dirty="0" smtClean="0">
                <a:latin typeface="Verdana"/>
                <a:ea typeface="Verdana"/>
                <a:cs typeface="Verdana"/>
                <a:sym typeface="Verdana"/>
              </a:rPr>
              <a:t>General duties of president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88775" y="590550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2946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257250" y="1155150"/>
            <a:ext cx="8629500" cy="294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Create an email group for the board and the members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Inform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members about upcoming events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Be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professional in all levels of communication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Communicate with the Lt. Governor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Communicate with Faculty and Kiwanis advisors</a:t>
            </a:r>
          </a:p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sp>
        <p:nvSpPr>
          <p:cNvPr id="69" name="Shape 69"/>
          <p:cNvSpPr txBox="1"/>
          <p:nvPr/>
        </p:nvSpPr>
        <p:spPr>
          <a:xfrm>
            <a:off x="-32700" y="438150"/>
            <a:ext cx="62448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Communication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32449" y="482726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2946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257250" y="1276350"/>
            <a:ext cx="8629500" cy="294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MEMBERS: Greet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members at the door. Acknowledge 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         everyone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. If there is any trouble, be sure to address it.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BOARD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OFFICERS: Hold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board meetings at least once a month to discuss upcoming projects, finances, goals, progress, and etc.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You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are a team: involve them in discussions, and delegate! 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ADVISORS: Advisors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have the experience you need. Keep them informed and be willing to listen to their advice. </a:t>
            </a:r>
          </a:p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sp>
        <p:nvSpPr>
          <p:cNvPr id="69" name="Shape 69"/>
          <p:cNvSpPr txBox="1"/>
          <p:nvPr/>
        </p:nvSpPr>
        <p:spPr>
          <a:xfrm>
            <a:off x="-32700" y="514350"/>
            <a:ext cx="62448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Communication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32449" y="406526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2946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257250" y="1155150"/>
            <a:ext cx="7057950" cy="294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LIEUTENANT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GOVERNORS: Your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Lieutenant Governor has valuable information about district events and opportunities and is there to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serve you.</a:t>
            </a:r>
            <a:endParaRPr lang="en-US" sz="1800" dirty="0"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DISTRICT OFFICERS: Feel free to contact a district officer if you ever have questions: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they are there to support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you.</a:t>
            </a:r>
            <a:endParaRPr sz="1600" dirty="0"/>
          </a:p>
        </p:txBody>
      </p:sp>
      <p:sp>
        <p:nvSpPr>
          <p:cNvPr id="69" name="Shape 69"/>
          <p:cNvSpPr txBox="1"/>
          <p:nvPr/>
        </p:nvSpPr>
        <p:spPr>
          <a:xfrm>
            <a:off x="-32700" y="514350"/>
            <a:ext cx="62448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Communication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32449" y="616699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2946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257250" y="1078950"/>
            <a:ext cx="8629500" cy="294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Serve as the “chief executive officer”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Call and preside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over meetings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Plan meetings and projects</a:t>
            </a:r>
            <a:endParaRPr lang="en-US" sz="1800" dirty="0">
              <a:latin typeface="Verdana"/>
              <a:ea typeface="Verdana"/>
              <a:cs typeface="Verdana"/>
              <a:sym typeface="Verdana"/>
            </a:endParaRP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Delegate and assign tasks to the officers and members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Ensure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that tasks are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completed (Dues, Pride Reports, etc.) </a:t>
            </a:r>
            <a:endParaRPr lang="en-US" sz="1800" dirty="0">
              <a:latin typeface="Verdana"/>
              <a:ea typeface="Verdana"/>
              <a:cs typeface="Verdana"/>
              <a:sym typeface="Verdana"/>
            </a:endParaRP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Hold elections prior to DCON, and submit a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new officer information to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Lt.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Governor</a:t>
            </a:r>
            <a:endParaRPr sz="1600" dirty="0"/>
          </a:p>
        </p:txBody>
      </p:sp>
      <p:sp>
        <p:nvSpPr>
          <p:cNvPr id="69" name="Shape 69"/>
          <p:cNvSpPr txBox="1"/>
          <p:nvPr/>
        </p:nvSpPr>
        <p:spPr>
          <a:xfrm>
            <a:off x="-32700" y="514350"/>
            <a:ext cx="62448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Duties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32449" y="616699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2946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257250" y="1307550"/>
            <a:ext cx="8629500" cy="294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Represent the club at Kiwanis meetings and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events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Represent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the club at Division Council Meetings (DCMs) 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Attend service projects, and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club/divisional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events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Attend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KCKC, Spring Zone Rally and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District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Convention if possible</a:t>
            </a:r>
            <a:endParaRPr lang="en-US" sz="1800" dirty="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9" name="Shape 69"/>
          <p:cNvSpPr txBox="1"/>
          <p:nvPr/>
        </p:nvSpPr>
        <p:spPr>
          <a:xfrm>
            <a:off x="-32700" y="590550"/>
            <a:ext cx="62448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Duties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32449" y="616699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7466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194262" y="770174"/>
            <a:ext cx="7578138" cy="33255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800" dirty="0">
              <a:latin typeface="Verdana"/>
              <a:ea typeface="Verdana"/>
              <a:cs typeface="Verdana"/>
              <a:sym typeface="Verdana"/>
            </a:endParaRP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Visit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  <a:hlinkClick r:id="rId5"/>
              </a:rPr>
              <a:t>www.keyclub.org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 and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  <a:hlinkClick r:id="rId6" action="ppaction://hlinkfile"/>
              </a:rPr>
              <a:t>floridakeyclub.org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 weekly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to see upcoming events and news.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With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members’ input, create and abide by an agenda for your weekly meetings.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Arrange </a:t>
            </a: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and conduct a board of directors meeting </a:t>
            </a: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at least monthly.</a:t>
            </a:r>
            <a:endParaRPr lang="en-US" sz="1800" dirty="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9" name="Shape 69"/>
          <p:cNvSpPr txBox="1"/>
          <p:nvPr/>
        </p:nvSpPr>
        <p:spPr>
          <a:xfrm>
            <a:off x="-32700" y="514350"/>
            <a:ext cx="62448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Meetings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543800" y="514350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0114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194262" y="1174753"/>
            <a:ext cx="7578138" cy="31495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Make certain that each club and board meeting is well planned and organized, flows smoothly, ends on time and that each member has fun and fellowship.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Conduct and preside over regular Key Club meetings, making certain the vice president is prepared to preside in your absence.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Develop a good working knowledge of parliamentary procedure.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-32700" y="514350"/>
            <a:ext cx="6244800" cy="81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Meetings (continued)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43800" y="514350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718710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5178</TotalTime>
  <Words>735</Words>
  <Application>Microsoft Office PowerPoint</Application>
  <PresentationFormat>On-screen Show (16:9)</PresentationFormat>
  <Paragraphs>85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simple-light-2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Gallahan</dc:creator>
  <cp:lastModifiedBy>Samantha Gallahan</cp:lastModifiedBy>
  <cp:revision>56</cp:revision>
  <dcterms:modified xsi:type="dcterms:W3CDTF">2017-01-28T23:57:49Z</dcterms:modified>
</cp:coreProperties>
</file>