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5143500" cx="9144000"/>
  <p:notesSz cx="6858000" cy="9144000"/>
  <p:embeddedFontLst>
    <p:embeddedFont>
      <p:font typeface="Century Gothic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CenturyGothic-bold.fntdata"/><Relationship Id="rId27" Type="http://schemas.openxmlformats.org/officeDocument/2006/relationships/font" Target="fonts/CenturyGothic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CenturyGothic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schemas.openxmlformats.org/officeDocument/2006/relationships/font" Target="fonts/CenturyGothic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</a:t>
            </a:r>
            <a:r>
              <a:rPr lang="en"/>
              <a:t>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Slide 2: Feel free to edit the positions listed if your club is not voting for a certain board position.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Relationship Id="rId7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/>
          <p:nvPr>
            <p:ph type="ctrTitle"/>
          </p:nvPr>
        </p:nvSpPr>
        <p:spPr>
          <a:xfrm>
            <a:off x="-171901" y="705050"/>
            <a:ext cx="94878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 algn="l">
              <a:spcBef>
                <a:spcPts val="0"/>
              </a:spcBef>
              <a:buNone/>
            </a:pPr>
            <a:r>
              <a:rPr lang="en"/>
              <a:t> </a:t>
            </a: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(______) Key Club Elections</a:t>
            </a:r>
            <a:r>
              <a:rPr lang="en"/>
              <a:t> </a:t>
            </a:r>
          </a:p>
        </p:txBody>
      </p:sp>
      <p:sp>
        <p:nvSpPr>
          <p:cNvPr id="56" name="Shape 5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Date: XX/XX/20XX</a:t>
            </a:r>
          </a:p>
        </p:txBody>
      </p:sp>
      <p:pic>
        <p:nvPicPr>
          <p:cNvPr id="57" name="Shape 5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11551" y="4127342"/>
            <a:ext cx="1020600" cy="101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35850" y="1042330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9700" y="76625"/>
            <a:ext cx="3536100" cy="86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 rotWithShape="1">
          <a:blip r:embed="rId7">
            <a:alphaModFix/>
          </a:blip>
          <a:srcRect b="7357" l="0" r="68485" t="20084"/>
          <a:stretch/>
        </p:blipFill>
        <p:spPr>
          <a:xfrm rot="-384377">
            <a:off x="1726964" y="2872234"/>
            <a:ext cx="1177654" cy="716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 rotWithShape="1">
          <a:blip r:embed="rId7">
            <a:alphaModFix/>
          </a:blip>
          <a:srcRect b="7357" l="0" r="68485" t="20084"/>
          <a:stretch/>
        </p:blipFill>
        <p:spPr>
          <a:xfrm flipH="1" rot="409036">
            <a:off x="6379812" y="2872130"/>
            <a:ext cx="1177727" cy="7166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Shape 14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Secretary Elections: Questioning Period 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refer to your sample caucus question sheet.</a:t>
            </a:r>
          </a:p>
          <a:p>
            <a:pPr indent="-342900" lvl="0" marL="457200" rtl="0">
              <a:spcBef>
                <a:spcPts val="0"/>
              </a:spcBef>
              <a:buClr>
                <a:schemeClr val="lt1"/>
              </a:buClr>
              <a:buSzPts val="1800"/>
              <a:buFont typeface="Century Gothic"/>
              <a:buChar char="●"/>
            </a:pP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Suggested time: 2 minutes per candidate</a:t>
            </a: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154" name="Shape 15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Shape 15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Shape 160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Treasurer Elections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 txBox="1"/>
          <p:nvPr/>
        </p:nvSpPr>
        <p:spPr>
          <a:xfrm>
            <a:off x="2436375" y="1673025"/>
            <a:ext cx="5506800" cy="6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i="1" lang="en" u="sng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Candidates: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John Doe: John has been in Key Club since his freshmen year and served as secretary this past Key Club year. 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Jane Doe: Jane has been in Key Club since her freshmen year and was the biggest contributor to the Eliminate Project this year.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 Name: Short Description of Candidate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3" name="Shape 16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Shape 16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165" name="Shape 16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Shape 17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Shape 171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Treasurer</a:t>
            </a: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Elections: Questioning Period </a:t>
            </a:r>
          </a:p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refer to your sample caucus question sheet.</a:t>
            </a:r>
          </a:p>
          <a:p>
            <a:pPr indent="-342900" lvl="0" marL="457200" rtl="0">
              <a:spcBef>
                <a:spcPts val="0"/>
              </a:spcBef>
              <a:buClr>
                <a:schemeClr val="lt1"/>
              </a:buClr>
              <a:buSzPts val="1800"/>
              <a:buFont typeface="Century Gothic"/>
              <a:buChar char="●"/>
            </a:pP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Suggested time: 2 minutes per candidate</a:t>
            </a: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3" name="Shape 17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Shape 17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175" name="Shape 17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Shape 18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Shape 181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Editor Elections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2436375" y="1673025"/>
            <a:ext cx="5506800" cy="6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i="1" lang="en" u="sng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Candidates: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John Doe: John has been in Key Club since his freshmen year and served as secretary this past Key Club year. 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Jane Doe: Jane has been in Key Club since her freshmen year and was the biggest contributor to the Eliminate Project this year.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 Name: Short Description of Candidate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84" name="Shape 18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Shape 18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186" name="Shape 18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Shape 19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Shape 192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Editor</a:t>
            </a: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Elections: Questioning Period </a:t>
            </a: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refer to your sample caucus question sheet.</a:t>
            </a:r>
          </a:p>
          <a:p>
            <a:pPr indent="-342900" lvl="0" marL="457200" rtl="0">
              <a:spcBef>
                <a:spcPts val="0"/>
              </a:spcBef>
              <a:buClr>
                <a:schemeClr val="lt1"/>
              </a:buClr>
              <a:buSzPts val="1800"/>
              <a:buFont typeface="Century Gothic"/>
              <a:buChar char="●"/>
            </a:pP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Suggested time: 2 minutes per candidate</a:t>
            </a: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94" name="Shape 19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Shape 19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196" name="Shape 19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Shape 20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Shape 202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Webmaster Elections</a:t>
            </a:r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 txBox="1"/>
          <p:nvPr/>
        </p:nvSpPr>
        <p:spPr>
          <a:xfrm>
            <a:off x="2436375" y="1673025"/>
            <a:ext cx="5506800" cy="6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i="1" lang="en" u="sng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Candidates: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John Doe: John has been in Key Club since his freshmen year and served as secretary this past Key Club year. 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Jane Doe: Jane has been in Key Club since her freshmen year and was the biggest contributor to the Eliminate Project this year.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 Name: Short Description of Candidate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05" name="Shape 20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Shape 20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207" name="Shape 20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Shape 21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Shape 213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Webmaster</a:t>
            </a: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Elections: Questioning Period 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refer to your sample caucus question sheet.</a:t>
            </a:r>
          </a:p>
          <a:p>
            <a:pPr indent="-342900" lvl="0" marL="457200" rtl="0">
              <a:spcBef>
                <a:spcPts val="0"/>
              </a:spcBef>
              <a:buClr>
                <a:schemeClr val="lt1"/>
              </a:buClr>
              <a:buSzPts val="1800"/>
              <a:buFont typeface="Century Gothic"/>
              <a:buChar char="●"/>
            </a:pP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Suggested time: 2 minutes per candidate</a:t>
            </a: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5" name="Shape 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Shape 2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217" name="Shape 2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Shape 2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Shape 223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Sophomore</a:t>
            </a: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Class Director Elections</a:t>
            </a: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5" name="Shape 225"/>
          <p:cNvSpPr txBox="1"/>
          <p:nvPr/>
        </p:nvSpPr>
        <p:spPr>
          <a:xfrm>
            <a:off x="2436375" y="1673025"/>
            <a:ext cx="5506800" cy="6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i="1" lang="en" u="sng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Candidates: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John Doe: John has been in Key Club since his freshmen year and served as secretary this past Key Club year. 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Jane Doe: Jane has been in Key Club since her freshmen year and was the biggest contributor to the Eliminate Project this year.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 Name: Short Description of Candidate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26" name="Shape 2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Shape 2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228" name="Shape 2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Shape 23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Shape 234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Sophomore Class Director</a:t>
            </a: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Elections: Questioning Period </a:t>
            </a:r>
          </a:p>
        </p:txBody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x="363450" y="141352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refer to your sample caucus question sheet.</a:t>
            </a:r>
          </a:p>
          <a:p>
            <a:pPr indent="-342900" lvl="0" marL="457200" rtl="0">
              <a:spcBef>
                <a:spcPts val="0"/>
              </a:spcBef>
              <a:buClr>
                <a:schemeClr val="lt1"/>
              </a:buClr>
              <a:buSzPts val="1800"/>
              <a:buFont typeface="Century Gothic"/>
              <a:buChar char="●"/>
            </a:pP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Suggested time: 2 minutes per candidate</a:t>
            </a: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36" name="Shape 2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Shape 23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238" name="Shape 23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Shape 24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Shape 244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Junior Class Director Elections</a:t>
            </a:r>
          </a:p>
        </p:txBody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" name="Shape 246"/>
          <p:cNvSpPr txBox="1"/>
          <p:nvPr/>
        </p:nvSpPr>
        <p:spPr>
          <a:xfrm>
            <a:off x="2436375" y="1673025"/>
            <a:ext cx="5506800" cy="6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i="1" lang="en" u="sng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Candidates: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John Doe: John has been in Key Club since his freshmen year and served as secretary this past Key Club year. 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Jane Doe: Jane has been in Key Club since her freshmen year and was the biggest contributor to the Eliminate Project this year.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 Name: Short Description of Candidate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47" name="Shape 24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Shape 24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249" name="Shape 24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Election Guidelines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AutoNum type="arabicPeriod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Only </a:t>
            </a:r>
            <a:r>
              <a:rPr b="1"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PAID</a:t>
            </a: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members can vote for officers.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AutoNum type="arabicPeriod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Each class director will only be elected by those in that same grade level.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ts val="1800"/>
              <a:buFont typeface="Century Gothic"/>
              <a:buAutoNum type="arabicPeriod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freshman class director will not be elected when all the officers are being elected as the freshmen for next year are not currently in high school.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325050" y="4168350"/>
            <a:ext cx="84420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remember to be respectful towards the candidates running and remain silent during the speeches. We wish all the candidates the best of luck! </a:t>
            </a: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71875" y="4568872"/>
            <a:ext cx="645600" cy="6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Shape 25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Shape 255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Junior</a:t>
            </a: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Class Director Elections: Questioning Period </a:t>
            </a:r>
          </a:p>
        </p:txBody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x="363450" y="141352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refer to your sample caucus question sheet.</a:t>
            </a:r>
          </a:p>
          <a:p>
            <a:pPr indent="-342900" lvl="0" marL="457200" rtl="0">
              <a:spcBef>
                <a:spcPts val="0"/>
              </a:spcBef>
              <a:buClr>
                <a:schemeClr val="lt1"/>
              </a:buClr>
              <a:buSzPts val="1800"/>
              <a:buFont typeface="Century Gothic"/>
              <a:buChar char="●"/>
            </a:pP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Suggested time: 2 minutes per candidate</a:t>
            </a: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57" name="Shape 25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Shape 25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259" name="Shape 25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Shape 26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Shape 265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Senior Class Director Elections</a:t>
            </a:r>
          </a:p>
        </p:txBody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" name="Shape 267"/>
          <p:cNvSpPr txBox="1"/>
          <p:nvPr/>
        </p:nvSpPr>
        <p:spPr>
          <a:xfrm>
            <a:off x="2436375" y="1673025"/>
            <a:ext cx="5506800" cy="6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i="1" lang="en" u="sng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Candidates: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John Doe: John has been in Key Club since his freshmen year and served as secretary this past Key Club year. 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Jane Doe: Jane has been in Key Club since her freshmen year and was the biggest contributor to the Eliminate Project this year.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 Name: Short Description of Candidate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68" name="Shape 26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Shape 26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270" name="Shape 27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Shape 27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Shape 276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Senior</a:t>
            </a: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Class Director Elections: Questioning Period </a:t>
            </a:r>
          </a:p>
        </p:txBody>
      </p:sp>
      <p:sp>
        <p:nvSpPr>
          <p:cNvPr id="277" name="Shape 277"/>
          <p:cNvSpPr txBox="1"/>
          <p:nvPr>
            <p:ph idx="1" type="body"/>
          </p:nvPr>
        </p:nvSpPr>
        <p:spPr>
          <a:xfrm>
            <a:off x="363450" y="141352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refer to your sample caucus question sheet.</a:t>
            </a:r>
          </a:p>
          <a:p>
            <a:pPr indent="-342900" lvl="0" marL="457200" rtl="0">
              <a:spcBef>
                <a:spcPts val="0"/>
              </a:spcBef>
              <a:buClr>
                <a:schemeClr val="lt1"/>
              </a:buClr>
              <a:buSzPts val="1800"/>
              <a:buFont typeface="Century Gothic"/>
              <a:buChar char="●"/>
            </a:pPr>
            <a: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Suggested time: 2 minutes per candidate</a:t>
            </a: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78" name="Shape 27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Shape 27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280" name="Shape 28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Shape 7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Questioning Period:</a:t>
            </a: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Guidelines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AutoNum type="arabicPeriod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All questions must be Key Club appropriate.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AutoNum type="arabicPeriod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Moderator is responsible for calling on people asking questions.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AutoNum type="arabicPeriod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All moderator decisions on appropriateness of questions are final.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AutoNum type="arabicPeriod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 adults may ask questions.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AutoNum type="arabicPeriod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Candidates are not to be asked questions that directly compare themselves to other candidates.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ts val="1800"/>
              <a:buFont typeface="Century Gothic"/>
              <a:buAutoNum type="arabicPeriod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All questions must be directed towards the candidate.</a:t>
            </a:r>
            <a:b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</a:p>
        </p:txBody>
      </p:sp>
      <p:sp>
        <p:nvSpPr>
          <p:cNvPr id="79" name="Shape 79"/>
          <p:cNvSpPr txBox="1"/>
          <p:nvPr/>
        </p:nvSpPr>
        <p:spPr>
          <a:xfrm>
            <a:off x="325050" y="4168350"/>
            <a:ext cx="84420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During questioning, only one candidate for each office may be in the room. (i.e. one president candidate cannot sit in the room while another president candidate is answering questions)</a:t>
            </a:r>
          </a:p>
        </p:txBody>
      </p:sp>
      <p:pic>
        <p:nvPicPr>
          <p:cNvPr id="80" name="Shape 8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71875" y="4568872"/>
            <a:ext cx="645600" cy="6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Shape 8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Welcome to the __________ Key Club Elections! 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positions that we are voting for today are: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President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Vice-President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Secretary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Treasurer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Editor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Webmaster </a:t>
            </a:r>
          </a:p>
          <a:p>
            <a:pPr indent="-342900" lvl="0" marL="457200">
              <a:spcBef>
                <a:spcPts val="0"/>
              </a:spcBef>
              <a:buClr>
                <a:srgbClr val="FFFFFF"/>
              </a:buClr>
              <a:buSzPts val="18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Class Directors 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325050" y="4168350"/>
            <a:ext cx="84420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Again, p</a:t>
            </a: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lease remember to be respectful towards the candidates running and remain silent during the speeches. We wish all the candidates the best of luck! </a:t>
            </a:r>
          </a:p>
        </p:txBody>
      </p:sp>
      <p:pic>
        <p:nvPicPr>
          <p:cNvPr id="90" name="Shape 9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71875" y="4568872"/>
            <a:ext cx="645600" cy="6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Shape 9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Shape 9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Shape 97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President Elections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2436375" y="1673025"/>
            <a:ext cx="5506800" cy="6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b="1" i="1" lang="en" u="sng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Candidates: 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John Doe: John has been in Key Club since his freshmen year and served as secretary this past Key Club year. 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Jane Doe: Jane has been in Key Club since her freshmen year and was the biggest contributor to the Eliminate Project this year.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 Name: Short Description of Candidate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0" name="Shape 10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102" name="Shape 10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Shape 10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President Elections: Questioning Period 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refer to your sample caucus question sheet.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ts val="1800"/>
              <a:buFont typeface="Century Gothic"/>
              <a:buChar char="●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Suggested time: 5 minutes per candidate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112" name="Shape 11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Vice President Elections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 txBox="1"/>
          <p:nvPr/>
        </p:nvSpPr>
        <p:spPr>
          <a:xfrm>
            <a:off x="2436375" y="1673025"/>
            <a:ext cx="5506800" cy="6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i="1" lang="en" u="sng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Candidates: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John Doe: John has been in Key Club since his freshmen year and served as secretary this past Key Club year. 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Jane Doe: Jane has been in Key Club since her freshmen year and was the biggest contributor to the Eliminate Project this year.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 Name: Short Description of Candidate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1" name="Shape 1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Shape 1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123" name="Shape 12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Shape 1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Shape 129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Vice President Elections: Questioning Period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Please refer to your sample caucus question sheet.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ts val="1800"/>
              <a:buFont typeface="Century Gothic"/>
              <a:buChar char="●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Suggested time: 2 minutes per candidate</a:t>
            </a:r>
            <a:b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1" name="Shape 1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Shape 1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133" name="Shape 13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Shape 13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5852" y="0"/>
            <a:ext cx="9180000" cy="6378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Shape 139"/>
          <p:cNvSpPr txBox="1"/>
          <p:nvPr>
            <p:ph type="title"/>
          </p:nvPr>
        </p:nvSpPr>
        <p:spPr>
          <a:xfrm>
            <a:off x="311700" y="439775"/>
            <a:ext cx="8520600" cy="57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Secretary Elections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88175" y="10178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 txBox="1"/>
          <p:nvPr/>
        </p:nvSpPr>
        <p:spPr>
          <a:xfrm>
            <a:off x="2436375" y="1673025"/>
            <a:ext cx="5506800" cy="6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i="1" lang="en" u="sng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Candidates: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John Doe: John has been in Key Club since his freshmen year and served as secretary this past Key Club year. 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Jane Doe: Jane has been in Key Club since her freshmen year and was the biggest contributor to the Eliminate Project this year.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ts val="1400"/>
              <a:buFont typeface="Century Gothic"/>
              <a:buChar char="➔"/>
            </a:pPr>
            <a:r>
              <a:rPr lang="en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Candidate Name: Short Description of Candidate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42" name="Shape 14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5850" y="102655"/>
            <a:ext cx="9144000" cy="4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Shape 14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36710" y="4434276"/>
            <a:ext cx="780900" cy="77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keyclub.org/Libraries/design_elements/logo_KiwanisServiceLeadershipPrograms_reverse_PNG.sflb.ashx" id="144" name="Shape 14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" y="4521050"/>
            <a:ext cx="4194300" cy="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