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85" r:id="rId3"/>
    <p:sldId id="284" r:id="rId4"/>
    <p:sldId id="257" r:id="rId5"/>
    <p:sldId id="258" r:id="rId6"/>
    <p:sldId id="286" r:id="rId7"/>
    <p:sldId id="283" r:id="rId8"/>
    <p:sldId id="275" r:id="rId9"/>
    <p:sldId id="259" r:id="rId10"/>
    <p:sldId id="260" r:id="rId11"/>
    <p:sldId id="261" r:id="rId12"/>
    <p:sldId id="262" r:id="rId13"/>
    <p:sldId id="263" r:id="rId14"/>
    <p:sldId id="279" r:id="rId15"/>
    <p:sldId id="264" r:id="rId16"/>
    <p:sldId id="280" r:id="rId17"/>
    <p:sldId id="266" r:id="rId18"/>
    <p:sldId id="267" r:id="rId19"/>
    <p:sldId id="278" r:id="rId20"/>
    <p:sldId id="268" r:id="rId21"/>
    <p:sldId id="269" r:id="rId22"/>
    <p:sldId id="270" r:id="rId23"/>
    <p:sldId id="272" r:id="rId24"/>
    <p:sldId id="288" r:id="rId25"/>
    <p:sldId id="274" r:id="rId26"/>
    <p:sldId id="281" r:id="rId27"/>
    <p:sldId id="282" r:id="rId28"/>
    <p:sldId id="289"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3986" autoAdjust="0"/>
  </p:normalViewPr>
  <p:slideViewPr>
    <p:cSldViewPr snapToGrid="0" snapToObjects="1">
      <p:cViewPr varScale="1">
        <p:scale>
          <a:sx n="53" d="100"/>
          <a:sy n="53" d="100"/>
        </p:scale>
        <p:origin x="19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59F82-F5AC-BA4F-B390-248CB4C8DA88}" type="datetimeFigureOut">
              <a:rPr lang="en-US" smtClean="0"/>
              <a:pPr/>
              <a:t>9/22/2016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FC85E-5599-3B4D-BA15-5C3CDA7AC672}" type="slidenum">
              <a:rPr lang="en-US" smtClean="0"/>
              <a:pPr/>
              <a:t>‹#›</a:t>
            </a:fld>
            <a:endParaRPr lang="en-US" dirty="0"/>
          </a:p>
        </p:txBody>
      </p:sp>
    </p:spTree>
    <p:extLst>
      <p:ext uri="{BB962C8B-B14F-4D97-AF65-F5344CB8AC3E}">
        <p14:creationId xmlns:p14="http://schemas.microsoft.com/office/powerpoint/2010/main" val="2845640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a:t>
            </a:fld>
            <a:endParaRPr lang="en-US" dirty="0"/>
          </a:p>
        </p:txBody>
      </p:sp>
    </p:spTree>
    <p:extLst>
      <p:ext uri="{BB962C8B-B14F-4D97-AF65-F5344CB8AC3E}">
        <p14:creationId xmlns:p14="http://schemas.microsoft.com/office/powerpoint/2010/main" val="229753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Newsletters</a:t>
            </a:r>
            <a:r>
              <a:rPr lang="en-US" baseline="0" dirty="0"/>
              <a:t> can help take your club to the next level! They…</a:t>
            </a:r>
          </a:p>
          <a:p>
            <a:pPr marL="171450" indent="-171450">
              <a:buFont typeface="Arial" panose="020B0604020202020204" pitchFamily="34" charset="0"/>
              <a:buChar char="•"/>
            </a:pPr>
            <a:r>
              <a:rPr lang="en-US" baseline="0" dirty="0"/>
              <a:t>Improve club communication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Arial" charset="0"/>
                <a:cs typeface="Century Gothic"/>
              </a:rPr>
              <a:t>Members</a:t>
            </a:r>
            <a:r>
              <a:rPr kumimoji="0" lang="en-US" sz="1200" b="0" i="0" u="none" strike="noStrike" kern="1200" cap="none" spc="0" normalizeH="0" noProof="0" dirty="0">
                <a:ln>
                  <a:noFill/>
                </a:ln>
                <a:solidFill>
                  <a:srgbClr val="000000"/>
                </a:solidFill>
                <a:effectLst/>
                <a:uLnTx/>
                <a:uFillTx/>
                <a:latin typeface="+mn-lt"/>
                <a:ea typeface="Arial" charset="0"/>
                <a:cs typeface="Century Gothic"/>
              </a:rPr>
              <a:t> will look forward to seeing what your club has accomplished and is planning to do in the future.</a:t>
            </a:r>
            <a:endParaRPr lang="en-US" sz="1200" dirty="0">
              <a:solidFill>
                <a:srgbClr val="000000"/>
              </a:solidFill>
              <a:latin typeface="+mn-lt"/>
              <a:ea typeface="Arial" charset="0"/>
              <a:cs typeface="Century Gothic"/>
            </a:endParaRPr>
          </a:p>
          <a:p>
            <a:pPr marL="171450" indent="-171450">
              <a:buFont typeface="Arial" panose="020B0604020202020204" pitchFamily="34" charset="0"/>
              <a:buChar char="•"/>
            </a:pPr>
            <a:r>
              <a:rPr lang="en-US" baseline="0" dirty="0"/>
              <a:t>And help you advertise service events, DCMS, DCON, etc. </a:t>
            </a:r>
          </a:p>
          <a:p>
            <a:endParaRPr lang="en-US" baseline="0" dirty="0"/>
          </a:p>
          <a:p>
            <a:r>
              <a:rPr lang="en-US" baseline="0" dirty="0"/>
              <a:t>Some clubs may already produce newsletters, but others are new to the concept. Either way, newsletters are a great addition to any club to keep members informed and motivated.</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10</a:t>
            </a:fld>
            <a:endParaRPr lang="en-US" dirty="0"/>
          </a:p>
        </p:txBody>
      </p:sp>
    </p:spTree>
    <p:extLst>
      <p:ext uri="{BB962C8B-B14F-4D97-AF65-F5344CB8AC3E}">
        <p14:creationId xmlns:p14="http://schemas.microsoft.com/office/powerpoint/2010/main" val="11423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will make members feel appreciated and included</a:t>
            </a:r>
          </a:p>
          <a:p>
            <a:endParaRPr lang="en-US" dirty="0"/>
          </a:p>
          <a:p>
            <a:r>
              <a:rPr lang="en-US" dirty="0"/>
              <a:t>-A president’s message should be brief</a:t>
            </a:r>
            <a:r>
              <a:rPr lang="en-US" baseline="0" dirty="0"/>
              <a:t> and is a great way to connect with members and can be changed occasionally.</a:t>
            </a:r>
          </a:p>
          <a:p>
            <a:endParaRPr lang="en-US" baseline="0" dirty="0"/>
          </a:p>
          <a:p>
            <a:r>
              <a:rPr lang="en-US" baseline="0" dirty="0"/>
              <a:t>-Newsletters can be used to advertise for Divisional Council Meetings (DCMs), Spring Zone Rally, and District Conference (DCON)</a:t>
            </a:r>
          </a:p>
          <a:p>
            <a:endParaRPr lang="en-US" baseline="0" dirty="0"/>
          </a:p>
          <a:p>
            <a:r>
              <a:rPr lang="en-US" baseline="0" dirty="0"/>
              <a:t>-Sending out newsletters by email will save paper. You can also upload these to club Facebook pages or your club’s website.</a:t>
            </a:r>
          </a:p>
          <a:p>
            <a:endParaRPr lang="en-US" baseline="0" dirty="0"/>
          </a:p>
          <a:p>
            <a:r>
              <a:rPr lang="en-US" baseline="0" dirty="0"/>
              <a:t>-Graphic Standards are rules on formatting anything Key Club related. They can be found on the Florida Key Club Website under documents and resources and in the “Club Editor” tab.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11</a:t>
            </a:fld>
            <a:endParaRPr lang="en-US" dirty="0"/>
          </a:p>
        </p:txBody>
      </p:sp>
    </p:spTree>
    <p:extLst>
      <p:ext uri="{BB962C8B-B14F-4D97-AF65-F5344CB8AC3E}">
        <p14:creationId xmlns:p14="http://schemas.microsoft.com/office/powerpoint/2010/main" val="369937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newsletters may be harder to read and may hinder members from overlooking important information.</a:t>
            </a:r>
            <a:r>
              <a:rPr lang="en-US" baseline="0" dirty="0"/>
              <a:t> Keep them brief but don’t omit information</a:t>
            </a:r>
          </a:p>
          <a:p>
            <a:endParaRPr lang="en-US" baseline="0" dirty="0"/>
          </a:p>
          <a:p>
            <a:r>
              <a:rPr lang="en-US" baseline="0" dirty="0"/>
              <a:t>-Newsletters shouldn’t be overwhelming when done correctly.</a:t>
            </a:r>
          </a:p>
          <a:p>
            <a:endParaRPr lang="en-US" baseline="0" dirty="0"/>
          </a:p>
          <a:p>
            <a:r>
              <a:rPr lang="en-US" baseline="0" dirty="0"/>
              <a:t>-When using acronyms, be sure to type out the entire phrase first. For example, Spring Zone Rally (SZR). </a:t>
            </a:r>
          </a:p>
          <a:p>
            <a:endParaRPr lang="en-US" baseline="0"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12</a:t>
            </a:fld>
            <a:endParaRPr lang="en-US" dirty="0"/>
          </a:p>
        </p:txBody>
      </p:sp>
    </p:spTree>
    <p:extLst>
      <p:ext uri="{BB962C8B-B14F-4D97-AF65-F5344CB8AC3E}">
        <p14:creationId xmlns:p14="http://schemas.microsoft.com/office/powerpoint/2010/main" val="56365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Newsletters do not need to be produced</a:t>
            </a:r>
            <a:r>
              <a:rPr lang="en-US" baseline="0" dirty="0"/>
              <a:t> every month.</a:t>
            </a:r>
          </a:p>
          <a:p>
            <a:endParaRPr lang="en-US" baseline="0" dirty="0"/>
          </a:p>
          <a:p>
            <a:r>
              <a:rPr lang="en-US" baseline="0" dirty="0"/>
              <a:t>For example, producing a newsletter every other month may work best for a club.</a:t>
            </a:r>
          </a:p>
          <a:p>
            <a:r>
              <a:rPr lang="en-US" baseline="0" dirty="0"/>
              <a:t>* Try to set yourself a deadline for each issue you create. For example, have your newsletter shared by the 1</a:t>
            </a:r>
            <a:r>
              <a:rPr lang="en-US" baseline="30000" dirty="0"/>
              <a:t>st</a:t>
            </a:r>
            <a:r>
              <a:rPr lang="en-US" baseline="0" dirty="0"/>
              <a:t> of the month.</a:t>
            </a:r>
          </a:p>
          <a:p>
            <a:endParaRPr lang="en-US" baseline="0" dirty="0"/>
          </a:p>
          <a:p>
            <a:r>
              <a:rPr lang="en-US" baseline="0" dirty="0"/>
              <a:t>The club president and editor should work together to decide on this schedule.</a:t>
            </a:r>
          </a:p>
          <a:p>
            <a:endParaRPr lang="en-US" baseline="0" dirty="0"/>
          </a:p>
          <a:p>
            <a:r>
              <a:rPr lang="en-US" baseline="0" dirty="0"/>
              <a:t>Advertise your newsletters at club meetings. * Add a reminder to your club meeting agenda about when it (newsletter) will be shared. </a:t>
            </a:r>
          </a:p>
        </p:txBody>
      </p:sp>
      <p:sp>
        <p:nvSpPr>
          <p:cNvPr id="4" name="Slide Number Placeholder 3"/>
          <p:cNvSpPr>
            <a:spLocks noGrp="1"/>
          </p:cNvSpPr>
          <p:nvPr>
            <p:ph type="sldNum" sz="quarter" idx="10"/>
          </p:nvPr>
        </p:nvSpPr>
        <p:spPr/>
        <p:txBody>
          <a:bodyPr/>
          <a:lstStyle/>
          <a:p>
            <a:fld id="{7BDFC85E-5599-3B4D-BA15-5C3CDA7AC672}" type="slidenum">
              <a:rPr lang="en-US" smtClean="0"/>
              <a:pPr/>
              <a:t>13</a:t>
            </a:fld>
            <a:endParaRPr lang="en-US" dirty="0"/>
          </a:p>
        </p:txBody>
      </p:sp>
    </p:spTree>
    <p:extLst>
      <p:ext uri="{BB962C8B-B14F-4D97-AF65-F5344CB8AC3E}">
        <p14:creationId xmlns:p14="http://schemas.microsoft.com/office/powerpoint/2010/main" val="72897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14</a:t>
            </a:fld>
            <a:endParaRPr lang="en-US" dirty="0"/>
          </a:p>
        </p:txBody>
      </p:sp>
    </p:spTree>
    <p:extLst>
      <p:ext uri="{BB962C8B-B14F-4D97-AF65-F5344CB8AC3E}">
        <p14:creationId xmlns:p14="http://schemas.microsoft.com/office/powerpoint/2010/main" val="375661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15</a:t>
            </a:fld>
            <a:endParaRPr lang="en-US" dirty="0"/>
          </a:p>
        </p:txBody>
      </p:sp>
    </p:spTree>
    <p:extLst>
      <p:ext uri="{BB962C8B-B14F-4D97-AF65-F5344CB8AC3E}">
        <p14:creationId xmlns:p14="http://schemas.microsoft.com/office/powerpoint/2010/main" val="152980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editor,</a:t>
            </a:r>
            <a:r>
              <a:rPr lang="en-US" baseline="0" dirty="0"/>
              <a:t> you will be dealing with your club’s social media accounts, especially if your club does not have a webmaster. If your club does have a webmaster, you can assist them with the club’s social media accounts and website. They (the webmasters) are officially responsible for these matters. </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17</a:t>
            </a:fld>
            <a:endParaRPr lang="en-US" dirty="0"/>
          </a:p>
        </p:txBody>
      </p:sp>
    </p:spTree>
    <p:extLst>
      <p:ext uri="{BB962C8B-B14F-4D97-AF65-F5344CB8AC3E}">
        <p14:creationId xmlns:p14="http://schemas.microsoft.com/office/powerpoint/2010/main" val="21493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Of course, make sure the information on these accounts is appropriate and reflects your clubs well.</a:t>
            </a:r>
          </a:p>
          <a:p>
            <a:pPr marL="171450" indent="-171450">
              <a:buFont typeface="Arial" panose="020B0604020202020204" pitchFamily="34" charset="0"/>
              <a:buChar char="•"/>
            </a:pPr>
            <a:r>
              <a:rPr lang="en-US" baseline="0" dirty="0"/>
              <a:t>You can keep your social media accounts active by frequently posting pictures of club events such as meetings and service projects. </a:t>
            </a:r>
          </a:p>
          <a:p>
            <a:pPr marL="171450" indent="-171450">
              <a:buFont typeface="Arial" panose="020B0604020202020204" pitchFamily="34" charset="0"/>
              <a:buChar char="•"/>
            </a:pPr>
            <a:r>
              <a:rPr lang="en-US" baseline="0" dirty="0"/>
              <a:t>You can also include reminders for your club members such as turning in member applications or dues. </a:t>
            </a:r>
          </a:p>
        </p:txBody>
      </p:sp>
      <p:sp>
        <p:nvSpPr>
          <p:cNvPr id="4" name="Slide Number Placeholder 3"/>
          <p:cNvSpPr>
            <a:spLocks noGrp="1"/>
          </p:cNvSpPr>
          <p:nvPr>
            <p:ph type="sldNum" sz="quarter" idx="10"/>
          </p:nvPr>
        </p:nvSpPr>
        <p:spPr/>
        <p:txBody>
          <a:bodyPr/>
          <a:lstStyle/>
          <a:p>
            <a:fld id="{7BDFC85E-5599-3B4D-BA15-5C3CDA7AC672}" type="slidenum">
              <a:rPr lang="en-US" smtClean="0"/>
              <a:pPr/>
              <a:t>18</a:t>
            </a:fld>
            <a:endParaRPr lang="en-US" dirty="0"/>
          </a:p>
        </p:txBody>
      </p:sp>
    </p:spTree>
    <p:extLst>
      <p:ext uri="{BB962C8B-B14F-4D97-AF65-F5344CB8AC3E}">
        <p14:creationId xmlns:p14="http://schemas.microsoft.com/office/powerpoint/2010/main" val="219851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making a website can be a </a:t>
            </a:r>
            <a:r>
              <a:rPr lang="en-US" dirty="0" err="1"/>
              <a:t>weebly</a:t>
            </a:r>
            <a:r>
              <a:rPr lang="en-US" dirty="0"/>
              <a:t> site. </a:t>
            </a:r>
          </a:p>
          <a:p>
            <a:r>
              <a:rPr lang="en-US" dirty="0"/>
              <a:t>You can have all of your club’s information</a:t>
            </a:r>
            <a:r>
              <a:rPr lang="en-US" baseline="0" dirty="0"/>
              <a:t> on the website (officers, school, etc.) and include pictures from service projects, reminders for members, the most recent club agenda, club calendar, etc.</a:t>
            </a:r>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21</a:t>
            </a:fld>
            <a:endParaRPr lang="en-US"/>
          </a:p>
        </p:txBody>
      </p:sp>
    </p:spTree>
    <p:extLst>
      <p:ext uri="{BB962C8B-B14F-4D97-AF65-F5344CB8AC3E}">
        <p14:creationId xmlns:p14="http://schemas.microsoft.com/office/powerpoint/2010/main" val="249536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a:t>
            </a:r>
            <a:r>
              <a:rPr lang="en-US" baseline="0" dirty="0"/>
              <a:t> editors have the opportunity to apply for Distinguished Editor of the Florida District of Key Club International. </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22</a:t>
            </a:fld>
            <a:endParaRPr lang="en-US" dirty="0"/>
          </a:p>
        </p:txBody>
      </p:sp>
    </p:spTree>
    <p:extLst>
      <p:ext uri="{BB962C8B-B14F-4D97-AF65-F5344CB8AC3E}">
        <p14:creationId xmlns:p14="http://schemas.microsoft.com/office/powerpoint/2010/main" val="405982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Editors serve</a:t>
            </a:r>
            <a:r>
              <a:rPr lang="en-US" baseline="0" dirty="0"/>
              <a:t> as the public relations officer for their club.</a:t>
            </a:r>
          </a:p>
          <a:p>
            <a:pPr marL="171450" indent="-171450">
              <a:buFont typeface="Arial" panose="020B0604020202020204" pitchFamily="34" charset="0"/>
              <a:buChar char="•"/>
            </a:pPr>
            <a:r>
              <a:rPr lang="en-US" dirty="0"/>
              <a:t>The editor makes sure the club, and even the public, is informed of the service Key Club renders. </a:t>
            </a:r>
          </a:p>
          <a:p>
            <a:pPr marL="171450" indent="-171450">
              <a:buFont typeface="Arial" panose="020B0604020202020204" pitchFamily="34" charset="0"/>
              <a:buChar char="•"/>
            </a:pPr>
            <a:r>
              <a:rPr lang="en-US" dirty="0"/>
              <a:t>The club editor works alongside the secretary to be an informed officer and to use the correct and necessary information for newsletters, fliers, bulletins, and other publicity pieces. </a:t>
            </a:r>
          </a:p>
          <a:p>
            <a:pPr marL="171450" indent="-171450">
              <a:buFont typeface="Arial" panose="020B0604020202020204" pitchFamily="34" charset="0"/>
              <a:buChar char="•"/>
            </a:pPr>
            <a:r>
              <a:rPr lang="en-US" dirty="0"/>
              <a:t>Club editors have the responsibility of making Key Club known within their school and their community;</a:t>
            </a:r>
            <a:r>
              <a:rPr lang="en-US" baseline="0" dirty="0"/>
              <a:t> this promotes your club and is a great way of getting prospective members as well.</a:t>
            </a:r>
            <a:endParaRPr lang="en-US" dirty="0"/>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a:t>
            </a:fld>
            <a:endParaRPr lang="en-US" dirty="0"/>
          </a:p>
        </p:txBody>
      </p:sp>
    </p:spTree>
    <p:extLst>
      <p:ext uri="{BB962C8B-B14F-4D97-AF65-F5344CB8AC3E}">
        <p14:creationId xmlns:p14="http://schemas.microsoft.com/office/powerpoint/2010/main" val="3134517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criteria</a:t>
            </a:r>
            <a:r>
              <a:rPr lang="en-US" baseline="0" dirty="0"/>
              <a:t> may be slightly modified later in the year, however you should use it as a guideline until the 2016-2017 Distinguished Editor eligibility requirements are set.</a:t>
            </a:r>
          </a:p>
          <a:p>
            <a:pPr marL="171450" indent="-171450">
              <a:buFont typeface="Arial" panose="020B0604020202020204" pitchFamily="34" charset="0"/>
              <a:buChar char="•"/>
            </a:pPr>
            <a:r>
              <a:rPr lang="en-US" baseline="0" dirty="0"/>
              <a:t>Remember to look at last year’s application form (on the Key Club website under Awards &amp; Contests) for other requirements, such as the recommendation letters. </a:t>
            </a:r>
          </a:p>
          <a:p>
            <a:pPr marL="171450" indent="-171450">
              <a:buFont typeface="Arial" panose="020B0604020202020204" pitchFamily="34" charset="0"/>
              <a:buChar char="•"/>
            </a:pPr>
            <a:r>
              <a:rPr lang="en-US" baseline="0" dirty="0"/>
              <a:t>Keep in mind that the more active you are with your club, the better your application will look. </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23</a:t>
            </a:fld>
            <a:endParaRPr lang="en-US" dirty="0"/>
          </a:p>
        </p:txBody>
      </p:sp>
    </p:spTree>
    <p:extLst>
      <p:ext uri="{BB962C8B-B14F-4D97-AF65-F5344CB8AC3E}">
        <p14:creationId xmlns:p14="http://schemas.microsoft.com/office/powerpoint/2010/main" val="336831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24</a:t>
            </a:fld>
            <a:endParaRPr lang="en-US" dirty="0"/>
          </a:p>
        </p:txBody>
      </p:sp>
    </p:spTree>
    <p:extLst>
      <p:ext uri="{BB962C8B-B14F-4D97-AF65-F5344CB8AC3E}">
        <p14:creationId xmlns:p14="http://schemas.microsoft.com/office/powerpoint/2010/main" val="273271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a:t>
            </a:r>
            <a:r>
              <a:rPr lang="en-US" baseline="0" dirty="0"/>
              <a:t> on the Florida Key Club Website’s Awards &amp; Contests page to find the 2017 Distinguished Editor application and deadline.</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25</a:t>
            </a:fld>
            <a:endParaRPr lang="en-US" dirty="0"/>
          </a:p>
        </p:txBody>
      </p:sp>
    </p:spTree>
    <p:extLst>
      <p:ext uri="{BB962C8B-B14F-4D97-AF65-F5344CB8AC3E}">
        <p14:creationId xmlns:p14="http://schemas.microsoft.com/office/powerpoint/2010/main" val="4285609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Governor’s Project this year</a:t>
            </a:r>
            <a:r>
              <a:rPr lang="en-US" baseline="0" dirty="0"/>
              <a:t> is called Feeding Our Future.</a:t>
            </a:r>
          </a:p>
          <a:p>
            <a:r>
              <a:rPr lang="en-US" baseline="0" dirty="0"/>
              <a:t>This project circulates around the idea that through Key Club involvement in the community, students can alleviate the hungry, help the homeless, and even “feed” the minds of the future generations. </a:t>
            </a:r>
          </a:p>
          <a:p>
            <a:r>
              <a:rPr lang="en-US" baseline="0" dirty="0"/>
              <a:t>It was started by Governor Martha Grace Hagan</a:t>
            </a:r>
          </a:p>
          <a:p>
            <a:endParaRPr lang="en-US" baseline="0" dirty="0"/>
          </a:p>
          <a:p>
            <a:r>
              <a:rPr lang="en-US" baseline="0" dirty="0"/>
              <a:t>*ask audience* What are some projects you could do to get involved?</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In your newsletters, write stories about the Governor’s Projects you did. That way, members who weren’t able to go to the projects can see what you’ve done.</a:t>
            </a:r>
          </a:p>
          <a:p>
            <a:pPr marL="171450" indent="-171450">
              <a:buFont typeface="Arial" panose="020B0604020202020204" pitchFamily="34" charset="0"/>
              <a:buChar char="•"/>
            </a:pPr>
            <a:r>
              <a:rPr lang="en-US" dirty="0"/>
              <a:t>Show off to the entire district! Submit articles to TSS and brag about what your club did to help the homeless,</a:t>
            </a:r>
            <a:r>
              <a:rPr lang="en-US" baseline="0" dirty="0"/>
              <a:t> hungry, or children’s education and participate in the Governor’s Project.</a:t>
            </a:r>
          </a:p>
          <a:p>
            <a:pPr marL="171450" indent="-171450">
              <a:buFont typeface="Arial" panose="020B0604020202020204" pitchFamily="34" charset="0"/>
              <a:buChar char="•"/>
            </a:pPr>
            <a:r>
              <a:rPr lang="en-US" baseline="0" dirty="0"/>
              <a:t>Promote Feeding Our Future on social media by using the hashtag. Your photos may end up in TSS or other district publications.</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LTG’s email is “division (division number) @floridakeyclub.org.</a:t>
            </a:r>
          </a:p>
        </p:txBody>
      </p:sp>
      <p:sp>
        <p:nvSpPr>
          <p:cNvPr id="4" name="Slide Number Placeholder 3"/>
          <p:cNvSpPr>
            <a:spLocks noGrp="1"/>
          </p:cNvSpPr>
          <p:nvPr>
            <p:ph type="sldNum" sz="quarter" idx="10"/>
          </p:nvPr>
        </p:nvSpPr>
        <p:spPr/>
        <p:txBody>
          <a:bodyPr/>
          <a:lstStyle/>
          <a:p>
            <a:fld id="{7BDFC85E-5599-3B4D-BA15-5C3CDA7AC672}" type="slidenum">
              <a:rPr lang="en-US" smtClean="0"/>
              <a:pPr/>
              <a:t>28</a:t>
            </a:fld>
            <a:endParaRPr lang="en-US" dirty="0"/>
          </a:p>
        </p:txBody>
      </p:sp>
    </p:spTree>
    <p:extLst>
      <p:ext uri="{BB962C8B-B14F-4D97-AF65-F5344CB8AC3E}">
        <p14:creationId xmlns:p14="http://schemas.microsoft.com/office/powerpoint/2010/main" val="337263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school year, the District</a:t>
            </a:r>
            <a:r>
              <a:rPr lang="en-US" baseline="0" dirty="0"/>
              <a:t> Editor will send you emails regarding your editor duties for the year including reminders on certain tasks and tips on ways to become an active and efficient editor for your club.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District Editor and your LTG will be your guides throughout your term and you should talk with them about any struggles, questions, or suggestions you may have about your duties.</a:t>
            </a:r>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3</a:t>
            </a:fld>
            <a:endParaRPr lang="en-US" dirty="0"/>
          </a:p>
        </p:txBody>
      </p:sp>
    </p:spTree>
    <p:extLst>
      <p:ext uri="{BB962C8B-B14F-4D97-AF65-F5344CB8AC3E}">
        <p14:creationId xmlns:p14="http://schemas.microsoft.com/office/powerpoint/2010/main" val="301745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general weekly responsibilities of the Editor.</a:t>
            </a:r>
          </a:p>
          <a:p>
            <a:endParaRPr lang="en-US" baseline="0" dirty="0"/>
          </a:p>
          <a:p>
            <a:r>
              <a:rPr lang="en-US" baseline="0" dirty="0"/>
              <a:t>However, each club is different and may have different standards or duties for the club editor. Such tasks should be discussed with club board and faculty advisor.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4</a:t>
            </a:fld>
            <a:endParaRPr lang="en-US" dirty="0"/>
          </a:p>
        </p:txBody>
      </p:sp>
    </p:spTree>
    <p:extLst>
      <p:ext uri="{BB962C8B-B14F-4D97-AF65-F5344CB8AC3E}">
        <p14:creationId xmlns:p14="http://schemas.microsoft.com/office/powerpoint/2010/main" val="267347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Stay in contact with the District Editor &amp; be attentive to his/her requests and tips.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She</a:t>
            </a:r>
            <a:r>
              <a:rPr lang="en-US" sz="1200" baseline="0" dirty="0"/>
              <a:t> will likely be reminding you all to be sending in your articles </a:t>
            </a:r>
            <a:r>
              <a:rPr lang="en-US" sz="1200" dirty="0"/>
              <a:t>regarding projects and new ideas from your club</a:t>
            </a:r>
            <a:r>
              <a:rPr lang="en-US" sz="1200" baseline="0" dirty="0"/>
              <a:t> along with any photos that complement the article. These could then be featured in our district’s monthly magazine, The Sunshine Source (TSS).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Additionally, if you upload photos of events/meetings to your social media, for example Instagram, with the hashtag #</a:t>
            </a:r>
            <a:r>
              <a:rPr lang="en-US" sz="1200" baseline="0" dirty="0" err="1"/>
              <a:t>FLKeyClub</a:t>
            </a:r>
            <a:r>
              <a:rPr lang="en-US" sz="1200" baseline="0" dirty="0"/>
              <a:t>, than your photo may be features in the following issue of TSS.</a:t>
            </a: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5</a:t>
            </a:fld>
            <a:endParaRPr lang="en-US" dirty="0"/>
          </a:p>
        </p:txBody>
      </p:sp>
    </p:spTree>
    <p:extLst>
      <p:ext uri="{BB962C8B-B14F-4D97-AF65-F5344CB8AC3E}">
        <p14:creationId xmlns:p14="http://schemas.microsoft.com/office/powerpoint/2010/main" val="279624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better train your successor, it is advised to </a:t>
            </a:r>
            <a:r>
              <a:rPr lang="en-US" sz="1200" baseline="0" dirty="0"/>
              <a:t>s</a:t>
            </a:r>
            <a:r>
              <a:rPr lang="en-US" sz="1200" dirty="0"/>
              <a:t>ave all published newsletters, signs, calendars, and banners for the next club editor to use as a reference.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Use</a:t>
            </a:r>
            <a:r>
              <a:rPr lang="en-US" baseline="0" dirty="0"/>
              <a:t> event/meeting pictures and documentation to create the </a:t>
            </a:r>
            <a:r>
              <a:rPr lang="en-US" dirty="0"/>
              <a:t>scrapbook. This</a:t>
            </a:r>
            <a:r>
              <a:rPr lang="en-US" baseline="0" dirty="0"/>
              <a:t> can then be </a:t>
            </a:r>
            <a:r>
              <a:rPr lang="en-US" dirty="0"/>
              <a:t>entered in the district’s</a:t>
            </a:r>
            <a:r>
              <a:rPr lang="en-US" baseline="0" dirty="0"/>
              <a:t> club scrapbook competition, Year In Review: Scrapbook, at DCON. You can look into this contest and others on the Florida Key Club website under the Service and Programs tab and Award &amp; Contests label.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As editors, be sure to look into these contests. You don’t have to complete each project yourselves if you do not want, but please assist your club in making the projects as you will have access to the information/pictures they may require.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6</a:t>
            </a:fld>
            <a:endParaRPr lang="en-US" dirty="0"/>
          </a:p>
        </p:txBody>
      </p:sp>
    </p:spTree>
    <p:extLst>
      <p:ext uri="{BB962C8B-B14F-4D97-AF65-F5344CB8AC3E}">
        <p14:creationId xmlns:p14="http://schemas.microsoft.com/office/powerpoint/2010/main" val="295488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Club</a:t>
            </a:r>
            <a:r>
              <a:rPr lang="en-US" baseline="0" dirty="0"/>
              <a:t> editors are officers and should be aware of the club bylaws.</a:t>
            </a:r>
            <a:endParaRPr lang="en-US" dirty="0"/>
          </a:p>
          <a:p>
            <a:endParaRPr lang="en-US" dirty="0"/>
          </a:p>
          <a:p>
            <a:r>
              <a:rPr lang="en-US" dirty="0"/>
              <a:t>IF</a:t>
            </a:r>
            <a:r>
              <a:rPr lang="en-US" baseline="0" dirty="0"/>
              <a:t> the bylaws are violated, a club can face serious consequences. </a:t>
            </a:r>
          </a:p>
          <a:p>
            <a:endParaRPr lang="en-US" baseline="0" dirty="0"/>
          </a:p>
          <a:p>
            <a:r>
              <a:rPr lang="en-US" baseline="0" dirty="0"/>
              <a:t>Amendments to the Bylaws can be made through a club vote. The amendment must be proposed prior to a meeting then voted on at a normal club meeting. </a:t>
            </a:r>
            <a:endParaRPr lang="en-US" dirty="0"/>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editor should be</a:t>
            </a:r>
            <a:r>
              <a:rPr lang="en-US" baseline="0" dirty="0"/>
              <a:t> informed when the Sunshine Source has been released to then inform club members.</a:t>
            </a:r>
          </a:p>
          <a:p>
            <a:endParaRPr lang="en-US" baseline="0" dirty="0"/>
          </a:p>
          <a:p>
            <a:r>
              <a:rPr lang="en-US" baseline="0" dirty="0"/>
              <a:t>Even though this is a newsletter for the entire District , it still gives an idea of the kind of information a club newsletter should contain.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entury Gothic"/>
                <a:ea typeface="Arial" charset="0"/>
                <a:cs typeface="Century Gothic"/>
              </a:rPr>
              <a:t>District wide online magazine created by our District Editor Jada Mohammed.</a:t>
            </a:r>
            <a:endParaRPr kumimoji="0" lang="en-US" sz="1200" b="0" i="0" u="none" strike="noStrike" kern="1200" cap="none" spc="0" normalizeH="0" noProof="0" dirty="0">
              <a:ln>
                <a:noFill/>
              </a:ln>
              <a:solidFill>
                <a:srgbClr val="000000"/>
              </a:solidFill>
              <a:effectLst/>
              <a:uLnTx/>
              <a:uFillTx/>
              <a:latin typeface="Century Gothic"/>
              <a:ea typeface="Arial" charset="0"/>
              <a:cs typeface="Century Gothic"/>
            </a:endParaRPr>
          </a:p>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8</a:t>
            </a:fld>
            <a:endParaRPr lang="en-US" dirty="0"/>
          </a:p>
        </p:txBody>
      </p:sp>
    </p:spTree>
    <p:extLst>
      <p:ext uri="{BB962C8B-B14F-4D97-AF65-F5344CB8AC3E}">
        <p14:creationId xmlns:p14="http://schemas.microsoft.com/office/powerpoint/2010/main" val="409917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C85E-5599-3B4D-BA15-5C3CDA7AC672}" type="slidenum">
              <a:rPr lang="en-US" smtClean="0"/>
              <a:pPr/>
              <a:t>9</a:t>
            </a:fld>
            <a:endParaRPr lang="en-US" dirty="0"/>
          </a:p>
        </p:txBody>
      </p:sp>
    </p:spTree>
    <p:extLst>
      <p:ext uri="{BB962C8B-B14F-4D97-AF65-F5344CB8AC3E}">
        <p14:creationId xmlns:p14="http://schemas.microsoft.com/office/powerpoint/2010/main" val="261002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1643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05997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40895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91841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03853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1568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82000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50646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387752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103141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45D5-1D18-3647-B7DF-DE0A2193458C}"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353001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245D5-1D18-3647-B7DF-DE0A2193458C}" type="datetimeFigureOut">
              <a:rPr lang="en-US" smtClean="0"/>
              <a:pPr/>
              <a:t>9/22/2016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302E6-8F20-5247-9636-D5682AB66F88}" type="slidenum">
              <a:rPr lang="en-US" smtClean="0"/>
              <a:pPr/>
              <a:t>‹#›</a:t>
            </a:fld>
            <a:endParaRPr lang="en-US" dirty="0"/>
          </a:p>
        </p:txBody>
      </p:sp>
    </p:spTree>
    <p:extLst>
      <p:ext uri="{BB962C8B-B14F-4D97-AF65-F5344CB8AC3E}">
        <p14:creationId xmlns:p14="http://schemas.microsoft.com/office/powerpoint/2010/main" val="207256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hyperlink" Target="mailto:division__@floridakeyclub.org" TargetMode="External"/><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floridakeyclub.org/" TargetMode="External"/><Relationship Id="rId4" Type="http://schemas.openxmlformats.org/officeDocument/2006/relationships/image" Target="../media/image1.png"/><Relationship Id="rId9" Type="http://schemas.openxmlformats.org/officeDocument/2006/relationships/hyperlink" Target="mailto:editor@floridakeyclub.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editor@floridakeyclub.or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92629" y="1147446"/>
            <a:ext cx="6958742" cy="3515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0" b="0" i="0" u="none" strike="noStrike" kern="1200" cap="none" spc="0" normalizeH="0" baseline="0" noProof="0" dirty="0">
                <a:ln>
                  <a:noFill/>
                </a:ln>
                <a:effectLst/>
                <a:uLnTx/>
                <a:uFillTx/>
                <a:latin typeface="Goudy Old Style" panose="02020502050305020303" pitchFamily="18" charset="0"/>
                <a:ea typeface="Arial" charset="0"/>
                <a:cs typeface="Arial" charset="0"/>
              </a:rPr>
              <a:t>Club Editor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4"/>
          <a:stretch>
            <a:fillRect/>
          </a:stretch>
        </p:blipFill>
        <p:spPr>
          <a:xfrm>
            <a:off x="452940" y="1078992"/>
            <a:ext cx="1658110" cy="1024127"/>
          </a:xfrm>
          <a:prstGeom prst="rect">
            <a:avLst/>
          </a:prstGeom>
        </p:spPr>
      </p:pic>
      <p:pic>
        <p:nvPicPr>
          <p:cNvPr id="1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25203"/>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86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noGrp="1"/>
          </p:cNvSpPr>
          <p:nvPr>
            <p:ph idx="1"/>
          </p:nvPr>
        </p:nvSpPr>
        <p:spPr bwMode="auto">
          <a:xfrm>
            <a:off x="38100" y="1299454"/>
            <a:ext cx="9142476" cy="3843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300" b="0" i="0" u="none" strike="noStrike" kern="1200" cap="none" spc="0" normalizeH="0" baseline="0" noProof="0" dirty="0">
                <a:ln>
                  <a:noFill/>
                </a:ln>
                <a:solidFill>
                  <a:srgbClr val="000000"/>
                </a:solidFill>
                <a:effectLst/>
                <a:uLnTx/>
                <a:uFillTx/>
                <a:latin typeface="Century Gothic"/>
                <a:ea typeface="Arial" charset="0"/>
                <a:cs typeface="Century Gothic"/>
              </a:rPr>
              <a:t>Improve club communication</a:t>
            </a: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300" b="0" i="0" u="none" strike="noStrike" kern="1200" cap="none" spc="0" normalizeH="0" noProof="0" dirty="0">
                <a:ln>
                  <a:noFill/>
                </a:ln>
                <a:solidFill>
                  <a:srgbClr val="000000"/>
                </a:solidFill>
                <a:effectLst/>
                <a:uLnTx/>
                <a:uFillTx/>
                <a:latin typeface="Century Gothic"/>
                <a:ea typeface="Arial" charset="0"/>
                <a:cs typeface="Century Gothic"/>
              </a:rPr>
              <a:t>Keep members interested</a:t>
            </a: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300" b="0" i="0" u="none" strike="noStrike" kern="1200" cap="none" spc="0" normalizeH="0" noProof="0" dirty="0">
                <a:ln>
                  <a:noFill/>
                </a:ln>
                <a:solidFill>
                  <a:srgbClr val="000000"/>
                </a:solidFill>
                <a:effectLst/>
                <a:uLnTx/>
                <a:uFillTx/>
                <a:latin typeface="Century Gothic"/>
                <a:ea typeface="Arial" charset="0"/>
                <a:cs typeface="Century Gothic"/>
              </a:rPr>
              <a:t>Advertise your own service projects, Divisional Council Meetings</a:t>
            </a:r>
            <a:r>
              <a:rPr lang="en-US" sz="2300" dirty="0">
                <a:solidFill>
                  <a:srgbClr val="000000"/>
                </a:solidFill>
                <a:latin typeface="Century Gothic"/>
                <a:ea typeface="Arial" charset="0"/>
                <a:cs typeface="Century Gothic"/>
              </a:rPr>
              <a:t>, and other division and/or district events (DCON, Spring Zone Rally, etc.)</a:t>
            </a:r>
            <a:endParaRPr kumimoji="0" lang="en-US" sz="2300" b="0" i="0" u="none" strike="noStrike" kern="1200" cap="none" spc="0" normalizeH="0" noProof="0" dirty="0">
              <a:ln>
                <a:noFill/>
              </a:ln>
              <a:solidFill>
                <a:srgbClr val="000000"/>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4"/>
          <a:stretch>
            <a:fillRect/>
          </a:stretch>
        </p:blipFill>
        <p:spPr>
          <a:xfrm>
            <a:off x="7378213" y="5957307"/>
            <a:ext cx="956895" cy="591023"/>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451459"/>
            <a:ext cx="9180576"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Why Newsletters? </a:t>
            </a:r>
          </a:p>
        </p:txBody>
      </p:sp>
      <p:pic>
        <p:nvPicPr>
          <p:cNvPr id="10" name="Picture 9" descr="stamp logo no background.png"/>
          <p:cNvPicPr>
            <a:picLocks noChangeAspect="1"/>
          </p:cNvPicPr>
          <p:nvPr/>
        </p:nvPicPr>
        <p:blipFill>
          <a:blip r:embed="rId4"/>
          <a:stretch>
            <a:fillRect/>
          </a:stretch>
        </p:blipFill>
        <p:spPr>
          <a:xfrm>
            <a:off x="7809836" y="4268289"/>
            <a:ext cx="1261560" cy="779199"/>
          </a:xfrm>
          <a:prstGeom prst="rect">
            <a:avLst/>
          </a:prstGeom>
        </p:spPr>
      </p:pic>
    </p:spTree>
    <p:extLst>
      <p:ext uri="{BB962C8B-B14F-4D97-AF65-F5344CB8AC3E}">
        <p14:creationId xmlns:p14="http://schemas.microsoft.com/office/powerpoint/2010/main" val="259976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noGrp="1"/>
          </p:cNvSpPr>
          <p:nvPr>
            <p:ph idx="1"/>
          </p:nvPr>
        </p:nvSpPr>
        <p:spPr bwMode="auto">
          <a:xfrm>
            <a:off x="201581" y="1434109"/>
            <a:ext cx="5407216" cy="3194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DO include pictures from past events</a:t>
            </a:r>
          </a:p>
          <a:p>
            <a:pPr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adhere to Key Club graphic standards </a:t>
            </a:r>
          </a:p>
          <a:p>
            <a:pPr marR="0" lvl="0"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DO include a message from your president </a:t>
            </a:r>
            <a:endParaRPr lang="en-US" sz="2400" dirty="0">
              <a:solidFill>
                <a:srgbClr val="000000"/>
              </a:solidFill>
              <a:latin typeface="Century Gothic"/>
              <a:ea typeface="Arial" charset="0"/>
              <a:cs typeface="Century Gothic"/>
            </a:endParaRPr>
          </a:p>
          <a:p>
            <a:pPr marR="0" lvl="0"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DO add information for future events</a:t>
            </a:r>
            <a:endParaRPr lang="en-US" sz="2400" dirty="0">
              <a:solidFill>
                <a:srgbClr val="000000"/>
              </a:solidFill>
              <a:latin typeface="Century Gothic"/>
              <a:ea typeface="Arial" charset="0"/>
              <a:cs typeface="Century Gothic"/>
            </a:endParaRPr>
          </a:p>
          <a:p>
            <a:pPr marL="0" marR="0" lvl="0" indent="0" defTabSz="914400" rtl="0" eaLnBrk="1" fontAlgn="base" latinLnBrk="0" hangingPunct="1">
              <a:lnSpc>
                <a:spcPct val="100000"/>
              </a:lnSpc>
              <a:spcBef>
                <a:spcPct val="20000"/>
              </a:spcBef>
              <a:spcAft>
                <a:spcPct val="0"/>
              </a:spcAft>
              <a:buClr>
                <a:srgbClr val="3366FF"/>
              </a:buClr>
              <a:buSzPct val="100000"/>
              <a:buNone/>
              <a:tabLst/>
              <a:defRPr/>
            </a:pPr>
            <a:endParaRPr lang="en-US" sz="1800" dirty="0">
              <a:solidFill>
                <a:srgbClr val="000000"/>
              </a:solidFill>
              <a:latin typeface="Century Gothic"/>
              <a:ea typeface="Arial" charset="0"/>
              <a:cs typeface="Century Gothic"/>
            </a:endParaRPr>
          </a:p>
          <a:p>
            <a:pPr marL="342900" marR="0" lvl="0" indent="-342900" defTabSz="914400" rtl="0" eaLnBrk="1" fontAlgn="base" latinLnBrk="0" hangingPunct="1">
              <a:lnSpc>
                <a:spcPct val="100000"/>
              </a:lnSpc>
              <a:spcBef>
                <a:spcPct val="20000"/>
              </a:spcBef>
              <a:spcAft>
                <a:spcPct val="0"/>
              </a:spcAft>
              <a:buClrTx/>
              <a:buSzPct val="100000"/>
              <a:buBlip>
                <a:blip r:embed="rId4"/>
              </a:buBlip>
              <a:tabLst/>
              <a:defRPr/>
            </a:pPr>
            <a:endParaRPr kumimoji="0" lang="en-US" sz="18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41400" y="415194"/>
            <a:ext cx="7061200" cy="1015663"/>
          </a:xfrm>
          <a:prstGeom prst="rect">
            <a:avLst/>
          </a:prstGeom>
        </p:spPr>
        <p:txBody>
          <a:bodyPr wrap="square">
            <a:spAutoFit/>
          </a:bodyPr>
          <a:lstStyle/>
          <a:p>
            <a:pPr algn="ctr"/>
            <a:r>
              <a:rPr lang="en-US" sz="6000" b="1" dirty="0">
                <a:solidFill>
                  <a:srgbClr val="000000"/>
                </a:solidFill>
                <a:effectLst>
                  <a:outerShdw blurRad="50800" algn="ctr">
                    <a:srgbClr val="000000">
                      <a:alpha val="43000"/>
                    </a:srgbClr>
                  </a:outerShdw>
                </a:effectLst>
                <a:latin typeface="Century Gothic"/>
                <a:cs typeface="Century Gothic"/>
              </a:rPr>
              <a:t>Do</a:t>
            </a:r>
          </a:p>
        </p:txBody>
      </p:sp>
      <p:pic>
        <p:nvPicPr>
          <p:cNvPr id="7" name="Picture 6" descr="stamp logo no background.png"/>
          <p:cNvPicPr>
            <a:picLocks noChangeAspect="1"/>
          </p:cNvPicPr>
          <p:nvPr/>
        </p:nvPicPr>
        <p:blipFill>
          <a:blip r:embed="rId7"/>
          <a:stretch>
            <a:fillRect/>
          </a:stretch>
        </p:blipFill>
        <p:spPr>
          <a:xfrm>
            <a:off x="7698290" y="4151370"/>
            <a:ext cx="1261560" cy="779199"/>
          </a:xfrm>
          <a:prstGeom prst="rect">
            <a:avLst/>
          </a:prstGeom>
        </p:spPr>
      </p:pic>
      <p:sp>
        <p:nvSpPr>
          <p:cNvPr id="2" name="TextBox 1"/>
          <p:cNvSpPr txBox="1"/>
          <p:nvPr/>
        </p:nvSpPr>
        <p:spPr>
          <a:xfrm>
            <a:off x="5760720" y="1476981"/>
            <a:ext cx="3199130" cy="2733056"/>
          </a:xfrm>
          <a:prstGeom prst="rect">
            <a:avLst/>
          </a:prstGeom>
          <a:noFill/>
        </p:spPr>
        <p:txBody>
          <a:bodyPr wrap="square" rtlCol="0">
            <a:spAutoFit/>
          </a:bodyPr>
          <a:lstStyle/>
          <a:p>
            <a:pPr marL="342900" lvl="0" indent="-342900" defTabSz="914400" fontAlgn="base">
              <a:spcBef>
                <a:spcPct val="20000"/>
              </a:spcBef>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send out by email </a:t>
            </a:r>
          </a:p>
          <a:p>
            <a:pPr marL="342900" lvl="0" indent="-342900" defTabSz="914400" fontAlgn="base">
              <a:spcBef>
                <a:spcPct val="20000"/>
              </a:spcBef>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create catchy title</a:t>
            </a:r>
          </a:p>
          <a:p>
            <a:pPr marL="342900" lvl="0" indent="-342900" defTabSz="914400" fontAlgn="base">
              <a:spcBef>
                <a:spcPct val="20000"/>
              </a:spcBef>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DO include Key Club logos</a:t>
            </a:r>
          </a:p>
          <a:p>
            <a:endParaRPr lang="en-US" dirty="0"/>
          </a:p>
        </p:txBody>
      </p:sp>
    </p:spTree>
    <p:extLst>
      <p:ext uri="{BB962C8B-B14F-4D97-AF65-F5344CB8AC3E}">
        <p14:creationId xmlns:p14="http://schemas.microsoft.com/office/powerpoint/2010/main" val="381579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 y="1361770"/>
            <a:ext cx="4467650" cy="363349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Don</a:t>
            </a:r>
            <a:r>
              <a:rPr lang="fr-FR" sz="2600" dirty="0">
                <a:solidFill>
                  <a:srgbClr val="000000"/>
                </a:solidFill>
                <a:latin typeface="Century Gothic"/>
                <a:ea typeface="Arial" charset="0"/>
                <a:cs typeface="Century Gothic"/>
              </a:rPr>
              <a:t>’</a:t>
            </a:r>
            <a:r>
              <a:rPr lang="en-US" sz="2600" dirty="0">
                <a:solidFill>
                  <a:srgbClr val="000000"/>
                </a:solidFill>
                <a:latin typeface="Century Gothic"/>
                <a:ea typeface="Arial" charset="0"/>
                <a:cs typeface="Century Gothic"/>
              </a:rPr>
              <a:t>t make your newsletter excessively long.  </a:t>
            </a: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Don</a:t>
            </a:r>
            <a:r>
              <a:rPr lang="fr-FR" sz="2600" dirty="0">
                <a:solidFill>
                  <a:srgbClr val="000000"/>
                </a:solidFill>
                <a:latin typeface="Century Gothic"/>
                <a:ea typeface="Arial" charset="0"/>
                <a:cs typeface="Century Gothic"/>
              </a:rPr>
              <a:t>’</a:t>
            </a:r>
            <a:r>
              <a:rPr lang="en-US" sz="2600" dirty="0">
                <a:solidFill>
                  <a:srgbClr val="000000"/>
                </a:solidFill>
                <a:latin typeface="Century Gothic"/>
                <a:ea typeface="Arial" charset="0"/>
                <a:cs typeface="Century Gothic"/>
              </a:rPr>
              <a:t>t leave it to the last minute to complete.</a:t>
            </a: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Don’t make the pages too cluttered </a:t>
            </a:r>
          </a:p>
          <a:p>
            <a:pPr marL="0" indent="0" defTabSz="914400" fontAlgn="base">
              <a:spcAft>
                <a:spcPct val="0"/>
              </a:spcAft>
              <a:buSzPct val="100000"/>
              <a:buNone/>
              <a:defRPr/>
            </a:pPr>
            <a:endParaRPr lang="en-US" sz="2000" dirty="0">
              <a:solidFill>
                <a:srgbClr val="1F497D"/>
              </a:solidFill>
              <a:latin typeface="Century Gothic"/>
              <a:ea typeface="Arial" charset="0"/>
              <a:cs typeface="Century Gothic"/>
            </a:endParaRPr>
          </a:p>
        </p:txBody>
      </p:sp>
      <p:pic>
        <p:nvPicPr>
          <p:cNvPr id="7" name="Picture 6" descr="stamp logo no background.png"/>
          <p:cNvPicPr>
            <a:picLocks noChangeAspect="1"/>
          </p:cNvPicPr>
          <p:nvPr/>
        </p:nvPicPr>
        <p:blipFill>
          <a:blip r:embed="rId3"/>
          <a:stretch>
            <a:fillRect/>
          </a:stretch>
        </p:blipFill>
        <p:spPr>
          <a:xfrm>
            <a:off x="8187105" y="6266977"/>
            <a:ext cx="956895"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25592" y="438440"/>
            <a:ext cx="6782841" cy="923330"/>
          </a:xfrm>
          <a:prstGeom prst="rect">
            <a:avLst/>
          </a:prstGeom>
          <a:noFill/>
        </p:spPr>
        <p:txBody>
          <a:bodyPr wrap="square" rtlCol="0">
            <a:spAutoFit/>
          </a:bodyPr>
          <a:lstStyle/>
          <a:p>
            <a:pPr algn="ctr"/>
            <a:r>
              <a:rPr lang="en-US" sz="5400" b="1" dirty="0">
                <a:latin typeface="Century Gothic"/>
                <a:cs typeface="Century Gothic"/>
              </a:rPr>
              <a:t>Don’t</a:t>
            </a:r>
          </a:p>
        </p:txBody>
      </p:sp>
      <p:pic>
        <p:nvPicPr>
          <p:cNvPr id="10" name="Picture 9" descr="stamp logo no background.png"/>
          <p:cNvPicPr>
            <a:picLocks noChangeAspect="1"/>
          </p:cNvPicPr>
          <p:nvPr/>
        </p:nvPicPr>
        <p:blipFill>
          <a:blip r:embed="rId3"/>
          <a:stretch>
            <a:fillRect/>
          </a:stretch>
        </p:blipFill>
        <p:spPr>
          <a:xfrm>
            <a:off x="7698290" y="4151370"/>
            <a:ext cx="1261560" cy="779199"/>
          </a:xfrm>
          <a:prstGeom prst="rect">
            <a:avLst/>
          </a:prstGeom>
        </p:spPr>
      </p:pic>
      <p:sp>
        <p:nvSpPr>
          <p:cNvPr id="2" name="TextBox 1"/>
          <p:cNvSpPr txBox="1"/>
          <p:nvPr/>
        </p:nvSpPr>
        <p:spPr>
          <a:xfrm>
            <a:off x="4785313" y="1361770"/>
            <a:ext cx="4892087" cy="3416320"/>
          </a:xfrm>
          <a:prstGeom prst="rect">
            <a:avLst/>
          </a:prstGeom>
          <a:noFill/>
        </p:spPr>
        <p:txBody>
          <a:bodyPr wrap="square" rtlCol="0">
            <a:spAutoFit/>
          </a:bodyPr>
          <a:lstStyle/>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  Don’t alter the Key        Club logo or graphics</a:t>
            </a:r>
          </a:p>
          <a:p>
            <a:pPr lvl="0" defTabSz="914400" fontAlgn="base">
              <a:spcAft>
                <a:spcPct val="0"/>
              </a:spcAft>
              <a:buSzPct val="100000"/>
              <a:buFont typeface="Wingdings" panose="05000000000000000000" pitchFamily="2" charset="2"/>
              <a:buChar char="§"/>
              <a:defRPr/>
            </a:pPr>
            <a:endParaRPr lang="en-US" sz="8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  Don’t stress, just do your best!</a:t>
            </a:r>
          </a:p>
          <a:p>
            <a:pPr lvl="0" defTabSz="914400" fontAlgn="base">
              <a:spcAft>
                <a:spcPct val="0"/>
              </a:spcAft>
              <a:buSzPct val="100000"/>
              <a:buFont typeface="Wingdings" panose="05000000000000000000" pitchFamily="2" charset="2"/>
              <a:buChar char="§"/>
              <a:defRPr/>
            </a:pPr>
            <a:endParaRPr lang="en-US" sz="8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  Don’t use acronyms without typing the whole phrase out first. </a:t>
            </a:r>
          </a:p>
          <a:p>
            <a:endParaRPr lang="en-US" dirty="0"/>
          </a:p>
        </p:txBody>
      </p:sp>
    </p:spTree>
    <p:extLst>
      <p:ext uri="{BB962C8B-B14F-4D97-AF65-F5344CB8AC3E}">
        <p14:creationId xmlns:p14="http://schemas.microsoft.com/office/powerpoint/2010/main" val="273228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idx="1"/>
          </p:nvPr>
        </p:nvSpPr>
        <p:spPr bwMode="auto">
          <a:xfrm>
            <a:off x="237880" y="1203144"/>
            <a:ext cx="8721970" cy="4017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Ask your Lieutenant Governor for help </a:t>
            </a:r>
            <a:r>
              <a:rPr lang="en-US" sz="2600" dirty="0">
                <a:solidFill>
                  <a:srgbClr val="000000"/>
                </a:solidFill>
                <a:latin typeface="Century Gothic"/>
                <a:ea typeface="Arial" charset="0"/>
                <a:cs typeface="Century Gothic"/>
              </a:rPr>
              <a:t>or advice when needed.</a:t>
            </a:r>
            <a:endParaRPr kumimoji="0" lang="en-US" sz="2600" b="0" i="0" u="none" strike="noStrike" kern="1200" cap="none" spc="0" normalizeH="0" noProof="0" dirty="0">
              <a:ln>
                <a:noFill/>
              </a:ln>
              <a:solidFill>
                <a:srgbClr val="000000"/>
              </a:solidFill>
              <a:effectLst/>
              <a:uLnTx/>
              <a:uFillTx/>
              <a:latin typeface="Century Gothic"/>
              <a:ea typeface="Arial" charset="0"/>
              <a:cs typeface="Century Gothic"/>
            </a:endParaRP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lang="en-US" sz="2600" dirty="0">
                <a:solidFill>
                  <a:srgbClr val="000000"/>
                </a:solidFill>
                <a:latin typeface="Century Gothic"/>
                <a:ea typeface="Arial" charset="0"/>
                <a:cs typeface="Century Gothic"/>
              </a:rPr>
              <a:t>Stick to a schedule when publishing newsletters. </a:t>
            </a: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lang="en-US" sz="2600" dirty="0">
                <a:solidFill>
                  <a:srgbClr val="000000"/>
                </a:solidFill>
                <a:latin typeface="Century Gothic"/>
                <a:ea typeface="Arial" charset="0"/>
                <a:cs typeface="Century Gothic"/>
              </a:rPr>
              <a:t>Share your newsletter with your school, it will highlight all the great work your club has done.</a:t>
            </a:r>
          </a:p>
          <a:p>
            <a:pPr marR="0" lvl="0" algn="l" defTabSz="914400" rtl="0" eaLnBrk="1" fontAlgn="base" latinLnBrk="0" hangingPunct="1">
              <a:lnSpc>
                <a:spcPct val="100000"/>
              </a:lnSpc>
              <a:spcBef>
                <a:spcPct val="20000"/>
              </a:spcBef>
              <a:spcAft>
                <a:spcPct val="0"/>
              </a:spcAft>
              <a:buClr>
                <a:srgbClr val="3366FF"/>
              </a:buClr>
              <a:buSzPct val="100000"/>
              <a:buFont typeface="Wingdings" charset="2"/>
              <a:buChar char="v"/>
              <a:tabLst/>
              <a:defRPr/>
            </a:pPr>
            <a:endParaRPr kumimoji="0" lang="en-US" sz="2000" b="0" i="0" u="none" strike="noStrike" kern="1200" cap="none" spc="0" normalizeH="0" noProof="0" dirty="0">
              <a:ln>
                <a:noFill/>
              </a:ln>
              <a:solidFill>
                <a:srgbClr val="000000"/>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8187105" y="6266977"/>
            <a:ext cx="956895"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99326" y="553454"/>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General Tips</a:t>
            </a:r>
          </a:p>
        </p:txBody>
      </p:sp>
      <p:pic>
        <p:nvPicPr>
          <p:cNvPr id="10" name="Picture 9"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109453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 y="1311781"/>
            <a:ext cx="9652000" cy="4525963"/>
          </a:xfrm>
        </p:spPr>
        <p:txBody>
          <a:bodyPr>
            <a:normAutofit/>
          </a:bodyPr>
          <a:lstStyle/>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Take a look at your Divisional Newsletters (sent out by your Lieutenant Governor) for inspiration.</a:t>
            </a:r>
          </a:p>
          <a:p>
            <a:pPr lvl="0" defTabSz="914400" fontAlgn="base">
              <a:spcAft>
                <a:spcPct val="0"/>
              </a:spcAft>
              <a:buSzPct val="100000"/>
              <a:buFont typeface="Wingdings" panose="05000000000000000000" pitchFamily="2" charset="2"/>
              <a:buChar char="§"/>
              <a:defRPr/>
            </a:pPr>
            <a:endParaRPr lang="en-US" sz="12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Include pictures! You want your members to enjoy reading it.</a:t>
            </a:r>
          </a:p>
          <a:p>
            <a:pPr marL="0" lvl="0" indent="0" defTabSz="914400" fontAlgn="base">
              <a:spcAft>
                <a:spcPct val="0"/>
              </a:spcAft>
              <a:buSzPct val="100000"/>
              <a:buNone/>
              <a:defRPr/>
            </a:pPr>
            <a:endParaRPr lang="en-US" sz="1200" dirty="0">
              <a:solidFill>
                <a:srgbClr val="000000"/>
              </a:solidFill>
              <a:latin typeface="Century Gothic"/>
              <a:ea typeface="Arial" charset="0"/>
              <a:cs typeface="Century Gothic"/>
            </a:endParaRPr>
          </a:p>
          <a:p>
            <a:pPr lvl="0"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Make it colorful, yet pleasing to the eyes. </a:t>
            </a:r>
            <a:endParaRPr lang="en-US" sz="4800" dirty="0">
              <a:solidFill>
                <a:srgbClr val="000000"/>
              </a:solidFill>
              <a:latin typeface="Century Gothic"/>
              <a:ea typeface="Arial" charset="0"/>
              <a:cs typeface="Century Gothic"/>
            </a:endParaRPr>
          </a:p>
        </p:txBody>
      </p:sp>
      <p:pic>
        <p:nvPicPr>
          <p:cNvPr id="6" name="Picture 5" descr="stamp logo no background.png"/>
          <p:cNvPicPr>
            <a:picLocks noChangeAspect="1"/>
          </p:cNvPicPr>
          <p:nvPr/>
        </p:nvPicPr>
        <p:blipFill>
          <a:blip r:embed="rId4"/>
          <a:stretch>
            <a:fillRect/>
          </a:stretch>
        </p:blipFill>
        <p:spPr>
          <a:xfrm>
            <a:off x="8187105" y="6266977"/>
            <a:ext cx="958172" cy="591812"/>
          </a:xfrm>
          <a:prstGeom prst="rect">
            <a:avLst/>
          </a:prstGeom>
          <a:noFill/>
          <a:ln>
            <a:noFill/>
          </a:ln>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83655" y="413387"/>
            <a:ext cx="5645170" cy="769441"/>
          </a:xfrm>
          <a:prstGeom prst="rect">
            <a:avLst/>
          </a:prstGeom>
          <a:noFill/>
        </p:spPr>
        <p:txBody>
          <a:bodyPr wrap="square" rtlCol="0">
            <a:spAutoFit/>
          </a:bodyPr>
          <a:lstStyle/>
          <a:p>
            <a:pPr algn="ctr"/>
            <a:r>
              <a:rPr lang="en-US" sz="4400" b="1" dirty="0">
                <a:latin typeface="Century Gothic"/>
                <a:cs typeface="Century Gothic"/>
              </a:rPr>
              <a:t>More Tips</a:t>
            </a:r>
          </a:p>
        </p:txBody>
      </p:sp>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83592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idx="1"/>
          </p:nvPr>
        </p:nvSpPr>
        <p:spPr bwMode="auto">
          <a:xfrm>
            <a:off x="81182" y="1195468"/>
            <a:ext cx="8247888" cy="4094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There are multiple ways to produce a newsletter:</a:t>
            </a:r>
          </a:p>
          <a:p>
            <a:pPr marL="857250" lvl="1" indent="-457200"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Microsoft Publisher </a:t>
            </a:r>
          </a:p>
          <a:p>
            <a:pPr marL="857250" lvl="1" indent="-457200" defTabSz="914400" fontAlgn="base">
              <a:spcAft>
                <a:spcPct val="0"/>
              </a:spcAft>
              <a:buSzPct val="100000"/>
              <a:buFont typeface="Wingdings" panose="05000000000000000000" pitchFamily="2" charset="2"/>
              <a:buChar char="§"/>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Microsoft Word</a:t>
            </a:r>
            <a:endParaRPr lang="en-US" sz="2600" dirty="0">
              <a:solidFill>
                <a:srgbClr val="000000"/>
              </a:solidFill>
              <a:latin typeface="Century Gothic"/>
              <a:ea typeface="Arial" charset="0"/>
              <a:cs typeface="Century Gothic"/>
            </a:endParaRPr>
          </a:p>
          <a:p>
            <a:pPr marL="857250" lvl="1" indent="-457200" defTabSz="914400" fontAlgn="base">
              <a:spcAft>
                <a:spcPct val="0"/>
              </a:spcAft>
              <a:buSzPct val="100000"/>
              <a:buFont typeface="Wingdings" panose="05000000000000000000" pitchFamily="2" charset="2"/>
              <a:buChar char="§"/>
              <a:defRPr/>
            </a:pPr>
            <a:r>
              <a:rPr kumimoji="0" lang="en-US" sz="2600" b="0" i="0" u="none" strike="noStrike" kern="1200" cap="none" spc="0" normalizeH="0" noProof="0" dirty="0">
                <a:ln>
                  <a:noFill/>
                </a:ln>
                <a:solidFill>
                  <a:srgbClr val="000000"/>
                </a:solidFill>
                <a:effectLst/>
                <a:uLnTx/>
                <a:uFillTx/>
                <a:latin typeface="Century Gothic"/>
                <a:ea typeface="Arial" charset="0"/>
                <a:cs typeface="Century Gothic"/>
              </a:rPr>
              <a:t>PowerPoint </a:t>
            </a:r>
          </a:p>
          <a:p>
            <a:pPr marL="857250" lvl="1" indent="-457200" defTabSz="914400" fontAlgn="base">
              <a:spcAft>
                <a:spcPct val="0"/>
              </a:spcAft>
              <a:buSzPct val="100000"/>
              <a:buFont typeface="Wingdings" panose="05000000000000000000" pitchFamily="2" charset="2"/>
              <a:buChar char="§"/>
              <a:defRPr/>
            </a:pPr>
            <a:endParaRPr lang="en-US" sz="16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Any program you feel comfortable using should work fine.</a:t>
            </a:r>
          </a:p>
          <a:p>
            <a:pPr marL="0" lvl="1" indent="0" defTabSz="914400" fontAlgn="base">
              <a:spcAft>
                <a:spcPct val="0"/>
              </a:spcAft>
              <a:buSzPct val="100000"/>
              <a:buNone/>
              <a:defRPr/>
            </a:pPr>
            <a:endParaRPr kumimoji="0" lang="en-US" sz="2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3"/>
          <a:stretch>
            <a:fillRect/>
          </a:stretch>
        </p:blipFill>
        <p:spPr>
          <a:xfrm>
            <a:off x="8187105" y="6266977"/>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31881" y="538451"/>
            <a:ext cx="6080236" cy="830997"/>
          </a:xfrm>
          <a:prstGeom prst="rect">
            <a:avLst/>
          </a:prstGeom>
          <a:noFill/>
        </p:spPr>
        <p:txBody>
          <a:bodyPr wrap="square" rtlCol="0">
            <a:spAutoFit/>
          </a:bodyPr>
          <a:lstStyle/>
          <a:p>
            <a:pPr algn="ctr"/>
            <a:r>
              <a:rPr lang="en-US" sz="4800" b="1" dirty="0">
                <a:latin typeface="Century Gothic"/>
                <a:cs typeface="Century Gothic"/>
              </a:rPr>
              <a:t>How</a:t>
            </a:r>
          </a:p>
        </p:txBody>
      </p:sp>
      <p:pic>
        <p:nvPicPr>
          <p:cNvPr id="11" name="Picture 10"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11919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511" y="733632"/>
            <a:ext cx="8448878" cy="4068977"/>
          </a:xfrm>
        </p:spPr>
        <p:txBody>
          <a:bodyPr>
            <a:normAutofit/>
          </a:bodyPr>
          <a:lstStyle/>
          <a:p>
            <a:pPr marL="0" indent="0" defTabSz="914400" fontAlgn="base">
              <a:spcAft>
                <a:spcPct val="0"/>
              </a:spcAft>
              <a:buClr>
                <a:srgbClr val="3366FF"/>
              </a:buClr>
              <a:buSzPct val="100000"/>
              <a:buNone/>
              <a:defRPr/>
            </a:pPr>
            <a:endParaRPr lang="en-US"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Save your newsletters as a PDF;  this will make it more accessible to members.</a:t>
            </a:r>
          </a:p>
          <a:p>
            <a:pPr defTabSz="914400" fontAlgn="base">
              <a:spcAft>
                <a:spcPct val="0"/>
              </a:spcAft>
              <a:buSzPct val="100000"/>
              <a:buFont typeface="Wingdings" panose="05000000000000000000" pitchFamily="2" charset="2"/>
              <a:buChar char="§"/>
              <a:defRPr/>
            </a:pPr>
            <a:endParaRPr lang="en-US" sz="28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Your Lieutenant Governor can provide templates or you can make your own.</a:t>
            </a:r>
          </a:p>
        </p:txBody>
      </p:sp>
      <p:pic>
        <p:nvPicPr>
          <p:cNvPr id="8" name="Picture 7" descr="stamp logo no background.png"/>
          <p:cNvPicPr>
            <a:picLocks noChangeAspect="1"/>
          </p:cNvPicPr>
          <p:nvPr/>
        </p:nvPicPr>
        <p:blipFill>
          <a:blip r:embed="rId2"/>
          <a:stretch>
            <a:fillRect/>
          </a:stretch>
        </p:blipFill>
        <p:spPr>
          <a:xfrm>
            <a:off x="7708658" y="5721498"/>
            <a:ext cx="956894" cy="591023"/>
          </a:xfrm>
          <a:prstGeom prst="rect">
            <a:avLst/>
          </a:prstGeom>
          <a:noFill/>
          <a:ln>
            <a:noFill/>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49690" y="585217"/>
            <a:ext cx="5480520" cy="830997"/>
          </a:xfrm>
          <a:prstGeom prst="rect">
            <a:avLst/>
          </a:prstGeom>
          <a:noFill/>
        </p:spPr>
        <p:txBody>
          <a:bodyPr wrap="square" rtlCol="0">
            <a:spAutoFit/>
          </a:bodyPr>
          <a:lstStyle/>
          <a:p>
            <a:pPr algn="ctr"/>
            <a:r>
              <a:rPr lang="en-US" sz="4800" b="1" dirty="0">
                <a:latin typeface="Century Gothic"/>
                <a:cs typeface="Century Gothic"/>
              </a:rPr>
              <a:t>How</a:t>
            </a:r>
          </a:p>
        </p:txBody>
      </p:sp>
      <p:pic>
        <p:nvPicPr>
          <p:cNvPr id="11" name="Picture 10" descr="stamp logo no background.png"/>
          <p:cNvPicPr>
            <a:picLocks noChangeAspect="1"/>
          </p:cNvPicPr>
          <p:nvPr/>
        </p:nvPicPr>
        <p:blipFill>
          <a:blip r:embed="rId2"/>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56284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1003377" y="2028092"/>
            <a:ext cx="7137243" cy="2542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500" b="0" i="0" u="none" strike="noStrike" kern="1200" cap="none" spc="0" normalizeH="0" baseline="0" noProof="0" dirty="0">
                <a:ln>
                  <a:noFill/>
                </a:ln>
                <a:effectLst/>
                <a:uLnTx/>
                <a:uFillTx/>
                <a:latin typeface="Century Gothic" charset="0"/>
                <a:ea typeface="Arial" charset="0"/>
                <a:cs typeface="Arial" charset="0"/>
              </a:rPr>
              <a:t>Social  Media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5" name="Picture 4" descr="new logo no background.png"/>
          <p:cNvPicPr>
            <a:picLocks noChangeAspect="1"/>
          </p:cNvPicPr>
          <p:nvPr/>
        </p:nvPicPr>
        <p:blipFill>
          <a:blip r:embed="rId4"/>
          <a:stretch>
            <a:fillRect/>
          </a:stretch>
        </p:blipFill>
        <p:spPr>
          <a:xfrm>
            <a:off x="5715000" y="5574575"/>
            <a:ext cx="3112477" cy="806109"/>
          </a:xfrm>
          <a:prstGeom prst="rect">
            <a:avLst/>
          </a:prstGeom>
          <a:noFill/>
          <a:ln>
            <a:noFill/>
          </a:ln>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amp logo no background.png"/>
          <p:cNvPicPr>
            <a:picLocks noChangeAspect="1"/>
          </p:cNvPicPr>
          <p:nvPr/>
        </p:nvPicPr>
        <p:blipFill>
          <a:blip r:embed="rId7"/>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77434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noGrp="1"/>
          </p:cNvSpPr>
          <p:nvPr>
            <p:ph idx="1"/>
          </p:nvPr>
        </p:nvSpPr>
        <p:spPr bwMode="auto">
          <a:xfrm>
            <a:off x="395932" y="1333478"/>
            <a:ext cx="7961376" cy="4069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defTabSz="914400" fontAlgn="base">
              <a:spcAft>
                <a:spcPct val="0"/>
              </a:spcAft>
              <a:buSzPct val="100000"/>
              <a:buFont typeface="Wingdings" panose="05000000000000000000" pitchFamily="2" charset="2"/>
              <a:buChar char="§"/>
              <a:defRPr/>
            </a:pPr>
            <a:r>
              <a:rPr kumimoji="0" lang="en-US" sz="2800" b="0" i="0" u="none" strike="noStrike" kern="1200" cap="none" spc="0" normalizeH="0" noProof="0" dirty="0">
                <a:ln>
                  <a:noFill/>
                </a:ln>
                <a:solidFill>
                  <a:srgbClr val="000000"/>
                </a:solidFill>
                <a:effectLst/>
                <a:uLnTx/>
                <a:uFillTx/>
                <a:latin typeface="Century Gothic"/>
                <a:ea typeface="Arial" charset="0"/>
                <a:cs typeface="Century Gothic"/>
              </a:rPr>
              <a:t>Social Media is a great way to reach many members</a:t>
            </a:r>
            <a:endParaRPr lang="en-US" sz="28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If your club already has social media make sure to keep it updated so members don’t lose interest.</a:t>
            </a:r>
          </a:p>
          <a:p>
            <a:pPr defTabSz="914400" fontAlgn="base">
              <a:spcAft>
                <a:spcPct val="0"/>
              </a:spcAft>
              <a:buSzPct val="100000"/>
              <a:buFont typeface="Wingdings" panose="05000000000000000000" pitchFamily="2" charset="2"/>
              <a:buChar char="§"/>
              <a:defRPr/>
            </a:pPr>
            <a:r>
              <a:rPr lang="en-US" sz="2800" dirty="0">
                <a:solidFill>
                  <a:srgbClr val="000000"/>
                </a:solidFill>
                <a:latin typeface="Century Gothic"/>
                <a:ea typeface="Arial" charset="0"/>
                <a:cs typeface="Century Gothic"/>
              </a:rPr>
              <a:t>Post events and service projects and create hashtags.  </a:t>
            </a:r>
          </a:p>
          <a:p>
            <a:pPr marL="0" indent="0" defTabSz="914400" fontAlgn="base">
              <a:spcAft>
                <a:spcPct val="0"/>
              </a:spcAft>
              <a:buClr>
                <a:srgbClr val="3366FF"/>
              </a:buClr>
              <a:buSzPct val="100000"/>
              <a:buNone/>
              <a:defRPr/>
            </a:pPr>
            <a:r>
              <a:rPr lang="en-US" sz="2800" dirty="0">
                <a:solidFill>
                  <a:srgbClr val="000000"/>
                </a:solidFill>
                <a:latin typeface="Century Gothic"/>
                <a:ea typeface="Arial" charset="0"/>
                <a:cs typeface="Century Gothic"/>
              </a:rPr>
              <a:t> </a:t>
            </a:r>
          </a:p>
          <a:p>
            <a:pPr marL="0" marR="0" lvl="0" indent="0" algn="l" defTabSz="914400" rtl="0" eaLnBrk="1" fontAlgn="base" latinLnBrk="0" hangingPunct="1">
              <a:lnSpc>
                <a:spcPct val="100000"/>
              </a:lnSpc>
              <a:spcBef>
                <a:spcPct val="20000"/>
              </a:spcBef>
              <a:spcAft>
                <a:spcPct val="0"/>
              </a:spcAft>
              <a:buClrTx/>
              <a:buSzPct val="100000"/>
              <a:buNone/>
              <a:tabLst/>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a:p>
            <a:pPr marL="400050" lvl="1" indent="0" defTabSz="914400" fontAlgn="base">
              <a:spcAft>
                <a:spcPct val="0"/>
              </a:spcAft>
              <a:buSzPct val="100000"/>
              <a:buNone/>
              <a:defRPr/>
            </a:pPr>
            <a:endParaRPr lang="en-US" sz="16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4"/>
          <a:stretch>
            <a:fillRect/>
          </a:stretch>
        </p:blipFill>
        <p:spPr>
          <a:xfrm>
            <a:off x="8187105" y="6266977"/>
            <a:ext cx="956895" cy="591023"/>
          </a:xfrm>
          <a:prstGeom prst="rect">
            <a:avLst/>
          </a:prstGeom>
          <a:noFill/>
          <a:ln>
            <a:noFill/>
          </a:ln>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6020" y="576676"/>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Social Media</a:t>
            </a:r>
          </a:p>
        </p:txBody>
      </p:sp>
      <p:pic>
        <p:nvPicPr>
          <p:cNvPr id="10" name="Picture 9"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74601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2546" y="1259285"/>
            <a:ext cx="8597304" cy="4525963"/>
          </a:xfrm>
        </p:spPr>
        <p:txBody>
          <a:bodyPr>
            <a:normAutofit/>
          </a:bodyPr>
          <a:lstStyle/>
          <a:p>
            <a:pPr>
              <a:buFont typeface="Wingdings" panose="05000000000000000000" pitchFamily="2" charset="2"/>
              <a:buChar char="§"/>
            </a:pPr>
            <a:r>
              <a:rPr lang="en-US" sz="2600" dirty="0">
                <a:latin typeface="Century Gothic"/>
                <a:cs typeface="Century Gothic"/>
              </a:rPr>
              <a:t>Examples of effective social media:</a:t>
            </a:r>
          </a:p>
          <a:p>
            <a:pPr lvl="1">
              <a:buFont typeface="Wingdings" panose="05000000000000000000" pitchFamily="2" charset="2"/>
              <a:buChar char="§"/>
            </a:pPr>
            <a:r>
              <a:rPr lang="en-US" sz="2600" dirty="0">
                <a:latin typeface="Century Gothic"/>
                <a:cs typeface="Century Gothic"/>
              </a:rPr>
              <a:t>A Facebook page or group open to members.</a:t>
            </a:r>
          </a:p>
          <a:p>
            <a:pPr lvl="1">
              <a:buFont typeface="Wingdings" panose="05000000000000000000" pitchFamily="2" charset="2"/>
              <a:buChar char="§"/>
            </a:pPr>
            <a:r>
              <a:rPr lang="en-US" sz="2600" dirty="0">
                <a:latin typeface="Century Gothic"/>
                <a:cs typeface="Century Gothic"/>
              </a:rPr>
              <a:t>Twitter or Instagram account that posts about upcoming events.</a:t>
            </a:r>
          </a:p>
          <a:p>
            <a:pPr defTabSz="914400" fontAlgn="base">
              <a:spcAft>
                <a:spcPct val="0"/>
              </a:spcAft>
              <a:buSzPct val="100000"/>
              <a:buFont typeface="Wingdings" panose="05000000000000000000" pitchFamily="2" charset="2"/>
              <a:buChar char="§"/>
              <a:defRPr/>
            </a:pPr>
            <a:endParaRPr lang="en-US" sz="12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600" dirty="0">
                <a:solidFill>
                  <a:srgbClr val="000000"/>
                </a:solidFill>
                <a:latin typeface="Century Gothic"/>
                <a:ea typeface="Arial" charset="0"/>
                <a:cs typeface="Century Gothic"/>
              </a:rPr>
              <a:t>If your club does not have social media, you should bring the idea up to your other officers </a:t>
            </a:r>
          </a:p>
        </p:txBody>
      </p:sp>
      <p:pic>
        <p:nvPicPr>
          <p:cNvPr id="6" name="Picture 5" descr="stamp logo no background.png"/>
          <p:cNvPicPr>
            <a:picLocks noChangeAspect="1"/>
          </p:cNvPicPr>
          <p:nvPr/>
        </p:nvPicPr>
        <p:blipFill>
          <a:blip r:embed="rId3"/>
          <a:stretch>
            <a:fillRect/>
          </a:stretch>
        </p:blipFill>
        <p:spPr>
          <a:xfrm>
            <a:off x="8187105" y="6266977"/>
            <a:ext cx="956895" cy="591023"/>
          </a:xfrm>
          <a:prstGeom prst="rect">
            <a:avLst/>
          </a:prstGeom>
          <a:noFill/>
          <a:ln>
            <a:noFill/>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8236" y="479316"/>
            <a:ext cx="8025923" cy="769441"/>
          </a:xfrm>
          <a:prstGeom prst="rect">
            <a:avLst/>
          </a:prstGeom>
          <a:noFill/>
        </p:spPr>
        <p:txBody>
          <a:bodyPr wrap="square" rtlCol="0">
            <a:spAutoFit/>
          </a:bodyPr>
          <a:lstStyle/>
          <a:p>
            <a:pPr algn="ctr"/>
            <a:r>
              <a:rPr lang="en-US" sz="4400" b="1" dirty="0">
                <a:latin typeface="Century Gothic"/>
                <a:cs typeface="Century Gothic"/>
              </a:rPr>
              <a:t>Examples of Social Media</a:t>
            </a:r>
          </a:p>
        </p:txBody>
      </p:sp>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29473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5451" y="622197"/>
            <a:ext cx="7607808" cy="769441"/>
          </a:xfrm>
          <a:prstGeom prst="rect">
            <a:avLst/>
          </a:prstGeom>
          <a:noFill/>
        </p:spPr>
        <p:txBody>
          <a:bodyPr wrap="square" rtlCol="0">
            <a:spAutoFit/>
          </a:bodyPr>
          <a:lstStyle/>
          <a:p>
            <a:pPr algn="ctr"/>
            <a:r>
              <a:rPr lang="en-US" sz="4400" b="1" dirty="0">
                <a:latin typeface="Century Gothic" panose="020B0502020202020204" pitchFamily="34" charset="0"/>
              </a:rPr>
              <a:t>Your Role In the Club</a:t>
            </a:r>
          </a:p>
        </p:txBody>
      </p:sp>
      <p:sp>
        <p:nvSpPr>
          <p:cNvPr id="10" name="Rectangle 9"/>
          <p:cNvSpPr/>
          <p:nvPr/>
        </p:nvSpPr>
        <p:spPr>
          <a:xfrm>
            <a:off x="333443" y="1636074"/>
            <a:ext cx="7274365" cy="3539430"/>
          </a:xfrm>
          <a:prstGeom prst="rect">
            <a:avLst/>
          </a:prstGeom>
        </p:spPr>
        <p:txBody>
          <a:bodyPr wrap="square">
            <a:spAutoFit/>
          </a:bodyPr>
          <a:lstStyle/>
          <a:p>
            <a:r>
              <a:rPr lang="en-US" sz="2800" dirty="0">
                <a:latin typeface="Century Gothic" panose="020B0502020202020204" pitchFamily="34" charset="0"/>
              </a:rPr>
              <a:t>As the editor, you serve as the…</a:t>
            </a:r>
          </a:p>
          <a:p>
            <a:endParaRPr lang="en-US" sz="2800" dirty="0">
              <a:latin typeface="Century Gothic" panose="020B0502020202020204" pitchFamily="34" charset="0"/>
            </a:endParaRPr>
          </a:p>
          <a:p>
            <a:pPr marL="457200" indent="-457200">
              <a:lnSpc>
                <a:spcPct val="150000"/>
              </a:lnSpc>
              <a:buFont typeface="Arial" panose="020B0604020202020204" pitchFamily="34" charset="0"/>
              <a:buChar char="•"/>
            </a:pPr>
            <a:r>
              <a:rPr lang="en-US" sz="2800" dirty="0">
                <a:latin typeface="Century Gothic" panose="020B0502020202020204" pitchFamily="34" charset="0"/>
              </a:rPr>
              <a:t>Advertiser</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Communicator</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General Publicity Person</a:t>
            </a:r>
          </a:p>
          <a:p>
            <a:pPr>
              <a:lnSpc>
                <a:spcPct val="150000"/>
              </a:lnSpc>
            </a:pPr>
            <a:endParaRPr lang="en-US" sz="2800" dirty="0">
              <a:latin typeface="Century Gothic" panose="020B0502020202020204" pitchFamily="34" charset="0"/>
            </a:endParaRPr>
          </a:p>
        </p:txBody>
      </p:sp>
      <p:pic>
        <p:nvPicPr>
          <p:cNvPr id="8" name="Picture 7" descr="stamp logo no background.png"/>
          <p:cNvPicPr>
            <a:picLocks noChangeAspect="1"/>
          </p:cNvPicPr>
          <p:nvPr/>
        </p:nvPicPr>
        <p:blipFill>
          <a:blip r:embed="rId6"/>
          <a:stretch>
            <a:fillRect/>
          </a:stretch>
        </p:blipFill>
        <p:spPr>
          <a:xfrm>
            <a:off x="7329990" y="4013669"/>
            <a:ext cx="1466538" cy="905803"/>
          </a:xfrm>
          <a:prstGeom prst="rect">
            <a:avLst/>
          </a:prstGeom>
        </p:spPr>
      </p:pic>
    </p:spTree>
    <p:extLst>
      <p:ext uri="{BB962C8B-B14F-4D97-AF65-F5344CB8AC3E}">
        <p14:creationId xmlns:p14="http://schemas.microsoft.com/office/powerpoint/2010/main" val="357740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 </a:t>
            </a:r>
          </a:p>
        </p:txBody>
      </p:sp>
      <p:pic>
        <p:nvPicPr>
          <p:cNvPr id="6" name="Picture 5" descr="new logo no background.png"/>
          <p:cNvPicPr>
            <a:picLocks noChangeAspect="1"/>
          </p:cNvPicPr>
          <p:nvPr/>
        </p:nvPicPr>
        <p:blipFill>
          <a:blip r:embed="rId3"/>
          <a:stretch>
            <a:fillRect/>
          </a:stretch>
        </p:blipFill>
        <p:spPr>
          <a:xfrm>
            <a:off x="6242537" y="5711203"/>
            <a:ext cx="2444263" cy="633047"/>
          </a:xfrm>
          <a:prstGeom prst="rect">
            <a:avLst/>
          </a:prstGeom>
          <a:noFill/>
          <a:ln>
            <a:noFill/>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57200" y="2030522"/>
            <a:ext cx="8028432" cy="2898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effectLst/>
                <a:uLnTx/>
                <a:uFillTx/>
                <a:latin typeface="Century Gothic" charset="0"/>
                <a:ea typeface="Arial" charset="0"/>
                <a:cs typeface="Arial" charset="0"/>
              </a:rPr>
              <a:t>Club Websites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9" name="Picture 8" descr="stamp logo no background.png"/>
          <p:cNvPicPr>
            <a:picLocks noChangeAspect="1"/>
          </p:cNvPicPr>
          <p:nvPr/>
        </p:nvPicPr>
        <p:blipFill>
          <a:blip r:embed="rId6"/>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76123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noGrp="1"/>
          </p:cNvSpPr>
          <p:nvPr>
            <p:ph idx="1"/>
          </p:nvPr>
        </p:nvSpPr>
        <p:spPr bwMode="auto">
          <a:xfrm>
            <a:off x="274146" y="1041687"/>
            <a:ext cx="8079400" cy="3798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marR="0" lvl="0" algn="l" defTabSz="914400" rtl="0" eaLnBrk="1" fontAlgn="base" latinLnBrk="0" hangingPunct="1">
              <a:lnSpc>
                <a:spcPct val="170000"/>
              </a:lnSpc>
              <a:spcBef>
                <a:spcPct val="20000"/>
              </a:spcBef>
              <a:spcAft>
                <a:spcPct val="0"/>
              </a:spcAft>
              <a:buSzPct val="100000"/>
              <a:buFont typeface="Wingdings" panose="05000000000000000000" pitchFamily="2" charset="2"/>
              <a:buChar char="§"/>
              <a:tabLst/>
              <a:defRPr/>
            </a:pPr>
            <a:r>
              <a:rPr kumimoji="0" lang="en-US" sz="9600" b="0" i="0" u="none" strike="noStrike" kern="1200" cap="none" spc="0" normalizeH="0" noProof="0" dirty="0">
                <a:ln>
                  <a:noFill/>
                </a:ln>
                <a:solidFill>
                  <a:srgbClr val="000000"/>
                </a:solidFill>
                <a:effectLst/>
                <a:uLnTx/>
                <a:uFillTx/>
                <a:latin typeface="Century Gothic"/>
                <a:ea typeface="Arial" charset="0"/>
                <a:cs typeface="Century Gothic"/>
              </a:rPr>
              <a:t>Great way to have a central location for information</a:t>
            </a:r>
            <a:endParaRPr lang="en-US" sz="9600" dirty="0">
              <a:solidFill>
                <a:srgbClr val="000000"/>
              </a:solidFill>
              <a:latin typeface="Century Gothic"/>
              <a:ea typeface="Arial" charset="0"/>
              <a:cs typeface="Century Gothic"/>
            </a:endParaRPr>
          </a:p>
          <a:p>
            <a:pPr marR="0" lvl="0" algn="l" defTabSz="914400" rtl="0" eaLnBrk="1" fontAlgn="base" latinLnBrk="0" hangingPunct="1">
              <a:lnSpc>
                <a:spcPct val="170000"/>
              </a:lnSpc>
              <a:spcBef>
                <a:spcPct val="20000"/>
              </a:spcBef>
              <a:spcAft>
                <a:spcPct val="0"/>
              </a:spcAft>
              <a:buSzPct val="100000"/>
              <a:buFont typeface="Wingdings" panose="05000000000000000000" pitchFamily="2" charset="2"/>
              <a:buChar char="§"/>
              <a:tabLst/>
              <a:defRPr/>
            </a:pPr>
            <a:r>
              <a:rPr kumimoji="0" lang="en-US" sz="9600" b="0" i="0" u="none" strike="noStrike" kern="1200" cap="none" spc="0" normalizeH="0" noProof="0" dirty="0">
                <a:ln>
                  <a:noFill/>
                </a:ln>
                <a:solidFill>
                  <a:srgbClr val="000000"/>
                </a:solidFill>
                <a:effectLst/>
                <a:uLnTx/>
                <a:uFillTx/>
                <a:latin typeface="Century Gothic"/>
                <a:ea typeface="Arial" charset="0"/>
                <a:cs typeface="Century Gothic"/>
              </a:rPr>
              <a:t>You are not required to have a club website.</a:t>
            </a:r>
            <a:endParaRPr lang="en-US" sz="9600" noProof="0" dirty="0">
              <a:solidFill>
                <a:srgbClr val="000000"/>
              </a:solidFill>
              <a:latin typeface="Century Gothic"/>
              <a:ea typeface="Arial" charset="0"/>
              <a:cs typeface="Century Gothic"/>
            </a:endParaRPr>
          </a:p>
          <a:p>
            <a:pPr marR="0" lvl="0" algn="l" defTabSz="914400" rtl="0" eaLnBrk="1" fontAlgn="base" latinLnBrk="0" hangingPunct="1">
              <a:lnSpc>
                <a:spcPct val="170000"/>
              </a:lnSpc>
              <a:spcBef>
                <a:spcPct val="20000"/>
              </a:spcBef>
              <a:spcAft>
                <a:spcPct val="0"/>
              </a:spcAft>
              <a:buSzPct val="100000"/>
              <a:buFont typeface="Wingdings" panose="05000000000000000000" pitchFamily="2" charset="2"/>
              <a:buChar char="§"/>
              <a:tabLst/>
              <a:defRPr/>
            </a:pPr>
            <a:r>
              <a:rPr lang="en-US" sz="9600" dirty="0">
                <a:solidFill>
                  <a:srgbClr val="000000"/>
                </a:solidFill>
                <a:latin typeface="Century Gothic"/>
                <a:ea typeface="Arial" charset="0"/>
                <a:cs typeface="Century Gothic"/>
              </a:rPr>
              <a:t>I</a:t>
            </a:r>
            <a:r>
              <a:rPr lang="en-US" sz="9600" noProof="0" dirty="0">
                <a:solidFill>
                  <a:srgbClr val="000000"/>
                </a:solidFill>
                <a:latin typeface="Century Gothic"/>
                <a:ea typeface="Arial" charset="0"/>
                <a:cs typeface="Century Gothic"/>
              </a:rPr>
              <a:t>f you choose to create a club website it should be updated regularly and include links to the district website. </a:t>
            </a:r>
            <a:endParaRPr kumimoji="0" lang="en-US" sz="9600" b="0" i="0" u="none" strike="noStrike" kern="1200" cap="none" spc="0" normalizeH="0" noProof="0" dirty="0">
              <a:ln>
                <a:noFill/>
              </a:ln>
              <a:solidFill>
                <a:srgbClr val="000000"/>
              </a:solidFill>
              <a:effectLst/>
              <a:uLnTx/>
              <a:uFillTx/>
              <a:latin typeface="Century Gothic"/>
              <a:ea typeface="Arial" charset="0"/>
              <a:cs typeface="Century Gothic"/>
            </a:endParaRPr>
          </a:p>
          <a:p>
            <a:pPr marL="685800" lvl="1" defTabSz="914400" fontAlgn="base">
              <a:spcAft>
                <a:spcPct val="0"/>
              </a:spcAft>
              <a:buSzPct val="100000"/>
              <a:buFont typeface="Wingdings" panose="05000000000000000000" pitchFamily="2" charset="2"/>
              <a:buChar char="§"/>
              <a:defRPr/>
            </a:pPr>
            <a:endParaRPr lang="en-US" sz="16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7775333" y="6010061"/>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3246" y="479316"/>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Websites</a:t>
            </a:r>
          </a:p>
        </p:txBody>
      </p:sp>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140621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66344" y="1985242"/>
            <a:ext cx="7799832" cy="1544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noProof="0" dirty="0">
                <a:ln>
                  <a:noFill/>
                </a:ln>
                <a:effectLst/>
                <a:uLnTx/>
                <a:uFillTx/>
                <a:latin typeface="Century Gothic" charset="0"/>
                <a:ea typeface="Arial" charset="0"/>
                <a:cs typeface="Arial" charset="0"/>
              </a:rPr>
              <a:t>Distinguished Editor </a:t>
            </a:r>
            <a:endParaRPr kumimoji="0" lang="en-US" sz="6000" b="0" i="0" u="none" strike="noStrike" kern="1200" cap="none" spc="0" normalizeH="0" baseline="0" noProof="0" dirty="0">
              <a:ln>
                <a:noFill/>
              </a:ln>
              <a:effectLst/>
              <a:uLnTx/>
              <a:uFillTx/>
              <a:latin typeface="Century Gothic"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6" name="Picture 5" descr="new logo no background.png"/>
          <p:cNvPicPr>
            <a:picLocks noChangeAspect="1"/>
          </p:cNvPicPr>
          <p:nvPr/>
        </p:nvPicPr>
        <p:blipFill>
          <a:blip r:embed="rId4"/>
          <a:stretch>
            <a:fillRect/>
          </a:stretch>
        </p:blipFill>
        <p:spPr>
          <a:xfrm>
            <a:off x="5033201" y="5486400"/>
            <a:ext cx="3759108" cy="973582"/>
          </a:xfrm>
          <a:prstGeom prst="rect">
            <a:avLst/>
          </a:prstGeom>
          <a:noFill/>
          <a:ln>
            <a:noFill/>
          </a:ln>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7"/>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54045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noGrp="1"/>
          </p:cNvSpPr>
          <p:nvPr>
            <p:ph idx="1"/>
          </p:nvPr>
        </p:nvSpPr>
        <p:spPr bwMode="auto">
          <a:xfrm>
            <a:off x="-2" y="1407208"/>
            <a:ext cx="890625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SzPct val="100000"/>
              <a:buNone/>
              <a:tabLst/>
              <a:defRPr/>
            </a:pP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These are some of the qualities of a Distinguished Editor:</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 Minimum of 75 service hours </a:t>
            </a: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 </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Produces regular newsletters</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Creates a club scrapbook </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KCKC</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SZR</a:t>
            </a: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4"/>
          <a:stretch>
            <a:fillRect/>
          </a:stretch>
        </p:blipFill>
        <p:spPr>
          <a:xfrm>
            <a:off x="8187105" y="6266977"/>
            <a:ext cx="956895" cy="591023"/>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2526" y="558831"/>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Distinguished Editors</a:t>
            </a:r>
          </a:p>
        </p:txBody>
      </p:sp>
      <p:pic>
        <p:nvPicPr>
          <p:cNvPr id="13" name="Picture 12"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17464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noGrp="1"/>
          </p:cNvSpPr>
          <p:nvPr>
            <p:ph idx="1"/>
          </p:nvPr>
        </p:nvSpPr>
        <p:spPr bwMode="auto">
          <a:xfrm>
            <a:off x="-2" y="1445191"/>
            <a:ext cx="890625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SzPct val="100000"/>
              <a:buNone/>
              <a:tabLst/>
              <a:defRPr/>
            </a:pPr>
            <a:r>
              <a:rPr lang="en-US" sz="2400" dirty="0">
                <a:solidFill>
                  <a:srgbClr val="000000"/>
                </a:solidFill>
                <a:latin typeface="Century Gothic"/>
                <a:ea typeface="Arial" charset="0"/>
                <a:cs typeface="Century Gothic"/>
              </a:rPr>
              <a:t>Q</a:t>
            </a:r>
            <a:r>
              <a:rPr kumimoji="0" lang="en-US" sz="2400" b="0" i="0" u="none" strike="noStrike" kern="1200" cap="none" spc="0" normalizeH="0" noProof="0" dirty="0" err="1">
                <a:ln>
                  <a:noFill/>
                </a:ln>
                <a:solidFill>
                  <a:srgbClr val="000000"/>
                </a:solidFill>
                <a:effectLst/>
                <a:uLnTx/>
                <a:uFillTx/>
                <a:latin typeface="Century Gothic"/>
                <a:ea typeface="Arial" charset="0"/>
                <a:cs typeface="Century Gothic"/>
              </a:rPr>
              <a:t>ualities</a:t>
            </a:r>
            <a:r>
              <a:rPr kumimoji="0" lang="en-US" sz="2400" b="0" i="0" u="none" strike="noStrike" kern="1200" cap="none" spc="0" normalizeH="0" noProof="0" dirty="0">
                <a:ln>
                  <a:noFill/>
                </a:ln>
                <a:solidFill>
                  <a:srgbClr val="000000"/>
                </a:solidFill>
                <a:effectLst/>
                <a:uLnTx/>
                <a:uFillTx/>
                <a:latin typeface="Century Gothic"/>
                <a:ea typeface="Arial" charset="0"/>
                <a:cs typeface="Century Gothic"/>
              </a:rPr>
              <a:t> of a Distinguished Editor (Cont.)</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past District Conference</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upcoming District Conference </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Attends club meetings and board meetings</a:t>
            </a:r>
          </a:p>
          <a:p>
            <a:pPr lvl="1" indent="-342900"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Submits articles to visual media and TSS</a:t>
            </a:r>
            <a:endParaRPr lang="en-US" sz="1200" dirty="0">
              <a:solidFill>
                <a:srgbClr val="1F497D"/>
              </a:solidFill>
              <a:latin typeface="Century Gothic"/>
              <a:ea typeface="Arial" charset="0"/>
              <a:cs typeface="Century Gothic"/>
            </a:endParaRPr>
          </a:p>
          <a:p>
            <a:pPr marL="0" lvl="1" indent="0" defTabSz="914400" fontAlgn="base">
              <a:spcAft>
                <a:spcPct val="0"/>
              </a:spcAft>
              <a:buSzPct val="100000"/>
              <a:buNone/>
              <a:defRPr/>
            </a:pPr>
            <a:endParaRPr kumimoji="0" lang="en-US" sz="1600" b="0" i="0" u="none" strike="noStrike" kern="1200" cap="none" spc="0" normalizeH="0" noProof="0" dirty="0">
              <a:ln>
                <a:noFill/>
              </a:ln>
              <a:solidFill>
                <a:srgbClr val="1F497D"/>
              </a:solidFill>
              <a:effectLst/>
              <a:uLnTx/>
              <a:uFillTx/>
              <a:latin typeface="Century Gothic"/>
              <a:ea typeface="Arial" charset="0"/>
              <a:cs typeface="Century Gothic"/>
            </a:endParaRPr>
          </a:p>
        </p:txBody>
      </p:sp>
      <p:pic>
        <p:nvPicPr>
          <p:cNvPr id="7" name="Picture 6" descr="stamp logo no background.png"/>
          <p:cNvPicPr>
            <a:picLocks noChangeAspect="1"/>
          </p:cNvPicPr>
          <p:nvPr/>
        </p:nvPicPr>
        <p:blipFill>
          <a:blip r:embed="rId4"/>
          <a:stretch>
            <a:fillRect/>
          </a:stretch>
        </p:blipFill>
        <p:spPr>
          <a:xfrm>
            <a:off x="8187105" y="6266977"/>
            <a:ext cx="956895" cy="591023"/>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2526" y="558831"/>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Distinguished Editors</a:t>
            </a:r>
          </a:p>
        </p:txBody>
      </p:sp>
      <p:pic>
        <p:nvPicPr>
          <p:cNvPr id="13" name="Picture 12" descr="stamp logo no background.png"/>
          <p:cNvPicPr>
            <a:picLocks noChangeAspect="1"/>
          </p:cNvPicPr>
          <p:nvPr/>
        </p:nvPicPr>
        <p:blipFill>
          <a:blip r:embed="rId4"/>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232089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 y="1055812"/>
            <a:ext cx="8877298" cy="422977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 Go to:</a:t>
            </a:r>
          </a:p>
          <a:p>
            <a:pPr marL="0" indent="0" defTabSz="914400" fontAlgn="base">
              <a:spcAft>
                <a:spcPct val="0"/>
              </a:spcAft>
              <a:buSzPct val="100000"/>
              <a:buNone/>
              <a:defRPr/>
            </a:pPr>
            <a:r>
              <a:rPr lang="en-US" sz="2400" dirty="0">
                <a:solidFill>
                  <a:srgbClr val="000000"/>
                </a:solidFill>
                <a:latin typeface="Century Gothic"/>
                <a:ea typeface="Arial" charset="0"/>
                <a:cs typeface="Century Gothic"/>
              </a:rPr>
              <a:t>	</a:t>
            </a:r>
            <a:r>
              <a:rPr lang="en-US" sz="2300" dirty="0">
                <a:solidFill>
                  <a:srgbClr val="000000"/>
                </a:solidFill>
                <a:latin typeface="Century Gothic"/>
                <a:ea typeface="Arial" charset="0"/>
                <a:cs typeface="Century Gothic"/>
              </a:rPr>
              <a:t>1. FL Key Club website</a:t>
            </a:r>
          </a:p>
          <a:p>
            <a:pPr marL="0" indent="0" defTabSz="914400" fontAlgn="base">
              <a:spcAft>
                <a:spcPct val="0"/>
              </a:spcAft>
              <a:buSzPct val="100000"/>
              <a:buNone/>
              <a:defRPr/>
            </a:pPr>
            <a:r>
              <a:rPr lang="en-US" sz="2300" dirty="0">
                <a:solidFill>
                  <a:srgbClr val="000000"/>
                </a:solidFill>
                <a:latin typeface="Century Gothic"/>
                <a:ea typeface="Arial" charset="0"/>
                <a:cs typeface="Century Gothic"/>
              </a:rPr>
              <a:t>	2.  Service &amp; Programs tab,</a:t>
            </a:r>
          </a:p>
          <a:p>
            <a:pPr marL="0" indent="0" defTabSz="914400" fontAlgn="base">
              <a:spcAft>
                <a:spcPct val="0"/>
              </a:spcAft>
              <a:buSzPct val="100000"/>
              <a:buNone/>
              <a:defRPr/>
            </a:pPr>
            <a:r>
              <a:rPr lang="en-US" sz="2300" dirty="0">
                <a:solidFill>
                  <a:srgbClr val="000000"/>
                </a:solidFill>
                <a:latin typeface="Century Gothic"/>
                <a:ea typeface="Arial" charset="0"/>
                <a:cs typeface="Century Gothic"/>
              </a:rPr>
              <a:t>	3. Awards &amp; Contests page</a:t>
            </a:r>
          </a:p>
          <a:p>
            <a:pPr marL="0" indent="0" defTabSz="914400" fontAlgn="base">
              <a:spcAft>
                <a:spcPct val="0"/>
              </a:spcAft>
              <a:buSzPct val="100000"/>
              <a:buNone/>
              <a:defRPr/>
            </a:pPr>
            <a:endParaRPr lang="en-US" sz="600" dirty="0">
              <a:solidFill>
                <a:srgbClr val="000000"/>
              </a:solidFill>
              <a:latin typeface="Century Gothic"/>
              <a:ea typeface="Arial" charset="0"/>
              <a:cs typeface="Century Gothic"/>
            </a:endParaRPr>
          </a:p>
          <a:p>
            <a:pPr marL="0" indent="0" defTabSz="914400" fontAlgn="base">
              <a:spcAft>
                <a:spcPct val="0"/>
              </a:spcAft>
              <a:buSzPct val="100000"/>
              <a:buNone/>
              <a:defRPr/>
            </a:pPr>
            <a:endParaRPr lang="en-US" sz="2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Follow all application rules and guidelines </a:t>
            </a:r>
          </a:p>
          <a:p>
            <a:pPr marL="0" indent="0" defTabSz="914400" fontAlgn="base">
              <a:spcAft>
                <a:spcPct val="0"/>
              </a:spcAft>
              <a:buSzPct val="100000"/>
              <a:buNone/>
              <a:defRPr/>
            </a:pPr>
            <a:endParaRPr lang="en-US" sz="500" dirty="0">
              <a:solidFill>
                <a:srgbClr val="000000"/>
              </a:solidFill>
              <a:latin typeface="Century Gothic"/>
              <a:ea typeface="Arial" charset="0"/>
              <a:cs typeface="Century Gothic"/>
            </a:endParaRPr>
          </a:p>
          <a:p>
            <a:pPr marL="0" indent="0" defTabSz="914400" fontAlgn="base">
              <a:spcAft>
                <a:spcPct val="0"/>
              </a:spcAft>
              <a:buSzPct val="100000"/>
              <a:buNone/>
              <a:defRPr/>
            </a:pPr>
            <a:endParaRPr lang="en-US" sz="100" dirty="0">
              <a:solidFill>
                <a:srgbClr val="000000"/>
              </a:solidFill>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dirty="0">
                <a:solidFill>
                  <a:srgbClr val="000000"/>
                </a:solidFill>
                <a:latin typeface="Century Gothic"/>
                <a:ea typeface="Arial" charset="0"/>
                <a:cs typeface="Century Gothic"/>
              </a:rPr>
              <a:t>Keep in mind </a:t>
            </a:r>
            <a:r>
              <a:rPr lang="en-US" sz="2400" dirty="0">
                <a:solidFill>
                  <a:srgbClr val="000000"/>
                </a:solidFill>
                <a:latin typeface="Century Gothic"/>
                <a:ea typeface="Arial" charset="0"/>
                <a:cs typeface="Century Gothic"/>
                <a:sym typeface="Wingdings" panose="05000000000000000000" pitchFamily="2" charset="2"/>
              </a:rPr>
              <a:t>- </a:t>
            </a:r>
            <a:r>
              <a:rPr lang="en-US" sz="2400" dirty="0">
                <a:solidFill>
                  <a:srgbClr val="000000"/>
                </a:solidFill>
                <a:latin typeface="Century Gothic"/>
                <a:ea typeface="Arial" charset="0"/>
                <a:cs typeface="Century Gothic"/>
              </a:rPr>
              <a:t>your faculty advisor will need to verify that all the information on your application is accurate.</a:t>
            </a:r>
          </a:p>
        </p:txBody>
      </p:sp>
      <p:pic>
        <p:nvPicPr>
          <p:cNvPr id="7" name="Picture 6" descr="stamp logo no background.png"/>
          <p:cNvPicPr>
            <a:picLocks noChangeAspect="1"/>
          </p:cNvPicPr>
          <p:nvPr/>
        </p:nvPicPr>
        <p:blipFill>
          <a:blip r:embed="rId3"/>
          <a:stretch>
            <a:fillRect/>
          </a:stretch>
        </p:blipFill>
        <p:spPr>
          <a:xfrm>
            <a:off x="7395797" y="5992476"/>
            <a:ext cx="956895"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08048" y="496278"/>
            <a:ext cx="7061200" cy="769441"/>
          </a:xfrm>
          <a:prstGeom prst="rect">
            <a:avLst/>
          </a:prstGeom>
        </p:spPr>
        <p:txBody>
          <a:bodyPr wrap="square">
            <a:spAutoFit/>
          </a:bodyPr>
          <a:lstStyle/>
          <a:p>
            <a:pPr algn="ctr"/>
            <a:r>
              <a:rPr lang="en-US" sz="4400" b="1" dirty="0">
                <a:solidFill>
                  <a:srgbClr val="000000"/>
                </a:solidFill>
                <a:effectLst>
                  <a:outerShdw blurRad="50800" algn="ctr">
                    <a:srgbClr val="000000">
                      <a:alpha val="43000"/>
                    </a:srgbClr>
                  </a:outerShdw>
                </a:effectLst>
                <a:latin typeface="Century Gothic"/>
                <a:cs typeface="Century Gothic"/>
              </a:rPr>
              <a:t>How to Apply </a:t>
            </a:r>
          </a:p>
        </p:txBody>
      </p:sp>
      <p:pic>
        <p:nvPicPr>
          <p:cNvPr id="12"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stamp logo no background.png"/>
          <p:cNvPicPr>
            <a:picLocks noChangeAspect="1"/>
          </p:cNvPicPr>
          <p:nvPr/>
        </p:nvPicPr>
        <p:blipFill>
          <a:blip r:embed="rId3"/>
          <a:stretch>
            <a:fillRect/>
          </a:stretch>
        </p:blipFill>
        <p:spPr>
          <a:xfrm>
            <a:off x="7874244" y="4254041"/>
            <a:ext cx="1261560" cy="779199"/>
          </a:xfrm>
          <a:prstGeom prst="rect">
            <a:avLst/>
          </a:prstGeom>
        </p:spPr>
      </p:pic>
    </p:spTree>
    <p:extLst>
      <p:ext uri="{BB962C8B-B14F-4D97-AF65-F5344CB8AC3E}">
        <p14:creationId xmlns:p14="http://schemas.microsoft.com/office/powerpoint/2010/main" val="345917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25028" y="501829"/>
            <a:ext cx="5873262"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Century Gothic" pitchFamily="34" charset="0"/>
              </a:rPr>
              <a:t>Governor’s Project</a:t>
            </a:r>
          </a:p>
        </p:txBody>
      </p:sp>
      <p:pic>
        <p:nvPicPr>
          <p:cNvPr id="11" name="Picture 10" descr="stamp logo no background.png"/>
          <p:cNvPicPr>
            <a:picLocks noChangeAspect="1"/>
          </p:cNvPicPr>
          <p:nvPr/>
        </p:nvPicPr>
        <p:blipFill>
          <a:blip r:embed="rId6"/>
          <a:stretch>
            <a:fillRect/>
          </a:stretch>
        </p:blipFill>
        <p:spPr>
          <a:xfrm>
            <a:off x="7698290" y="4151370"/>
            <a:ext cx="1261560" cy="779199"/>
          </a:xfrm>
          <a:prstGeom prst="rect">
            <a:avLst/>
          </a:prstGeom>
        </p:spPr>
      </p:pic>
      <p:pic>
        <p:nvPicPr>
          <p:cNvPr id="12" name="Picture 11"/>
          <p:cNvPicPr>
            <a:picLocks noChangeAspect="1"/>
          </p:cNvPicPr>
          <p:nvPr/>
        </p:nvPicPr>
        <p:blipFill>
          <a:blip r:embed="rId7"/>
          <a:stretch>
            <a:fillRect/>
          </a:stretch>
        </p:blipFill>
        <p:spPr>
          <a:xfrm>
            <a:off x="1426464" y="1215851"/>
            <a:ext cx="5650992" cy="377317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4255" y="1263742"/>
            <a:ext cx="7754815" cy="3477875"/>
          </a:xfrm>
          <a:prstGeom prst="rect">
            <a:avLst/>
          </a:prstGeom>
          <a:noFill/>
        </p:spPr>
        <p:txBody>
          <a:bodyPr wrap="square" rtlCol="0">
            <a:spAutoFit/>
          </a:bodyPr>
          <a:lstStyle/>
          <a:p>
            <a:pPr defTabSz="914400" fontAlgn="base">
              <a:spcAft>
                <a:spcPct val="0"/>
              </a:spcAft>
              <a:buClr>
                <a:srgbClr val="3366FF"/>
              </a:buClr>
              <a:buSzPct val="100000"/>
              <a:defRPr/>
            </a:pPr>
            <a:r>
              <a:rPr lang="en-US" sz="2800" dirty="0">
                <a:latin typeface="Century Gothic" panose="020B0502020202020204" pitchFamily="34" charset="0"/>
              </a:rPr>
              <a:t>     </a:t>
            </a:r>
            <a:r>
              <a:rPr lang="en-US" sz="2800" u="sng" dirty="0">
                <a:latin typeface="Century Gothic" panose="020B0502020202020204" pitchFamily="34" charset="0"/>
              </a:rPr>
              <a:t>How does this apply to your position? </a:t>
            </a:r>
          </a:p>
          <a:p>
            <a:pPr defTabSz="914400" fontAlgn="base">
              <a:spcAft>
                <a:spcPct val="0"/>
              </a:spcAft>
              <a:buClr>
                <a:srgbClr val="3366FF"/>
              </a:buClr>
              <a:buSzPct val="100000"/>
              <a:defRPr/>
            </a:pPr>
            <a:endParaRPr lang="en-US" sz="2000" dirty="0"/>
          </a:p>
          <a:p>
            <a:pPr marL="457200" indent="-457200" defTabSz="914400" fontAlgn="base">
              <a:spcAft>
                <a:spcPct val="0"/>
              </a:spcAft>
              <a:buSzPct val="100000"/>
              <a:buFont typeface="Wingdings" panose="05000000000000000000" pitchFamily="2" charset="2"/>
              <a:buChar char="§"/>
              <a:defRPr/>
            </a:pPr>
            <a:r>
              <a:rPr lang="en-US" sz="2800" dirty="0">
                <a:latin typeface="Century Gothic" panose="020B0502020202020204" pitchFamily="34" charset="0"/>
              </a:rPr>
              <a:t>Show off the Governor’s Projects you do in your newsletters.</a:t>
            </a:r>
          </a:p>
          <a:p>
            <a:pPr marL="457200" indent="-457200" defTabSz="914400" fontAlgn="base">
              <a:spcAft>
                <a:spcPct val="0"/>
              </a:spcAft>
              <a:buSzPct val="100000"/>
              <a:buFont typeface="Wingdings" panose="05000000000000000000" pitchFamily="2" charset="2"/>
              <a:buChar char="§"/>
              <a:defRPr/>
            </a:pPr>
            <a:r>
              <a:rPr lang="en-US" sz="2800" dirty="0">
                <a:latin typeface="Century Gothic" panose="020B0502020202020204" pitchFamily="34" charset="0"/>
              </a:rPr>
              <a:t>Submit what you did to The Sunshine Source.</a:t>
            </a:r>
          </a:p>
          <a:p>
            <a:pPr marL="457200" indent="-457200" defTabSz="914400" fontAlgn="base">
              <a:spcAft>
                <a:spcPct val="0"/>
              </a:spcAft>
              <a:buSzPct val="100000"/>
              <a:buFont typeface="Wingdings" panose="05000000000000000000" pitchFamily="2" charset="2"/>
              <a:buChar char="§"/>
              <a:defRPr/>
            </a:pPr>
            <a:r>
              <a:rPr lang="en-US" sz="2800" dirty="0">
                <a:latin typeface="Century Gothic" panose="020B0502020202020204" pitchFamily="34" charset="0"/>
              </a:rPr>
              <a:t>Use the hashtag #</a:t>
            </a:r>
            <a:r>
              <a:rPr lang="en-US" sz="2800" dirty="0" err="1">
                <a:latin typeface="Century Gothic" panose="020B0502020202020204" pitchFamily="34" charset="0"/>
              </a:rPr>
              <a:t>FeedingOurFuture</a:t>
            </a:r>
            <a:r>
              <a:rPr lang="en-US" sz="2800" dirty="0">
                <a:latin typeface="Century Gothic" panose="020B0502020202020204" pitchFamily="34" charset="0"/>
              </a:rPr>
              <a:t> on social media.</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44160" y="428349"/>
            <a:ext cx="5855678"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Century Gothic" pitchFamily="34" charset="0"/>
              </a:rPr>
              <a:t>Governor’s Project</a:t>
            </a:r>
          </a:p>
        </p:txBody>
      </p:sp>
      <p:pic>
        <p:nvPicPr>
          <p:cNvPr id="9" name="Picture 8" descr="stamp logo no background.png"/>
          <p:cNvPicPr>
            <a:picLocks noChangeAspect="1"/>
          </p:cNvPicPr>
          <p:nvPr/>
        </p:nvPicPr>
        <p:blipFill>
          <a:blip r:embed="rId6"/>
          <a:stretch>
            <a:fillRect/>
          </a:stretch>
        </p:blipFill>
        <p:spPr>
          <a:xfrm>
            <a:off x="7698290" y="4151370"/>
            <a:ext cx="1261560" cy="7791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48358" y="568158"/>
            <a:ext cx="5847282" cy="1055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a:latin typeface="Century Gothic" charset="0"/>
                <a:ea typeface="Arial" charset="0"/>
                <a:cs typeface="Arial" charset="0"/>
              </a:rPr>
              <a:t>Resources</a:t>
            </a:r>
            <a:endParaRPr kumimoji="0" lang="en-US" sz="4400" b="1" i="0" u="none" strike="noStrike" kern="1200" cap="none" spc="0" normalizeH="0" baseline="0" noProof="0" dirty="0">
              <a:ln>
                <a:noFill/>
              </a:ln>
              <a:effectLst/>
              <a:uLnTx/>
              <a:uFillTx/>
              <a:latin typeface="Century Gothic" charset="0"/>
              <a:ea typeface="Arial" charset="0"/>
              <a:cs typeface="Arial" charset="0"/>
            </a:endParaRPr>
          </a:p>
        </p:txBody>
      </p:sp>
      <p:pic>
        <p:nvPicPr>
          <p:cNvPr id="5" name="Picture 4" descr="new logo no background.png"/>
          <p:cNvPicPr>
            <a:picLocks noChangeAspect="1"/>
          </p:cNvPicPr>
          <p:nvPr/>
        </p:nvPicPr>
        <p:blipFill>
          <a:blip r:embed="rId3"/>
          <a:stretch>
            <a:fillRect/>
          </a:stretch>
        </p:blipFill>
        <p:spPr>
          <a:xfrm>
            <a:off x="6031522" y="5557997"/>
            <a:ext cx="2409093" cy="623938"/>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7"/>
          <a:stretch>
            <a:fillRect/>
          </a:stretch>
        </p:blipFill>
        <p:spPr>
          <a:xfrm>
            <a:off x="7429500" y="3985354"/>
            <a:ext cx="1530350" cy="945216"/>
          </a:xfrm>
          <a:prstGeom prst="rect">
            <a:avLst/>
          </a:prstGeom>
        </p:spPr>
      </p:pic>
      <p:sp>
        <p:nvSpPr>
          <p:cNvPr id="2" name="TextBox 1"/>
          <p:cNvSpPr txBox="1"/>
          <p:nvPr/>
        </p:nvSpPr>
        <p:spPr>
          <a:xfrm>
            <a:off x="676656" y="1623293"/>
            <a:ext cx="7936992"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entury Gothic" panose="020B0502020202020204" pitchFamily="34" charset="0"/>
              </a:rPr>
              <a:t>Lieutenant Governor: 		</a:t>
            </a:r>
            <a:r>
              <a:rPr lang="en-US" sz="2400" dirty="0">
                <a:latin typeface="Century Gothic" panose="020B0502020202020204" pitchFamily="34" charset="0"/>
              </a:rPr>
              <a:t>	 			   				     </a:t>
            </a:r>
            <a:r>
              <a:rPr lang="en-US" sz="2400" dirty="0">
                <a:latin typeface="Century Gothic" panose="020B0502020202020204" pitchFamily="34" charset="0"/>
                <a:hlinkClick r:id="rId8"/>
              </a:rPr>
              <a:t>division__@floridakeyclub.org</a:t>
            </a: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b="1" dirty="0">
                <a:latin typeface="Century Gothic" panose="020B0502020202020204" pitchFamily="34" charset="0"/>
              </a:rPr>
              <a:t>District Editor Jada Mohammed: </a:t>
            </a:r>
            <a:r>
              <a:rPr lang="en-US" sz="2400" dirty="0">
                <a:latin typeface="Century Gothic" panose="020B0502020202020204" pitchFamily="34" charset="0"/>
              </a:rPr>
              <a:t>		   	  	 		</a:t>
            </a:r>
            <a:r>
              <a:rPr lang="en-US" sz="2400">
                <a:latin typeface="Century Gothic" panose="020B0502020202020204" pitchFamily="34" charset="0"/>
              </a:rPr>
              <a:t>	</a:t>
            </a:r>
            <a:r>
              <a:rPr lang="en-US" sz="2400">
                <a:latin typeface="Century Gothic" panose="020B0502020202020204" pitchFamily="34" charset="0"/>
                <a:hlinkClick r:id="rId9"/>
              </a:rPr>
              <a:t>editor@floridakeyclub.org</a:t>
            </a: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b="1" dirty="0">
                <a:latin typeface="Century Gothic" panose="020B0502020202020204" pitchFamily="34" charset="0"/>
              </a:rPr>
              <a:t>Florida District of Key Club Website:</a:t>
            </a:r>
            <a:r>
              <a:rPr lang="en-US" sz="2400" dirty="0">
                <a:latin typeface="Century Gothic" panose="020B0502020202020204" pitchFamily="34" charset="0"/>
              </a:rPr>
              <a:t> 						</a:t>
            </a:r>
            <a:r>
              <a:rPr lang="en-US" sz="2400" dirty="0">
                <a:latin typeface="Century Gothic" panose="020B0502020202020204" pitchFamily="34" charset="0"/>
                <a:hlinkClick r:id="rId10"/>
              </a:rPr>
              <a:t>www.floridakeyclub.org </a:t>
            </a: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p:txBody>
      </p:sp>
    </p:spTree>
    <p:extLst>
      <p:ext uri="{BB962C8B-B14F-4D97-AF65-F5344CB8AC3E}">
        <p14:creationId xmlns:p14="http://schemas.microsoft.com/office/powerpoint/2010/main" val="159054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582218" y="1942889"/>
            <a:ext cx="5847282" cy="1600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500" dirty="0">
                <a:latin typeface="Century Gothic" charset="0"/>
                <a:ea typeface="Arial" charset="0"/>
                <a:cs typeface="Arial" charset="0"/>
              </a:rPr>
              <a:t>Questions?</a:t>
            </a:r>
            <a:endParaRPr kumimoji="0" lang="en-US" sz="7500" b="0" i="0" u="none" strike="noStrike" kern="1200" cap="none" spc="0" normalizeH="0" baseline="0" noProof="0" dirty="0">
              <a:ln>
                <a:noFill/>
              </a:ln>
              <a:effectLst/>
              <a:uLnTx/>
              <a:uFillTx/>
              <a:latin typeface="Century Gothic"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5" name="Picture 4" descr="new logo no background.png"/>
          <p:cNvPicPr>
            <a:picLocks noChangeAspect="1"/>
          </p:cNvPicPr>
          <p:nvPr/>
        </p:nvPicPr>
        <p:blipFill>
          <a:blip r:embed="rId2"/>
          <a:stretch>
            <a:fillRect/>
          </a:stretch>
        </p:blipFill>
        <p:spPr>
          <a:xfrm>
            <a:off x="6031522" y="5557997"/>
            <a:ext cx="2409093" cy="623938"/>
          </a:xfrm>
          <a:prstGeom prst="rect">
            <a:avLst/>
          </a:prstGeom>
          <a:noFill/>
          <a:ln>
            <a:noFill/>
          </a:ln>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2165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6"/>
          <a:stretch>
            <a:fillRect/>
          </a:stretch>
        </p:blipFill>
        <p:spPr>
          <a:xfrm>
            <a:off x="7429500" y="3985354"/>
            <a:ext cx="1530350" cy="945216"/>
          </a:xfrm>
          <a:prstGeom prst="rect">
            <a:avLst/>
          </a:prstGeom>
        </p:spPr>
      </p:pic>
    </p:spTree>
    <p:extLst>
      <p:ext uri="{BB962C8B-B14F-4D97-AF65-F5344CB8AC3E}">
        <p14:creationId xmlns:p14="http://schemas.microsoft.com/office/powerpoint/2010/main" val="198384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935" y="643450"/>
            <a:ext cx="7607808" cy="769441"/>
          </a:xfrm>
          <a:prstGeom prst="rect">
            <a:avLst/>
          </a:prstGeom>
          <a:noFill/>
        </p:spPr>
        <p:txBody>
          <a:bodyPr wrap="square" rtlCol="0">
            <a:spAutoFit/>
          </a:bodyPr>
          <a:lstStyle/>
          <a:p>
            <a:pPr algn="ctr"/>
            <a:r>
              <a:rPr lang="en-US" sz="4400" b="1" dirty="0">
                <a:latin typeface="Century Gothic" panose="020B0502020202020204" pitchFamily="34" charset="0"/>
              </a:rPr>
              <a:t>Know The District Editor</a:t>
            </a:r>
          </a:p>
        </p:txBody>
      </p:sp>
      <p:sp>
        <p:nvSpPr>
          <p:cNvPr id="10" name="Rectangle 9"/>
          <p:cNvSpPr/>
          <p:nvPr/>
        </p:nvSpPr>
        <p:spPr>
          <a:xfrm>
            <a:off x="3241235" y="1860337"/>
            <a:ext cx="5555293" cy="1815882"/>
          </a:xfrm>
          <a:prstGeom prst="rect">
            <a:avLst/>
          </a:prstGeom>
        </p:spPr>
        <p:txBody>
          <a:bodyPr wrap="square">
            <a:spAutoFit/>
          </a:bodyPr>
          <a:lstStyle/>
          <a:p>
            <a:r>
              <a:rPr lang="sv-SE" sz="2800" dirty="0">
                <a:solidFill>
                  <a:srgbClr val="5A5A5A"/>
                </a:solidFill>
                <a:latin typeface="Century Gothic" panose="020B0502020202020204" pitchFamily="34" charset="0"/>
              </a:rPr>
              <a:t>Jada Mohammed</a:t>
            </a:r>
            <a:br>
              <a:rPr lang="sv-SE" sz="2800" dirty="0">
                <a:latin typeface="Century Gothic" panose="020B0502020202020204" pitchFamily="34" charset="0"/>
              </a:rPr>
            </a:br>
            <a:r>
              <a:rPr lang="sv-SE" sz="2800" dirty="0">
                <a:solidFill>
                  <a:srgbClr val="5A5A5A"/>
                </a:solidFill>
                <a:latin typeface="Century Gothic" panose="020B0502020202020204" pitchFamily="34" charset="0"/>
              </a:rPr>
              <a:t>Barbara Goleman Senior High School</a:t>
            </a:r>
            <a:br>
              <a:rPr lang="sv-SE" sz="2800" dirty="0">
                <a:latin typeface="Century Gothic" panose="020B0502020202020204" pitchFamily="34" charset="0"/>
              </a:rPr>
            </a:br>
            <a:r>
              <a:rPr lang="sv-SE" sz="2800" dirty="0">
                <a:solidFill>
                  <a:srgbClr val="0088CC"/>
                </a:solidFill>
                <a:latin typeface="Century Gothic" panose="020B0502020202020204" pitchFamily="34" charset="0"/>
                <a:hlinkClick r:id="rId6"/>
              </a:rPr>
              <a:t>editor@floridakeyclub.org</a:t>
            </a:r>
            <a:endParaRPr lang="en-US" sz="2800" dirty="0">
              <a:latin typeface="Century Gothic" panose="020B0502020202020204" pitchFamily="34" charset="0"/>
            </a:endParaRPr>
          </a:p>
        </p:txBody>
      </p:sp>
      <p:pic>
        <p:nvPicPr>
          <p:cNvPr id="8" name="Picture 7" descr="stamp logo no background.png"/>
          <p:cNvPicPr>
            <a:picLocks noChangeAspect="1"/>
          </p:cNvPicPr>
          <p:nvPr/>
        </p:nvPicPr>
        <p:blipFill>
          <a:blip r:embed="rId7"/>
          <a:stretch>
            <a:fillRect/>
          </a:stretch>
        </p:blipFill>
        <p:spPr>
          <a:xfrm>
            <a:off x="7329990" y="4013669"/>
            <a:ext cx="1466538" cy="905803"/>
          </a:xfrm>
          <a:prstGeom prst="rect">
            <a:avLst/>
          </a:prstGeom>
        </p:spPr>
      </p:pic>
      <p:pic>
        <p:nvPicPr>
          <p:cNvPr id="2" name="Picture 1"/>
          <p:cNvPicPr>
            <a:picLocks noChangeAspect="1"/>
          </p:cNvPicPr>
          <p:nvPr/>
        </p:nvPicPr>
        <p:blipFill>
          <a:blip r:embed="rId8"/>
          <a:stretch>
            <a:fillRect/>
          </a:stretch>
        </p:blipFill>
        <p:spPr>
          <a:xfrm>
            <a:off x="419935" y="1540907"/>
            <a:ext cx="2563270" cy="3091002"/>
          </a:xfrm>
          <a:prstGeom prst="rect">
            <a:avLst/>
          </a:prstGeom>
        </p:spPr>
      </p:pic>
    </p:spTree>
    <p:extLst>
      <p:ext uri="{BB962C8B-B14F-4D97-AF65-F5344CB8AC3E}">
        <p14:creationId xmlns:p14="http://schemas.microsoft.com/office/powerpoint/2010/main" val="307954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idx="1"/>
          </p:nvPr>
        </p:nvSpPr>
        <p:spPr bwMode="auto">
          <a:xfrm>
            <a:off x="143754" y="1287058"/>
            <a:ext cx="8463524" cy="377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defTabSz="914400" fontAlgn="base">
              <a:lnSpc>
                <a:spcPct val="150000"/>
              </a:lnSpc>
              <a:spcAft>
                <a:spcPct val="0"/>
              </a:spcAft>
              <a:buSzPct val="100000"/>
              <a:buFont typeface="Wingdings" panose="05000000000000000000" pitchFamily="2" charset="2"/>
              <a:buChar char="§"/>
              <a:defRPr/>
            </a:pPr>
            <a:r>
              <a:rPr lang="en-US" sz="2400" dirty="0">
                <a:latin typeface="Century Gothic" panose="020B0502020202020204" pitchFamily="34" charset="0"/>
              </a:rPr>
              <a:t>Attend all club meetings.</a:t>
            </a:r>
          </a:p>
          <a:p>
            <a:pPr defTabSz="914400" fontAlgn="base">
              <a:lnSpc>
                <a:spcPct val="150000"/>
              </a:lnSpc>
              <a:spcAft>
                <a:spcPct val="0"/>
              </a:spcAft>
              <a:buSzPct val="100000"/>
              <a:buFont typeface="Wingdings" panose="05000000000000000000" pitchFamily="2" charset="2"/>
              <a:buChar char="§"/>
              <a:defRPr/>
            </a:pPr>
            <a:r>
              <a:rPr lang="en-US" sz="2400" dirty="0">
                <a:latin typeface="Century Gothic" panose="020B0502020202020204" pitchFamily="34" charset="0"/>
              </a:rPr>
              <a:t>Post a calendar of events to publicize meetings. </a:t>
            </a:r>
          </a:p>
          <a:p>
            <a:pPr defTabSz="914400" fontAlgn="base">
              <a:lnSpc>
                <a:spcPct val="150000"/>
              </a:lnSpc>
              <a:spcAft>
                <a:spcPct val="0"/>
              </a:spcAft>
              <a:buSzPct val="100000"/>
              <a:buFont typeface="Wingdings" panose="05000000000000000000" pitchFamily="2" charset="2"/>
              <a:buChar char="§"/>
              <a:defRPr/>
            </a:pPr>
            <a:r>
              <a:rPr lang="en-US" sz="2400" dirty="0">
                <a:latin typeface="Century Gothic" panose="020B0502020202020204" pitchFamily="34" charset="0"/>
              </a:rPr>
              <a:t>Make morning announcements, posters, signs, and banners to promote projects and meetings. </a:t>
            </a:r>
          </a:p>
          <a:p>
            <a:pPr defTabSz="914400" fontAlgn="base">
              <a:lnSpc>
                <a:spcPct val="150000"/>
              </a:lnSpc>
              <a:spcAft>
                <a:spcPct val="0"/>
              </a:spcAft>
              <a:buSzPct val="100000"/>
              <a:buFont typeface="Wingdings" panose="05000000000000000000" pitchFamily="2" charset="2"/>
              <a:buChar char="§"/>
              <a:defRPr/>
            </a:pPr>
            <a:r>
              <a:rPr lang="en-US" sz="2400" dirty="0">
                <a:latin typeface="Century Gothic"/>
                <a:ea typeface="Arial" charset="0"/>
                <a:cs typeface="Century Gothic"/>
              </a:rPr>
              <a:t>Document and photograph memorable service projects.</a:t>
            </a:r>
          </a:p>
          <a:p>
            <a:pPr defTabSz="914400" fontAlgn="base">
              <a:lnSpc>
                <a:spcPct val="150000"/>
              </a:lnSpc>
              <a:spcAft>
                <a:spcPct val="0"/>
              </a:spcAft>
              <a:buSzPct val="100000"/>
              <a:buFont typeface="Wingdings" panose="05000000000000000000" pitchFamily="2" charset="2"/>
              <a:buChar char="§"/>
              <a:defRPr/>
            </a:pPr>
            <a:endParaRPr lang="en-US" sz="2400" dirty="0">
              <a:latin typeface="Century Gothic" panose="020B0502020202020204" pitchFamily="34" charset="0"/>
            </a:endParaRPr>
          </a:p>
        </p:txBody>
      </p:sp>
      <p:pic>
        <p:nvPicPr>
          <p:cNvPr id="8" name="Picture 7" descr="stamp logo no background.png"/>
          <p:cNvPicPr>
            <a:picLocks noChangeAspect="1"/>
          </p:cNvPicPr>
          <p:nvPr/>
        </p:nvPicPr>
        <p:blipFill>
          <a:blip r:embed="rId3"/>
          <a:stretch>
            <a:fillRect/>
          </a:stretch>
        </p:blipFill>
        <p:spPr>
          <a:xfrm>
            <a:off x="7490137" y="4169768"/>
            <a:ext cx="1391461" cy="859432"/>
          </a:xfrm>
          <a:prstGeom prst="rect">
            <a:avLst/>
          </a:prstGeom>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230368"/>
            <a:ext cx="9144000" cy="162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116" y="481247"/>
            <a:ext cx="7924800" cy="769441"/>
          </a:xfrm>
          <a:prstGeom prst="rect">
            <a:avLst/>
          </a:prstGeom>
          <a:noFill/>
        </p:spPr>
        <p:txBody>
          <a:bodyPr wrap="square" rtlCol="0">
            <a:spAutoFit/>
          </a:bodyPr>
          <a:lstStyle/>
          <a:p>
            <a:pPr algn="ctr"/>
            <a:r>
              <a:rPr lang="en-US" sz="4400" b="1" dirty="0">
                <a:latin typeface="Century Gothic"/>
                <a:cs typeface="Century Gothic"/>
              </a:rPr>
              <a:t>Weekly Responsibilities</a:t>
            </a:r>
          </a:p>
        </p:txBody>
      </p:sp>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34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193792"/>
            <a:ext cx="9144000" cy="16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noGrp="1"/>
          </p:cNvSpPr>
          <p:nvPr>
            <p:ph idx="1"/>
          </p:nvPr>
        </p:nvSpPr>
        <p:spPr bwMode="auto">
          <a:xfrm>
            <a:off x="70895" y="1264834"/>
            <a:ext cx="8979408" cy="4279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Attend club board meetings.</a:t>
            </a:r>
            <a:endParaRPr lang="en-US" sz="11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endParaRPr lang="en-US" sz="1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 Attend Kiwanis club meetings and provide updates on club happenings.</a:t>
            </a:r>
          </a:p>
          <a:p>
            <a:pPr marL="0" indent="0" defTabSz="914400" fontAlgn="base">
              <a:spcBef>
                <a:spcPts val="600"/>
              </a:spcBef>
              <a:spcAft>
                <a:spcPct val="0"/>
              </a:spcAft>
              <a:buSzPct val="100000"/>
              <a:buNone/>
              <a:defRPr/>
            </a:pPr>
            <a:endParaRPr lang="en-US" sz="3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Update the club website or social media page, if the club has one.</a:t>
            </a:r>
          </a:p>
          <a:p>
            <a:pPr marL="274320" defTabSz="914400" fontAlgn="base">
              <a:spcBef>
                <a:spcPts val="600"/>
              </a:spcBef>
              <a:spcAft>
                <a:spcPct val="0"/>
              </a:spcAft>
              <a:buSzPct val="100000"/>
              <a:buFont typeface="Wingdings" panose="05000000000000000000" pitchFamily="2" charset="2"/>
              <a:buChar char="§"/>
              <a:defRPr/>
            </a:pPr>
            <a:endParaRPr lang="en-US" sz="500" dirty="0">
              <a:latin typeface="Century Gothic" panose="020B0502020202020204" pitchFamily="34" charset="0"/>
            </a:endParaRPr>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Send articles to the district publication and Key Club Magazine</a:t>
            </a:r>
          </a:p>
          <a:p>
            <a:pPr marL="274320" defTabSz="914400" fontAlgn="base">
              <a:spcBef>
                <a:spcPts val="600"/>
              </a:spcBef>
              <a:spcAft>
                <a:spcPct val="0"/>
              </a:spcAft>
              <a:buSzPct val="100000"/>
              <a:buFont typeface="Wingdings" panose="05000000000000000000" pitchFamily="2" charset="2"/>
              <a:buChar char="§"/>
              <a:defRPr/>
            </a:pPr>
            <a:endParaRPr lang="en-US" sz="500" dirty="0"/>
          </a:p>
          <a:p>
            <a:pPr marL="274320" defTabSz="914400" fontAlgn="base">
              <a:spcBef>
                <a:spcPts val="600"/>
              </a:spcBef>
              <a:spcAft>
                <a:spcPct val="0"/>
              </a:spcAft>
              <a:buSzPct val="100000"/>
              <a:buFont typeface="Wingdings" panose="05000000000000000000" pitchFamily="2" charset="2"/>
              <a:buChar char="§"/>
              <a:defRPr/>
            </a:pPr>
            <a:r>
              <a:rPr lang="en-US" sz="2400" dirty="0">
                <a:latin typeface="Century Gothic" panose="020B0502020202020204" pitchFamily="34" charset="0"/>
              </a:rPr>
              <a:t>Produce a bimonthly or monthly newsletter.</a:t>
            </a:r>
            <a:endParaRPr kumimoji="0" lang="en-US" sz="2400" b="0" i="0" u="none" strike="noStrike" kern="1200" cap="none" spc="0" normalizeH="0" noProof="0" dirty="0">
              <a:ln>
                <a:noFill/>
              </a:ln>
              <a:effectLst/>
              <a:uLnTx/>
              <a:uFillTx/>
              <a:latin typeface="Century Gothic" panose="020B0502020202020204" pitchFamily="34" charset="0"/>
              <a:ea typeface="Arial" charset="0"/>
              <a:cs typeface="Century Gothic"/>
            </a:endParaRPr>
          </a:p>
        </p:txBody>
      </p:sp>
      <p:pic>
        <p:nvPicPr>
          <p:cNvPr id="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482547"/>
            <a:ext cx="7924800" cy="769441"/>
          </a:xfrm>
          <a:prstGeom prst="rect">
            <a:avLst/>
          </a:prstGeom>
          <a:noFill/>
        </p:spPr>
        <p:txBody>
          <a:bodyPr wrap="square" rtlCol="0">
            <a:spAutoFit/>
          </a:bodyPr>
          <a:lstStyle/>
          <a:p>
            <a:pPr algn="ctr"/>
            <a:r>
              <a:rPr lang="en-US" sz="4400" b="1" dirty="0">
                <a:latin typeface="Century Gothic"/>
                <a:cs typeface="Century Gothic"/>
              </a:rPr>
              <a:t>Monthly Responsibilities</a:t>
            </a:r>
          </a:p>
        </p:txBody>
      </p:sp>
      <p:pic>
        <p:nvPicPr>
          <p:cNvPr id="11" name="Picture 10" descr="stamp logo no background.png"/>
          <p:cNvPicPr>
            <a:picLocks noChangeAspect="1"/>
          </p:cNvPicPr>
          <p:nvPr/>
        </p:nvPicPr>
        <p:blipFill>
          <a:blip r:embed="rId6"/>
          <a:stretch>
            <a:fillRect/>
          </a:stretch>
        </p:blipFill>
        <p:spPr>
          <a:xfrm>
            <a:off x="7564940" y="4131062"/>
            <a:ext cx="1394910" cy="861562"/>
          </a:xfrm>
          <a:prstGeom prst="rect">
            <a:avLst/>
          </a:prstGeom>
        </p:spPr>
      </p:pic>
    </p:spTree>
    <p:extLst>
      <p:ext uri="{BB962C8B-B14F-4D97-AF65-F5344CB8AC3E}">
        <p14:creationId xmlns:p14="http://schemas.microsoft.com/office/powerpoint/2010/main" val="208577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70050" y="5947460"/>
            <a:ext cx="7289800"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Century Gothic"/>
                <a:cs typeface="Century Gothic"/>
              </a:rPr>
              <a:t>Annual Responsibilities </a:t>
            </a:r>
          </a:p>
        </p:txBody>
      </p:sp>
      <p:sp>
        <p:nvSpPr>
          <p:cNvPr id="10" name="Content Placeholder 2"/>
          <p:cNvSpPr txBox="1">
            <a:spLocks noGrp="1"/>
          </p:cNvSpPr>
          <p:nvPr>
            <p:ph idx="1"/>
          </p:nvPr>
        </p:nvSpPr>
        <p:spPr bwMode="auto">
          <a:xfrm>
            <a:off x="0" y="1120535"/>
            <a:ext cx="9289991" cy="4182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defTabSz="914400" fontAlgn="base">
              <a:spcAft>
                <a:spcPct val="0"/>
              </a:spcAft>
              <a:buSzPct val="100000"/>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Century Gothic"/>
                <a:ea typeface="Arial" charset="0"/>
                <a:cs typeface="Century Gothic"/>
              </a:rPr>
              <a:t>Train your</a:t>
            </a:r>
            <a:r>
              <a:rPr kumimoji="0" lang="en-US" sz="2400" b="0" i="0" u="none" strike="noStrike" kern="1200" cap="none" spc="0" normalizeH="0" noProof="0" dirty="0">
                <a:ln>
                  <a:noFill/>
                </a:ln>
                <a:effectLst/>
                <a:uLnTx/>
                <a:uFillTx/>
                <a:latin typeface="Century Gothic"/>
                <a:ea typeface="Arial" charset="0"/>
                <a:cs typeface="Century Gothic"/>
              </a:rPr>
              <a:t> successor </a:t>
            </a:r>
          </a:p>
          <a:p>
            <a:pPr defTabSz="914400" fontAlgn="base">
              <a:spcAft>
                <a:spcPct val="0"/>
              </a:spcAft>
              <a:buSzPct val="100000"/>
              <a:buFont typeface="Wingdings" panose="05000000000000000000" pitchFamily="2" charset="2"/>
              <a:buChar char="§"/>
              <a:defRPr/>
            </a:pPr>
            <a:endParaRPr lang="en-US" sz="1050" dirty="0">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noProof="0" dirty="0">
                <a:latin typeface="Century Gothic"/>
                <a:ea typeface="Arial" charset="0"/>
                <a:cs typeface="Century Gothic"/>
              </a:rPr>
              <a:t>Create a scrapbook for your club that can be entered in District</a:t>
            </a:r>
          </a:p>
          <a:p>
            <a:pPr defTabSz="914400" fontAlgn="base">
              <a:spcAft>
                <a:spcPct val="0"/>
              </a:spcAft>
              <a:buSzPct val="100000"/>
              <a:buFont typeface="Wingdings" panose="05000000000000000000" pitchFamily="2" charset="2"/>
              <a:buChar char="§"/>
              <a:defRPr/>
            </a:pPr>
            <a:endParaRPr lang="en-US" sz="1000" noProof="0" dirty="0">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noProof="0" dirty="0">
                <a:latin typeface="Century Gothic"/>
                <a:ea typeface="Arial" charset="0"/>
                <a:cs typeface="Century Gothic"/>
              </a:rPr>
              <a:t>Create club advertisements such as videos and flyers to promote your club</a:t>
            </a:r>
          </a:p>
          <a:p>
            <a:pPr defTabSz="914400" fontAlgn="base">
              <a:spcAft>
                <a:spcPct val="0"/>
              </a:spcAft>
              <a:buSzPct val="100000"/>
              <a:buFont typeface="Wingdings" panose="05000000000000000000" pitchFamily="2" charset="2"/>
              <a:buChar char="§"/>
              <a:defRPr/>
            </a:pPr>
            <a:endParaRPr lang="en-US" sz="1050" noProof="0" dirty="0">
              <a:latin typeface="Century Gothic"/>
              <a:ea typeface="Arial" charset="0"/>
              <a:cs typeface="Century Gothic"/>
            </a:endParaRPr>
          </a:p>
          <a:p>
            <a:pPr defTabSz="914400" fontAlgn="base">
              <a:spcAft>
                <a:spcPct val="0"/>
              </a:spcAft>
              <a:buSzPct val="100000"/>
              <a:buFont typeface="Wingdings" panose="05000000000000000000" pitchFamily="2" charset="2"/>
              <a:buChar char="§"/>
              <a:defRPr/>
            </a:pPr>
            <a:r>
              <a:rPr lang="en-US" sz="2400" dirty="0">
                <a:latin typeface="Century Gothic" panose="020B0502020202020204" pitchFamily="34" charset="0"/>
              </a:rPr>
              <a:t>Make public-service announcements, contact local press, and send articles to community newspapers.</a:t>
            </a:r>
            <a:endParaRPr lang="en-US" sz="2400" noProof="0" dirty="0">
              <a:latin typeface="Century Gothic" panose="020B0502020202020204" pitchFamily="34" charset="0"/>
              <a:ea typeface="Arial" charset="0"/>
              <a:cs typeface="Century Gothic"/>
            </a:endParaRPr>
          </a:p>
          <a:p>
            <a:pPr defTabSz="914400" fontAlgn="base">
              <a:spcAft>
                <a:spcPct val="0"/>
              </a:spcAft>
              <a:buSzPct val="100000"/>
              <a:buFont typeface="Wingdings" panose="05000000000000000000" pitchFamily="2" charset="2"/>
              <a:buChar char="§"/>
              <a:defRPr/>
            </a:pPr>
            <a:endParaRPr kumimoji="0" lang="en-US" sz="2600" b="0" i="0" u="none" strike="noStrike" kern="1200" cap="none" spc="0" normalizeH="0" noProof="0" dirty="0">
              <a:ln>
                <a:noFill/>
              </a:ln>
              <a:effectLst/>
              <a:uLnTx/>
              <a:uFillTx/>
              <a:latin typeface="Century Gothic"/>
              <a:ea typeface="Arial" charset="0"/>
              <a:cs typeface="Century Gothic"/>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503868"/>
            <a:ext cx="7924800" cy="769441"/>
          </a:xfrm>
          <a:prstGeom prst="rect">
            <a:avLst/>
          </a:prstGeom>
          <a:noFill/>
        </p:spPr>
        <p:txBody>
          <a:bodyPr wrap="square" rtlCol="0">
            <a:spAutoFit/>
          </a:bodyPr>
          <a:lstStyle/>
          <a:p>
            <a:pPr algn="ctr"/>
            <a:r>
              <a:rPr lang="en-US" sz="4400" b="1" dirty="0">
                <a:latin typeface="Century Gothic"/>
                <a:cs typeface="Century Gothic"/>
              </a:rPr>
              <a:t>Additional Responsibilities</a:t>
            </a:r>
          </a:p>
        </p:txBody>
      </p:sp>
      <p:pic>
        <p:nvPicPr>
          <p:cNvPr id="11" name="Picture 10" descr="stamp logo no background.png"/>
          <p:cNvPicPr>
            <a:picLocks noChangeAspect="1"/>
          </p:cNvPicPr>
          <p:nvPr/>
        </p:nvPicPr>
        <p:blipFill>
          <a:blip r:embed="rId6"/>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147425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04501" y="1339709"/>
            <a:ext cx="8675729" cy="3707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buFont typeface="Wingdings" panose="05000000000000000000" pitchFamily="2" charset="2"/>
              <a:buChar char="§"/>
            </a:pPr>
            <a:r>
              <a:rPr lang="en-US" sz="2800" dirty="0">
                <a:latin typeface="Century Gothic" pitchFamily="34" charset="0"/>
                <a:ea typeface="Verdana" pitchFamily="34" charset="0"/>
                <a:cs typeface="Verdana" pitchFamily="34" charset="0"/>
              </a:rPr>
              <a:t> </a:t>
            </a:r>
            <a:r>
              <a:rPr lang="en-US" sz="2400" dirty="0">
                <a:latin typeface="Century Gothic" pitchFamily="34" charset="0"/>
                <a:ea typeface="Verdana" pitchFamily="34" charset="0"/>
                <a:cs typeface="Verdana" pitchFamily="34" charset="0"/>
              </a:rPr>
              <a:t>The Bylaws contain important information on what a club can and can not do.</a:t>
            </a:r>
          </a:p>
          <a:p>
            <a:pPr lvl="1"/>
            <a:r>
              <a:rPr lang="en-US" sz="2400" dirty="0">
                <a:latin typeface="Century Gothic" pitchFamily="34" charset="0"/>
                <a:ea typeface="Verdana" pitchFamily="34" charset="0"/>
                <a:cs typeface="Verdana" pitchFamily="34" charset="0"/>
              </a:rPr>
              <a:t>i.e. dues amount, committee assignments, appointed positions, elections process</a:t>
            </a:r>
          </a:p>
          <a:p>
            <a:pPr lvl="1"/>
            <a:endParaRPr lang="en-US" sz="2400" dirty="0">
              <a:latin typeface="Century Gothic" pitchFamily="34" charset="0"/>
              <a:ea typeface="Verdana" pitchFamily="34" charset="0"/>
              <a:cs typeface="Verdana" pitchFamily="34" charset="0"/>
            </a:endParaRPr>
          </a:p>
          <a:p>
            <a:pPr marL="457200" indent="-457200">
              <a:buFont typeface="Wingdings" panose="05000000000000000000" pitchFamily="2" charset="2"/>
              <a:buChar char="§"/>
            </a:pPr>
            <a:r>
              <a:rPr lang="en-US" sz="2400" dirty="0">
                <a:latin typeface="Century Gothic" pitchFamily="34" charset="0"/>
              </a:rPr>
              <a:t> A standard form can be found on floridakeyclub.org under Documents and Resources.</a:t>
            </a:r>
          </a:p>
          <a:p>
            <a:pPr marL="342900" marR="0" lvl="0" indent="-342900" algn="l" defTabSz="914400" rtl="0" eaLnBrk="1" fontAlgn="base" latinLnBrk="0" hangingPunct="1">
              <a:lnSpc>
                <a:spcPct val="100000"/>
              </a:lnSpc>
              <a:spcBef>
                <a:spcPct val="20000"/>
              </a:spcBef>
              <a:spcAft>
                <a:spcPct val="0"/>
              </a:spcAft>
              <a:buClr>
                <a:srgbClr val="3366FF"/>
              </a:buClr>
              <a:buSzPct val="100000"/>
              <a:buFont typeface="Wingdings" charset="2"/>
              <a:buChar char="v"/>
              <a:tabLst/>
              <a:defRPr/>
            </a:pPr>
            <a:endParaRPr kumimoji="0" lang="en-US" sz="2600" b="0" i="0" u="none" strike="noStrike" kern="1200" cap="none" spc="0" normalizeH="0" baseline="0" noProof="0" dirty="0">
              <a:ln>
                <a:noFill/>
              </a:ln>
              <a:solidFill>
                <a:schemeClr val="tx1"/>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7791449" y="5849275"/>
            <a:ext cx="1088782" cy="67248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6234" y="570612"/>
            <a:ext cx="7289800" cy="769441"/>
          </a:xfrm>
          <a:prstGeom prst="rect">
            <a:avLst/>
          </a:prstGeom>
        </p:spPr>
        <p:txBody>
          <a:bodyPr wrap="square">
            <a:spAutoFit/>
          </a:bodyPr>
          <a:lstStyle/>
          <a:p>
            <a:pPr algn="ctr"/>
            <a:r>
              <a:rPr lang="en-US" sz="4400" b="1" dirty="0">
                <a:effectLst>
                  <a:outerShdw blurRad="50800" algn="ctr">
                    <a:srgbClr val="000000">
                      <a:alpha val="43000"/>
                    </a:srgbClr>
                  </a:outerShdw>
                </a:effectLst>
                <a:latin typeface="Century Gothic"/>
                <a:cs typeface="Century Gothic"/>
              </a:rPr>
              <a:t>The Bylaws</a:t>
            </a:r>
          </a:p>
        </p:txBody>
      </p:sp>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noGrp="1"/>
          </p:cNvSpPr>
          <p:nvPr>
            <p:ph idx="1"/>
          </p:nvPr>
        </p:nvSpPr>
        <p:spPr bwMode="auto">
          <a:xfrm>
            <a:off x="246419" y="1264086"/>
            <a:ext cx="829407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entury Gothic"/>
                <a:ea typeface="Arial" charset="0"/>
                <a:cs typeface="Century Gothic"/>
              </a:rPr>
              <a:t>All editors</a:t>
            </a:r>
            <a:r>
              <a:rPr lang="en-US" sz="2400" dirty="0">
                <a:solidFill>
                  <a:srgbClr val="000000"/>
                </a:solidFill>
                <a:latin typeface="Century Gothic"/>
                <a:ea typeface="Arial" charset="0"/>
                <a:cs typeface="Century Gothic"/>
              </a:rPr>
              <a:t> should be familiar with </a:t>
            </a:r>
            <a:r>
              <a:rPr lang="en-US" sz="2400" b="1" i="1" dirty="0">
                <a:solidFill>
                  <a:srgbClr val="000000"/>
                </a:solidFill>
                <a:latin typeface="Century Gothic"/>
                <a:ea typeface="Arial" charset="0"/>
                <a:cs typeface="Century Gothic"/>
              </a:rPr>
              <a:t>The Sunshine Source </a:t>
            </a:r>
            <a:r>
              <a:rPr lang="en-US" sz="2400" dirty="0">
                <a:solidFill>
                  <a:srgbClr val="000000"/>
                </a:solidFill>
                <a:latin typeface="Century Gothic"/>
                <a:ea typeface="Arial" charset="0"/>
                <a:cs typeface="Century Gothic"/>
              </a:rPr>
              <a:t>(TSS).</a:t>
            </a: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endParaRPr lang="en-US" sz="1050" dirty="0">
              <a:solidFill>
                <a:srgbClr val="000000"/>
              </a:solidFill>
              <a:latin typeface="Century Gothic"/>
              <a:ea typeface="Arial" charset="0"/>
              <a:cs typeface="Century Gothic"/>
            </a:endParaRP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lang="en-US" sz="2400" dirty="0">
                <a:solidFill>
                  <a:srgbClr val="000000"/>
                </a:solidFill>
                <a:latin typeface="Century Gothic"/>
                <a:ea typeface="Arial" charset="0"/>
                <a:cs typeface="Century Gothic"/>
              </a:rPr>
              <a:t>TSS</a:t>
            </a:r>
            <a:r>
              <a:rPr lang="en-US" sz="2400" b="1" i="1" dirty="0">
                <a:solidFill>
                  <a:srgbClr val="000000"/>
                </a:solidFill>
                <a:latin typeface="Century Gothic"/>
                <a:ea typeface="Arial" charset="0"/>
                <a:cs typeface="Century Gothic"/>
              </a:rPr>
              <a:t> </a:t>
            </a:r>
            <a:r>
              <a:rPr lang="en-US" sz="2400" dirty="0">
                <a:solidFill>
                  <a:srgbClr val="000000"/>
                </a:solidFill>
                <a:latin typeface="Century Gothic"/>
                <a:ea typeface="Arial" charset="0"/>
                <a:cs typeface="Century Gothic"/>
              </a:rPr>
              <a:t>is the official bi-monthly magazine for the Florida District.</a:t>
            </a: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endParaRPr lang="en-US" sz="1050" b="1" i="1" dirty="0">
              <a:solidFill>
                <a:srgbClr val="000000"/>
              </a:solidFill>
              <a:latin typeface="Century Gothic"/>
              <a:ea typeface="Arial" charset="0"/>
              <a:cs typeface="Century Gothic"/>
            </a:endParaRPr>
          </a:p>
          <a:p>
            <a:pPr marR="0" lvl="0" algn="l" defTabSz="914400" rtl="0" eaLnBrk="1" fontAlgn="base" latinLnBrk="0" hangingPunct="1">
              <a:spcBef>
                <a:spcPct val="20000"/>
              </a:spcBef>
              <a:spcAft>
                <a:spcPct val="0"/>
              </a:spcAft>
              <a:buSzPct val="100000"/>
              <a:buFont typeface="Wingdings" panose="05000000000000000000" pitchFamily="2" charset="2"/>
              <a:buChar char="§"/>
              <a:tabLst/>
              <a:defRPr/>
            </a:pPr>
            <a:r>
              <a:rPr lang="en-US" sz="2400" dirty="0">
                <a:solidFill>
                  <a:srgbClr val="000000"/>
                </a:solidFill>
                <a:latin typeface="Century Gothic"/>
                <a:ea typeface="Arial" charset="0"/>
                <a:cs typeface="Century Gothic"/>
              </a:rPr>
              <a:t>TSS is a good reference for your newsletter –layout and content wise.</a:t>
            </a:r>
            <a:endParaRPr kumimoji="0" lang="en-US" sz="2400" u="none" strike="noStrike" kern="1200" cap="none" spc="0" normalizeH="0" noProof="0" dirty="0">
              <a:ln>
                <a:noFill/>
              </a:ln>
              <a:solidFill>
                <a:srgbClr val="000000"/>
              </a:solidFill>
              <a:effectLst/>
              <a:uLnTx/>
              <a:uFillTx/>
              <a:latin typeface="Century Gothic"/>
              <a:ea typeface="Arial" charset="0"/>
              <a:cs typeface="Century Gothic"/>
            </a:endParaRPr>
          </a:p>
          <a:p>
            <a:pPr marR="0" lvl="0" algn="l" defTabSz="914400" rtl="0" eaLnBrk="1" fontAlgn="base" latinLnBrk="0" hangingPunct="1">
              <a:lnSpc>
                <a:spcPct val="150000"/>
              </a:lnSpc>
              <a:spcBef>
                <a:spcPct val="20000"/>
              </a:spcBef>
              <a:spcAft>
                <a:spcPct val="0"/>
              </a:spcAft>
              <a:buSzPct val="100000"/>
              <a:buFont typeface="Wingdings" panose="05000000000000000000" pitchFamily="2" charset="2"/>
              <a:buChar char="§"/>
              <a:tabLst/>
              <a:defRPr/>
            </a:pPr>
            <a:r>
              <a:rPr lang="en-US" sz="2400" dirty="0">
                <a:solidFill>
                  <a:srgbClr val="000000"/>
                </a:solidFill>
                <a:latin typeface="Century Gothic"/>
                <a:ea typeface="Arial" charset="0"/>
                <a:cs typeface="Century Gothic"/>
              </a:rPr>
              <a:t>View on the Florida District website.</a:t>
            </a:r>
            <a:endParaRPr kumimoji="0" lang="en-US" sz="2400" b="0" i="0" u="none" strike="noStrike" kern="1200" cap="none" spc="0" normalizeH="0" noProof="0" dirty="0">
              <a:ln>
                <a:noFill/>
              </a:ln>
              <a:solidFill>
                <a:srgbClr val="000000"/>
              </a:solidFill>
              <a:effectLst/>
              <a:uLnTx/>
              <a:uFillTx/>
              <a:latin typeface="Century Gothic"/>
              <a:ea typeface="Arial" charset="0"/>
              <a:cs typeface="Century Gothic"/>
            </a:endParaRPr>
          </a:p>
        </p:txBody>
      </p:sp>
      <p:pic>
        <p:nvPicPr>
          <p:cNvPr id="5" name="Picture 4" descr="stamp logo no background.png"/>
          <p:cNvPicPr>
            <a:picLocks noChangeAspect="1"/>
          </p:cNvPicPr>
          <p:nvPr/>
        </p:nvPicPr>
        <p:blipFill>
          <a:blip r:embed="rId3"/>
          <a:stretch>
            <a:fillRect/>
          </a:stretch>
        </p:blipFill>
        <p:spPr>
          <a:xfrm>
            <a:off x="7722579" y="5904553"/>
            <a:ext cx="956894" cy="591023"/>
          </a:xfrm>
          <a:prstGeom prst="rect">
            <a:avLst/>
          </a:prstGeom>
          <a:noFill/>
          <a:ln>
            <a:noFill/>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2857" y="508213"/>
            <a:ext cx="7061200" cy="769441"/>
          </a:xfrm>
          <a:prstGeom prst="rect">
            <a:avLst/>
          </a:prstGeom>
          <a:noFill/>
        </p:spPr>
        <p:txBody>
          <a:bodyPr wrap="square" rtlCol="0">
            <a:spAutoFit/>
          </a:bodyPr>
          <a:lstStyle/>
          <a:p>
            <a:pPr algn="ctr"/>
            <a:r>
              <a:rPr lang="en-US" sz="4400" b="1" dirty="0">
                <a:latin typeface="Century Gothic"/>
                <a:cs typeface="Century Gothic"/>
              </a:rPr>
              <a:t>The Sunshine Source</a:t>
            </a:r>
          </a:p>
        </p:txBody>
      </p:sp>
      <p:pic>
        <p:nvPicPr>
          <p:cNvPr id="9" name="Picture 8" descr="stamp logo no background.png"/>
          <p:cNvPicPr>
            <a:picLocks noChangeAspect="1"/>
          </p:cNvPicPr>
          <p:nvPr/>
        </p:nvPicPr>
        <p:blipFill>
          <a:blip r:embed="rId3"/>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379452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8627"/>
            <a:ext cx="9144000" cy="3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ew logo no background.png"/>
          <p:cNvPicPr>
            <a:picLocks noChangeAspect="1"/>
          </p:cNvPicPr>
          <p:nvPr/>
        </p:nvPicPr>
        <p:blipFill>
          <a:blip r:embed="rId4"/>
          <a:stretch>
            <a:fillRect/>
          </a:stretch>
        </p:blipFill>
        <p:spPr>
          <a:xfrm>
            <a:off x="5941645" y="5398347"/>
            <a:ext cx="2620108" cy="678589"/>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047488"/>
            <a:ext cx="9144000" cy="18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9144000"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109728" y="1353428"/>
            <a:ext cx="8924543" cy="2912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0" dirty="0">
                <a:latin typeface="Century Gothic" charset="0"/>
                <a:ea typeface="Arial" charset="0"/>
                <a:cs typeface="Arial" charset="0"/>
              </a:rPr>
              <a:t>The Editor’s Newsletter </a:t>
            </a:r>
            <a:endParaRPr kumimoji="0" lang="en-US" sz="8000" i="0" u="none" strike="noStrike" kern="1200" cap="none" spc="0" normalizeH="0" baseline="0" noProof="0" dirty="0">
              <a:ln>
                <a:noFill/>
              </a:ln>
              <a:effectLst/>
              <a:uLnTx/>
              <a:uFillTx/>
              <a:latin typeface="Century Gothic"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chemeClr val="tx2"/>
              </a:solidFill>
              <a:effectLst/>
              <a:uLnTx/>
              <a:uFillTx/>
              <a:latin typeface="Century Gothic" charset="0"/>
              <a:ea typeface="Arial" charset="0"/>
              <a:cs typeface="Arial" charset="0"/>
            </a:endParaRPr>
          </a:p>
        </p:txBody>
      </p:sp>
      <p:pic>
        <p:nvPicPr>
          <p:cNvPr id="9" name="Picture 8" descr="stamp logo no background.png"/>
          <p:cNvPicPr>
            <a:picLocks noChangeAspect="1"/>
          </p:cNvPicPr>
          <p:nvPr/>
        </p:nvPicPr>
        <p:blipFill>
          <a:blip r:embed="rId7"/>
          <a:stretch>
            <a:fillRect/>
          </a:stretch>
        </p:blipFill>
        <p:spPr>
          <a:xfrm>
            <a:off x="7698290" y="4151370"/>
            <a:ext cx="1261560" cy="779199"/>
          </a:xfrm>
          <a:prstGeom prst="rect">
            <a:avLst/>
          </a:prstGeom>
        </p:spPr>
      </p:pic>
    </p:spTree>
    <p:extLst>
      <p:ext uri="{BB962C8B-B14F-4D97-AF65-F5344CB8AC3E}">
        <p14:creationId xmlns:p14="http://schemas.microsoft.com/office/powerpoint/2010/main" val="154631773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5933</TotalTime>
  <Words>2167</Words>
  <Application>Microsoft Office PowerPoint</Application>
  <PresentationFormat>On-screen Show (4:3)</PresentationFormat>
  <Paragraphs>250</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Goudy Old Style</vt:lpstr>
      <vt:lpstr>Verdana</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castaner</dc:creator>
  <cp:lastModifiedBy>Odalis Hernandez</cp:lastModifiedBy>
  <cp:revision>131</cp:revision>
  <dcterms:created xsi:type="dcterms:W3CDTF">2014-07-16T04:04:58Z</dcterms:created>
  <dcterms:modified xsi:type="dcterms:W3CDTF">2016-09-22T20:57:51Z</dcterms:modified>
</cp:coreProperties>
</file>