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83" r:id="rId13"/>
    <p:sldId id="267" r:id="rId14"/>
    <p:sldId id="268" r:id="rId15"/>
    <p:sldId id="269" r:id="rId16"/>
    <p:sldId id="270" r:id="rId17"/>
    <p:sldId id="273" r:id="rId18"/>
    <p:sldId id="277" r:id="rId19"/>
    <p:sldId id="278" r:id="rId20"/>
    <p:sldId id="279" r:id="rId21"/>
    <p:sldId id="285" r:id="rId22"/>
    <p:sldId id="286" r:id="rId23"/>
    <p:sldId id="282" r:id="rId24"/>
    <p:sldId id="284" r:id="rId25"/>
    <p:sldId id="28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424"/>
    <a:srgbClr val="0224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77797" autoAdjust="0"/>
  </p:normalViewPr>
  <p:slideViewPr>
    <p:cSldViewPr snapToGrid="0" snapToObjects="1">
      <p:cViewPr varScale="1">
        <p:scale>
          <a:sx n="56" d="100"/>
          <a:sy n="56" d="100"/>
        </p:scale>
        <p:origin x="180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64003D-F317-6C4B-ABCB-4238A9C2183D}" type="datetimeFigureOut">
              <a:rPr lang="en-US" smtClean="0"/>
              <a:pPr/>
              <a:t>9/7/2016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E9872C-79F4-E34A-B671-78812D698996}" type="slidenum">
              <a:rPr lang="en-US" smtClean="0"/>
              <a:pPr/>
              <a:t>‹#›</a:t>
            </a:fld>
            <a:endParaRPr lang="en-US"/>
          </a:p>
        </p:txBody>
      </p:sp>
    </p:spTree>
    <p:extLst>
      <p:ext uri="{BB962C8B-B14F-4D97-AF65-F5344CB8AC3E}">
        <p14:creationId xmlns:p14="http://schemas.microsoft.com/office/powerpoint/2010/main" val="34756038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9872C-79F4-E34A-B671-78812D698996}" type="slidenum">
              <a:rPr lang="en-US" smtClean="0"/>
              <a:pPr/>
              <a:t>2</a:t>
            </a:fld>
            <a:endParaRPr lang="en-US"/>
          </a:p>
        </p:txBody>
      </p:sp>
    </p:spTree>
    <p:extLst>
      <p:ext uri="{BB962C8B-B14F-4D97-AF65-F5344CB8AC3E}">
        <p14:creationId xmlns:p14="http://schemas.microsoft.com/office/powerpoint/2010/main" val="1027843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As a class</a:t>
            </a:r>
            <a:r>
              <a:rPr lang="en-US" baseline="0" dirty="0">
                <a:latin typeface="Century Gothic" panose="020B0502020202020204" pitchFamily="34" charset="0"/>
              </a:rPr>
              <a:t> director, one of the best things you can do is to represent the opinions and ideas of your class. </a:t>
            </a:r>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D4E9872C-79F4-E34A-B671-78812D698996}" type="slidenum">
              <a:rPr lang="en-US" smtClean="0"/>
              <a:pPr/>
              <a:t>13</a:t>
            </a:fld>
            <a:endParaRPr lang="en-US"/>
          </a:p>
        </p:txBody>
      </p:sp>
    </p:spTree>
    <p:extLst>
      <p:ext uri="{BB962C8B-B14F-4D97-AF65-F5344CB8AC3E}">
        <p14:creationId xmlns:p14="http://schemas.microsoft.com/office/powerpoint/2010/main" val="1961246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entury Gothic" panose="020B0502020202020204" pitchFamily="34" charset="0"/>
              </a:rPr>
              <a:t>Always keep in contact! Use social media</a:t>
            </a:r>
            <a:r>
              <a:rPr lang="en-US" baseline="0" dirty="0">
                <a:latin typeface="Century Gothic" panose="020B0502020202020204" pitchFamily="34" charset="0"/>
              </a:rPr>
              <a:t> to effectively communicate to your class. </a:t>
            </a:r>
            <a:r>
              <a:rPr lang="en-US" dirty="0">
                <a:latin typeface="Century Gothic" panose="020B0502020202020204" pitchFamily="34" charset="0"/>
              </a:rPr>
              <a:t>Make sure they know what is going on</a:t>
            </a:r>
            <a:r>
              <a:rPr lang="en-US" baseline="0" dirty="0">
                <a:latin typeface="Century Gothic" panose="020B0502020202020204" pitchFamily="34" charset="0"/>
              </a:rPr>
              <a:t> and</a:t>
            </a:r>
            <a:r>
              <a:rPr lang="en-US" dirty="0">
                <a:latin typeface="Century Gothic" panose="020B0502020202020204" pitchFamily="34" charset="0"/>
              </a:rPr>
              <a:t> what they are supposed to be doing.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Century Gothic" panose="020B0502020202020204" pitchFamily="34" charset="0"/>
              </a:rPr>
              <a:t>Always ask for opinions and ideas.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entury Gothic" panose="020B0502020202020204" pitchFamily="34" charset="0"/>
              </a:rPr>
              <a:t>You can create an</a:t>
            </a:r>
            <a:r>
              <a:rPr lang="en-US" baseline="0" dirty="0">
                <a:latin typeface="Century Gothic" panose="020B0502020202020204" pitchFamily="34" charset="0"/>
              </a:rPr>
              <a:t> account for your class specifically or you can work with the webmaster or editor of your club to post reminders, pictures, etc. on the club accounts.</a:t>
            </a:r>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D4E9872C-79F4-E34A-B671-78812D698996}" type="slidenum">
              <a:rPr lang="en-US" smtClean="0"/>
              <a:pPr/>
              <a:t>14</a:t>
            </a:fld>
            <a:endParaRPr lang="en-US"/>
          </a:p>
        </p:txBody>
      </p:sp>
    </p:spTree>
    <p:extLst>
      <p:ext uri="{BB962C8B-B14F-4D97-AF65-F5344CB8AC3E}">
        <p14:creationId xmlns:p14="http://schemas.microsoft.com/office/powerpoint/2010/main" val="884308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cs typeface="Century Gothic"/>
              </a:rPr>
              <a:t>There are multiple methods of getting information across or having a discussion. Your job is to make sure it happens!</a:t>
            </a:r>
            <a:endParaRPr lang="en-US" sz="1200" dirty="0">
              <a:latin typeface="Century Gothic" panose="020B0502020202020204" pitchFamily="34" charset="0"/>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cs typeface="Century Gothic"/>
            </a:endParaRPr>
          </a:p>
        </p:txBody>
      </p:sp>
      <p:sp>
        <p:nvSpPr>
          <p:cNvPr id="4" name="Slide Number Placeholder 3"/>
          <p:cNvSpPr>
            <a:spLocks noGrp="1"/>
          </p:cNvSpPr>
          <p:nvPr>
            <p:ph type="sldNum" sz="quarter" idx="10"/>
          </p:nvPr>
        </p:nvSpPr>
        <p:spPr/>
        <p:txBody>
          <a:bodyPr/>
          <a:lstStyle/>
          <a:p>
            <a:fld id="{D4E9872C-79F4-E34A-B671-78812D698996}" type="slidenum">
              <a:rPr lang="en-US" smtClean="0"/>
              <a:pPr/>
              <a:t>15</a:t>
            </a:fld>
            <a:endParaRPr lang="en-US"/>
          </a:p>
        </p:txBody>
      </p:sp>
    </p:spTree>
    <p:extLst>
      <p:ext uri="{BB962C8B-B14F-4D97-AF65-F5344CB8AC3E}">
        <p14:creationId xmlns:p14="http://schemas.microsoft.com/office/powerpoint/2010/main" val="925520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entury Gothic" panose="020B0502020202020204" pitchFamily="34" charset="0"/>
              </a:rPr>
              <a:t>Presenter: Ask</a:t>
            </a:r>
            <a:r>
              <a:rPr lang="en-US" baseline="0" dirty="0">
                <a:latin typeface="Century Gothic" panose="020B0502020202020204" pitchFamily="34" charset="0"/>
              </a:rPr>
              <a:t> a few class directors/chairs if they have any ideas of what they want to achieve.</a:t>
            </a:r>
            <a:endParaRPr lang="en-US" dirty="0">
              <a:latin typeface="Century Gothic" panose="020B0502020202020204" pitchFamily="34" charset="0"/>
            </a:endParaRPr>
          </a:p>
          <a:p>
            <a:endParaRPr lang="en-US" dirty="0"/>
          </a:p>
        </p:txBody>
      </p:sp>
      <p:sp>
        <p:nvSpPr>
          <p:cNvPr id="4" name="Slide Number Placeholder 3"/>
          <p:cNvSpPr>
            <a:spLocks noGrp="1"/>
          </p:cNvSpPr>
          <p:nvPr>
            <p:ph type="sldNum" sz="quarter" idx="10"/>
          </p:nvPr>
        </p:nvSpPr>
        <p:spPr/>
        <p:txBody>
          <a:bodyPr/>
          <a:lstStyle/>
          <a:p>
            <a:fld id="{D4E9872C-79F4-E34A-B671-78812D698996}" type="slidenum">
              <a:rPr lang="en-US" smtClean="0"/>
              <a:pPr/>
              <a:t>16</a:t>
            </a:fld>
            <a:endParaRPr lang="en-US"/>
          </a:p>
        </p:txBody>
      </p:sp>
    </p:spTree>
    <p:extLst>
      <p:ext uri="{BB962C8B-B14F-4D97-AF65-F5344CB8AC3E}">
        <p14:creationId xmlns:p14="http://schemas.microsoft.com/office/powerpoint/2010/main" val="2882672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a:buFont typeface="Arial"/>
              <a:buChar char="•"/>
            </a:pPr>
            <a:r>
              <a:rPr lang="en-US" sz="1200" dirty="0">
                <a:latin typeface="Century Gothic" panose="020B0502020202020204" pitchFamily="34" charset="0"/>
                <a:cs typeface="Century Gothic"/>
              </a:rPr>
              <a:t>Communicate to your members that you need them!</a:t>
            </a:r>
          </a:p>
          <a:p>
            <a:pPr marL="685800" lvl="1">
              <a:buFont typeface="Arial"/>
              <a:buChar char="•"/>
            </a:pPr>
            <a:r>
              <a:rPr lang="en-US" sz="1200" dirty="0">
                <a:latin typeface="Century Gothic" panose="020B0502020202020204" pitchFamily="34" charset="0"/>
                <a:cs typeface="Century Gothic"/>
              </a:rPr>
              <a:t>Be easy to approach.</a:t>
            </a:r>
          </a:p>
          <a:p>
            <a:pPr marL="685800" lvl="1">
              <a:buFont typeface="Arial"/>
              <a:buChar char="•"/>
            </a:pPr>
            <a:r>
              <a:rPr lang="en-US" sz="1200" dirty="0">
                <a:latin typeface="Century Gothic" panose="020B0502020202020204" pitchFamily="34" charset="0"/>
                <a:cs typeface="Century Gothic"/>
              </a:rPr>
              <a:t>Let it be  known that the effort is truly appreciated.</a:t>
            </a:r>
          </a:p>
          <a:p>
            <a:pPr marL="685800" lvl="1">
              <a:buFont typeface="Arial"/>
              <a:buChar char="•"/>
            </a:pPr>
            <a:r>
              <a:rPr lang="en-US" sz="1200" dirty="0">
                <a:latin typeface="Century Gothic" panose="020B0502020202020204" pitchFamily="34" charset="0"/>
                <a:cs typeface="Century Gothic"/>
              </a:rPr>
              <a:t>Show them the impact they can make!</a:t>
            </a:r>
          </a:p>
          <a:p>
            <a:pPr marL="685800" lvl="1">
              <a:buFont typeface="Arial"/>
              <a:buChar char="•"/>
            </a:pPr>
            <a:endParaRPr lang="en-US" sz="1200" dirty="0">
              <a:latin typeface="Century Gothic" panose="020B0502020202020204" pitchFamily="34" charset="0"/>
              <a:cs typeface="Century Gothic"/>
            </a:endParaRPr>
          </a:p>
          <a:p>
            <a:pPr marL="685800" lvl="1">
              <a:buFont typeface="Arial"/>
              <a:buChar char="•"/>
            </a:pPr>
            <a:r>
              <a:rPr lang="en-US" sz="1200" dirty="0">
                <a:latin typeface="Century Gothic" panose="020B0502020202020204" pitchFamily="34" charset="0"/>
                <a:cs typeface="Century Gothic"/>
              </a:rPr>
              <a:t>Apps like </a:t>
            </a:r>
            <a:r>
              <a:rPr lang="en-US" sz="1200" dirty="0" err="1">
                <a:latin typeface="Century Gothic" panose="020B0502020202020204" pitchFamily="34" charset="0"/>
                <a:cs typeface="Century Gothic"/>
              </a:rPr>
              <a:t>GroupMe</a:t>
            </a:r>
            <a:r>
              <a:rPr lang="en-US" sz="1200" baseline="0" dirty="0">
                <a:latin typeface="Century Gothic" panose="020B0502020202020204" pitchFamily="34" charset="0"/>
                <a:cs typeface="Century Gothic"/>
              </a:rPr>
              <a:t> and </a:t>
            </a:r>
            <a:r>
              <a:rPr lang="en-US" sz="1200" dirty="0" err="1">
                <a:latin typeface="Century Gothic" panose="020B0502020202020204" pitchFamily="34" charset="0"/>
                <a:cs typeface="Century Gothic"/>
              </a:rPr>
              <a:t>Facetime</a:t>
            </a:r>
            <a:r>
              <a:rPr lang="en-US" sz="1200" baseline="0" dirty="0">
                <a:latin typeface="Century Gothic" panose="020B0502020202020204" pitchFamily="34" charset="0"/>
                <a:cs typeface="Century Gothic"/>
              </a:rPr>
              <a:t> are </a:t>
            </a:r>
            <a:r>
              <a:rPr lang="en-US" sz="1200" dirty="0">
                <a:latin typeface="Century Gothic" panose="020B0502020202020204" pitchFamily="34" charset="0"/>
                <a:cs typeface="Century Gothic"/>
              </a:rPr>
              <a:t>great for having quick conversations with everyone</a:t>
            </a:r>
            <a:r>
              <a:rPr lang="en-US" sz="1200" baseline="0" dirty="0">
                <a:latin typeface="Century Gothic" panose="020B0502020202020204" pitchFamily="34" charset="0"/>
                <a:cs typeface="Century Gothic"/>
              </a:rPr>
              <a:t> when you can not all get together </a:t>
            </a:r>
            <a:endParaRPr lang="en-US" sz="1200" dirty="0">
              <a:latin typeface="Century Gothic" panose="020B0502020202020204" pitchFamily="34" charset="0"/>
              <a:cs typeface="Century Gothic"/>
            </a:endParaRPr>
          </a:p>
        </p:txBody>
      </p:sp>
      <p:sp>
        <p:nvSpPr>
          <p:cNvPr id="4" name="Slide Number Placeholder 3"/>
          <p:cNvSpPr>
            <a:spLocks noGrp="1"/>
          </p:cNvSpPr>
          <p:nvPr>
            <p:ph type="sldNum" sz="quarter" idx="10"/>
          </p:nvPr>
        </p:nvSpPr>
        <p:spPr/>
        <p:txBody>
          <a:bodyPr/>
          <a:lstStyle/>
          <a:p>
            <a:fld id="{D4E9872C-79F4-E34A-B671-78812D698996}" type="slidenum">
              <a:rPr lang="en-US" smtClean="0"/>
              <a:pPr/>
              <a:t>17</a:t>
            </a:fld>
            <a:endParaRPr lang="en-US"/>
          </a:p>
        </p:txBody>
      </p:sp>
    </p:spTree>
    <p:extLst>
      <p:ext uri="{BB962C8B-B14F-4D97-AF65-F5344CB8AC3E}">
        <p14:creationId xmlns:p14="http://schemas.microsoft.com/office/powerpoint/2010/main" val="4143011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entury Gothic" panose="020B0502020202020204" pitchFamily="34" charset="0"/>
              </a:rPr>
              <a:t>Acts can vary from the simple and straightforward to the elaborate and intense. </a:t>
            </a:r>
          </a:p>
          <a:p>
            <a:endParaRPr lang="en-US" sz="1200" dirty="0">
              <a:latin typeface="Century Gothic" panose="020B0502020202020204" pitchFamily="34" charset="0"/>
            </a:endParaRPr>
          </a:p>
          <a:p>
            <a:r>
              <a:rPr lang="en-US" sz="1200" dirty="0">
                <a:latin typeface="Century Gothic" panose="020B0502020202020204" pitchFamily="34" charset="0"/>
              </a:rPr>
              <a:t>Find</a:t>
            </a:r>
            <a:r>
              <a:rPr lang="en-US" sz="1200" baseline="0" dirty="0">
                <a:latin typeface="Century Gothic" panose="020B0502020202020204" pitchFamily="34" charset="0"/>
              </a:rPr>
              <a:t> hidden talents in your Key Clubbers!</a:t>
            </a:r>
          </a:p>
          <a:p>
            <a:r>
              <a:rPr lang="en-US" sz="1200" baseline="0" dirty="0">
                <a:latin typeface="Century Gothic" panose="020B0502020202020204" pitchFamily="34" charset="0"/>
              </a:rPr>
              <a:t>-Does anyone in your club: Sing, Dance, preform Stand–up Comedy, </a:t>
            </a:r>
            <a:r>
              <a:rPr lang="en-US" sz="1200" dirty="0">
                <a:latin typeface="Century Gothic" panose="020B0502020202020204" pitchFamily="34" charset="0"/>
              </a:rPr>
              <a:t>Play an instrument,</a:t>
            </a:r>
            <a:r>
              <a:rPr lang="en-US" sz="1200" baseline="0" dirty="0">
                <a:latin typeface="Century Gothic" panose="020B0502020202020204" pitchFamily="34" charset="0"/>
              </a:rPr>
              <a:t> </a:t>
            </a:r>
            <a:r>
              <a:rPr lang="en-US" sz="1200" dirty="0">
                <a:latin typeface="Century Gothic" panose="020B0502020202020204" pitchFamily="34" charset="0"/>
              </a:rPr>
              <a:t>Speed</a:t>
            </a:r>
            <a:r>
              <a:rPr lang="en-US" sz="1200" baseline="0" dirty="0">
                <a:latin typeface="Century Gothic" panose="020B0502020202020204" pitchFamily="34" charset="0"/>
              </a:rPr>
              <a:t> art, etc. </a:t>
            </a:r>
          </a:p>
          <a:p>
            <a:br>
              <a:rPr lang="en-US" sz="1200" baseline="0" dirty="0">
                <a:latin typeface="Century Gothic" panose="020B0502020202020204" pitchFamily="34" charset="0"/>
              </a:rPr>
            </a:br>
            <a:r>
              <a:rPr lang="en-US" sz="1200" baseline="0" dirty="0">
                <a:latin typeface="Century Gothic" panose="020B0502020202020204" pitchFamily="34" charset="0"/>
              </a:rPr>
              <a:t>You could even get non-Key clubbers involved in the acts. Maybe it will inspire them to join! </a:t>
            </a:r>
          </a:p>
          <a:p>
            <a:endParaRPr lang="en-US" sz="1200" dirty="0">
              <a:latin typeface="Century Gothic" panose="020B0502020202020204" pitchFamily="34" charset="0"/>
            </a:endParaRPr>
          </a:p>
          <a:p>
            <a:r>
              <a:rPr lang="en-US" sz="1200" dirty="0">
                <a:latin typeface="Century Gothic" panose="020B0502020202020204" pitchFamily="34" charset="0"/>
              </a:rPr>
              <a:t>Remember to keep the cameras rolling to catch every minute on film.</a:t>
            </a:r>
          </a:p>
          <a:p>
            <a:endParaRPr lang="en-US" dirty="0"/>
          </a:p>
        </p:txBody>
      </p:sp>
      <p:sp>
        <p:nvSpPr>
          <p:cNvPr id="4" name="Slide Number Placeholder 3"/>
          <p:cNvSpPr>
            <a:spLocks noGrp="1"/>
          </p:cNvSpPr>
          <p:nvPr>
            <p:ph type="sldNum" sz="quarter" idx="10"/>
          </p:nvPr>
        </p:nvSpPr>
        <p:spPr/>
        <p:txBody>
          <a:bodyPr/>
          <a:lstStyle/>
          <a:p>
            <a:fld id="{D4E9872C-79F4-E34A-B671-78812D698996}" type="slidenum">
              <a:rPr lang="en-US" smtClean="0"/>
              <a:pPr/>
              <a:t>18</a:t>
            </a:fld>
            <a:endParaRPr lang="en-US"/>
          </a:p>
        </p:txBody>
      </p:sp>
    </p:spTree>
    <p:extLst>
      <p:ext uri="{BB962C8B-B14F-4D97-AF65-F5344CB8AC3E}">
        <p14:creationId xmlns:p14="http://schemas.microsoft.com/office/powerpoint/2010/main" val="3503192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Tips:  Act appropriately at all times - little eyes will be watching.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 Be sure get the school administration’s permission before setting up your tutor time. Remain patient with students and remember to offer plenty of compliments. Always compliment</a:t>
            </a:r>
            <a:r>
              <a:rPr lang="en-US" sz="1200" baseline="0" dirty="0">
                <a:latin typeface="Century Gothic" panose="020B0502020202020204" pitchFamily="34" charset="0"/>
              </a:rPr>
              <a:t> when they do something they should be doing, it will remind them to keep doing it to get your praise. </a:t>
            </a:r>
            <a:endParaRPr lang="en-US" sz="1200" dirty="0">
              <a:latin typeface="Century Gothic" panose="020B0502020202020204" pitchFamily="34" charset="0"/>
            </a:endParaRPr>
          </a:p>
          <a:p>
            <a:endParaRPr lang="en-US" dirty="0"/>
          </a:p>
        </p:txBody>
      </p:sp>
      <p:sp>
        <p:nvSpPr>
          <p:cNvPr id="4" name="Slide Number Placeholder 3"/>
          <p:cNvSpPr>
            <a:spLocks noGrp="1"/>
          </p:cNvSpPr>
          <p:nvPr>
            <p:ph type="sldNum" sz="quarter" idx="10"/>
          </p:nvPr>
        </p:nvSpPr>
        <p:spPr/>
        <p:txBody>
          <a:bodyPr/>
          <a:lstStyle/>
          <a:p>
            <a:fld id="{D4E9872C-79F4-E34A-B671-78812D698996}" type="slidenum">
              <a:rPr lang="en-US" smtClean="0"/>
              <a:pPr/>
              <a:t>19</a:t>
            </a:fld>
            <a:endParaRPr lang="en-US"/>
          </a:p>
        </p:txBody>
      </p:sp>
    </p:spTree>
    <p:extLst>
      <p:ext uri="{BB962C8B-B14F-4D97-AF65-F5344CB8AC3E}">
        <p14:creationId xmlns:p14="http://schemas.microsoft.com/office/powerpoint/2010/main" val="1330026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A food drive can be a great way to help your community be prepared. During a disaster, many people will turn to food banks for help, so it’s important that they have plenty of food year-round.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Tips: Provide collection boxes that are clearly marked for collecting food. After the drive, have volunteers deliver the food to the food bank. Call ahead and let the food bank know when you will be delivering the food. With some planning you may be given the opportunity to work with the recipients!</a:t>
            </a:r>
          </a:p>
          <a:p>
            <a:endParaRPr lang="en-US" dirty="0"/>
          </a:p>
        </p:txBody>
      </p:sp>
      <p:sp>
        <p:nvSpPr>
          <p:cNvPr id="4" name="Slide Number Placeholder 3"/>
          <p:cNvSpPr>
            <a:spLocks noGrp="1"/>
          </p:cNvSpPr>
          <p:nvPr>
            <p:ph type="sldNum" sz="quarter" idx="10"/>
          </p:nvPr>
        </p:nvSpPr>
        <p:spPr/>
        <p:txBody>
          <a:bodyPr/>
          <a:lstStyle/>
          <a:p>
            <a:fld id="{D4E9872C-79F4-E34A-B671-78812D698996}" type="slidenum">
              <a:rPr lang="en-US" smtClean="0"/>
              <a:pPr/>
              <a:t>20</a:t>
            </a:fld>
            <a:endParaRPr lang="en-US"/>
          </a:p>
        </p:txBody>
      </p:sp>
    </p:spTree>
    <p:extLst>
      <p:ext uri="{BB962C8B-B14F-4D97-AF65-F5344CB8AC3E}">
        <p14:creationId xmlns:p14="http://schemas.microsoft.com/office/powerpoint/2010/main" val="3996075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Century Gothic" panose="020B0502020202020204" pitchFamily="34" charset="0"/>
              </a:rPr>
              <a:t>Sample projects</a:t>
            </a:r>
          </a:p>
          <a:p>
            <a:pPr marL="171450" indent="-171450">
              <a:buFont typeface="Arial" panose="020B0604020202020204" pitchFamily="34" charset="0"/>
              <a:buChar char="•"/>
            </a:pPr>
            <a:r>
              <a:rPr lang="en-US" dirty="0">
                <a:latin typeface="Century Gothic" panose="020B0502020202020204" pitchFamily="34" charset="0"/>
              </a:rPr>
              <a:t>Food</a:t>
            </a:r>
            <a:r>
              <a:rPr lang="en-US" baseline="0" dirty="0">
                <a:latin typeface="Century Gothic" panose="020B0502020202020204" pitchFamily="34" charset="0"/>
              </a:rPr>
              <a:t> Drives</a:t>
            </a:r>
          </a:p>
          <a:p>
            <a:pPr marL="171450" indent="-171450">
              <a:buFont typeface="Arial" panose="020B0604020202020204" pitchFamily="34" charset="0"/>
              <a:buChar char="•"/>
            </a:pPr>
            <a:r>
              <a:rPr lang="en-US" baseline="0" dirty="0">
                <a:latin typeface="Century Gothic" panose="020B0502020202020204" pitchFamily="34" charset="0"/>
              </a:rPr>
              <a:t>Volunteering at a Homeless Shelter, Soup kitchen, etc.</a:t>
            </a:r>
          </a:p>
          <a:p>
            <a:pPr marL="171450" indent="-171450">
              <a:buFont typeface="Arial" panose="020B0604020202020204" pitchFamily="34" charset="0"/>
              <a:buChar char="•"/>
            </a:pPr>
            <a:r>
              <a:rPr lang="en-US" baseline="0" dirty="0">
                <a:latin typeface="Century Gothic" panose="020B0502020202020204" pitchFamily="34" charset="0"/>
              </a:rPr>
              <a:t>Tutoring</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4E9872C-79F4-E34A-B671-78812D698996}" type="slidenum">
              <a:rPr lang="en-US" smtClean="0"/>
              <a:pPr/>
              <a:t>21</a:t>
            </a:fld>
            <a:endParaRPr lang="en-US"/>
          </a:p>
        </p:txBody>
      </p:sp>
    </p:spTree>
    <p:extLst>
      <p:ext uri="{BB962C8B-B14F-4D97-AF65-F5344CB8AC3E}">
        <p14:creationId xmlns:p14="http://schemas.microsoft.com/office/powerpoint/2010/main" val="2385057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E9872C-79F4-E34A-B671-78812D698996}" type="slidenum">
              <a:rPr lang="en-US" smtClean="0"/>
              <a:pPr/>
              <a:t>22</a:t>
            </a:fld>
            <a:endParaRPr lang="en-US"/>
          </a:p>
        </p:txBody>
      </p:sp>
    </p:spTree>
    <p:extLst>
      <p:ext uri="{BB962C8B-B14F-4D97-AF65-F5344CB8AC3E}">
        <p14:creationId xmlns:p14="http://schemas.microsoft.com/office/powerpoint/2010/main" val="3480293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dirty="0">
                <a:latin typeface="Century Gothic" pitchFamily="34" charset="0"/>
              </a:rPr>
              <a:t>You can</a:t>
            </a:r>
            <a:r>
              <a:rPr lang="en-US" sz="1200" baseline="0" dirty="0">
                <a:latin typeface="Century Gothic" pitchFamily="34" charset="0"/>
              </a:rPr>
              <a:t> organize a committee for anything </a:t>
            </a:r>
            <a:r>
              <a:rPr lang="en-US" sz="1200" dirty="0">
                <a:latin typeface="Century Gothic" pitchFamily="34" charset="0"/>
              </a:rPr>
              <a:t>based on your</a:t>
            </a:r>
            <a:r>
              <a:rPr lang="en-US" sz="1200" baseline="0" dirty="0">
                <a:latin typeface="Century Gothic" pitchFamily="34" charset="0"/>
              </a:rPr>
              <a:t> own </a:t>
            </a:r>
            <a:r>
              <a:rPr lang="en-US" sz="1200" dirty="0">
                <a:latin typeface="Century Gothic" pitchFamily="34" charset="0"/>
              </a:rPr>
              <a:t>clubs needs!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000" dirty="0">
              <a:latin typeface="Century Gothic" pitchFamily="34" charset="0"/>
            </a:endParaRPr>
          </a:p>
          <a:p>
            <a:endParaRPr lang="en-US" dirty="0"/>
          </a:p>
        </p:txBody>
      </p:sp>
      <p:sp>
        <p:nvSpPr>
          <p:cNvPr id="4" name="Slide Number Placeholder 3"/>
          <p:cNvSpPr>
            <a:spLocks noGrp="1"/>
          </p:cNvSpPr>
          <p:nvPr>
            <p:ph type="sldNum" sz="quarter" idx="10"/>
          </p:nvPr>
        </p:nvSpPr>
        <p:spPr/>
        <p:txBody>
          <a:bodyPr/>
          <a:lstStyle/>
          <a:p>
            <a:fld id="{D4E9872C-79F4-E34A-B671-78812D698996}" type="slidenum">
              <a:rPr lang="en-US" smtClean="0"/>
              <a:pPr/>
              <a:t>3</a:t>
            </a:fld>
            <a:endParaRPr lang="en-US"/>
          </a:p>
        </p:txBody>
      </p:sp>
    </p:spTree>
    <p:extLst>
      <p:ext uri="{BB962C8B-B14F-4D97-AF65-F5344CB8AC3E}">
        <p14:creationId xmlns:p14="http://schemas.microsoft.com/office/powerpoint/2010/main" val="3812543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Century Gothic" panose="020B0502020202020204" pitchFamily="34" charset="0"/>
              </a:rPr>
              <a:t>Class competitions</a:t>
            </a:r>
            <a:r>
              <a:rPr lang="en-US" baseline="0" dirty="0">
                <a:latin typeface="Century Gothic" panose="020B0502020202020204" pitchFamily="34" charset="0"/>
              </a:rPr>
              <a:t> are an easy way to get involved. Have your class organize a project and compete against other grades. </a:t>
            </a:r>
          </a:p>
          <a:p>
            <a:r>
              <a:rPr lang="en-US" baseline="0" dirty="0">
                <a:latin typeface="Century Gothic" panose="020B0502020202020204" pitchFamily="34" charset="0"/>
              </a:rPr>
              <a:t>If you post photos of service projects related to Feeding Our Future, don’t forget to use the #</a:t>
            </a:r>
            <a:r>
              <a:rPr lang="en-US" baseline="0" dirty="0" err="1">
                <a:latin typeface="Century Gothic" panose="020B0502020202020204" pitchFamily="34" charset="0"/>
              </a:rPr>
              <a:t>FeedingOurFuture</a:t>
            </a:r>
            <a:r>
              <a:rPr lang="en-US" baseline="0" dirty="0">
                <a:latin typeface="Century Gothic" panose="020B0502020202020204" pitchFamily="34" charset="0"/>
              </a:rPr>
              <a:t>. Your project could be featured in the next issue of The Sunshine Source (</a:t>
            </a:r>
            <a:r>
              <a:rPr lang="en-US" baseline="0" dirty="0" err="1">
                <a:latin typeface="Century Gothic" panose="020B0502020202020204" pitchFamily="34" charset="0"/>
              </a:rPr>
              <a:t>Fl’s</a:t>
            </a:r>
            <a:r>
              <a:rPr lang="en-US" baseline="0" dirty="0">
                <a:latin typeface="Century Gothic" panose="020B0502020202020204" pitchFamily="34" charset="0"/>
              </a:rPr>
              <a:t> bimonthly </a:t>
            </a:r>
            <a:r>
              <a:rPr lang="en-US" baseline="0">
                <a:latin typeface="Century Gothic" panose="020B0502020202020204" pitchFamily="34" charset="0"/>
              </a:rPr>
              <a:t>online magazine).</a:t>
            </a:r>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D4E9872C-79F4-E34A-B671-78812D698996}" type="slidenum">
              <a:rPr lang="en-US" smtClean="0"/>
              <a:pPr/>
              <a:t>23</a:t>
            </a:fld>
            <a:endParaRPr lang="en-US"/>
          </a:p>
        </p:txBody>
      </p:sp>
    </p:spTree>
    <p:extLst>
      <p:ext uri="{BB962C8B-B14F-4D97-AF65-F5344CB8AC3E}">
        <p14:creationId xmlns:p14="http://schemas.microsoft.com/office/powerpoint/2010/main" val="1014947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Century Gothic" panose="020B0502020202020204" pitchFamily="34" charset="0"/>
              </a:rPr>
              <a:t>As class</a:t>
            </a:r>
            <a:r>
              <a:rPr lang="en-US" baseline="0" dirty="0">
                <a:latin typeface="Century Gothic" panose="020B0502020202020204" pitchFamily="34" charset="0"/>
              </a:rPr>
              <a:t> directors &amp; committee chairs, it is important to know the rules of your club (club bylaws) </a:t>
            </a:r>
            <a:endParaRPr lang="en-US" dirty="0">
              <a:latin typeface="Century Gothic" panose="020B0502020202020204" pitchFamily="34" charset="0"/>
            </a:endParaRPr>
          </a:p>
          <a:p>
            <a:r>
              <a:rPr lang="en-US" dirty="0">
                <a:latin typeface="Century Gothic" panose="020B0502020202020204" pitchFamily="34" charset="0"/>
              </a:rPr>
              <a:t>IF</a:t>
            </a:r>
            <a:r>
              <a:rPr lang="en-US" baseline="0" dirty="0">
                <a:latin typeface="Century Gothic" panose="020B0502020202020204" pitchFamily="34" charset="0"/>
              </a:rPr>
              <a:t> the bylaws are violated, a club can face serious consequences. </a:t>
            </a:r>
          </a:p>
          <a:p>
            <a:r>
              <a:rPr lang="en-US" baseline="0" dirty="0">
                <a:latin typeface="Century Gothic" panose="020B0502020202020204" pitchFamily="34" charset="0"/>
              </a:rPr>
              <a:t>Amendments to the Bylaws can be made through a club vote. The amendment must be proposed prior to a meeting then voted on at a normal club meeting</a:t>
            </a:r>
            <a:r>
              <a:rPr lang="en-US" baseline="0" dirty="0"/>
              <a:t>. </a:t>
            </a:r>
            <a:endParaRPr lang="en-US" dirty="0"/>
          </a:p>
        </p:txBody>
      </p:sp>
      <p:sp>
        <p:nvSpPr>
          <p:cNvPr id="4" name="Slide Number Placeholder 3"/>
          <p:cNvSpPr>
            <a:spLocks noGrp="1"/>
          </p:cNvSpPr>
          <p:nvPr>
            <p:ph type="sldNum" sz="quarter" idx="10"/>
          </p:nvPr>
        </p:nvSpPr>
        <p:spPr/>
        <p:txBody>
          <a:bodyPr/>
          <a:lstStyle/>
          <a:p>
            <a:fld id="{D4E9872C-79F4-E34A-B671-78812D698996}" type="slidenum">
              <a:rPr lang="en-US" smtClean="0"/>
              <a:pPr/>
              <a:t>24</a:t>
            </a:fld>
            <a:endParaRPr lang="en-US"/>
          </a:p>
        </p:txBody>
      </p:sp>
    </p:spTree>
    <p:extLst>
      <p:ext uri="{BB962C8B-B14F-4D97-AF65-F5344CB8AC3E}">
        <p14:creationId xmlns:p14="http://schemas.microsoft.com/office/powerpoint/2010/main" val="1700400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Ask if the</a:t>
            </a:r>
            <a:r>
              <a:rPr lang="en-US" baseline="0" dirty="0">
                <a:latin typeface="Century Gothic" panose="020B0502020202020204" pitchFamily="34" charset="0"/>
              </a:rPr>
              <a:t> members have anymore ideas for meaningful service. </a:t>
            </a:r>
          </a:p>
          <a:p>
            <a:endParaRPr lang="en-US" baseline="0" dirty="0">
              <a:latin typeface="Century Gothic" panose="020B0502020202020204" pitchFamily="34" charset="0"/>
            </a:endParaRPr>
          </a:p>
          <a:p>
            <a:r>
              <a:rPr lang="en-US" baseline="0" dirty="0">
                <a:latin typeface="Century Gothic" panose="020B0502020202020204" pitchFamily="34" charset="0"/>
              </a:rPr>
              <a:t>After that, ask if they have any questions about their positions or anything Key club related. </a:t>
            </a:r>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D4E9872C-79F4-E34A-B671-78812D698996}" type="slidenum">
              <a:rPr lang="en-US" smtClean="0"/>
              <a:pPr/>
              <a:t>25</a:t>
            </a:fld>
            <a:endParaRPr lang="en-US"/>
          </a:p>
        </p:txBody>
      </p:sp>
    </p:spTree>
    <p:extLst>
      <p:ext uri="{BB962C8B-B14F-4D97-AF65-F5344CB8AC3E}">
        <p14:creationId xmlns:p14="http://schemas.microsoft.com/office/powerpoint/2010/main" val="1992607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0"/>
              </a:spcAft>
            </a:pPr>
            <a:r>
              <a:rPr lang="en-US" sz="1200" dirty="0">
                <a:latin typeface="Century Gothic" pitchFamily="34" charset="0"/>
              </a:rPr>
              <a:t>Committee chairs can be appointed according to the club’s bylaws</a:t>
            </a:r>
            <a:r>
              <a:rPr lang="en-US" sz="1200" baseline="0" dirty="0">
                <a:latin typeface="Century Gothic" pitchFamily="34" charset="0"/>
              </a:rPr>
              <a:t> </a:t>
            </a:r>
            <a:endParaRPr lang="en-US" sz="1200" dirty="0">
              <a:latin typeface="Century Gothic" pitchFamily="34" charset="0"/>
            </a:endParaRPr>
          </a:p>
          <a:p>
            <a:pPr>
              <a:spcBef>
                <a:spcPts val="600"/>
              </a:spcBef>
              <a:spcAft>
                <a:spcPts val="0"/>
              </a:spcAft>
            </a:pPr>
            <a:r>
              <a:rPr lang="en-US" sz="1200" dirty="0">
                <a:latin typeface="Century Gothic" pitchFamily="34" charset="0"/>
              </a:rPr>
              <a:t>These chairs are an essential part of keeping committees functional, and should:</a:t>
            </a:r>
          </a:p>
          <a:p>
            <a:pPr lvl="1">
              <a:spcBef>
                <a:spcPts val="600"/>
              </a:spcBef>
              <a:spcAft>
                <a:spcPts val="0"/>
              </a:spcAft>
            </a:pPr>
            <a:r>
              <a:rPr lang="en-US" sz="1200" dirty="0">
                <a:latin typeface="Century Gothic" pitchFamily="34" charset="0"/>
              </a:rPr>
              <a:t>Set standards for the committee.</a:t>
            </a:r>
          </a:p>
          <a:p>
            <a:pPr lvl="1">
              <a:spcBef>
                <a:spcPts val="600"/>
              </a:spcBef>
              <a:spcAft>
                <a:spcPts val="0"/>
              </a:spcAft>
            </a:pPr>
            <a:r>
              <a:rPr lang="en-US" sz="1200" dirty="0">
                <a:latin typeface="Century Gothic" pitchFamily="34" charset="0"/>
              </a:rPr>
              <a:t>Delegate and assign duties</a:t>
            </a:r>
            <a:r>
              <a:rPr lang="en-US" sz="1200" baseline="0" dirty="0">
                <a:latin typeface="Century Gothic" pitchFamily="34" charset="0"/>
              </a:rPr>
              <a:t> to committee members</a:t>
            </a:r>
            <a:endParaRPr lang="en-US" sz="1200" dirty="0">
              <a:latin typeface="Century Gothic" pitchFamily="34" charset="0"/>
            </a:endParaRPr>
          </a:p>
          <a:p>
            <a:pPr lvl="1">
              <a:spcBef>
                <a:spcPts val="600"/>
              </a:spcBef>
              <a:spcAft>
                <a:spcPts val="0"/>
              </a:spcAft>
            </a:pPr>
            <a:r>
              <a:rPr lang="en-US" sz="1200" dirty="0">
                <a:latin typeface="Century Gothic" pitchFamily="34" charset="0"/>
              </a:rPr>
              <a:t>Hold meetings/Conference</a:t>
            </a:r>
            <a:r>
              <a:rPr lang="en-US" sz="1200" baseline="0" dirty="0">
                <a:latin typeface="Century Gothic" pitchFamily="34" charset="0"/>
              </a:rPr>
              <a:t> Calls</a:t>
            </a:r>
            <a:endParaRPr lang="en-US" sz="1200" dirty="0">
              <a:latin typeface="Century Gothic" pitchFamily="34" charset="0"/>
            </a:endParaRPr>
          </a:p>
          <a:p>
            <a:pPr lvl="1">
              <a:spcBef>
                <a:spcPts val="600"/>
              </a:spcBef>
              <a:spcAft>
                <a:spcPts val="0"/>
              </a:spcAft>
            </a:pPr>
            <a:r>
              <a:rPr lang="en-US" sz="1200" dirty="0">
                <a:latin typeface="Century Gothic" pitchFamily="34" charset="0"/>
              </a:rPr>
              <a:t>Give reports to club officers.</a:t>
            </a:r>
          </a:p>
          <a:p>
            <a:pPr lvl="1">
              <a:spcBef>
                <a:spcPts val="600"/>
              </a:spcBef>
              <a:spcAft>
                <a:spcPts val="0"/>
              </a:spcAft>
            </a:pPr>
            <a:r>
              <a:rPr lang="en-US" sz="1200" dirty="0">
                <a:latin typeface="Century Gothic" pitchFamily="34" charset="0"/>
              </a:rPr>
              <a:t>Overall be responsible for the committee’s well-doing</a:t>
            </a:r>
            <a:r>
              <a:rPr lang="en-US" sz="1900" dirty="0">
                <a:latin typeface="Century Gothic" pitchFamily="34" charset="0"/>
              </a:rPr>
              <a:t>.</a:t>
            </a:r>
          </a:p>
          <a:p>
            <a:endParaRPr lang="en-US" dirty="0"/>
          </a:p>
        </p:txBody>
      </p:sp>
      <p:sp>
        <p:nvSpPr>
          <p:cNvPr id="4" name="Slide Number Placeholder 3"/>
          <p:cNvSpPr>
            <a:spLocks noGrp="1"/>
          </p:cNvSpPr>
          <p:nvPr>
            <p:ph type="sldNum" sz="quarter" idx="10"/>
          </p:nvPr>
        </p:nvSpPr>
        <p:spPr/>
        <p:txBody>
          <a:bodyPr/>
          <a:lstStyle/>
          <a:p>
            <a:fld id="{D4E9872C-79F4-E34A-B671-78812D698996}" type="slidenum">
              <a:rPr lang="en-US" smtClean="0"/>
              <a:pPr/>
              <a:t>4</a:t>
            </a:fld>
            <a:endParaRPr lang="en-US"/>
          </a:p>
        </p:txBody>
      </p:sp>
    </p:spTree>
    <p:extLst>
      <p:ext uri="{BB962C8B-B14F-4D97-AF65-F5344CB8AC3E}">
        <p14:creationId xmlns:p14="http://schemas.microsoft.com/office/powerpoint/2010/main" val="347759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9872C-79F4-E34A-B671-78812D698996}" type="slidenum">
              <a:rPr lang="en-US" smtClean="0"/>
              <a:pPr/>
              <a:t>5</a:t>
            </a:fld>
            <a:endParaRPr lang="en-US"/>
          </a:p>
        </p:txBody>
      </p:sp>
    </p:spTree>
    <p:extLst>
      <p:ext uri="{BB962C8B-B14F-4D97-AF65-F5344CB8AC3E}">
        <p14:creationId xmlns:p14="http://schemas.microsoft.com/office/powerpoint/2010/main" val="2588059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dirty="0">
                <a:latin typeface="Century Gothic" panose="020B0502020202020204" pitchFamily="34" charset="0"/>
              </a:rPr>
              <a:t>Taking pictures at all events.</a:t>
            </a:r>
          </a:p>
          <a:p>
            <a:pPr lvl="1"/>
            <a:r>
              <a:rPr lang="en-US" sz="1200" dirty="0">
                <a:latin typeface="Century Gothic" panose="020B0502020202020204" pitchFamily="34" charset="0"/>
              </a:rPr>
              <a:t>Helping write articles for the newspapers or morning shows.</a:t>
            </a:r>
          </a:p>
          <a:p>
            <a:pPr lvl="1"/>
            <a:r>
              <a:rPr lang="en-US" sz="1200" dirty="0">
                <a:latin typeface="Century Gothic" panose="020B0502020202020204" pitchFamily="34" charset="0"/>
              </a:rPr>
              <a:t>Helping submit articles to the </a:t>
            </a:r>
            <a:r>
              <a:rPr lang="en-US" sz="1200" i="1" dirty="0">
                <a:latin typeface="Century Gothic" panose="020B0502020202020204" pitchFamily="34" charset="0"/>
              </a:rPr>
              <a:t>Sunshine Source </a:t>
            </a:r>
            <a:r>
              <a:rPr lang="en-US" sz="1200" dirty="0">
                <a:latin typeface="Century Gothic" panose="020B0502020202020204" pitchFamily="34" charset="0"/>
              </a:rPr>
              <a:t>and other important publications.</a:t>
            </a:r>
          </a:p>
          <a:p>
            <a:pPr lvl="1"/>
            <a:r>
              <a:rPr lang="en-US" sz="1200" dirty="0">
                <a:latin typeface="Century Gothic" panose="020B0502020202020204" pitchFamily="34" charset="0"/>
              </a:rPr>
              <a:t>Working to complete Convention projects such as the scrapbook, video, poster, and project display board.</a:t>
            </a:r>
          </a:p>
          <a:p>
            <a:endParaRPr lang="en-US" dirty="0"/>
          </a:p>
        </p:txBody>
      </p:sp>
      <p:sp>
        <p:nvSpPr>
          <p:cNvPr id="4" name="Slide Number Placeholder 3"/>
          <p:cNvSpPr>
            <a:spLocks noGrp="1"/>
          </p:cNvSpPr>
          <p:nvPr>
            <p:ph type="sldNum" sz="quarter" idx="10"/>
          </p:nvPr>
        </p:nvSpPr>
        <p:spPr/>
        <p:txBody>
          <a:bodyPr/>
          <a:lstStyle/>
          <a:p>
            <a:fld id="{D4E9872C-79F4-E34A-B671-78812D698996}" type="slidenum">
              <a:rPr lang="en-US" smtClean="0"/>
              <a:pPr/>
              <a:t>6</a:t>
            </a:fld>
            <a:endParaRPr lang="en-US"/>
          </a:p>
        </p:txBody>
      </p:sp>
    </p:spTree>
    <p:extLst>
      <p:ext uri="{BB962C8B-B14F-4D97-AF65-F5344CB8AC3E}">
        <p14:creationId xmlns:p14="http://schemas.microsoft.com/office/powerpoint/2010/main" val="937840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  </a:t>
            </a:r>
            <a:r>
              <a:rPr lang="en-US" sz="1200" dirty="0">
                <a:latin typeface="Century Gothic" panose="020B0502020202020204" pitchFamily="34" charset="0"/>
              </a:rPr>
              <a:t>Helps Treasurer plan, organize, and implement fundraisers for the club.</a:t>
            </a:r>
          </a:p>
          <a:p>
            <a:pPr lvl="1"/>
            <a:r>
              <a:rPr lang="en-US" sz="1200" dirty="0">
                <a:latin typeface="Century Gothic" panose="020B0502020202020204" pitchFamily="34" charset="0"/>
              </a:rPr>
              <a:t>Helps distribute items related to fundraisers during meetings.</a:t>
            </a:r>
          </a:p>
          <a:p>
            <a:pPr lvl="1"/>
            <a:r>
              <a:rPr lang="en-US" sz="1200" dirty="0">
                <a:latin typeface="Century Gothic" panose="020B0502020202020204" pitchFamily="34" charset="0"/>
              </a:rPr>
              <a:t>Helps contact members who owe money to the club.</a:t>
            </a:r>
          </a:p>
          <a:p>
            <a:pPr lvl="1"/>
            <a:r>
              <a:rPr lang="en-US" sz="1200" dirty="0">
                <a:latin typeface="Century Gothic" panose="020B0502020202020204" pitchFamily="34" charset="0"/>
              </a:rPr>
              <a:t>Helps run car washes and other fund raising events.</a:t>
            </a:r>
          </a:p>
          <a:p>
            <a:pPr lvl="1"/>
            <a:r>
              <a:rPr lang="en-US" sz="1200" dirty="0">
                <a:latin typeface="Century Gothic" panose="020B0502020202020204" pitchFamily="34" charset="0"/>
              </a:rPr>
              <a:t>Helps collect and count money for large-scale projects such as UNICEF and March of Dimes.</a:t>
            </a:r>
          </a:p>
          <a:p>
            <a:endParaRPr lang="en-US" dirty="0"/>
          </a:p>
        </p:txBody>
      </p:sp>
      <p:sp>
        <p:nvSpPr>
          <p:cNvPr id="4" name="Slide Number Placeholder 3"/>
          <p:cNvSpPr>
            <a:spLocks noGrp="1"/>
          </p:cNvSpPr>
          <p:nvPr>
            <p:ph type="sldNum" sz="quarter" idx="10"/>
          </p:nvPr>
        </p:nvSpPr>
        <p:spPr/>
        <p:txBody>
          <a:bodyPr/>
          <a:lstStyle/>
          <a:p>
            <a:fld id="{D4E9872C-79F4-E34A-B671-78812D698996}" type="slidenum">
              <a:rPr lang="en-US" smtClean="0"/>
              <a:pPr/>
              <a:t>7</a:t>
            </a:fld>
            <a:endParaRPr lang="en-US"/>
          </a:p>
        </p:txBody>
      </p:sp>
    </p:spTree>
    <p:extLst>
      <p:ext uri="{BB962C8B-B14F-4D97-AF65-F5344CB8AC3E}">
        <p14:creationId xmlns:p14="http://schemas.microsoft.com/office/powerpoint/2010/main" val="2926213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dirty="0">
                <a:latin typeface="Century Gothic" panose="020B0502020202020204" pitchFamily="34" charset="0"/>
              </a:rPr>
              <a:t>Helps Vice President plan and implement all service projects.</a:t>
            </a:r>
          </a:p>
          <a:p>
            <a:pPr lvl="1"/>
            <a:r>
              <a:rPr lang="en-US" sz="1200" dirty="0">
                <a:latin typeface="Century Gothic" panose="020B0502020202020204" pitchFamily="34" charset="0"/>
              </a:rPr>
              <a:t>Each member of this committee should chair at least one project during the year.</a:t>
            </a:r>
          </a:p>
          <a:p>
            <a:pPr lvl="1"/>
            <a:r>
              <a:rPr lang="en-US" sz="1200" dirty="0">
                <a:latin typeface="Century Gothic" panose="020B0502020202020204" pitchFamily="34" charset="0"/>
              </a:rPr>
              <a:t>Helps with Major Emphasis Program projects and fundraisers as requested.</a:t>
            </a:r>
          </a:p>
          <a:p>
            <a:pPr lvl="1"/>
            <a:r>
              <a:rPr lang="en-US" sz="1200" dirty="0">
                <a:latin typeface="Century Gothic" panose="020B0502020202020204" pitchFamily="34" charset="0"/>
              </a:rPr>
              <a:t>Works to implement a K-Family project each month.</a:t>
            </a:r>
          </a:p>
          <a:p>
            <a:pPr lvl="1"/>
            <a:r>
              <a:rPr lang="en-US" sz="1200" dirty="0">
                <a:latin typeface="Century Gothic" panose="020B0502020202020204" pitchFamily="34" charset="0"/>
              </a:rPr>
              <a:t>Helps to bring interesting speakers, films, and entertainment to club meetings.</a:t>
            </a:r>
          </a:p>
          <a:p>
            <a:endParaRPr lang="en-US" b="1" dirty="0"/>
          </a:p>
        </p:txBody>
      </p:sp>
      <p:sp>
        <p:nvSpPr>
          <p:cNvPr id="4" name="Slide Number Placeholder 3"/>
          <p:cNvSpPr>
            <a:spLocks noGrp="1"/>
          </p:cNvSpPr>
          <p:nvPr>
            <p:ph type="sldNum" sz="quarter" idx="10"/>
          </p:nvPr>
        </p:nvSpPr>
        <p:spPr/>
        <p:txBody>
          <a:bodyPr/>
          <a:lstStyle/>
          <a:p>
            <a:fld id="{D4E9872C-79F4-E34A-B671-78812D698996}" type="slidenum">
              <a:rPr lang="en-US" smtClean="0"/>
              <a:pPr/>
              <a:t>8</a:t>
            </a:fld>
            <a:endParaRPr lang="en-US"/>
          </a:p>
        </p:txBody>
      </p:sp>
    </p:spTree>
    <p:extLst>
      <p:ext uri="{BB962C8B-B14F-4D97-AF65-F5344CB8AC3E}">
        <p14:creationId xmlns:p14="http://schemas.microsoft.com/office/powerpoint/2010/main" val="924451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dirty="0">
                <a:latin typeface="Century Gothic" panose="020B0502020202020204" pitchFamily="34" charset="0"/>
              </a:rPr>
              <a:t>Plan membership drives in fall and spring.</a:t>
            </a:r>
          </a:p>
          <a:p>
            <a:pPr lvl="1"/>
            <a:r>
              <a:rPr lang="en-US" sz="1200" dirty="0">
                <a:latin typeface="Century Gothic" panose="020B0502020202020204" pitchFamily="34" charset="0"/>
              </a:rPr>
              <a:t>Help to educate new and existing members</a:t>
            </a:r>
          </a:p>
          <a:p>
            <a:pPr lvl="1"/>
            <a:r>
              <a:rPr lang="en-US" sz="1200" dirty="0">
                <a:latin typeface="Century Gothic" panose="020B0502020202020204" pitchFamily="34" charset="0"/>
              </a:rPr>
              <a:t>Celebrate monthly birthdays.</a:t>
            </a:r>
          </a:p>
          <a:p>
            <a:pPr lvl="1"/>
            <a:r>
              <a:rPr lang="en-US" sz="1200" dirty="0">
                <a:latin typeface="Century Gothic" panose="020B0502020202020204" pitchFamily="34" charset="0"/>
              </a:rPr>
              <a:t>Encourages members to attend meetings.</a:t>
            </a:r>
          </a:p>
          <a:p>
            <a:pPr lvl="1"/>
            <a:r>
              <a:rPr lang="en-US" sz="1200" dirty="0">
                <a:latin typeface="Century Gothic" panose="020B0502020202020204" pitchFamily="34" charset="0"/>
              </a:rPr>
              <a:t>Plans social events.</a:t>
            </a:r>
          </a:p>
          <a:p>
            <a:pPr lvl="1"/>
            <a:r>
              <a:rPr lang="en-US" sz="1200" dirty="0">
                <a:latin typeface="Century Gothic" panose="020B0502020202020204" pitchFamily="34" charset="0"/>
              </a:rPr>
              <a:t>Helps to plan member induction ceremony.</a:t>
            </a:r>
            <a:endParaRPr lang="en-US" sz="20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D4E9872C-79F4-E34A-B671-78812D698996}" type="slidenum">
              <a:rPr lang="en-US" smtClean="0"/>
              <a:pPr/>
              <a:t>9</a:t>
            </a:fld>
            <a:endParaRPr lang="en-US"/>
          </a:p>
        </p:txBody>
      </p:sp>
    </p:spTree>
    <p:extLst>
      <p:ext uri="{BB962C8B-B14F-4D97-AF65-F5344CB8AC3E}">
        <p14:creationId xmlns:p14="http://schemas.microsoft.com/office/powerpoint/2010/main" val="859429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dirty="0">
                <a:latin typeface="Century Gothic" panose="020B0502020202020204" pitchFamily="34" charset="0"/>
              </a:rPr>
              <a:t>Ensure that the club participates in:</a:t>
            </a:r>
          </a:p>
          <a:p>
            <a:pPr lvl="2"/>
            <a:r>
              <a:rPr lang="en-US" sz="1200" dirty="0">
                <a:latin typeface="Century Gothic" panose="020B0502020202020204" pitchFamily="34" charset="0"/>
              </a:rPr>
              <a:t>March of Dimes</a:t>
            </a:r>
          </a:p>
          <a:p>
            <a:pPr lvl="2"/>
            <a:r>
              <a:rPr lang="en-US" sz="1200" dirty="0">
                <a:latin typeface="Century Gothic" panose="020B0502020202020204" pitchFamily="34" charset="0"/>
              </a:rPr>
              <a:t>Children’s Miracle Network</a:t>
            </a:r>
          </a:p>
          <a:p>
            <a:pPr lvl="2"/>
            <a:r>
              <a:rPr lang="en-US" sz="1200" dirty="0">
                <a:latin typeface="Century Gothic" panose="020B0502020202020204" pitchFamily="34" charset="0"/>
              </a:rPr>
              <a:t>UNICEF </a:t>
            </a:r>
          </a:p>
          <a:p>
            <a:pPr lvl="2"/>
            <a:r>
              <a:rPr lang="en-US" sz="1200" dirty="0">
                <a:latin typeface="Century Gothic" panose="020B0502020202020204" pitchFamily="34" charset="0"/>
              </a:rPr>
              <a:t>Live 2 Learn</a:t>
            </a:r>
          </a:p>
          <a:p>
            <a:pPr lvl="1"/>
            <a:r>
              <a:rPr lang="en-US" sz="1200" dirty="0">
                <a:latin typeface="Century Gothic" panose="020B0502020202020204" pitchFamily="34" charset="0"/>
              </a:rPr>
              <a:t>Plans and organizes a Governor’s project and on Governor’s Project Day in March.</a:t>
            </a:r>
          </a:p>
          <a:p>
            <a:endParaRPr lang="en-US" sz="1200" dirty="0">
              <a:latin typeface="Century Gothic" panose="020B0502020202020204" pitchFamily="34" charset="0"/>
            </a:endParaRPr>
          </a:p>
          <a:p>
            <a:endParaRPr lang="en-US" dirty="0"/>
          </a:p>
        </p:txBody>
      </p:sp>
      <p:sp>
        <p:nvSpPr>
          <p:cNvPr id="4" name="Slide Number Placeholder 3"/>
          <p:cNvSpPr>
            <a:spLocks noGrp="1"/>
          </p:cNvSpPr>
          <p:nvPr>
            <p:ph type="sldNum" sz="quarter" idx="10"/>
          </p:nvPr>
        </p:nvSpPr>
        <p:spPr/>
        <p:txBody>
          <a:bodyPr/>
          <a:lstStyle/>
          <a:p>
            <a:fld id="{D4E9872C-79F4-E34A-B671-78812D698996}" type="slidenum">
              <a:rPr lang="en-US" smtClean="0"/>
              <a:pPr/>
              <a:t>10</a:t>
            </a:fld>
            <a:endParaRPr lang="en-US"/>
          </a:p>
        </p:txBody>
      </p:sp>
    </p:spTree>
    <p:extLst>
      <p:ext uri="{BB962C8B-B14F-4D97-AF65-F5344CB8AC3E}">
        <p14:creationId xmlns:p14="http://schemas.microsoft.com/office/powerpoint/2010/main" val="1956398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F053AB-C220-9F4B-B432-09EAE5C471AF}" type="datetimeFigureOut">
              <a:rPr lang="en-US" smtClean="0"/>
              <a:pPr/>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515D5-FEB0-324D-B9DF-8840F569D234}" type="slidenum">
              <a:rPr lang="en-US" smtClean="0"/>
              <a:pPr/>
              <a:t>‹#›</a:t>
            </a:fld>
            <a:endParaRPr lang="en-US"/>
          </a:p>
        </p:txBody>
      </p:sp>
    </p:spTree>
    <p:extLst>
      <p:ext uri="{BB962C8B-B14F-4D97-AF65-F5344CB8AC3E}">
        <p14:creationId xmlns:p14="http://schemas.microsoft.com/office/powerpoint/2010/main" val="3600547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F053AB-C220-9F4B-B432-09EAE5C471AF}" type="datetimeFigureOut">
              <a:rPr lang="en-US" smtClean="0"/>
              <a:pPr/>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515D5-FEB0-324D-B9DF-8840F569D234}" type="slidenum">
              <a:rPr lang="en-US" smtClean="0"/>
              <a:pPr/>
              <a:t>‹#›</a:t>
            </a:fld>
            <a:endParaRPr lang="en-US"/>
          </a:p>
        </p:txBody>
      </p:sp>
    </p:spTree>
    <p:extLst>
      <p:ext uri="{BB962C8B-B14F-4D97-AF65-F5344CB8AC3E}">
        <p14:creationId xmlns:p14="http://schemas.microsoft.com/office/powerpoint/2010/main" val="2076792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F053AB-C220-9F4B-B432-09EAE5C471AF}" type="datetimeFigureOut">
              <a:rPr lang="en-US" smtClean="0"/>
              <a:pPr/>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515D5-FEB0-324D-B9DF-8840F569D234}" type="slidenum">
              <a:rPr lang="en-US" smtClean="0"/>
              <a:pPr/>
              <a:t>‹#›</a:t>
            </a:fld>
            <a:endParaRPr lang="en-US"/>
          </a:p>
        </p:txBody>
      </p:sp>
    </p:spTree>
    <p:extLst>
      <p:ext uri="{BB962C8B-B14F-4D97-AF65-F5344CB8AC3E}">
        <p14:creationId xmlns:p14="http://schemas.microsoft.com/office/powerpoint/2010/main" val="365716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F053AB-C220-9F4B-B432-09EAE5C471AF}" type="datetimeFigureOut">
              <a:rPr lang="en-US" smtClean="0"/>
              <a:pPr/>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515D5-FEB0-324D-B9DF-8840F569D234}" type="slidenum">
              <a:rPr lang="en-US" smtClean="0"/>
              <a:pPr/>
              <a:t>‹#›</a:t>
            </a:fld>
            <a:endParaRPr lang="en-US"/>
          </a:p>
        </p:txBody>
      </p:sp>
    </p:spTree>
    <p:extLst>
      <p:ext uri="{BB962C8B-B14F-4D97-AF65-F5344CB8AC3E}">
        <p14:creationId xmlns:p14="http://schemas.microsoft.com/office/powerpoint/2010/main" val="3475416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F053AB-C220-9F4B-B432-09EAE5C471AF}" type="datetimeFigureOut">
              <a:rPr lang="en-US" smtClean="0"/>
              <a:pPr/>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515D5-FEB0-324D-B9DF-8840F569D234}" type="slidenum">
              <a:rPr lang="en-US" smtClean="0"/>
              <a:pPr/>
              <a:t>‹#›</a:t>
            </a:fld>
            <a:endParaRPr lang="en-US"/>
          </a:p>
        </p:txBody>
      </p:sp>
    </p:spTree>
    <p:extLst>
      <p:ext uri="{BB962C8B-B14F-4D97-AF65-F5344CB8AC3E}">
        <p14:creationId xmlns:p14="http://schemas.microsoft.com/office/powerpoint/2010/main" val="125684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F053AB-C220-9F4B-B432-09EAE5C471AF}" type="datetimeFigureOut">
              <a:rPr lang="en-US" smtClean="0"/>
              <a:pPr/>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515D5-FEB0-324D-B9DF-8840F569D234}" type="slidenum">
              <a:rPr lang="en-US" smtClean="0"/>
              <a:pPr/>
              <a:t>‹#›</a:t>
            </a:fld>
            <a:endParaRPr lang="en-US"/>
          </a:p>
        </p:txBody>
      </p:sp>
    </p:spTree>
    <p:extLst>
      <p:ext uri="{BB962C8B-B14F-4D97-AF65-F5344CB8AC3E}">
        <p14:creationId xmlns:p14="http://schemas.microsoft.com/office/powerpoint/2010/main" val="746177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F053AB-C220-9F4B-B432-09EAE5C471AF}" type="datetimeFigureOut">
              <a:rPr lang="en-US" smtClean="0"/>
              <a:pPr/>
              <a:t>9/7/2016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4515D5-FEB0-324D-B9DF-8840F569D234}" type="slidenum">
              <a:rPr lang="en-US" smtClean="0"/>
              <a:pPr/>
              <a:t>‹#›</a:t>
            </a:fld>
            <a:endParaRPr lang="en-US"/>
          </a:p>
        </p:txBody>
      </p:sp>
    </p:spTree>
    <p:extLst>
      <p:ext uri="{BB962C8B-B14F-4D97-AF65-F5344CB8AC3E}">
        <p14:creationId xmlns:p14="http://schemas.microsoft.com/office/powerpoint/2010/main" val="255104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F053AB-C220-9F4B-B432-09EAE5C471AF}" type="datetimeFigureOut">
              <a:rPr lang="en-US" smtClean="0"/>
              <a:pPr/>
              <a:t>9/7/2016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4515D5-FEB0-324D-B9DF-8840F569D234}" type="slidenum">
              <a:rPr lang="en-US" smtClean="0"/>
              <a:pPr/>
              <a:t>‹#›</a:t>
            </a:fld>
            <a:endParaRPr lang="en-US"/>
          </a:p>
        </p:txBody>
      </p:sp>
    </p:spTree>
    <p:extLst>
      <p:ext uri="{BB962C8B-B14F-4D97-AF65-F5344CB8AC3E}">
        <p14:creationId xmlns:p14="http://schemas.microsoft.com/office/powerpoint/2010/main" val="429225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053AB-C220-9F4B-B432-09EAE5C471AF}" type="datetimeFigureOut">
              <a:rPr lang="en-US" smtClean="0"/>
              <a:pPr/>
              <a:t>9/7/2016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4515D5-FEB0-324D-B9DF-8840F569D234}" type="slidenum">
              <a:rPr lang="en-US" smtClean="0"/>
              <a:pPr/>
              <a:t>‹#›</a:t>
            </a:fld>
            <a:endParaRPr lang="en-US"/>
          </a:p>
        </p:txBody>
      </p:sp>
    </p:spTree>
    <p:extLst>
      <p:ext uri="{BB962C8B-B14F-4D97-AF65-F5344CB8AC3E}">
        <p14:creationId xmlns:p14="http://schemas.microsoft.com/office/powerpoint/2010/main" val="4270809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F053AB-C220-9F4B-B432-09EAE5C471AF}" type="datetimeFigureOut">
              <a:rPr lang="en-US" smtClean="0"/>
              <a:pPr/>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515D5-FEB0-324D-B9DF-8840F569D234}" type="slidenum">
              <a:rPr lang="en-US" smtClean="0"/>
              <a:pPr/>
              <a:t>‹#›</a:t>
            </a:fld>
            <a:endParaRPr lang="en-US"/>
          </a:p>
        </p:txBody>
      </p:sp>
    </p:spTree>
    <p:extLst>
      <p:ext uri="{BB962C8B-B14F-4D97-AF65-F5344CB8AC3E}">
        <p14:creationId xmlns:p14="http://schemas.microsoft.com/office/powerpoint/2010/main" val="412011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F053AB-C220-9F4B-B432-09EAE5C471AF}" type="datetimeFigureOut">
              <a:rPr lang="en-US" smtClean="0"/>
              <a:pPr/>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515D5-FEB0-324D-B9DF-8840F569D234}" type="slidenum">
              <a:rPr lang="en-US" smtClean="0"/>
              <a:pPr/>
              <a:t>‹#›</a:t>
            </a:fld>
            <a:endParaRPr lang="en-US"/>
          </a:p>
        </p:txBody>
      </p:sp>
    </p:spTree>
    <p:extLst>
      <p:ext uri="{BB962C8B-B14F-4D97-AF65-F5344CB8AC3E}">
        <p14:creationId xmlns:p14="http://schemas.microsoft.com/office/powerpoint/2010/main" val="223259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053AB-C220-9F4B-B432-09EAE5C471AF}" type="datetimeFigureOut">
              <a:rPr lang="en-US" smtClean="0"/>
              <a:pPr/>
              <a:t>9/7/2016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515D5-FEB0-324D-B9DF-8840F569D234}" type="slidenum">
              <a:rPr lang="en-US" smtClean="0"/>
              <a:pPr/>
              <a:t>‹#›</a:t>
            </a:fld>
            <a:endParaRPr lang="en-US"/>
          </a:p>
        </p:txBody>
      </p:sp>
    </p:spTree>
    <p:extLst>
      <p:ext uri="{BB962C8B-B14F-4D97-AF65-F5344CB8AC3E}">
        <p14:creationId xmlns:p14="http://schemas.microsoft.com/office/powerpoint/2010/main" val="767438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feedingamerica.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6"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54407" y="1051790"/>
            <a:ext cx="3589593" cy="4792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62419" y="1051790"/>
            <a:ext cx="3670300" cy="4792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051790"/>
            <a:ext cx="3670300" cy="4792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1668207" y="2699374"/>
            <a:ext cx="7772400" cy="1470025"/>
          </a:xfrm>
        </p:spPr>
        <p:txBody>
          <a:bodyPr/>
          <a:lstStyle/>
          <a:p>
            <a:r>
              <a:rPr lang="en-US" dirty="0">
                <a:solidFill>
                  <a:srgbClr val="022453"/>
                </a:solidFill>
                <a:latin typeface="Verdana"/>
                <a:cs typeface="Verdana"/>
              </a:rPr>
              <a:t>Class Directors and Committee Chairs </a:t>
            </a:r>
          </a:p>
        </p:txBody>
      </p:sp>
      <p:sp>
        <p:nvSpPr>
          <p:cNvPr id="4" name="Rectangle 3"/>
          <p:cNvSpPr/>
          <p:nvPr/>
        </p:nvSpPr>
        <p:spPr>
          <a:xfrm>
            <a:off x="0" y="0"/>
            <a:ext cx="9144000" cy="1971962"/>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4613612"/>
            <a:ext cx="9226770" cy="2244387"/>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4900" y="2176144"/>
            <a:ext cx="2442469" cy="1258242"/>
          </a:xfrm>
          <a:prstGeom prst="rect">
            <a:avLst/>
          </a:prstGeom>
        </p:spPr>
      </p:pic>
    </p:spTree>
    <p:extLst>
      <p:ext uri="{BB962C8B-B14F-4D97-AF65-F5344CB8AC3E}">
        <p14:creationId xmlns:p14="http://schemas.microsoft.com/office/powerpoint/2010/main" val="1523224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9515"/>
          </a:xfrm>
        </p:spPr>
        <p:txBody>
          <a:bodyPr>
            <a:normAutofit fontScale="90000"/>
          </a:bodyPr>
          <a:lstStyle/>
          <a:p>
            <a:r>
              <a:rPr lang="en-US" b="1" dirty="0">
                <a:latin typeface="Century Gothic"/>
                <a:cs typeface="Century Gothic"/>
              </a:rPr>
              <a:t>Committee Breakdown</a:t>
            </a:r>
            <a:br>
              <a:rPr lang="en-US" b="1" dirty="0">
                <a:latin typeface="Century Gothic"/>
                <a:cs typeface="Century Gothic"/>
              </a:rPr>
            </a:br>
            <a:endParaRPr lang="en-US" b="1" dirty="0"/>
          </a:p>
        </p:txBody>
      </p:sp>
      <p:sp>
        <p:nvSpPr>
          <p:cNvPr id="3" name="Content Placeholder 2"/>
          <p:cNvSpPr>
            <a:spLocks noGrp="1"/>
          </p:cNvSpPr>
          <p:nvPr>
            <p:ph idx="1"/>
          </p:nvPr>
        </p:nvSpPr>
        <p:spPr>
          <a:xfrm>
            <a:off x="457200" y="795865"/>
            <a:ext cx="8229600" cy="4376209"/>
          </a:xfrm>
        </p:spPr>
        <p:txBody>
          <a:bodyPr>
            <a:normAutofit/>
          </a:bodyPr>
          <a:lstStyle/>
          <a:p>
            <a:pPr marL="0" indent="0">
              <a:buNone/>
            </a:pPr>
            <a:r>
              <a:rPr lang="en-US" sz="2800" b="1" u="sng" dirty="0">
                <a:solidFill>
                  <a:srgbClr val="008000"/>
                </a:solidFill>
                <a:latin typeface="Verdana"/>
                <a:cs typeface="Verdana"/>
              </a:rPr>
              <a:t>Major Emphasis and Governors Project</a:t>
            </a:r>
          </a:p>
          <a:p>
            <a:pPr marL="0" indent="0">
              <a:buNone/>
            </a:pPr>
            <a:r>
              <a:rPr lang="en-US" sz="2800" dirty="0">
                <a:latin typeface="Verdana"/>
                <a:cs typeface="Verdana"/>
              </a:rPr>
              <a:t>This committee would plan, organize, and implement the Major Emphasis and Governor’s projects.</a:t>
            </a:r>
          </a:p>
          <a:p>
            <a:r>
              <a:rPr lang="en-US" sz="2400" dirty="0">
                <a:latin typeface="Verdana"/>
                <a:cs typeface="Verdana"/>
              </a:rPr>
              <a:t>Duties</a:t>
            </a:r>
          </a:p>
          <a:p>
            <a:pPr lvl="1"/>
            <a:r>
              <a:rPr lang="en-US" sz="2400" dirty="0">
                <a:latin typeface="Verdana"/>
                <a:cs typeface="Verdana"/>
              </a:rPr>
              <a:t>Ensure participation in MEP</a:t>
            </a:r>
          </a:p>
          <a:p>
            <a:pPr lvl="1"/>
            <a:r>
              <a:rPr lang="en-US" sz="2400" dirty="0">
                <a:latin typeface="Verdana"/>
                <a:cs typeface="Verdana"/>
              </a:rPr>
              <a:t>Plan and organize Governors Project events</a:t>
            </a:r>
          </a:p>
          <a:p>
            <a:pPr lvl="2"/>
            <a:r>
              <a:rPr lang="en-US" dirty="0">
                <a:latin typeface="Verdana"/>
                <a:cs typeface="Verdana"/>
              </a:rPr>
              <a:t>Feeding our Future</a:t>
            </a:r>
          </a:p>
        </p:txBody>
      </p:sp>
      <p:sp>
        <p:nvSpPr>
          <p:cNvPr id="4" name="Rectangle 3"/>
          <p:cNvSpPr/>
          <p:nvPr/>
        </p:nvSpPr>
        <p:spPr>
          <a:xfrm>
            <a:off x="-16700" y="5440362"/>
            <a:ext cx="91607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chemeClr val="bg1"/>
              </a:solidFill>
              <a:latin typeface="Century Gothic"/>
              <a:cs typeface="Century Gothic"/>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700" y="4903787"/>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46425" y="5476213"/>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2998377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809"/>
            <a:ext cx="8229600" cy="1143000"/>
          </a:xfrm>
        </p:spPr>
        <p:txBody>
          <a:bodyPr>
            <a:normAutofit fontScale="90000"/>
          </a:bodyPr>
          <a:lstStyle/>
          <a:p>
            <a:r>
              <a:rPr lang="en-US" b="1" dirty="0">
                <a:latin typeface="Century Gothic" pitchFamily="34" charset="0"/>
              </a:rPr>
              <a:t>What is a Class Director?</a:t>
            </a:r>
            <a:br>
              <a:rPr lang="en-US" dirty="0"/>
            </a:br>
            <a:endParaRPr lang="en-US" dirty="0"/>
          </a:p>
        </p:txBody>
      </p:sp>
      <p:sp>
        <p:nvSpPr>
          <p:cNvPr id="3" name="Content Placeholder 2"/>
          <p:cNvSpPr>
            <a:spLocks noGrp="1"/>
          </p:cNvSpPr>
          <p:nvPr>
            <p:ph idx="1"/>
          </p:nvPr>
        </p:nvSpPr>
        <p:spPr>
          <a:xfrm>
            <a:off x="326735" y="869779"/>
            <a:ext cx="8360065" cy="4831578"/>
          </a:xfrm>
        </p:spPr>
        <p:txBody>
          <a:bodyPr>
            <a:noAutofit/>
          </a:bodyPr>
          <a:lstStyle/>
          <a:p>
            <a:pPr marL="0" indent="0">
              <a:spcBef>
                <a:spcPts val="600"/>
              </a:spcBef>
              <a:spcAft>
                <a:spcPts val="0"/>
              </a:spcAft>
              <a:buNone/>
            </a:pPr>
            <a:r>
              <a:rPr lang="en-US" sz="2800" dirty="0">
                <a:latin typeface="Verdana"/>
                <a:cs typeface="Verdana"/>
              </a:rPr>
              <a:t>As a Class Director,</a:t>
            </a:r>
            <a:r>
              <a:rPr lang="en-US" sz="2800" dirty="0">
                <a:solidFill>
                  <a:srgbClr val="B5D424"/>
                </a:solidFill>
                <a:latin typeface="Verdana"/>
                <a:cs typeface="Verdana"/>
              </a:rPr>
              <a:t> </a:t>
            </a:r>
            <a:r>
              <a:rPr lang="en-US" sz="2800" dirty="0">
                <a:solidFill>
                  <a:srgbClr val="008000"/>
                </a:solidFill>
                <a:latin typeface="Verdana"/>
                <a:cs typeface="Verdana"/>
              </a:rPr>
              <a:t>you </a:t>
            </a:r>
            <a:r>
              <a:rPr lang="en-US" sz="2800" dirty="0">
                <a:latin typeface="Verdana"/>
                <a:cs typeface="Verdana"/>
              </a:rPr>
              <a:t>are the </a:t>
            </a:r>
            <a:r>
              <a:rPr lang="en-US" sz="2800" dirty="0">
                <a:solidFill>
                  <a:srgbClr val="008000"/>
                </a:solidFill>
                <a:latin typeface="Verdana"/>
                <a:cs typeface="Verdana"/>
              </a:rPr>
              <a:t>bridge </a:t>
            </a:r>
            <a:r>
              <a:rPr lang="en-US" sz="2800" dirty="0">
                <a:latin typeface="Verdana"/>
                <a:cs typeface="Verdana"/>
              </a:rPr>
              <a:t>between your respective class and your clubs officers!</a:t>
            </a:r>
          </a:p>
          <a:p>
            <a:pPr>
              <a:spcBef>
                <a:spcPts val="600"/>
              </a:spcBef>
              <a:spcAft>
                <a:spcPts val="0"/>
              </a:spcAft>
            </a:pPr>
            <a:r>
              <a:rPr lang="en-US" sz="2800" dirty="0">
                <a:latin typeface="Verdana"/>
                <a:cs typeface="Verdana"/>
              </a:rPr>
              <a:t>You represent the members of your class, and should make their opinions and ideas known.</a:t>
            </a:r>
          </a:p>
          <a:p>
            <a:pPr>
              <a:spcBef>
                <a:spcPts val="600"/>
              </a:spcBef>
              <a:spcAft>
                <a:spcPts val="0"/>
              </a:spcAft>
            </a:pPr>
            <a:endParaRPr lang="en-US" sz="2400" dirty="0">
              <a:latin typeface="Verdana"/>
              <a:cs typeface="Verdana"/>
            </a:endParaRPr>
          </a:p>
        </p:txBody>
      </p:sp>
      <p:sp>
        <p:nvSpPr>
          <p:cNvPr id="4" name="Rectangle 3"/>
          <p:cNvSpPr/>
          <p:nvPr/>
        </p:nvSpPr>
        <p:spPr>
          <a:xfrm>
            <a:off x="-1" y="5440362"/>
            <a:ext cx="9144001"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 y="4903787"/>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7093732" y="3037652"/>
            <a:ext cx="1658299" cy="1862048"/>
          </a:xfrm>
          <a:prstGeom prst="rect">
            <a:avLst/>
          </a:prstGeom>
          <a:noFill/>
        </p:spPr>
        <p:txBody>
          <a:bodyPr wrap="square" rtlCol="0">
            <a:spAutoFit/>
          </a:bodyPr>
          <a:lstStyle/>
          <a:p>
            <a:r>
              <a:rPr lang="en-US" sz="11500" dirty="0"/>
              <a:t>🌉</a:t>
            </a:r>
          </a:p>
        </p:txBody>
      </p:sp>
      <p:pic>
        <p:nvPicPr>
          <p:cNvPr id="7"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46425" y="5476213"/>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2265862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5440362"/>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 y="4921712"/>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440412" y="1540048"/>
            <a:ext cx="8263178" cy="2416046"/>
          </a:xfrm>
          <a:prstGeom prst="rect">
            <a:avLst/>
          </a:prstGeom>
          <a:noFill/>
        </p:spPr>
        <p:txBody>
          <a:bodyPr wrap="square" rtlCol="0">
            <a:spAutoFit/>
          </a:bodyPr>
          <a:lstStyle/>
          <a:p>
            <a:pPr>
              <a:spcBef>
                <a:spcPts val="600"/>
              </a:spcBef>
            </a:pPr>
            <a:r>
              <a:rPr lang="en-US" sz="3200" dirty="0">
                <a:latin typeface="Verdana"/>
                <a:cs typeface="Verdana"/>
              </a:rPr>
              <a:t>Dividing Key Clubbers into classes can assist with:</a:t>
            </a:r>
          </a:p>
          <a:p>
            <a:pPr marL="800100" lvl="1" indent="-342900">
              <a:spcBef>
                <a:spcPts val="600"/>
              </a:spcBef>
              <a:spcAft>
                <a:spcPts val="0"/>
              </a:spcAft>
              <a:buFont typeface="Arial"/>
              <a:buChar char="•"/>
            </a:pPr>
            <a:r>
              <a:rPr lang="en-US" sz="2400" dirty="0">
                <a:latin typeface="Verdana"/>
                <a:cs typeface="Verdana"/>
              </a:rPr>
              <a:t>Organization of club events.</a:t>
            </a:r>
          </a:p>
          <a:p>
            <a:pPr marL="800100" lvl="1" indent="-342900">
              <a:spcBef>
                <a:spcPts val="600"/>
              </a:spcBef>
              <a:spcAft>
                <a:spcPts val="0"/>
              </a:spcAft>
              <a:buFont typeface="Arial"/>
              <a:buChar char="•"/>
            </a:pPr>
            <a:r>
              <a:rPr lang="en-US" sz="2400" dirty="0">
                <a:latin typeface="Verdana"/>
                <a:cs typeface="Verdana"/>
              </a:rPr>
              <a:t>Communication of information</a:t>
            </a:r>
          </a:p>
          <a:p>
            <a:pPr marL="800100" lvl="1" indent="-342900">
              <a:spcBef>
                <a:spcPts val="600"/>
              </a:spcBef>
              <a:spcAft>
                <a:spcPts val="0"/>
              </a:spcAft>
              <a:buFont typeface="Arial"/>
              <a:buChar char="•"/>
            </a:pPr>
            <a:r>
              <a:rPr lang="en-US" sz="2400" dirty="0">
                <a:latin typeface="Verdana"/>
                <a:cs typeface="Verdana"/>
              </a:rPr>
              <a:t>Member participation in club activities.</a:t>
            </a:r>
          </a:p>
        </p:txBody>
      </p:sp>
      <p:sp>
        <p:nvSpPr>
          <p:cNvPr id="5" name="TextBox 4"/>
          <p:cNvSpPr txBox="1"/>
          <p:nvPr/>
        </p:nvSpPr>
        <p:spPr>
          <a:xfrm>
            <a:off x="380852" y="120770"/>
            <a:ext cx="8263178" cy="1600438"/>
          </a:xfrm>
          <a:prstGeom prst="rect">
            <a:avLst/>
          </a:prstGeom>
          <a:noFill/>
        </p:spPr>
        <p:txBody>
          <a:bodyPr wrap="square" rtlCol="0">
            <a:spAutoFit/>
          </a:bodyPr>
          <a:lstStyle/>
          <a:p>
            <a:pPr lvl="0" algn="ctr"/>
            <a:r>
              <a:rPr lang="en-US" sz="4000" b="1" dirty="0">
                <a:latin typeface="Century Gothic" pitchFamily="34" charset="0"/>
              </a:rPr>
              <a:t>Why is a Class Director important?</a:t>
            </a:r>
            <a:endParaRPr lang="en-US" sz="4000" b="1" dirty="0"/>
          </a:p>
          <a:p>
            <a:endParaRPr lang="en-US" dirty="0"/>
          </a:p>
        </p:txBody>
      </p:sp>
      <p:pic>
        <p:nvPicPr>
          <p:cNvPr id="6"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46425" y="5476213"/>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6699"/>
            <a:ext cx="8229600" cy="1143000"/>
          </a:xfrm>
        </p:spPr>
        <p:txBody>
          <a:bodyPr>
            <a:normAutofit fontScale="90000"/>
          </a:bodyPr>
          <a:lstStyle/>
          <a:p>
            <a:r>
              <a:rPr lang="en-US" b="1" dirty="0">
                <a:latin typeface="Century Gothic" pitchFamily="34" charset="0"/>
              </a:rPr>
              <a:t>What Can I Do as a Class Director?</a:t>
            </a:r>
            <a:br>
              <a:rPr lang="en-US" dirty="0">
                <a:latin typeface="Century Gothic" pitchFamily="34" charset="0"/>
              </a:rPr>
            </a:br>
            <a:endParaRPr lang="en-US" dirty="0"/>
          </a:p>
        </p:txBody>
      </p:sp>
      <p:sp>
        <p:nvSpPr>
          <p:cNvPr id="3" name="Content Placeholder 2"/>
          <p:cNvSpPr>
            <a:spLocks noGrp="1"/>
          </p:cNvSpPr>
          <p:nvPr>
            <p:ph idx="1"/>
          </p:nvPr>
        </p:nvSpPr>
        <p:spPr>
          <a:xfrm>
            <a:off x="457200" y="1255048"/>
            <a:ext cx="8229600" cy="4440238"/>
          </a:xfrm>
        </p:spPr>
        <p:txBody>
          <a:bodyPr>
            <a:normAutofit/>
          </a:bodyPr>
          <a:lstStyle/>
          <a:p>
            <a:pPr marL="0" indent="0">
              <a:buNone/>
            </a:pPr>
            <a:r>
              <a:rPr lang="en-US" sz="2800" dirty="0">
                <a:latin typeface="Verdana"/>
                <a:cs typeface="Verdana"/>
              </a:rPr>
              <a:t>One of the biggest problems clubs come across is communication. You are the</a:t>
            </a:r>
            <a:r>
              <a:rPr lang="en-US" sz="2800" dirty="0">
                <a:solidFill>
                  <a:srgbClr val="FF0000"/>
                </a:solidFill>
                <a:latin typeface="Verdana"/>
                <a:cs typeface="Verdana"/>
              </a:rPr>
              <a:t> </a:t>
            </a:r>
            <a:r>
              <a:rPr lang="en-US" sz="2800" dirty="0">
                <a:solidFill>
                  <a:srgbClr val="008000"/>
                </a:solidFill>
                <a:latin typeface="Verdana"/>
                <a:cs typeface="Verdana"/>
              </a:rPr>
              <a:t>KEY</a:t>
            </a:r>
            <a:r>
              <a:rPr lang="en-US" sz="2800" dirty="0">
                <a:solidFill>
                  <a:srgbClr val="B5D424"/>
                </a:solidFill>
                <a:latin typeface="Verdana"/>
                <a:cs typeface="Verdana"/>
              </a:rPr>
              <a:t> </a:t>
            </a:r>
            <a:r>
              <a:rPr lang="en-US" sz="2800" dirty="0">
                <a:latin typeface="Verdana"/>
                <a:cs typeface="Verdana"/>
              </a:rPr>
              <a:t>to solving this issue.</a:t>
            </a:r>
          </a:p>
          <a:p>
            <a:pPr marL="0" indent="0">
              <a:buNone/>
            </a:pPr>
            <a:endParaRPr lang="en-US" sz="2800" dirty="0">
              <a:latin typeface="Verdana"/>
              <a:cs typeface="Verdana"/>
            </a:endParaRPr>
          </a:p>
          <a:p>
            <a:pPr marL="0" indent="0">
              <a:buNone/>
            </a:pPr>
            <a:r>
              <a:rPr lang="en-US" sz="2800" dirty="0">
                <a:latin typeface="Verdana"/>
                <a:cs typeface="Verdana"/>
              </a:rPr>
              <a:t>You also play a vital role in the </a:t>
            </a:r>
            <a:r>
              <a:rPr lang="en-US" sz="2800" dirty="0">
                <a:solidFill>
                  <a:srgbClr val="008000"/>
                </a:solidFill>
                <a:latin typeface="Verdana"/>
                <a:cs typeface="Verdana"/>
              </a:rPr>
              <a:t>decision making </a:t>
            </a:r>
            <a:r>
              <a:rPr lang="en-US" sz="2800" dirty="0">
                <a:latin typeface="Verdana"/>
                <a:cs typeface="Verdana"/>
              </a:rPr>
              <a:t>involving the Key Clubbers you represent.</a:t>
            </a:r>
          </a:p>
        </p:txBody>
      </p:sp>
      <p:sp>
        <p:nvSpPr>
          <p:cNvPr id="4" name="Rectangle 3"/>
          <p:cNvSpPr/>
          <p:nvPr/>
        </p:nvSpPr>
        <p:spPr>
          <a:xfrm>
            <a:off x="0" y="5417344"/>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pitchFamily="34" charset="0"/>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950619"/>
            <a:ext cx="9144000" cy="466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2286000" y="3105835"/>
            <a:ext cx="4572000" cy="369332"/>
          </a:xfrm>
          <a:prstGeom prst="rect">
            <a:avLst/>
          </a:prstGeom>
        </p:spPr>
        <p:txBody>
          <a:bodyPr>
            <a:spAutoFit/>
          </a:bodyPr>
          <a:lstStyle/>
          <a:p>
            <a:endParaRPr lang="en-US" dirty="0"/>
          </a:p>
        </p:txBody>
      </p:sp>
      <p:pic>
        <p:nvPicPr>
          <p:cNvPr id="7"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46425" y="5476213"/>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3064447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entury Gothic"/>
                <a:cs typeface="Century Gothic"/>
              </a:rPr>
              <a:t>Communication is KEY</a:t>
            </a:r>
            <a:br>
              <a:rPr lang="en-US" dirty="0">
                <a:latin typeface="Century Gothic"/>
                <a:cs typeface="Century Gothic"/>
              </a:rPr>
            </a:br>
            <a:endParaRPr lang="en-US" dirty="0"/>
          </a:p>
        </p:txBody>
      </p:sp>
      <p:sp>
        <p:nvSpPr>
          <p:cNvPr id="4" name="Rectangle 3"/>
          <p:cNvSpPr/>
          <p:nvPr/>
        </p:nvSpPr>
        <p:spPr>
          <a:xfrm>
            <a:off x="4289" y="5468848"/>
            <a:ext cx="9139712"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a:cs typeface="Century Gothic"/>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89" y="4948978"/>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p:cNvPicPr>
            <a:picLocks noChangeAspect="1"/>
          </p:cNvPicPr>
          <p:nvPr/>
        </p:nvPicPr>
        <p:blipFill>
          <a:blip r:embed="rId4"/>
          <a:stretch>
            <a:fillRect/>
          </a:stretch>
        </p:blipFill>
        <p:spPr>
          <a:xfrm>
            <a:off x="258479" y="1234373"/>
            <a:ext cx="1335063" cy="1335063"/>
          </a:xfrm>
          <a:prstGeom prst="rect">
            <a:avLst/>
          </a:prstGeom>
        </p:spPr>
      </p:pic>
      <p:pic>
        <p:nvPicPr>
          <p:cNvPr id="9" name="Picture 8"/>
          <p:cNvPicPr>
            <a:picLocks noChangeAspect="1"/>
          </p:cNvPicPr>
          <p:nvPr/>
        </p:nvPicPr>
        <p:blipFill>
          <a:blip r:embed="rId5"/>
          <a:stretch>
            <a:fillRect/>
          </a:stretch>
        </p:blipFill>
        <p:spPr>
          <a:xfrm>
            <a:off x="2034230" y="1212754"/>
            <a:ext cx="1328264" cy="1328264"/>
          </a:xfrm>
          <a:prstGeom prst="rect">
            <a:avLst/>
          </a:prstGeom>
        </p:spPr>
      </p:pic>
      <p:pic>
        <p:nvPicPr>
          <p:cNvPr id="10" name="Picture 9"/>
          <p:cNvPicPr>
            <a:picLocks noChangeAspect="1"/>
          </p:cNvPicPr>
          <p:nvPr/>
        </p:nvPicPr>
        <p:blipFill>
          <a:blip r:embed="rId6"/>
          <a:stretch>
            <a:fillRect/>
          </a:stretch>
        </p:blipFill>
        <p:spPr>
          <a:xfrm>
            <a:off x="3693413" y="1249959"/>
            <a:ext cx="1303890" cy="1303890"/>
          </a:xfrm>
          <a:prstGeom prst="rect">
            <a:avLst/>
          </a:prstGeom>
        </p:spPr>
      </p:pic>
      <p:pic>
        <p:nvPicPr>
          <p:cNvPr id="12" name="Picture 11"/>
          <p:cNvPicPr>
            <a:picLocks noChangeAspect="1"/>
          </p:cNvPicPr>
          <p:nvPr/>
        </p:nvPicPr>
        <p:blipFill>
          <a:blip r:embed="rId7"/>
          <a:stretch>
            <a:fillRect/>
          </a:stretch>
        </p:blipFill>
        <p:spPr>
          <a:xfrm>
            <a:off x="5433952" y="1270166"/>
            <a:ext cx="1340043" cy="1334683"/>
          </a:xfrm>
          <a:prstGeom prst="rect">
            <a:avLst/>
          </a:prstGeom>
        </p:spPr>
      </p:pic>
      <p:pic>
        <p:nvPicPr>
          <p:cNvPr id="13" name="Picture 12"/>
          <p:cNvPicPr>
            <a:picLocks noChangeAspect="1"/>
          </p:cNvPicPr>
          <p:nvPr/>
        </p:nvPicPr>
        <p:blipFill rotWithShape="1">
          <a:blip r:embed="rId8"/>
          <a:srcRect l="22153" r="20415"/>
          <a:stretch/>
        </p:blipFill>
        <p:spPr>
          <a:xfrm>
            <a:off x="6505796" y="2933849"/>
            <a:ext cx="1423575" cy="1388081"/>
          </a:xfrm>
          <a:prstGeom prst="rect">
            <a:avLst/>
          </a:prstGeom>
        </p:spPr>
      </p:pic>
      <p:pic>
        <p:nvPicPr>
          <p:cNvPr id="14" name="Picture 13"/>
          <p:cNvPicPr>
            <a:picLocks noChangeAspect="1"/>
          </p:cNvPicPr>
          <p:nvPr/>
        </p:nvPicPr>
        <p:blipFill>
          <a:blip r:embed="rId9" cstate="print"/>
          <a:stretch>
            <a:fillRect/>
          </a:stretch>
        </p:blipFill>
        <p:spPr>
          <a:xfrm>
            <a:off x="4796155" y="3056355"/>
            <a:ext cx="1375908" cy="1339116"/>
          </a:xfrm>
          <a:prstGeom prst="rect">
            <a:avLst/>
          </a:prstGeom>
        </p:spPr>
      </p:pic>
      <p:pic>
        <p:nvPicPr>
          <p:cNvPr id="15" name="Picture 14"/>
          <p:cNvPicPr>
            <a:picLocks noChangeAspect="1"/>
          </p:cNvPicPr>
          <p:nvPr/>
        </p:nvPicPr>
        <p:blipFill>
          <a:blip r:embed="rId10"/>
          <a:stretch>
            <a:fillRect/>
          </a:stretch>
        </p:blipFill>
        <p:spPr>
          <a:xfrm>
            <a:off x="2924403" y="2907832"/>
            <a:ext cx="1538019" cy="1538019"/>
          </a:xfrm>
          <a:prstGeom prst="rect">
            <a:avLst/>
          </a:prstGeom>
        </p:spPr>
      </p:pic>
      <p:pic>
        <p:nvPicPr>
          <p:cNvPr id="16" name="Picture 15"/>
          <p:cNvPicPr>
            <a:picLocks noChangeAspect="1"/>
          </p:cNvPicPr>
          <p:nvPr/>
        </p:nvPicPr>
        <p:blipFill>
          <a:blip r:embed="rId11"/>
          <a:stretch>
            <a:fillRect/>
          </a:stretch>
        </p:blipFill>
        <p:spPr>
          <a:xfrm>
            <a:off x="1063812" y="2854004"/>
            <a:ext cx="1526858" cy="1526858"/>
          </a:xfrm>
          <a:prstGeom prst="rect">
            <a:avLst/>
          </a:prstGeom>
        </p:spPr>
      </p:pic>
      <p:pic>
        <p:nvPicPr>
          <p:cNvPr id="17" name="Picture 16"/>
          <p:cNvPicPr>
            <a:picLocks noChangeAspect="1"/>
          </p:cNvPicPr>
          <p:nvPr/>
        </p:nvPicPr>
        <p:blipFill>
          <a:blip r:embed="rId12"/>
          <a:stretch>
            <a:fillRect/>
          </a:stretch>
        </p:blipFill>
        <p:spPr>
          <a:xfrm>
            <a:off x="7054285" y="1102950"/>
            <a:ext cx="1352225" cy="1352225"/>
          </a:xfrm>
          <a:prstGeom prst="rect">
            <a:avLst/>
          </a:prstGeom>
        </p:spPr>
      </p:pic>
      <p:pic>
        <p:nvPicPr>
          <p:cNvPr id="18" name="Picture 17"/>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7646425" y="5476213"/>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4171306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b="1" dirty="0">
                <a:latin typeface="Century Gothic"/>
                <a:cs typeface="Century Gothic"/>
              </a:rPr>
              <a:t>Active Communication</a:t>
            </a:r>
            <a:br>
              <a:rPr lang="en-US" dirty="0">
                <a:solidFill>
                  <a:schemeClr val="bg1"/>
                </a:solidFill>
                <a:latin typeface="Century Gothic"/>
                <a:cs typeface="Century Gothic"/>
              </a:rPr>
            </a:br>
            <a:br>
              <a:rPr lang="en-US" dirty="0">
                <a:solidFill>
                  <a:schemeClr val="bg1"/>
                </a:solidFill>
                <a:latin typeface="Century Gothic"/>
                <a:cs typeface="Century Gothic"/>
              </a:rPr>
            </a:br>
            <a:endParaRPr lang="en-US" dirty="0"/>
          </a:p>
        </p:txBody>
      </p:sp>
      <p:sp>
        <p:nvSpPr>
          <p:cNvPr id="3" name="Content Placeholder 2"/>
          <p:cNvSpPr>
            <a:spLocks noGrp="1"/>
          </p:cNvSpPr>
          <p:nvPr>
            <p:ph idx="1"/>
          </p:nvPr>
        </p:nvSpPr>
        <p:spPr>
          <a:xfrm>
            <a:off x="457200" y="689680"/>
            <a:ext cx="8229600" cy="3969809"/>
          </a:xfrm>
        </p:spPr>
        <p:txBody>
          <a:bodyPr>
            <a:normAutofit fontScale="92500" lnSpcReduction="10000"/>
          </a:bodyPr>
          <a:lstStyle/>
          <a:p>
            <a:pPr marL="0" indent="0">
              <a:buNone/>
            </a:pPr>
            <a:r>
              <a:rPr lang="en-US" dirty="0">
                <a:latin typeface="Verdana"/>
                <a:cs typeface="Verdana"/>
              </a:rPr>
              <a:t>Whether working with committee members or your classmates, you must be able to communicate to be efficient.</a:t>
            </a:r>
          </a:p>
          <a:p>
            <a:pPr marL="0" indent="0">
              <a:buNone/>
            </a:pPr>
            <a:endParaRPr lang="en-US" dirty="0">
              <a:latin typeface="Verdana"/>
              <a:cs typeface="Verdana"/>
            </a:endParaRPr>
          </a:p>
          <a:p>
            <a:pPr marL="0" indent="0">
              <a:buNone/>
            </a:pPr>
            <a:r>
              <a:rPr lang="en-US" dirty="0">
                <a:latin typeface="Verdana"/>
                <a:cs typeface="Verdana"/>
              </a:rPr>
              <a:t>Types of communication:</a:t>
            </a:r>
          </a:p>
          <a:p>
            <a:pPr lvl="1"/>
            <a:r>
              <a:rPr lang="en-US" dirty="0">
                <a:latin typeface="Verdana"/>
                <a:cs typeface="Verdana"/>
              </a:rPr>
              <a:t>Face to Face</a:t>
            </a:r>
          </a:p>
          <a:p>
            <a:pPr lvl="1"/>
            <a:r>
              <a:rPr lang="en-US" dirty="0">
                <a:latin typeface="Verdana"/>
                <a:cs typeface="Verdana"/>
              </a:rPr>
              <a:t>Digital</a:t>
            </a:r>
          </a:p>
          <a:p>
            <a:pPr lvl="1"/>
            <a:r>
              <a:rPr lang="en-US" dirty="0">
                <a:latin typeface="Verdana"/>
                <a:cs typeface="Verdana"/>
              </a:rPr>
              <a:t>Voice</a:t>
            </a:r>
          </a:p>
          <a:p>
            <a:endParaRPr lang="en-US" dirty="0"/>
          </a:p>
        </p:txBody>
      </p:sp>
      <p:sp>
        <p:nvSpPr>
          <p:cNvPr id="4" name="Rectangle 3"/>
          <p:cNvSpPr/>
          <p:nvPr/>
        </p:nvSpPr>
        <p:spPr>
          <a:xfrm>
            <a:off x="1" y="5440362"/>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chemeClr val="bg1"/>
              </a:solidFill>
              <a:latin typeface="Century Gothic"/>
              <a:cs typeface="Century Gothic"/>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906749"/>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5826560" y="3714849"/>
            <a:ext cx="1307531" cy="1323439"/>
          </a:xfrm>
          <a:prstGeom prst="rect">
            <a:avLst/>
          </a:prstGeom>
          <a:noFill/>
        </p:spPr>
        <p:txBody>
          <a:bodyPr wrap="square" rtlCol="0">
            <a:spAutoFit/>
          </a:bodyPr>
          <a:lstStyle/>
          <a:p>
            <a:r>
              <a:rPr lang="en-US" sz="8000" dirty="0"/>
              <a:t>📞</a:t>
            </a:r>
          </a:p>
        </p:txBody>
      </p:sp>
      <p:sp>
        <p:nvSpPr>
          <p:cNvPr id="10" name="TextBox 9"/>
          <p:cNvSpPr txBox="1"/>
          <p:nvPr/>
        </p:nvSpPr>
        <p:spPr>
          <a:xfrm rot="826853">
            <a:off x="7514281" y="2434828"/>
            <a:ext cx="1250699" cy="1323439"/>
          </a:xfrm>
          <a:prstGeom prst="rect">
            <a:avLst/>
          </a:prstGeom>
          <a:noFill/>
        </p:spPr>
        <p:txBody>
          <a:bodyPr wrap="square" rtlCol="0">
            <a:spAutoFit/>
          </a:bodyPr>
          <a:lstStyle/>
          <a:p>
            <a:r>
              <a:rPr lang="en-US" sz="8000" dirty="0"/>
              <a:t>💬 </a:t>
            </a:r>
          </a:p>
        </p:txBody>
      </p:sp>
      <p:sp>
        <p:nvSpPr>
          <p:cNvPr id="11" name="TextBox 10"/>
          <p:cNvSpPr txBox="1"/>
          <p:nvPr/>
        </p:nvSpPr>
        <p:spPr>
          <a:xfrm>
            <a:off x="5734011" y="2511501"/>
            <a:ext cx="1492630" cy="1569660"/>
          </a:xfrm>
          <a:prstGeom prst="rect">
            <a:avLst/>
          </a:prstGeom>
          <a:noFill/>
        </p:spPr>
        <p:txBody>
          <a:bodyPr wrap="square" rtlCol="0">
            <a:spAutoFit/>
          </a:bodyPr>
          <a:lstStyle/>
          <a:p>
            <a:r>
              <a:rPr lang="en-US" sz="9600" dirty="0"/>
              <a:t>👧</a:t>
            </a:r>
          </a:p>
        </p:txBody>
      </p:sp>
      <p:sp>
        <p:nvSpPr>
          <p:cNvPr id="12" name="TextBox 11"/>
          <p:cNvSpPr txBox="1"/>
          <p:nvPr/>
        </p:nvSpPr>
        <p:spPr>
          <a:xfrm>
            <a:off x="7093199" y="3605364"/>
            <a:ext cx="1290147" cy="1569660"/>
          </a:xfrm>
          <a:prstGeom prst="rect">
            <a:avLst/>
          </a:prstGeom>
          <a:noFill/>
        </p:spPr>
        <p:txBody>
          <a:bodyPr wrap="square" rtlCol="0">
            <a:spAutoFit/>
          </a:bodyPr>
          <a:lstStyle/>
          <a:p>
            <a:r>
              <a:rPr lang="en-US" sz="9600" dirty="0"/>
              <a:t>👦</a:t>
            </a:r>
          </a:p>
        </p:txBody>
      </p:sp>
      <p:pic>
        <p:nvPicPr>
          <p:cNvPr id="13" name="Picture 1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46425" y="5476213"/>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2309717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426"/>
            <a:ext cx="8229600" cy="1143000"/>
          </a:xfrm>
        </p:spPr>
        <p:txBody>
          <a:bodyPr>
            <a:normAutofit/>
          </a:bodyPr>
          <a:lstStyle/>
          <a:p>
            <a:r>
              <a:rPr lang="en-US" sz="4000" b="1" dirty="0"/>
              <a:t>Set Your Goals</a:t>
            </a:r>
          </a:p>
        </p:txBody>
      </p:sp>
      <p:sp>
        <p:nvSpPr>
          <p:cNvPr id="3" name="Content Placeholder 2"/>
          <p:cNvSpPr>
            <a:spLocks noGrp="1"/>
          </p:cNvSpPr>
          <p:nvPr>
            <p:ph idx="1"/>
          </p:nvPr>
        </p:nvSpPr>
        <p:spPr>
          <a:xfrm>
            <a:off x="629729" y="773255"/>
            <a:ext cx="8229600" cy="4189942"/>
          </a:xfrm>
        </p:spPr>
        <p:txBody>
          <a:bodyPr>
            <a:normAutofit lnSpcReduction="10000"/>
          </a:bodyPr>
          <a:lstStyle/>
          <a:p>
            <a:pPr marL="285750" indent="-285750">
              <a:spcBef>
                <a:spcPts val="0"/>
              </a:spcBef>
              <a:buNone/>
            </a:pPr>
            <a:r>
              <a:rPr lang="en-US" sz="2800" dirty="0">
                <a:latin typeface="Verdana"/>
                <a:cs typeface="Verdana"/>
              </a:rPr>
              <a:t>Define what you want to achieve during your term! </a:t>
            </a:r>
          </a:p>
          <a:p>
            <a:pPr marL="285750" indent="-285750" algn="ctr">
              <a:spcBef>
                <a:spcPts val="0"/>
              </a:spcBef>
              <a:buNone/>
            </a:pPr>
            <a:endParaRPr lang="en-US" sz="2400" i="1" u="sng" dirty="0">
              <a:latin typeface="Verdana"/>
              <a:cs typeface="Verdana"/>
            </a:endParaRPr>
          </a:p>
          <a:p>
            <a:pPr marL="285750" indent="-285750"/>
            <a:r>
              <a:rPr lang="en-US" sz="2400" dirty="0">
                <a:latin typeface="Verdana"/>
                <a:cs typeface="Verdana"/>
              </a:rPr>
              <a:t>Class Directors:</a:t>
            </a:r>
          </a:p>
          <a:p>
            <a:pPr marL="685800" lvl="1">
              <a:buFont typeface="Arial"/>
              <a:buChar char="•"/>
            </a:pPr>
            <a:r>
              <a:rPr lang="en-US" sz="2000" dirty="0">
                <a:latin typeface="Verdana"/>
                <a:cs typeface="Verdana"/>
              </a:rPr>
              <a:t>Number of Hours per member?</a:t>
            </a:r>
          </a:p>
          <a:p>
            <a:pPr marL="685800" lvl="1">
              <a:buFont typeface="Arial"/>
              <a:buChar char="•"/>
            </a:pPr>
            <a:r>
              <a:rPr lang="en-US" sz="2000" dirty="0">
                <a:latin typeface="Verdana"/>
                <a:cs typeface="Verdana"/>
              </a:rPr>
              <a:t>A big class project?</a:t>
            </a:r>
          </a:p>
          <a:p>
            <a:pPr marL="685800" lvl="1">
              <a:buFont typeface="Arial"/>
              <a:buChar char="•"/>
            </a:pPr>
            <a:r>
              <a:rPr lang="en-US" sz="2000" dirty="0">
                <a:latin typeface="Verdana"/>
                <a:cs typeface="Verdana"/>
              </a:rPr>
              <a:t>Winning a Class competition?</a:t>
            </a:r>
          </a:p>
          <a:p>
            <a:pPr marL="685800" lvl="1">
              <a:buNone/>
            </a:pPr>
            <a:endParaRPr lang="en-US" sz="1200" dirty="0">
              <a:latin typeface="Verdana"/>
              <a:cs typeface="Verdana"/>
            </a:endParaRPr>
          </a:p>
          <a:p>
            <a:pPr marL="285750" indent="-285750"/>
            <a:r>
              <a:rPr lang="en-US" sz="2400" dirty="0">
                <a:latin typeface="Verdana"/>
                <a:cs typeface="Verdana"/>
              </a:rPr>
              <a:t>Committee Chairs:</a:t>
            </a:r>
          </a:p>
          <a:p>
            <a:pPr marL="685800" lvl="1">
              <a:buFont typeface="Arial"/>
              <a:buChar char="•"/>
            </a:pPr>
            <a:r>
              <a:rPr lang="en-US" sz="2000" dirty="0">
                <a:latin typeface="Verdana"/>
                <a:cs typeface="Verdana"/>
              </a:rPr>
              <a:t>What types of projects?</a:t>
            </a:r>
          </a:p>
          <a:p>
            <a:pPr marL="685800" lvl="1">
              <a:buFont typeface="Arial"/>
              <a:buChar char="•"/>
            </a:pPr>
            <a:r>
              <a:rPr lang="en-US" sz="2000" dirty="0">
                <a:latin typeface="Verdana"/>
                <a:cs typeface="Verdana"/>
              </a:rPr>
              <a:t>How many throughout the year?</a:t>
            </a:r>
          </a:p>
          <a:p>
            <a:endParaRPr lang="en-US" dirty="0"/>
          </a:p>
        </p:txBody>
      </p:sp>
      <p:sp>
        <p:nvSpPr>
          <p:cNvPr id="4" name="Rectangle 3"/>
          <p:cNvSpPr/>
          <p:nvPr/>
        </p:nvSpPr>
        <p:spPr>
          <a:xfrm>
            <a:off x="1" y="5435335"/>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a:cs typeface="Century Gothic"/>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4918497"/>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6497899" y="3165585"/>
            <a:ext cx="1564651" cy="1862048"/>
          </a:xfrm>
          <a:prstGeom prst="rect">
            <a:avLst/>
          </a:prstGeom>
          <a:noFill/>
        </p:spPr>
        <p:txBody>
          <a:bodyPr wrap="square" rtlCol="0">
            <a:spAutoFit/>
          </a:bodyPr>
          <a:lstStyle/>
          <a:p>
            <a:r>
              <a:rPr lang="en-US" sz="11500" dirty="0"/>
              <a:t>✅</a:t>
            </a:r>
          </a:p>
        </p:txBody>
      </p:sp>
      <p:pic>
        <p:nvPicPr>
          <p:cNvPr id="7"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46425" y="5476213"/>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2402548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09"/>
            <a:ext cx="8229600" cy="1143000"/>
          </a:xfrm>
        </p:spPr>
        <p:txBody>
          <a:bodyPr>
            <a:normAutofit fontScale="90000"/>
          </a:bodyPr>
          <a:lstStyle/>
          <a:p>
            <a:r>
              <a:rPr lang="en-US" b="1" dirty="0">
                <a:latin typeface="Century Gothic"/>
                <a:cs typeface="Century Gothic"/>
              </a:rPr>
              <a:t>Keeping Members Involved</a:t>
            </a:r>
            <a:br>
              <a:rPr lang="en-US" dirty="0">
                <a:latin typeface="Century Gothic"/>
                <a:cs typeface="Century Gothic"/>
              </a:rPr>
            </a:br>
            <a:endParaRPr lang="en-US" dirty="0"/>
          </a:p>
        </p:txBody>
      </p:sp>
      <p:sp>
        <p:nvSpPr>
          <p:cNvPr id="3" name="Content Placeholder 2"/>
          <p:cNvSpPr>
            <a:spLocks noGrp="1"/>
          </p:cNvSpPr>
          <p:nvPr>
            <p:ph idx="1"/>
          </p:nvPr>
        </p:nvSpPr>
        <p:spPr>
          <a:xfrm>
            <a:off x="457200" y="428624"/>
            <a:ext cx="8229600" cy="4206876"/>
          </a:xfrm>
        </p:spPr>
        <p:txBody>
          <a:bodyPr>
            <a:normAutofit/>
          </a:bodyPr>
          <a:lstStyle/>
          <a:p>
            <a:pPr marL="285750" indent="-285750" algn="ctr">
              <a:spcBef>
                <a:spcPts val="0"/>
              </a:spcBef>
              <a:buNone/>
            </a:pPr>
            <a:endParaRPr lang="en-US" i="1" u="sng" dirty="0">
              <a:latin typeface="Verdana"/>
              <a:cs typeface="Verdana"/>
            </a:endParaRPr>
          </a:p>
          <a:p>
            <a:pPr marL="285750" indent="-285750"/>
            <a:r>
              <a:rPr lang="en-US" dirty="0">
                <a:latin typeface="Verdana"/>
                <a:cs typeface="Verdana"/>
              </a:rPr>
              <a:t>Although sometimes you will need to get some things done on your own, </a:t>
            </a:r>
            <a:r>
              <a:rPr lang="en-US" dirty="0">
                <a:solidFill>
                  <a:srgbClr val="008000"/>
                </a:solidFill>
                <a:latin typeface="Verdana"/>
                <a:cs typeface="Verdana"/>
              </a:rPr>
              <a:t>membership involvement is crucial </a:t>
            </a:r>
            <a:r>
              <a:rPr lang="en-US" dirty="0">
                <a:latin typeface="Verdana"/>
                <a:cs typeface="Verdana"/>
              </a:rPr>
              <a:t>to the final success of any large project or goal.</a:t>
            </a:r>
          </a:p>
        </p:txBody>
      </p:sp>
      <p:sp>
        <p:nvSpPr>
          <p:cNvPr id="4" name="Rectangle 3"/>
          <p:cNvSpPr/>
          <p:nvPr/>
        </p:nvSpPr>
        <p:spPr>
          <a:xfrm>
            <a:off x="1" y="5440362"/>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a:cs typeface="Century Gothic"/>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4903787"/>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58568" y="5526845"/>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2402548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entury Gothic" pitchFamily="34" charset="0"/>
              </a:rPr>
              <a:t>Meaningful Projects</a:t>
            </a:r>
            <a:br>
              <a:rPr lang="en-US" dirty="0">
                <a:latin typeface="Century Gothic" pitchFamily="34" charset="0"/>
              </a:rPr>
            </a:br>
            <a:endParaRPr lang="en-US" dirty="0"/>
          </a:p>
        </p:txBody>
      </p:sp>
      <p:sp>
        <p:nvSpPr>
          <p:cNvPr id="3" name="Content Placeholder 2"/>
          <p:cNvSpPr>
            <a:spLocks noGrp="1"/>
          </p:cNvSpPr>
          <p:nvPr>
            <p:ph idx="1"/>
          </p:nvPr>
        </p:nvSpPr>
        <p:spPr>
          <a:xfrm>
            <a:off x="301924" y="972254"/>
            <a:ext cx="8842076" cy="4440238"/>
          </a:xfrm>
        </p:spPr>
        <p:txBody>
          <a:bodyPr/>
          <a:lstStyle/>
          <a:p>
            <a:pPr marL="0" indent="0">
              <a:buNone/>
            </a:pPr>
            <a:r>
              <a:rPr lang="en-US" b="1" u="sng" dirty="0">
                <a:solidFill>
                  <a:srgbClr val="008000"/>
                </a:solidFill>
                <a:latin typeface="Verdana"/>
                <a:cs typeface="Verdana"/>
              </a:rPr>
              <a:t>Variety shows </a:t>
            </a:r>
          </a:p>
          <a:p>
            <a:r>
              <a:rPr lang="en-US" dirty="0">
                <a:latin typeface="Verdana"/>
                <a:cs typeface="Verdana"/>
              </a:rPr>
              <a:t>Brighten the days of residents at local nursing homes, orphanages, hospitals, senior centers, etc. by hosting a youth variety show for all to enjoy. </a:t>
            </a:r>
          </a:p>
          <a:p>
            <a:endParaRPr lang="en-US" dirty="0"/>
          </a:p>
        </p:txBody>
      </p:sp>
      <p:sp>
        <p:nvSpPr>
          <p:cNvPr id="4" name="Rectangle 3"/>
          <p:cNvSpPr/>
          <p:nvPr/>
        </p:nvSpPr>
        <p:spPr>
          <a:xfrm>
            <a:off x="0" y="5417344"/>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pitchFamily="34" charset="0"/>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880769"/>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58568" y="5526845"/>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2402548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97"/>
            <a:ext cx="8229600" cy="1143000"/>
          </a:xfrm>
        </p:spPr>
        <p:txBody>
          <a:bodyPr>
            <a:normAutofit fontScale="90000"/>
          </a:bodyPr>
          <a:lstStyle/>
          <a:p>
            <a:r>
              <a:rPr lang="en-US" b="1" dirty="0">
                <a:latin typeface="Century Gothic" pitchFamily="34" charset="0"/>
              </a:rPr>
              <a:t>Meaningful Projects</a:t>
            </a:r>
            <a:br>
              <a:rPr lang="en-US" dirty="0">
                <a:latin typeface="Century Gothic" pitchFamily="34" charset="0"/>
              </a:rPr>
            </a:br>
            <a:endParaRPr lang="en-US" dirty="0"/>
          </a:p>
        </p:txBody>
      </p:sp>
      <p:sp>
        <p:nvSpPr>
          <p:cNvPr id="3" name="Content Placeholder 2"/>
          <p:cNvSpPr>
            <a:spLocks noGrp="1"/>
          </p:cNvSpPr>
          <p:nvPr>
            <p:ph idx="1"/>
          </p:nvPr>
        </p:nvSpPr>
        <p:spPr>
          <a:xfrm>
            <a:off x="314936" y="597187"/>
            <a:ext cx="8829063" cy="4440238"/>
          </a:xfrm>
        </p:spPr>
        <p:txBody>
          <a:bodyPr/>
          <a:lstStyle/>
          <a:p>
            <a:pPr marL="0" indent="0">
              <a:buNone/>
            </a:pPr>
            <a:r>
              <a:rPr lang="en-US" b="1" u="sng" dirty="0">
                <a:solidFill>
                  <a:srgbClr val="008000"/>
                </a:solidFill>
                <a:latin typeface="Verdana"/>
                <a:cs typeface="Verdana"/>
              </a:rPr>
              <a:t>Tutor time!</a:t>
            </a:r>
          </a:p>
          <a:p>
            <a:r>
              <a:rPr lang="en-US" dirty="0">
                <a:latin typeface="Verdana"/>
                <a:cs typeface="Verdana"/>
              </a:rPr>
              <a:t>Volunteer at a local elementary school to tutor the students there. Visit the after school programs or late busses and spend some time helping students </a:t>
            </a:r>
            <a:r>
              <a:rPr lang="en-US" dirty="0">
                <a:solidFill>
                  <a:schemeClr val="accent1">
                    <a:lumMod val="75000"/>
                  </a:schemeClr>
                </a:solidFill>
                <a:latin typeface="Verdana"/>
                <a:cs typeface="Verdana"/>
              </a:rPr>
              <a:t>finish work, prepare for tests and gear up for a successful future.</a:t>
            </a:r>
          </a:p>
        </p:txBody>
      </p:sp>
      <p:sp>
        <p:nvSpPr>
          <p:cNvPr id="4" name="Rectangle 3"/>
          <p:cNvSpPr/>
          <p:nvPr/>
        </p:nvSpPr>
        <p:spPr>
          <a:xfrm>
            <a:off x="0" y="5440362"/>
            <a:ext cx="9286263"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pitchFamily="34" charset="0"/>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903787"/>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58568" y="5526845"/>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2402548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196"/>
            <a:ext cx="8229600" cy="1143000"/>
          </a:xfrm>
        </p:spPr>
        <p:txBody>
          <a:bodyPr>
            <a:normAutofit fontScale="90000"/>
          </a:bodyPr>
          <a:lstStyle/>
          <a:p>
            <a:r>
              <a:rPr lang="en-US" b="1" dirty="0">
                <a:latin typeface="Century Gothic"/>
                <a:cs typeface="Century Gothic"/>
              </a:rPr>
              <a:t>How are they related?</a:t>
            </a:r>
            <a:br>
              <a:rPr lang="en-US" dirty="0">
                <a:latin typeface="Century Gothic"/>
                <a:cs typeface="Century Gothic"/>
              </a:rPr>
            </a:br>
            <a:endParaRPr lang="en-US" dirty="0"/>
          </a:p>
        </p:txBody>
      </p:sp>
      <p:sp>
        <p:nvSpPr>
          <p:cNvPr id="3" name="Content Placeholder 2"/>
          <p:cNvSpPr>
            <a:spLocks noGrp="1"/>
          </p:cNvSpPr>
          <p:nvPr>
            <p:ph idx="1"/>
          </p:nvPr>
        </p:nvSpPr>
        <p:spPr>
          <a:xfrm>
            <a:off x="250166" y="902758"/>
            <a:ext cx="8436634" cy="3732742"/>
          </a:xfrm>
        </p:spPr>
        <p:txBody>
          <a:bodyPr>
            <a:normAutofit lnSpcReduction="10000"/>
          </a:bodyPr>
          <a:lstStyle/>
          <a:p>
            <a:r>
              <a:rPr lang="en-US" sz="3000" dirty="0">
                <a:latin typeface="Verdana"/>
                <a:cs typeface="Verdana"/>
              </a:rPr>
              <a:t>Committee chairs and class directors spend their time working with fellow club members.</a:t>
            </a:r>
          </a:p>
          <a:p>
            <a:pPr marL="0" indent="0">
              <a:buNone/>
            </a:pPr>
            <a:endParaRPr lang="en-US" sz="3000" dirty="0">
              <a:latin typeface="Verdana"/>
              <a:cs typeface="Verdana"/>
            </a:endParaRPr>
          </a:p>
          <a:p>
            <a:r>
              <a:rPr lang="en-US" sz="3000" dirty="0">
                <a:latin typeface="Verdana"/>
                <a:cs typeface="Verdana"/>
              </a:rPr>
              <a:t>Your job lies with making sure your respective class or committee is steered in the right direction throughout the year. </a:t>
            </a:r>
          </a:p>
          <a:p>
            <a:endParaRPr lang="en-US" dirty="0"/>
          </a:p>
        </p:txBody>
      </p:sp>
      <p:sp>
        <p:nvSpPr>
          <p:cNvPr id="4" name="Rectangle 3"/>
          <p:cNvSpPr/>
          <p:nvPr/>
        </p:nvSpPr>
        <p:spPr>
          <a:xfrm>
            <a:off x="0" y="5440362"/>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a:cs typeface="Century Gothic"/>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903787"/>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37798" y="5507073"/>
            <a:ext cx="1350927" cy="135092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13181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entury Gothic" pitchFamily="34" charset="0"/>
              </a:rPr>
              <a:t>Meaningful Projects</a:t>
            </a:r>
            <a:br>
              <a:rPr lang="en-US" dirty="0">
                <a:latin typeface="Century Gothic" pitchFamily="34" charset="0"/>
              </a:rPr>
            </a:br>
            <a:endParaRPr lang="en-US" dirty="0"/>
          </a:p>
        </p:txBody>
      </p:sp>
      <p:sp>
        <p:nvSpPr>
          <p:cNvPr id="3" name="Content Placeholder 2"/>
          <p:cNvSpPr>
            <a:spLocks noGrp="1"/>
          </p:cNvSpPr>
          <p:nvPr>
            <p:ph idx="1"/>
          </p:nvPr>
        </p:nvSpPr>
        <p:spPr>
          <a:xfrm>
            <a:off x="454944" y="989506"/>
            <a:ext cx="8229600" cy="4440238"/>
          </a:xfrm>
        </p:spPr>
        <p:txBody>
          <a:bodyPr/>
          <a:lstStyle/>
          <a:p>
            <a:pPr marL="0" indent="0">
              <a:buNone/>
            </a:pPr>
            <a:r>
              <a:rPr lang="en-US" b="1" u="sng" dirty="0">
                <a:solidFill>
                  <a:srgbClr val="008000"/>
                </a:solidFill>
                <a:latin typeface="Verdana"/>
                <a:cs typeface="Verdana"/>
              </a:rPr>
              <a:t>Food Drives</a:t>
            </a:r>
          </a:p>
          <a:p>
            <a:pPr marL="0" indent="0">
              <a:buNone/>
            </a:pPr>
            <a:r>
              <a:rPr lang="en-US" dirty="0">
                <a:latin typeface="Verdana"/>
                <a:cs typeface="Verdana"/>
              </a:rPr>
              <a:t>Locate a food bank in your community. Call your local city or county office and ask where the nearest food bank is located, or use </a:t>
            </a:r>
            <a:r>
              <a:rPr lang="en-US" dirty="0">
                <a:solidFill>
                  <a:srgbClr val="B5D424"/>
                </a:solidFill>
                <a:latin typeface="Verdana"/>
                <a:cs typeface="Verdana"/>
                <a:hlinkClick r:id="rId3" action="ppaction://hlinkfile"/>
              </a:rPr>
              <a:t>Feeding America’s</a:t>
            </a:r>
            <a:r>
              <a:rPr lang="en-US" dirty="0">
                <a:solidFill>
                  <a:srgbClr val="B5D424"/>
                </a:solidFill>
                <a:latin typeface="Verdana"/>
                <a:cs typeface="Verdana"/>
              </a:rPr>
              <a:t> </a:t>
            </a:r>
            <a:r>
              <a:rPr lang="en-US" dirty="0">
                <a:latin typeface="Verdana"/>
                <a:cs typeface="Verdana"/>
              </a:rPr>
              <a:t>online directory.</a:t>
            </a:r>
            <a:endParaRPr lang="en-US" dirty="0"/>
          </a:p>
        </p:txBody>
      </p:sp>
      <p:sp>
        <p:nvSpPr>
          <p:cNvPr id="4" name="Rectangle 3"/>
          <p:cNvSpPr/>
          <p:nvPr/>
        </p:nvSpPr>
        <p:spPr>
          <a:xfrm>
            <a:off x="1" y="5417344"/>
            <a:ext cx="9141744"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pitchFamily="34" charset="0"/>
            </a:endParaRPr>
          </a:p>
        </p:txBody>
      </p:sp>
      <p:pic>
        <p:nvPicPr>
          <p:cNvPr id="5"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56" y="4880769"/>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758568" y="5526845"/>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2402548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20" y="5440362"/>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pitchFamily="34" charset="0"/>
            </a:endParaRPr>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920" y="4903787"/>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24920" y="1140201"/>
            <a:ext cx="8432802" cy="4031873"/>
          </a:xfrm>
          <a:prstGeom prst="rect">
            <a:avLst/>
          </a:prstGeom>
          <a:noFill/>
        </p:spPr>
        <p:txBody>
          <a:bodyPr wrap="square" rtlCol="0">
            <a:spAutoFit/>
          </a:bodyPr>
          <a:lstStyle/>
          <a:p>
            <a:r>
              <a:rPr lang="en-US" sz="3200" b="1" u="sng" dirty="0">
                <a:solidFill>
                  <a:srgbClr val="00B050"/>
                </a:solidFill>
                <a:latin typeface="Verdana" pitchFamily="34" charset="0"/>
                <a:ea typeface="Verdana" pitchFamily="34" charset="0"/>
                <a:cs typeface="Verdana" pitchFamily="34" charset="0"/>
              </a:rPr>
              <a:t>Feeding Our Future </a:t>
            </a:r>
          </a:p>
          <a:p>
            <a:pPr marL="457200" indent="-457200">
              <a:buFontTx/>
              <a:buChar char="-"/>
            </a:pPr>
            <a:r>
              <a:rPr lang="en-US" sz="3200" dirty="0">
                <a:latin typeface="Verdana" pitchFamily="34" charset="0"/>
                <a:ea typeface="Verdana" pitchFamily="34" charset="0"/>
                <a:cs typeface="Verdana" pitchFamily="34" charset="0"/>
              </a:rPr>
              <a:t>Feeding our future is the 2016-2017 Governor’s Project.  </a:t>
            </a:r>
          </a:p>
          <a:p>
            <a:pPr marL="457200" indent="-457200">
              <a:buFontTx/>
              <a:buChar char="-"/>
            </a:pPr>
            <a:r>
              <a:rPr lang="en-US" sz="3200" dirty="0">
                <a:latin typeface="Verdana" pitchFamily="34" charset="0"/>
                <a:ea typeface="Verdana" pitchFamily="34" charset="0"/>
                <a:cs typeface="Verdana" pitchFamily="34" charset="0"/>
              </a:rPr>
              <a:t>It involves feeding the hungry, helping the homeless, and improving children’s education.</a:t>
            </a:r>
          </a:p>
          <a:p>
            <a:pPr marL="457200" indent="-457200">
              <a:buFontTx/>
              <a:buChar char="-"/>
            </a:pPr>
            <a:endParaRPr lang="en-US" sz="3200" dirty="0">
              <a:latin typeface="Verdana" pitchFamily="34" charset="0"/>
              <a:ea typeface="Verdana" pitchFamily="34" charset="0"/>
              <a:cs typeface="Verdana" pitchFamily="34" charset="0"/>
            </a:endParaRPr>
          </a:p>
          <a:p>
            <a:pPr marL="457200" indent="-457200">
              <a:buFontTx/>
              <a:buChar char="-"/>
            </a:pPr>
            <a:endParaRPr lang="en-US" sz="3200" b="1" u="sng" dirty="0">
              <a:solidFill>
                <a:srgbClr val="B5D424"/>
              </a:solidFill>
              <a:latin typeface="Verdana" pitchFamily="34" charset="0"/>
              <a:ea typeface="Verdana" pitchFamily="34" charset="0"/>
              <a:cs typeface="Verdana" pitchFamily="34" charset="0"/>
            </a:endParaRPr>
          </a:p>
        </p:txBody>
      </p:sp>
      <p:sp>
        <p:nvSpPr>
          <p:cNvPr id="4" name="TextBox 3"/>
          <p:cNvSpPr txBox="1"/>
          <p:nvPr/>
        </p:nvSpPr>
        <p:spPr>
          <a:xfrm>
            <a:off x="1466491" y="74404"/>
            <a:ext cx="5969479" cy="707886"/>
          </a:xfrm>
          <a:prstGeom prst="rect">
            <a:avLst/>
          </a:prstGeom>
          <a:noFill/>
        </p:spPr>
        <p:txBody>
          <a:bodyPr wrap="square" rtlCol="0">
            <a:spAutoFit/>
          </a:bodyPr>
          <a:lstStyle/>
          <a:p>
            <a:pPr lvl="0" algn="ctr"/>
            <a:r>
              <a:rPr lang="en-US" sz="4000" b="1" dirty="0">
                <a:latin typeface="Century Gothic" pitchFamily="34" charset="0"/>
              </a:rPr>
              <a:t>Governor’s Project</a:t>
            </a:r>
          </a:p>
        </p:txBody>
      </p:sp>
      <p:pic>
        <p:nvPicPr>
          <p:cNvPr id="7"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58568" y="5526845"/>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2468864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20" y="5440362"/>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pitchFamily="34" charset="0"/>
            </a:endParaRPr>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920" y="4903787"/>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466491" y="74404"/>
            <a:ext cx="5969479" cy="707886"/>
          </a:xfrm>
          <a:prstGeom prst="rect">
            <a:avLst/>
          </a:prstGeom>
          <a:noFill/>
        </p:spPr>
        <p:txBody>
          <a:bodyPr wrap="square" rtlCol="0">
            <a:spAutoFit/>
          </a:bodyPr>
          <a:lstStyle/>
          <a:p>
            <a:pPr lvl="0" algn="ctr"/>
            <a:r>
              <a:rPr lang="en-US" sz="4000" b="1" dirty="0">
                <a:latin typeface="Century Gothic" pitchFamily="34" charset="0"/>
              </a:rPr>
              <a:t>Governor’s Project</a:t>
            </a:r>
          </a:p>
        </p:txBody>
      </p:sp>
      <p:pic>
        <p:nvPicPr>
          <p:cNvPr id="5" name="Picture 4"/>
          <p:cNvPicPr>
            <a:picLocks noChangeAspect="1"/>
          </p:cNvPicPr>
          <p:nvPr/>
        </p:nvPicPr>
        <p:blipFill>
          <a:blip r:embed="rId4"/>
          <a:stretch>
            <a:fillRect/>
          </a:stretch>
        </p:blipFill>
        <p:spPr>
          <a:xfrm>
            <a:off x="252530" y="1442516"/>
            <a:ext cx="4869143" cy="2892964"/>
          </a:xfrm>
          <a:prstGeom prst="rect">
            <a:avLst/>
          </a:prstGeom>
        </p:spPr>
      </p:pic>
      <p:pic>
        <p:nvPicPr>
          <p:cNvPr id="7"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758568" y="5526845"/>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9" name="Picture 8"/>
          <p:cNvPicPr>
            <a:picLocks noChangeAspect="1"/>
          </p:cNvPicPr>
          <p:nvPr/>
        </p:nvPicPr>
        <p:blipFill>
          <a:blip r:embed="rId6"/>
          <a:stretch>
            <a:fillRect/>
          </a:stretch>
        </p:blipFill>
        <p:spPr>
          <a:xfrm>
            <a:off x="4801232" y="1022062"/>
            <a:ext cx="4325515" cy="3536449"/>
          </a:xfrm>
          <a:prstGeom prst="rect">
            <a:avLst/>
          </a:prstGeom>
        </p:spPr>
      </p:pic>
    </p:spTree>
    <p:extLst>
      <p:ext uri="{BB962C8B-B14F-4D97-AF65-F5344CB8AC3E}">
        <p14:creationId xmlns:p14="http://schemas.microsoft.com/office/powerpoint/2010/main" val="2007737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40362"/>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pitchFamily="34" charset="0"/>
            </a:endParaRPr>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906093"/>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0" y="881058"/>
            <a:ext cx="9199684" cy="2554545"/>
          </a:xfrm>
          <a:prstGeom prst="rect">
            <a:avLst/>
          </a:prstGeom>
          <a:noFill/>
        </p:spPr>
        <p:txBody>
          <a:bodyPr wrap="square" rtlCol="0">
            <a:spAutoFit/>
          </a:bodyPr>
          <a:lstStyle/>
          <a:p>
            <a:r>
              <a:rPr lang="en-US" sz="3200" b="1" u="sng" dirty="0">
                <a:solidFill>
                  <a:srgbClr val="00B050"/>
                </a:solidFill>
                <a:latin typeface="Verdana" pitchFamily="34" charset="0"/>
                <a:ea typeface="Verdana" pitchFamily="34" charset="0"/>
                <a:cs typeface="Verdana" pitchFamily="34" charset="0"/>
              </a:rPr>
              <a:t>How does this apply to your position?</a:t>
            </a:r>
          </a:p>
          <a:p>
            <a:pPr marL="457200" indent="-457200">
              <a:buFont typeface="Arial"/>
              <a:buChar char="•"/>
            </a:pPr>
            <a:endParaRPr lang="en-US" sz="3200" dirty="0">
              <a:latin typeface="Verdana"/>
              <a:cs typeface="Verdana"/>
            </a:endParaRPr>
          </a:p>
          <a:p>
            <a:pPr marL="457200" indent="-457200">
              <a:buFont typeface="Arial"/>
              <a:buChar char="•"/>
            </a:pPr>
            <a:r>
              <a:rPr lang="en-US" sz="3200" dirty="0">
                <a:latin typeface="Verdana"/>
                <a:cs typeface="Verdana"/>
              </a:rPr>
              <a:t>Have your class or committee organize a project that pertains to Feeding our future and compete against other grades. </a:t>
            </a:r>
          </a:p>
        </p:txBody>
      </p:sp>
      <p:sp>
        <p:nvSpPr>
          <p:cNvPr id="5" name="TextBox 4"/>
          <p:cNvSpPr txBox="1"/>
          <p:nvPr/>
        </p:nvSpPr>
        <p:spPr>
          <a:xfrm>
            <a:off x="483079" y="138023"/>
            <a:ext cx="8039819" cy="984885"/>
          </a:xfrm>
          <a:prstGeom prst="rect">
            <a:avLst/>
          </a:prstGeom>
          <a:noFill/>
        </p:spPr>
        <p:txBody>
          <a:bodyPr wrap="square" rtlCol="0">
            <a:spAutoFit/>
          </a:bodyPr>
          <a:lstStyle/>
          <a:p>
            <a:pPr lvl="0" algn="ctr"/>
            <a:r>
              <a:rPr lang="en-US" sz="4000" b="1" dirty="0">
                <a:latin typeface="Century Gothic" pitchFamily="34" charset="0"/>
              </a:rPr>
              <a:t>Governor’s Project</a:t>
            </a:r>
          </a:p>
          <a:p>
            <a:endParaRPr lang="en-US" dirty="0"/>
          </a:p>
        </p:txBody>
      </p:sp>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58568" y="5526845"/>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entury Gothic"/>
                <a:cs typeface="Century Gothic"/>
              </a:rPr>
              <a:t>The Bylaws</a:t>
            </a:r>
            <a:br>
              <a:rPr lang="en-US" dirty="0">
                <a:latin typeface="Century Gothic"/>
                <a:cs typeface="Century Gothic"/>
              </a:rPr>
            </a:br>
            <a:endParaRPr lang="en-US" dirty="0"/>
          </a:p>
        </p:txBody>
      </p:sp>
      <p:sp>
        <p:nvSpPr>
          <p:cNvPr id="3" name="Content Placeholder 2"/>
          <p:cNvSpPr>
            <a:spLocks noGrp="1"/>
          </p:cNvSpPr>
          <p:nvPr>
            <p:ph idx="1"/>
          </p:nvPr>
        </p:nvSpPr>
        <p:spPr>
          <a:xfrm>
            <a:off x="228600" y="1034388"/>
            <a:ext cx="8686800" cy="4094163"/>
          </a:xfrm>
        </p:spPr>
        <p:txBody>
          <a:bodyPr>
            <a:normAutofit/>
          </a:bodyPr>
          <a:lstStyle/>
          <a:p>
            <a:r>
              <a:rPr lang="en-US" sz="2800" dirty="0">
                <a:latin typeface="Verdana" pitchFamily="34" charset="0"/>
                <a:ea typeface="Verdana" pitchFamily="34" charset="0"/>
                <a:cs typeface="Verdana" pitchFamily="34" charset="0"/>
              </a:rPr>
              <a:t>The Bylaws contain important information on what a club can and can not do.</a:t>
            </a:r>
          </a:p>
          <a:p>
            <a:pPr lvl="1"/>
            <a:r>
              <a:rPr lang="en-US" dirty="0">
                <a:latin typeface="Verdana" pitchFamily="34" charset="0"/>
                <a:ea typeface="Verdana" pitchFamily="34" charset="0"/>
                <a:cs typeface="Verdana" pitchFamily="34" charset="0"/>
              </a:rPr>
              <a:t>Ex: dues amount, committee assignments, appointed positions, elections process</a:t>
            </a:r>
          </a:p>
          <a:p>
            <a:pPr>
              <a:buFont typeface="Arial" pitchFamily="34" charset="0"/>
              <a:buChar char="•"/>
            </a:pPr>
            <a:r>
              <a:rPr lang="en-US" dirty="0"/>
              <a:t>A standard form can be found on floridakeyclub.org under Documents and Resources</a:t>
            </a:r>
          </a:p>
        </p:txBody>
      </p:sp>
      <p:sp>
        <p:nvSpPr>
          <p:cNvPr id="4" name="Rectangle 3"/>
          <p:cNvSpPr/>
          <p:nvPr/>
        </p:nvSpPr>
        <p:spPr>
          <a:xfrm>
            <a:off x="1" y="5440362"/>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a:cs typeface="Century Gothic"/>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903787"/>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58568" y="5526845"/>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958" y="0"/>
            <a:ext cx="8229600" cy="1173192"/>
          </a:xfrm>
        </p:spPr>
        <p:txBody>
          <a:bodyPr>
            <a:normAutofit/>
          </a:bodyPr>
          <a:lstStyle/>
          <a:p>
            <a:pPr algn="ctr">
              <a:buNone/>
            </a:pPr>
            <a:r>
              <a:rPr lang="en-US" sz="5400" b="1" dirty="0">
                <a:latin typeface="Verdana"/>
                <a:cs typeface="Verdana"/>
              </a:rPr>
              <a:t>Questions?  </a:t>
            </a:r>
          </a:p>
        </p:txBody>
      </p:sp>
      <p:sp>
        <p:nvSpPr>
          <p:cNvPr id="4" name="Rectangle 3"/>
          <p:cNvSpPr/>
          <p:nvPr/>
        </p:nvSpPr>
        <p:spPr>
          <a:xfrm>
            <a:off x="0" y="5210355"/>
            <a:ext cx="9144000" cy="1598792"/>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a:cs typeface="Century Gothic"/>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673780"/>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a:picLocks noChangeAspect="1"/>
          </p:cNvPicPr>
          <p:nvPr/>
        </p:nvPicPr>
        <p:blipFill>
          <a:blip r:embed="rId4"/>
          <a:stretch>
            <a:fillRect/>
          </a:stretch>
        </p:blipFill>
        <p:spPr>
          <a:xfrm>
            <a:off x="2802429" y="1173192"/>
            <a:ext cx="3719141" cy="3003921"/>
          </a:xfrm>
          <a:prstGeom prst="rect">
            <a:avLst/>
          </a:prstGeom>
        </p:spPr>
      </p:pic>
      <p:pic>
        <p:nvPicPr>
          <p:cNvPr id="8"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758568" y="5317035"/>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2402548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entury Gothic"/>
                <a:cs typeface="Century Gothic"/>
              </a:rPr>
              <a:t>What is a committee?</a:t>
            </a:r>
            <a:br>
              <a:rPr lang="en-US" dirty="0">
                <a:latin typeface="Century Gothic"/>
                <a:cs typeface="Century Gothic"/>
              </a:rPr>
            </a:br>
            <a:endParaRPr lang="en-US" dirty="0"/>
          </a:p>
        </p:txBody>
      </p:sp>
      <p:sp>
        <p:nvSpPr>
          <p:cNvPr id="3" name="Content Placeholder 2"/>
          <p:cNvSpPr>
            <a:spLocks noGrp="1"/>
          </p:cNvSpPr>
          <p:nvPr>
            <p:ph idx="1"/>
          </p:nvPr>
        </p:nvSpPr>
        <p:spPr>
          <a:xfrm>
            <a:off x="457200" y="1095494"/>
            <a:ext cx="8229600" cy="4054475"/>
          </a:xfrm>
        </p:spPr>
        <p:txBody>
          <a:bodyPr>
            <a:normAutofit/>
          </a:bodyPr>
          <a:lstStyle/>
          <a:p>
            <a:pPr>
              <a:buNone/>
            </a:pPr>
            <a:r>
              <a:rPr lang="en-US" sz="2400" dirty="0">
                <a:latin typeface="Verdana"/>
                <a:cs typeface="Verdana"/>
              </a:rPr>
              <a:t>A committee is a group of dedicated Key Clubbers working together towards a common goal. </a:t>
            </a:r>
          </a:p>
          <a:p>
            <a:pPr>
              <a:buNone/>
            </a:pPr>
            <a:endParaRPr lang="en-US" sz="2400" dirty="0">
              <a:latin typeface="Verdana"/>
              <a:cs typeface="Verdana"/>
            </a:endParaRPr>
          </a:p>
          <a:p>
            <a:r>
              <a:rPr lang="en-US" sz="2400" dirty="0">
                <a:latin typeface="Verdana"/>
                <a:cs typeface="Verdana"/>
              </a:rPr>
              <a:t>Committees work with club officers and can be utilized in clubs for a variety of reasons.</a:t>
            </a:r>
          </a:p>
          <a:p>
            <a:pPr lvl="1"/>
            <a:r>
              <a:rPr lang="en-US" sz="2000" dirty="0">
                <a:latin typeface="Verdana"/>
                <a:cs typeface="Verdana"/>
              </a:rPr>
              <a:t>To get a huge </a:t>
            </a:r>
            <a:r>
              <a:rPr lang="en-US" sz="2000" dirty="0">
                <a:solidFill>
                  <a:srgbClr val="008000"/>
                </a:solidFill>
                <a:latin typeface="Verdana"/>
                <a:cs typeface="Verdana"/>
              </a:rPr>
              <a:t>project organized</a:t>
            </a:r>
          </a:p>
          <a:p>
            <a:pPr lvl="1"/>
            <a:r>
              <a:rPr lang="en-US" sz="2000" dirty="0">
                <a:latin typeface="Verdana"/>
                <a:cs typeface="Verdana"/>
              </a:rPr>
              <a:t>To </a:t>
            </a:r>
            <a:r>
              <a:rPr lang="en-US" sz="2000" dirty="0">
                <a:solidFill>
                  <a:srgbClr val="008000"/>
                </a:solidFill>
                <a:latin typeface="Verdana"/>
                <a:cs typeface="Verdana"/>
              </a:rPr>
              <a:t>plan</a:t>
            </a:r>
            <a:r>
              <a:rPr lang="en-US" sz="2000" dirty="0">
                <a:latin typeface="Verdana"/>
                <a:cs typeface="Verdana"/>
              </a:rPr>
              <a:t> fundraisers</a:t>
            </a:r>
          </a:p>
          <a:p>
            <a:pPr lvl="1"/>
            <a:r>
              <a:rPr lang="en-US" sz="2000" dirty="0">
                <a:latin typeface="Verdana"/>
                <a:cs typeface="Verdana"/>
              </a:rPr>
              <a:t>To </a:t>
            </a:r>
            <a:r>
              <a:rPr lang="en-US" sz="2000" dirty="0">
                <a:solidFill>
                  <a:srgbClr val="008000"/>
                </a:solidFill>
                <a:latin typeface="Verdana"/>
                <a:cs typeface="Verdana"/>
              </a:rPr>
              <a:t>increase membership</a:t>
            </a:r>
          </a:p>
          <a:p>
            <a:pPr lvl="1"/>
            <a:r>
              <a:rPr lang="en-US" sz="2000" dirty="0">
                <a:latin typeface="Verdana"/>
                <a:cs typeface="Verdana"/>
              </a:rPr>
              <a:t>To plan club </a:t>
            </a:r>
            <a:r>
              <a:rPr lang="en-US" sz="2000" dirty="0">
                <a:solidFill>
                  <a:srgbClr val="008000"/>
                </a:solidFill>
                <a:latin typeface="Verdana"/>
                <a:cs typeface="Verdana"/>
              </a:rPr>
              <a:t>socials</a:t>
            </a:r>
          </a:p>
        </p:txBody>
      </p:sp>
      <p:sp>
        <p:nvSpPr>
          <p:cNvPr id="4" name="Rectangle 3"/>
          <p:cNvSpPr/>
          <p:nvPr/>
        </p:nvSpPr>
        <p:spPr>
          <a:xfrm>
            <a:off x="1" y="5440362"/>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a:cs typeface="Century Gothic"/>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903787"/>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46425" y="5476213"/>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3203036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269"/>
            <a:ext cx="8229600" cy="1143000"/>
          </a:xfrm>
        </p:spPr>
        <p:txBody>
          <a:bodyPr>
            <a:normAutofit fontScale="90000"/>
          </a:bodyPr>
          <a:lstStyle/>
          <a:p>
            <a:r>
              <a:rPr lang="en-US" b="1" dirty="0">
                <a:latin typeface="Century Gothic"/>
                <a:cs typeface="Century Gothic"/>
              </a:rPr>
              <a:t>How Committees Function</a:t>
            </a:r>
            <a:br>
              <a:rPr lang="en-US" dirty="0">
                <a:latin typeface="Century Gothic"/>
                <a:cs typeface="Century Gothic"/>
              </a:rPr>
            </a:br>
            <a:endParaRPr lang="en-US" dirty="0"/>
          </a:p>
        </p:txBody>
      </p:sp>
      <p:sp>
        <p:nvSpPr>
          <p:cNvPr id="3" name="Content Placeholder 2"/>
          <p:cNvSpPr>
            <a:spLocks noGrp="1"/>
          </p:cNvSpPr>
          <p:nvPr>
            <p:ph idx="1"/>
          </p:nvPr>
        </p:nvSpPr>
        <p:spPr>
          <a:xfrm>
            <a:off x="228599" y="1033463"/>
            <a:ext cx="8686801" cy="3665008"/>
          </a:xfrm>
        </p:spPr>
        <p:txBody>
          <a:bodyPr>
            <a:normAutofit fontScale="92500" lnSpcReduction="10000"/>
          </a:bodyPr>
          <a:lstStyle/>
          <a:p>
            <a:pPr>
              <a:spcBef>
                <a:spcPts val="600"/>
              </a:spcBef>
              <a:spcAft>
                <a:spcPts val="0"/>
              </a:spcAft>
            </a:pPr>
            <a:r>
              <a:rPr lang="en-US" dirty="0">
                <a:latin typeface="Verdana"/>
                <a:cs typeface="Verdana"/>
              </a:rPr>
              <a:t>Committees are formed around a </a:t>
            </a:r>
            <a:r>
              <a:rPr lang="en-US" dirty="0">
                <a:solidFill>
                  <a:srgbClr val="00B050"/>
                </a:solidFill>
                <a:latin typeface="Verdana"/>
                <a:cs typeface="Verdana"/>
              </a:rPr>
              <a:t>certain goal or project</a:t>
            </a:r>
            <a:r>
              <a:rPr lang="en-US" dirty="0">
                <a:latin typeface="Verdana"/>
                <a:cs typeface="Verdana"/>
              </a:rPr>
              <a:t>, and work to bring it success!</a:t>
            </a:r>
          </a:p>
          <a:p>
            <a:pPr>
              <a:spcBef>
                <a:spcPts val="600"/>
              </a:spcBef>
              <a:spcAft>
                <a:spcPts val="0"/>
              </a:spcAft>
            </a:pPr>
            <a:endParaRPr lang="en-US" dirty="0">
              <a:latin typeface="Verdana"/>
              <a:cs typeface="Verdana"/>
            </a:endParaRPr>
          </a:p>
          <a:p>
            <a:pPr>
              <a:spcBef>
                <a:spcPts val="600"/>
              </a:spcBef>
              <a:spcAft>
                <a:spcPts val="0"/>
              </a:spcAft>
            </a:pPr>
            <a:r>
              <a:rPr lang="en-US" dirty="0">
                <a:latin typeface="Verdana"/>
                <a:cs typeface="Verdana"/>
              </a:rPr>
              <a:t>Each committee should have a </a:t>
            </a:r>
            <a:r>
              <a:rPr lang="en-US" dirty="0">
                <a:solidFill>
                  <a:srgbClr val="00B050"/>
                </a:solidFill>
                <a:latin typeface="Verdana"/>
                <a:cs typeface="Verdana"/>
              </a:rPr>
              <a:t>committee chair </a:t>
            </a:r>
            <a:r>
              <a:rPr lang="en-US" dirty="0">
                <a:latin typeface="Verdana"/>
                <a:cs typeface="Verdana"/>
              </a:rPr>
              <a:t>who is in charge of seeing that the goals of the committee are met and can report to club officers of their progress. </a:t>
            </a:r>
            <a:endParaRPr lang="en-US" sz="2800" dirty="0">
              <a:latin typeface="Verdana"/>
              <a:cs typeface="Verdana"/>
            </a:endParaRPr>
          </a:p>
          <a:p>
            <a:endParaRPr lang="en-US" dirty="0"/>
          </a:p>
        </p:txBody>
      </p:sp>
      <p:sp>
        <p:nvSpPr>
          <p:cNvPr id="4" name="Rectangle 3"/>
          <p:cNvSpPr/>
          <p:nvPr/>
        </p:nvSpPr>
        <p:spPr>
          <a:xfrm>
            <a:off x="1" y="5503333"/>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a:cs typeface="Century Gothic"/>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966758"/>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46425" y="5476213"/>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3495182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094" y="-1407"/>
            <a:ext cx="9452357" cy="1143000"/>
          </a:xfrm>
        </p:spPr>
        <p:txBody>
          <a:bodyPr>
            <a:noAutofit/>
          </a:bodyPr>
          <a:lstStyle/>
          <a:p>
            <a:r>
              <a:rPr lang="en-US" sz="3600" b="1" dirty="0">
                <a:latin typeface="Century Gothic"/>
                <a:cs typeface="Century Gothic"/>
              </a:rPr>
              <a:t>Which Committees Should We Have?</a:t>
            </a:r>
            <a:br>
              <a:rPr lang="en-US" sz="3600" b="1" dirty="0">
                <a:latin typeface="Century Gothic"/>
                <a:cs typeface="Century Gothic"/>
              </a:rPr>
            </a:br>
            <a:endParaRPr lang="en-US" sz="3600" b="1" dirty="0"/>
          </a:p>
        </p:txBody>
      </p:sp>
      <p:sp>
        <p:nvSpPr>
          <p:cNvPr id="3" name="Content Placeholder 2"/>
          <p:cNvSpPr>
            <a:spLocks noGrp="1"/>
          </p:cNvSpPr>
          <p:nvPr>
            <p:ph idx="1"/>
          </p:nvPr>
        </p:nvSpPr>
        <p:spPr>
          <a:xfrm>
            <a:off x="120770" y="888251"/>
            <a:ext cx="8764438" cy="4266581"/>
          </a:xfrm>
        </p:spPr>
        <p:txBody>
          <a:bodyPr>
            <a:normAutofit fontScale="85000" lnSpcReduction="20000"/>
          </a:bodyPr>
          <a:lstStyle/>
          <a:p>
            <a:pPr marL="0" indent="0">
              <a:buNone/>
            </a:pPr>
            <a:r>
              <a:rPr lang="en-US" sz="3000" dirty="0">
                <a:latin typeface="Verdana"/>
                <a:cs typeface="Verdana"/>
              </a:rPr>
              <a:t>Anything your club needs!</a:t>
            </a:r>
          </a:p>
          <a:p>
            <a:r>
              <a:rPr lang="en-US" sz="2800" dirty="0">
                <a:latin typeface="Verdana"/>
                <a:cs typeface="Verdana"/>
              </a:rPr>
              <a:t>Committees can be formed to fulfill </a:t>
            </a:r>
            <a:r>
              <a:rPr lang="en-US" sz="2800" i="1" dirty="0">
                <a:latin typeface="Verdana"/>
                <a:cs typeface="Verdana"/>
              </a:rPr>
              <a:t>any </a:t>
            </a:r>
            <a:r>
              <a:rPr lang="en-US" sz="2800" dirty="0">
                <a:latin typeface="Verdana"/>
                <a:cs typeface="Verdana"/>
              </a:rPr>
              <a:t>long or short term</a:t>
            </a:r>
            <a:r>
              <a:rPr lang="en-US" sz="2800" i="1" dirty="0">
                <a:latin typeface="Verdana"/>
                <a:cs typeface="Verdana"/>
              </a:rPr>
              <a:t> </a:t>
            </a:r>
            <a:r>
              <a:rPr lang="en-US" sz="2800" dirty="0">
                <a:latin typeface="Verdana"/>
                <a:cs typeface="Verdana"/>
              </a:rPr>
              <a:t>need within the club</a:t>
            </a:r>
          </a:p>
          <a:p>
            <a:pPr marL="0" indent="0">
              <a:buNone/>
            </a:pPr>
            <a:endParaRPr lang="en-US" sz="1400" dirty="0">
              <a:latin typeface="Verdana"/>
              <a:cs typeface="Verdana"/>
            </a:endParaRPr>
          </a:p>
          <a:p>
            <a:endParaRPr lang="en-US" sz="100" dirty="0">
              <a:latin typeface="Verdana"/>
              <a:cs typeface="Verdana"/>
            </a:endParaRPr>
          </a:p>
          <a:p>
            <a:pPr marL="0" indent="0">
              <a:buNone/>
            </a:pPr>
            <a:r>
              <a:rPr lang="en-US" sz="2800" dirty="0">
                <a:latin typeface="Verdana"/>
                <a:cs typeface="Verdana"/>
              </a:rPr>
              <a:t>Key Club International </a:t>
            </a:r>
            <a:r>
              <a:rPr lang="en-US" sz="2800" dirty="0">
                <a:solidFill>
                  <a:srgbClr val="008000"/>
                </a:solidFill>
                <a:latin typeface="Verdana"/>
                <a:cs typeface="Verdana"/>
              </a:rPr>
              <a:t>recommends</a:t>
            </a:r>
            <a:r>
              <a:rPr lang="en-US" sz="2800" dirty="0">
                <a:latin typeface="Verdana"/>
                <a:cs typeface="Verdana"/>
              </a:rPr>
              <a:t> that each club have</a:t>
            </a:r>
            <a:r>
              <a:rPr lang="en-US" sz="2800" b="1" i="1" dirty="0">
                <a:solidFill>
                  <a:srgbClr val="B5D424"/>
                </a:solidFill>
                <a:latin typeface="Verdana"/>
                <a:cs typeface="Verdana"/>
              </a:rPr>
              <a:t> </a:t>
            </a:r>
            <a:r>
              <a:rPr lang="en-US" sz="2800" dirty="0">
                <a:latin typeface="Verdana"/>
                <a:cs typeface="Verdana"/>
              </a:rPr>
              <a:t>the following:</a:t>
            </a:r>
          </a:p>
          <a:p>
            <a:pPr lvl="1"/>
            <a:r>
              <a:rPr lang="en-US" sz="2400" dirty="0">
                <a:latin typeface="Verdana"/>
                <a:cs typeface="Verdana"/>
              </a:rPr>
              <a:t>Public Relations</a:t>
            </a:r>
          </a:p>
          <a:p>
            <a:pPr lvl="1"/>
            <a:r>
              <a:rPr lang="en-US" sz="2400" dirty="0">
                <a:latin typeface="Verdana"/>
                <a:cs typeface="Verdana"/>
              </a:rPr>
              <a:t>Fundraising</a:t>
            </a:r>
          </a:p>
          <a:p>
            <a:pPr lvl="1"/>
            <a:r>
              <a:rPr lang="en-US" sz="2400" dirty="0">
                <a:latin typeface="Verdana"/>
                <a:cs typeface="Verdana"/>
              </a:rPr>
              <a:t>Projects</a:t>
            </a:r>
          </a:p>
          <a:p>
            <a:pPr lvl="1"/>
            <a:r>
              <a:rPr lang="en-US" sz="2400" dirty="0">
                <a:latin typeface="Verdana"/>
                <a:cs typeface="Verdana"/>
              </a:rPr>
              <a:t>Membership</a:t>
            </a:r>
          </a:p>
          <a:p>
            <a:pPr lvl="1"/>
            <a:r>
              <a:rPr lang="en-US" sz="2400" dirty="0">
                <a:latin typeface="Verdana"/>
                <a:cs typeface="Verdana"/>
              </a:rPr>
              <a:t>Major Emphasis/Governor’s Project</a:t>
            </a:r>
          </a:p>
          <a:p>
            <a:pPr marL="457200" lvl="1" indent="0">
              <a:buNone/>
            </a:pPr>
            <a:endParaRPr lang="en-US" sz="1000" dirty="0">
              <a:solidFill>
                <a:schemeClr val="accent3"/>
              </a:solidFill>
              <a:latin typeface="Verdana"/>
              <a:cs typeface="Verdana"/>
            </a:endParaRPr>
          </a:p>
          <a:p>
            <a:pPr marL="457200" lvl="1" indent="0">
              <a:buNone/>
            </a:pPr>
            <a:r>
              <a:rPr lang="en-US" sz="2400" dirty="0">
                <a:solidFill>
                  <a:srgbClr val="00B050"/>
                </a:solidFill>
                <a:latin typeface="Verdana"/>
                <a:cs typeface="Verdana"/>
              </a:rPr>
              <a:t>Your club can decide which are necessary.</a:t>
            </a:r>
          </a:p>
          <a:p>
            <a:endParaRPr lang="en-US" dirty="0"/>
          </a:p>
        </p:txBody>
      </p:sp>
      <p:sp>
        <p:nvSpPr>
          <p:cNvPr id="4" name="Rectangle 3"/>
          <p:cNvSpPr/>
          <p:nvPr/>
        </p:nvSpPr>
        <p:spPr>
          <a:xfrm>
            <a:off x="1" y="5440362"/>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latin typeface="Century Gothic"/>
              <a:cs typeface="Century Gothic"/>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903787"/>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46425" y="5476213"/>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3962169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947"/>
            <a:ext cx="8229600" cy="896766"/>
          </a:xfrm>
        </p:spPr>
        <p:txBody>
          <a:bodyPr>
            <a:normAutofit/>
          </a:bodyPr>
          <a:lstStyle/>
          <a:p>
            <a:r>
              <a:rPr lang="en-US" sz="4000" b="1" dirty="0"/>
              <a:t>Committee Breakdown </a:t>
            </a:r>
          </a:p>
        </p:txBody>
      </p:sp>
      <p:sp>
        <p:nvSpPr>
          <p:cNvPr id="3" name="Content Placeholder 2"/>
          <p:cNvSpPr>
            <a:spLocks noGrp="1"/>
          </p:cNvSpPr>
          <p:nvPr>
            <p:ph idx="1"/>
          </p:nvPr>
        </p:nvSpPr>
        <p:spPr>
          <a:xfrm>
            <a:off x="319177" y="698422"/>
            <a:ext cx="8824823" cy="4173008"/>
          </a:xfrm>
        </p:spPr>
        <p:txBody>
          <a:bodyPr>
            <a:normAutofit/>
          </a:bodyPr>
          <a:lstStyle/>
          <a:p>
            <a:pPr marL="0" indent="0">
              <a:buNone/>
            </a:pPr>
            <a:r>
              <a:rPr lang="en-US" sz="2600" b="1" u="sng" dirty="0">
                <a:solidFill>
                  <a:srgbClr val="008000"/>
                </a:solidFill>
                <a:latin typeface="Verdana"/>
                <a:cs typeface="Verdana"/>
              </a:rPr>
              <a:t>Public Relations</a:t>
            </a:r>
          </a:p>
          <a:p>
            <a:pPr marL="0" indent="0">
              <a:buNone/>
            </a:pPr>
            <a:r>
              <a:rPr lang="en-US" sz="2600" dirty="0">
                <a:latin typeface="Verdana"/>
                <a:cs typeface="Verdana"/>
              </a:rPr>
              <a:t>This committee would assist to create and maintain “the face” of your club around your school and community.</a:t>
            </a:r>
          </a:p>
          <a:p>
            <a:r>
              <a:rPr lang="en-US" sz="2600" dirty="0">
                <a:latin typeface="Verdana"/>
                <a:cs typeface="Verdana"/>
              </a:rPr>
              <a:t>Duties:</a:t>
            </a:r>
          </a:p>
          <a:p>
            <a:pPr lvl="1"/>
            <a:r>
              <a:rPr lang="en-US" sz="2400" dirty="0">
                <a:latin typeface="Verdana"/>
                <a:cs typeface="Verdana"/>
              </a:rPr>
              <a:t>Take Pictures</a:t>
            </a:r>
          </a:p>
          <a:p>
            <a:pPr lvl="1"/>
            <a:r>
              <a:rPr lang="en-US" sz="2400" dirty="0">
                <a:latin typeface="Verdana"/>
                <a:cs typeface="Verdana"/>
              </a:rPr>
              <a:t>Write and submit articles</a:t>
            </a:r>
          </a:p>
          <a:p>
            <a:pPr lvl="1"/>
            <a:r>
              <a:rPr lang="en-US" sz="2400" dirty="0">
                <a:latin typeface="Verdana"/>
                <a:cs typeface="Verdana"/>
              </a:rPr>
              <a:t>Compete DCON projects</a:t>
            </a:r>
          </a:p>
        </p:txBody>
      </p:sp>
      <p:sp>
        <p:nvSpPr>
          <p:cNvPr id="4" name="Rectangle 3"/>
          <p:cNvSpPr/>
          <p:nvPr/>
        </p:nvSpPr>
        <p:spPr>
          <a:xfrm>
            <a:off x="1" y="5418401"/>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a:cs typeface="Century Gothic"/>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4907794"/>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rot="20634769">
            <a:off x="5602634" y="2538089"/>
            <a:ext cx="1427199" cy="1569660"/>
          </a:xfrm>
          <a:prstGeom prst="rect">
            <a:avLst/>
          </a:prstGeom>
          <a:noFill/>
        </p:spPr>
        <p:txBody>
          <a:bodyPr wrap="square" rtlCol="0">
            <a:spAutoFit/>
          </a:bodyPr>
          <a:lstStyle/>
          <a:p>
            <a:r>
              <a:rPr lang="en-US" sz="9600" dirty="0"/>
              <a:t>📷</a:t>
            </a:r>
          </a:p>
        </p:txBody>
      </p:sp>
      <p:sp>
        <p:nvSpPr>
          <p:cNvPr id="8" name="TextBox 7"/>
          <p:cNvSpPr txBox="1"/>
          <p:nvPr/>
        </p:nvSpPr>
        <p:spPr>
          <a:xfrm rot="852859">
            <a:off x="7356650" y="2117372"/>
            <a:ext cx="1599873" cy="1569660"/>
          </a:xfrm>
          <a:prstGeom prst="rect">
            <a:avLst/>
          </a:prstGeom>
          <a:noFill/>
        </p:spPr>
        <p:txBody>
          <a:bodyPr wrap="square" rtlCol="0">
            <a:spAutoFit/>
          </a:bodyPr>
          <a:lstStyle/>
          <a:p>
            <a:r>
              <a:rPr lang="en-US" sz="9600" dirty="0"/>
              <a:t>📇 </a:t>
            </a:r>
          </a:p>
        </p:txBody>
      </p:sp>
      <p:pic>
        <p:nvPicPr>
          <p:cNvPr id="9"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46425" y="5476213"/>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165485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2468"/>
          </a:xfrm>
        </p:spPr>
        <p:txBody>
          <a:bodyPr>
            <a:normAutofit fontScale="90000"/>
          </a:bodyPr>
          <a:lstStyle/>
          <a:p>
            <a:r>
              <a:rPr lang="en-US" b="1" dirty="0">
                <a:latin typeface="Century Gothic"/>
                <a:cs typeface="Century Gothic"/>
              </a:rPr>
              <a:t>Committee Breakdown</a:t>
            </a:r>
            <a:br>
              <a:rPr lang="en-US" b="1" dirty="0">
                <a:latin typeface="Century Gothic"/>
                <a:cs typeface="Century Gothic"/>
              </a:rPr>
            </a:br>
            <a:endParaRPr lang="en-US" b="1" dirty="0"/>
          </a:p>
        </p:txBody>
      </p:sp>
      <p:sp>
        <p:nvSpPr>
          <p:cNvPr id="3" name="Content Placeholder 2"/>
          <p:cNvSpPr>
            <a:spLocks noGrp="1"/>
          </p:cNvSpPr>
          <p:nvPr>
            <p:ph idx="1"/>
          </p:nvPr>
        </p:nvSpPr>
        <p:spPr>
          <a:xfrm>
            <a:off x="457200" y="893676"/>
            <a:ext cx="8229600" cy="4047181"/>
          </a:xfrm>
        </p:spPr>
        <p:txBody>
          <a:bodyPr>
            <a:normAutofit/>
          </a:bodyPr>
          <a:lstStyle/>
          <a:p>
            <a:pPr marL="0" indent="0">
              <a:buNone/>
            </a:pPr>
            <a:r>
              <a:rPr lang="en-US" sz="2800" b="1" u="sng" dirty="0">
                <a:solidFill>
                  <a:srgbClr val="008000"/>
                </a:solidFill>
                <a:latin typeface="Verdana"/>
                <a:cs typeface="Verdana"/>
              </a:rPr>
              <a:t>Fundraising</a:t>
            </a:r>
          </a:p>
          <a:p>
            <a:pPr marL="0" indent="0">
              <a:buNone/>
            </a:pPr>
            <a:r>
              <a:rPr lang="en-US" sz="2800" dirty="0">
                <a:latin typeface="Verdana"/>
                <a:cs typeface="Verdana"/>
              </a:rPr>
              <a:t>This committee assists to manage club funds and make sure the club has enough financial backing to perform strong service.</a:t>
            </a:r>
          </a:p>
          <a:p>
            <a:r>
              <a:rPr lang="en-US" sz="2800" dirty="0">
                <a:latin typeface="Verdana"/>
                <a:cs typeface="Verdana"/>
              </a:rPr>
              <a:t>Duties:</a:t>
            </a:r>
          </a:p>
          <a:p>
            <a:pPr lvl="1"/>
            <a:r>
              <a:rPr lang="en-US" sz="2400" dirty="0">
                <a:latin typeface="Verdana"/>
                <a:cs typeface="Verdana"/>
              </a:rPr>
              <a:t>Help treasurer with budget</a:t>
            </a:r>
          </a:p>
          <a:p>
            <a:pPr lvl="1"/>
            <a:r>
              <a:rPr lang="en-US" sz="2400" dirty="0">
                <a:latin typeface="Verdana"/>
                <a:cs typeface="Verdana"/>
              </a:rPr>
              <a:t>Help to run fundraising events</a:t>
            </a:r>
          </a:p>
          <a:p>
            <a:pPr lvl="1"/>
            <a:r>
              <a:rPr lang="en-US" sz="2400" dirty="0">
                <a:latin typeface="Verdana"/>
                <a:cs typeface="Verdana"/>
              </a:rPr>
              <a:t>Helps to collect and count money</a:t>
            </a:r>
          </a:p>
          <a:p>
            <a:endParaRPr lang="en-US" dirty="0"/>
          </a:p>
        </p:txBody>
      </p:sp>
      <p:sp>
        <p:nvSpPr>
          <p:cNvPr id="4" name="Rectangle 3"/>
          <p:cNvSpPr/>
          <p:nvPr/>
        </p:nvSpPr>
        <p:spPr>
          <a:xfrm>
            <a:off x="1" y="5479143"/>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a:cs typeface="Century Gothic"/>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4942568"/>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7141118" y="3227731"/>
            <a:ext cx="1545682" cy="1446550"/>
          </a:xfrm>
          <a:prstGeom prst="rect">
            <a:avLst/>
          </a:prstGeom>
          <a:noFill/>
        </p:spPr>
        <p:txBody>
          <a:bodyPr wrap="square" rtlCol="0">
            <a:spAutoFit/>
          </a:bodyPr>
          <a:lstStyle/>
          <a:p>
            <a:r>
              <a:rPr lang="en-US" sz="8800" dirty="0"/>
              <a:t>💸 </a:t>
            </a:r>
          </a:p>
        </p:txBody>
      </p:sp>
      <p:pic>
        <p:nvPicPr>
          <p:cNvPr id="7"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46425" y="5539474"/>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30679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7015"/>
          </a:xfrm>
        </p:spPr>
        <p:txBody>
          <a:bodyPr>
            <a:normAutofit fontScale="90000"/>
          </a:bodyPr>
          <a:lstStyle/>
          <a:p>
            <a:r>
              <a:rPr lang="en-US" b="1" dirty="0">
                <a:latin typeface="Century Gothic"/>
                <a:cs typeface="Century Gothic"/>
              </a:rPr>
              <a:t>Committee Breakdown</a:t>
            </a:r>
            <a:br>
              <a:rPr lang="en-US" dirty="0">
                <a:solidFill>
                  <a:schemeClr val="bg1"/>
                </a:solidFill>
                <a:latin typeface="Century Gothic"/>
                <a:cs typeface="Century Gothic"/>
              </a:rPr>
            </a:br>
            <a:endParaRPr lang="en-US" dirty="0"/>
          </a:p>
        </p:txBody>
      </p:sp>
      <p:sp>
        <p:nvSpPr>
          <p:cNvPr id="3" name="Content Placeholder 2"/>
          <p:cNvSpPr>
            <a:spLocks noGrp="1"/>
          </p:cNvSpPr>
          <p:nvPr>
            <p:ph idx="1"/>
          </p:nvPr>
        </p:nvSpPr>
        <p:spPr>
          <a:xfrm>
            <a:off x="457200" y="786949"/>
            <a:ext cx="8229600" cy="3764062"/>
          </a:xfrm>
        </p:spPr>
        <p:txBody>
          <a:bodyPr>
            <a:normAutofit fontScale="92500"/>
          </a:bodyPr>
          <a:lstStyle/>
          <a:p>
            <a:pPr marL="0" indent="0">
              <a:buNone/>
            </a:pPr>
            <a:r>
              <a:rPr lang="en-US" sz="2800" b="1" u="sng" dirty="0">
                <a:solidFill>
                  <a:srgbClr val="008000"/>
                </a:solidFill>
                <a:latin typeface="Verdana"/>
                <a:cs typeface="Verdana"/>
              </a:rPr>
              <a:t>Projects</a:t>
            </a:r>
          </a:p>
          <a:p>
            <a:pPr marL="0" indent="0">
              <a:buNone/>
            </a:pPr>
            <a:r>
              <a:rPr lang="en-US" sz="2800" dirty="0">
                <a:latin typeface="Verdana"/>
                <a:cs typeface="Verdana"/>
              </a:rPr>
              <a:t>This committee ensures that your club is constantly active, and is always aware of opportunities to serve in your community.</a:t>
            </a:r>
          </a:p>
          <a:p>
            <a:r>
              <a:rPr lang="en-US" sz="2800" dirty="0">
                <a:latin typeface="Verdana"/>
                <a:cs typeface="Verdana"/>
              </a:rPr>
              <a:t>Duties</a:t>
            </a:r>
          </a:p>
          <a:p>
            <a:pPr lvl="1"/>
            <a:r>
              <a:rPr lang="en-US" sz="2600" dirty="0">
                <a:latin typeface="Verdana"/>
                <a:cs typeface="Verdana"/>
              </a:rPr>
              <a:t>Help to implement and plan service projects.</a:t>
            </a:r>
          </a:p>
          <a:p>
            <a:pPr lvl="1"/>
            <a:r>
              <a:rPr lang="en-US" sz="2600" dirty="0">
                <a:latin typeface="Verdana"/>
                <a:cs typeface="Verdana"/>
              </a:rPr>
              <a:t>Helps to plan speakers, films, and entertainment for club meetings. </a:t>
            </a:r>
          </a:p>
        </p:txBody>
      </p:sp>
      <p:sp>
        <p:nvSpPr>
          <p:cNvPr id="4" name="Rectangle 3"/>
          <p:cNvSpPr/>
          <p:nvPr/>
        </p:nvSpPr>
        <p:spPr>
          <a:xfrm>
            <a:off x="1" y="5440362"/>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a:cs typeface="Century Gothic"/>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4903787"/>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rot="703585">
            <a:off x="7713452" y="3488269"/>
            <a:ext cx="1284445" cy="1569660"/>
          </a:xfrm>
          <a:prstGeom prst="rect">
            <a:avLst/>
          </a:prstGeom>
          <a:noFill/>
        </p:spPr>
        <p:txBody>
          <a:bodyPr wrap="square" rtlCol="0">
            <a:spAutoFit/>
          </a:bodyPr>
          <a:lstStyle/>
          <a:p>
            <a:r>
              <a:rPr lang="en-US" sz="9600" dirty="0"/>
              <a:t>📝</a:t>
            </a:r>
          </a:p>
        </p:txBody>
      </p:sp>
      <p:pic>
        <p:nvPicPr>
          <p:cNvPr id="8"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46425" y="5476213"/>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999499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9288"/>
          </a:xfrm>
        </p:spPr>
        <p:txBody>
          <a:bodyPr>
            <a:normAutofit fontScale="90000"/>
          </a:bodyPr>
          <a:lstStyle/>
          <a:p>
            <a:r>
              <a:rPr lang="en-US" b="1" dirty="0">
                <a:latin typeface="Century Gothic"/>
                <a:cs typeface="Century Gothic"/>
              </a:rPr>
              <a:t>Committee Breakdown</a:t>
            </a:r>
            <a:br>
              <a:rPr lang="en-US" b="1" dirty="0">
                <a:latin typeface="Century Gothic"/>
                <a:cs typeface="Century Gothic"/>
              </a:rPr>
            </a:br>
            <a:endParaRPr lang="en-US" b="1" dirty="0"/>
          </a:p>
        </p:txBody>
      </p:sp>
      <p:sp>
        <p:nvSpPr>
          <p:cNvPr id="3" name="Content Placeholder 2"/>
          <p:cNvSpPr>
            <a:spLocks noGrp="1"/>
          </p:cNvSpPr>
          <p:nvPr>
            <p:ph idx="1"/>
          </p:nvPr>
        </p:nvSpPr>
        <p:spPr>
          <a:xfrm>
            <a:off x="457200" y="599282"/>
            <a:ext cx="8229600" cy="4410076"/>
          </a:xfrm>
        </p:spPr>
        <p:txBody>
          <a:bodyPr>
            <a:normAutofit/>
          </a:bodyPr>
          <a:lstStyle/>
          <a:p>
            <a:pPr marL="0" indent="0">
              <a:buNone/>
            </a:pPr>
            <a:r>
              <a:rPr lang="en-US" sz="2600" b="1" u="sng" dirty="0">
                <a:solidFill>
                  <a:srgbClr val="008000"/>
                </a:solidFill>
                <a:latin typeface="Verdana"/>
                <a:cs typeface="Verdana"/>
              </a:rPr>
              <a:t>Membership</a:t>
            </a:r>
          </a:p>
          <a:p>
            <a:pPr marL="0" indent="0">
              <a:buNone/>
            </a:pPr>
            <a:r>
              <a:rPr lang="en-US" sz="2600" dirty="0">
                <a:latin typeface="Verdana"/>
                <a:cs typeface="Verdana"/>
              </a:rPr>
              <a:t>This committee ensures that Key Clubbers are happy, active, and excited-for-service throughout the year.</a:t>
            </a:r>
          </a:p>
          <a:p>
            <a:r>
              <a:rPr lang="en-US" sz="2600" dirty="0">
                <a:latin typeface="Verdana"/>
                <a:cs typeface="Verdana"/>
              </a:rPr>
              <a:t>Duties</a:t>
            </a:r>
            <a:r>
              <a:rPr lang="en-US" dirty="0">
                <a:latin typeface="Verdana"/>
                <a:cs typeface="Verdana"/>
              </a:rPr>
              <a:t>:</a:t>
            </a:r>
          </a:p>
          <a:p>
            <a:pPr lvl="1"/>
            <a:r>
              <a:rPr lang="en-US" sz="2400" dirty="0">
                <a:latin typeface="Verdana"/>
                <a:cs typeface="Verdana"/>
              </a:rPr>
              <a:t>Plan membership drives and socials</a:t>
            </a:r>
          </a:p>
          <a:p>
            <a:pPr lvl="1"/>
            <a:r>
              <a:rPr lang="en-US" sz="2400" dirty="0">
                <a:latin typeface="Verdana"/>
                <a:cs typeface="Verdana"/>
              </a:rPr>
              <a:t>Educate new and existing members. </a:t>
            </a:r>
          </a:p>
          <a:p>
            <a:pPr lvl="1"/>
            <a:r>
              <a:rPr lang="en-US" sz="2400" dirty="0">
                <a:latin typeface="Verdana"/>
                <a:cs typeface="Verdana"/>
              </a:rPr>
              <a:t>Encourage attendance </a:t>
            </a:r>
          </a:p>
          <a:p>
            <a:pPr lvl="1"/>
            <a:endParaRPr lang="en-US" dirty="0"/>
          </a:p>
          <a:p>
            <a:endParaRPr lang="en-US" dirty="0"/>
          </a:p>
        </p:txBody>
      </p:sp>
      <p:sp>
        <p:nvSpPr>
          <p:cNvPr id="4" name="Rectangle 3"/>
          <p:cNvSpPr/>
          <p:nvPr/>
        </p:nvSpPr>
        <p:spPr>
          <a:xfrm>
            <a:off x="1" y="5440362"/>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a:cs typeface="Century Gothic"/>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4903787"/>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7097946" y="2944795"/>
            <a:ext cx="1588854" cy="1862048"/>
          </a:xfrm>
          <a:prstGeom prst="rect">
            <a:avLst/>
          </a:prstGeom>
          <a:noFill/>
        </p:spPr>
        <p:txBody>
          <a:bodyPr wrap="square" rtlCol="0">
            <a:spAutoFit/>
          </a:bodyPr>
          <a:lstStyle/>
          <a:p>
            <a:r>
              <a:rPr lang="en-US" sz="11500" dirty="0"/>
              <a:t>🔑</a:t>
            </a:r>
          </a:p>
        </p:txBody>
      </p:sp>
      <p:pic>
        <p:nvPicPr>
          <p:cNvPr id="7"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46425" y="5476213"/>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3014924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16295</TotalTime>
  <Words>1751</Words>
  <Application>Microsoft Office PowerPoint</Application>
  <PresentationFormat>On-screen Show (4:3)</PresentationFormat>
  <Paragraphs>224</Paragraphs>
  <Slides>25</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Gothic</vt:lpstr>
      <vt:lpstr>Verdana</vt:lpstr>
      <vt:lpstr>Office Theme</vt:lpstr>
      <vt:lpstr>Class Directors and Committee Chairs </vt:lpstr>
      <vt:lpstr>How are they related? </vt:lpstr>
      <vt:lpstr>What is a committee? </vt:lpstr>
      <vt:lpstr>How Committees Function </vt:lpstr>
      <vt:lpstr>Which Committees Should We Have? </vt:lpstr>
      <vt:lpstr>Committee Breakdown </vt:lpstr>
      <vt:lpstr>Committee Breakdown </vt:lpstr>
      <vt:lpstr>Committee Breakdown </vt:lpstr>
      <vt:lpstr>Committee Breakdown </vt:lpstr>
      <vt:lpstr>Committee Breakdown </vt:lpstr>
      <vt:lpstr>What is a Class Director? </vt:lpstr>
      <vt:lpstr>PowerPoint Presentation</vt:lpstr>
      <vt:lpstr>What Can I Do as a Class Director? </vt:lpstr>
      <vt:lpstr>Communication is KEY </vt:lpstr>
      <vt:lpstr>Active Communication  </vt:lpstr>
      <vt:lpstr>Set Your Goals</vt:lpstr>
      <vt:lpstr>Keeping Members Involved </vt:lpstr>
      <vt:lpstr>Meaningful Projects </vt:lpstr>
      <vt:lpstr>Meaningful Projects </vt:lpstr>
      <vt:lpstr>Meaningful Projects </vt:lpstr>
      <vt:lpstr>PowerPoint Presentation</vt:lpstr>
      <vt:lpstr>PowerPoint Presentation</vt:lpstr>
      <vt:lpstr>PowerPoint Presentation</vt:lpstr>
      <vt:lpstr>The Bylaws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Gabi Castellanos</dc:creator>
  <cp:lastModifiedBy>Odalis Hernandez</cp:lastModifiedBy>
  <cp:revision>70</cp:revision>
  <dcterms:created xsi:type="dcterms:W3CDTF">2015-07-14T01:18:10Z</dcterms:created>
  <dcterms:modified xsi:type="dcterms:W3CDTF">2016-09-08T04:04:40Z</dcterms:modified>
</cp:coreProperties>
</file>