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83"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 id="282" r:id="rId28"/>
    <p:sldId id="28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D424"/>
    <a:srgbClr val="02245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7851" autoAdjust="0"/>
  </p:normalViewPr>
  <p:slideViewPr>
    <p:cSldViewPr snapToGrid="0" snapToObjects="1">
      <p:cViewPr varScale="1">
        <p:scale>
          <a:sx n="56" d="100"/>
          <a:sy n="56" d="100"/>
        </p:scale>
        <p:origin x="-17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64003D-F317-6C4B-ABCB-4238A9C2183D}" type="datetimeFigureOut">
              <a:rPr lang="en-US" smtClean="0"/>
              <a:pPr/>
              <a:t>8/25/2015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9872C-79F4-E34A-B671-78812D698996}" type="slidenum">
              <a:rPr lang="en-US" smtClean="0"/>
              <a:pPr/>
              <a:t>‹#›</a:t>
            </a:fld>
            <a:endParaRPr lang="en-US"/>
          </a:p>
        </p:txBody>
      </p:sp>
    </p:spTree>
    <p:extLst>
      <p:ext uri="{BB962C8B-B14F-4D97-AF65-F5344CB8AC3E}">
        <p14:creationId xmlns="" xmlns:p14="http://schemas.microsoft.com/office/powerpoint/2010/main" val="34756038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a:t>
            </a:fld>
            <a:endParaRPr lang="en-US"/>
          </a:p>
        </p:txBody>
      </p:sp>
    </p:spTree>
    <p:extLst>
      <p:ext uri="{BB962C8B-B14F-4D97-AF65-F5344CB8AC3E}">
        <p14:creationId xmlns="" xmlns:p14="http://schemas.microsoft.com/office/powerpoint/2010/main" val="1027843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class</a:t>
            </a:r>
            <a:r>
              <a:rPr lang="en-US" baseline="0" dirty="0" smtClean="0"/>
              <a:t> director, on of the best things you can do is to represent the opinions and ideas of your class. </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13</a:t>
            </a:fld>
            <a:endParaRPr lang="en-US"/>
          </a:p>
        </p:txBody>
      </p:sp>
    </p:spTree>
    <p:extLst>
      <p:ext uri="{BB962C8B-B14F-4D97-AF65-F5344CB8AC3E}">
        <p14:creationId xmlns="" xmlns:p14="http://schemas.microsoft.com/office/powerpoint/2010/main" val="1961246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Always keep in contact! Make sure they know what is going on</a:t>
            </a:r>
            <a:r>
              <a:rPr lang="en-US" baseline="0" dirty="0" smtClean="0"/>
              <a:t> and</a:t>
            </a:r>
            <a:r>
              <a:rPr lang="en-US" dirty="0" smtClean="0"/>
              <a:t> what they are supposed to be doing.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Always ask for opinions and ideas.</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14</a:t>
            </a:fld>
            <a:endParaRPr lang="en-US"/>
          </a:p>
        </p:txBody>
      </p:sp>
    </p:spTree>
    <p:extLst>
      <p:ext uri="{BB962C8B-B14F-4D97-AF65-F5344CB8AC3E}">
        <p14:creationId xmlns="" xmlns:p14="http://schemas.microsoft.com/office/powerpoint/2010/main" val="884308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cs typeface="Century Gothic"/>
              </a:rPr>
              <a:t>There are multiple methods of getting information across or having a discussion. Your job is to make sure it happens!</a:t>
            </a:r>
            <a:endParaRPr lang="en-US" sz="1200" dirty="0" smtClean="0">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cs typeface="Century Gothic"/>
            </a:endParaRPr>
          </a:p>
        </p:txBody>
      </p:sp>
      <p:sp>
        <p:nvSpPr>
          <p:cNvPr id="4" name="Slide Number Placeholder 3"/>
          <p:cNvSpPr>
            <a:spLocks noGrp="1"/>
          </p:cNvSpPr>
          <p:nvPr>
            <p:ph type="sldNum" sz="quarter" idx="10"/>
          </p:nvPr>
        </p:nvSpPr>
        <p:spPr/>
        <p:txBody>
          <a:bodyPr/>
          <a:lstStyle/>
          <a:p>
            <a:fld id="{D4E9872C-79F4-E34A-B671-78812D698996}" type="slidenum">
              <a:rPr lang="en-US" smtClean="0"/>
              <a:pPr/>
              <a:t>15</a:t>
            </a:fld>
            <a:endParaRPr lang="en-US"/>
          </a:p>
        </p:txBody>
      </p:sp>
    </p:spTree>
    <p:extLst>
      <p:ext uri="{BB962C8B-B14F-4D97-AF65-F5344CB8AC3E}">
        <p14:creationId xmlns="" xmlns:p14="http://schemas.microsoft.com/office/powerpoint/2010/main" val="925520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Presenter: Ask</a:t>
            </a:r>
            <a:r>
              <a:rPr lang="en-US" baseline="0" dirty="0" smtClean="0"/>
              <a:t> a few class directors/chairs if they have any ideas of what they want to achieve.</a:t>
            </a:r>
            <a:endParaRPr lang="en-US" dirty="0" smtClean="0"/>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16</a:t>
            </a:fld>
            <a:endParaRPr lang="en-US"/>
          </a:p>
        </p:txBody>
      </p:sp>
    </p:spTree>
    <p:extLst>
      <p:ext uri="{BB962C8B-B14F-4D97-AF65-F5344CB8AC3E}">
        <p14:creationId xmlns="" xmlns:p14="http://schemas.microsoft.com/office/powerpoint/2010/main" val="2882672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Factor these into the</a:t>
            </a:r>
            <a:r>
              <a:rPr lang="en-US" baseline="0" dirty="0" smtClean="0"/>
              <a:t> planning of your projects. </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17</a:t>
            </a:fld>
            <a:endParaRPr lang="en-US"/>
          </a:p>
        </p:txBody>
      </p:sp>
    </p:spTree>
    <p:extLst>
      <p:ext uri="{BB962C8B-B14F-4D97-AF65-F5344CB8AC3E}">
        <p14:creationId xmlns="" xmlns:p14="http://schemas.microsoft.com/office/powerpoint/2010/main" val="2435658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sz="1200" dirty="0" smtClean="0">
                <a:cs typeface="Century Gothic"/>
              </a:rPr>
              <a:t>You are not there to do all the work for your class or committee, just to lead them!</a:t>
            </a:r>
          </a:p>
          <a:p>
            <a:pPr marL="285750" indent="-285750">
              <a:buFont typeface="Arial"/>
              <a:buChar char="•"/>
            </a:pPr>
            <a:r>
              <a:rPr lang="en-US" sz="1200" dirty="0" smtClean="0">
                <a:cs typeface="Century Gothic"/>
              </a:rPr>
              <a:t>Truly dedicated members will be more than happy to take hands-on roles: delegate!</a:t>
            </a:r>
          </a:p>
          <a:p>
            <a:pPr marL="285750" indent="-285750">
              <a:buFont typeface="Arial"/>
              <a:buChar char="•"/>
            </a:pPr>
            <a:r>
              <a:rPr lang="en-US" sz="1200" dirty="0" smtClean="0">
                <a:cs typeface="Century Gothic"/>
              </a:rPr>
              <a:t>Always</a:t>
            </a:r>
            <a:r>
              <a:rPr lang="en-US" sz="1200" baseline="0" dirty="0" smtClean="0">
                <a:cs typeface="Century Gothic"/>
              </a:rPr>
              <a:t> communicate with your fellow members to see if they need help or clarification. </a:t>
            </a:r>
            <a:endParaRPr lang="en-US" sz="1100" dirty="0" smtClean="0">
              <a:cs typeface="Century Gothic"/>
            </a:endParaRPr>
          </a:p>
        </p:txBody>
      </p:sp>
      <p:sp>
        <p:nvSpPr>
          <p:cNvPr id="4" name="Slide Number Placeholder 3"/>
          <p:cNvSpPr>
            <a:spLocks noGrp="1"/>
          </p:cNvSpPr>
          <p:nvPr>
            <p:ph type="sldNum" sz="quarter" idx="10"/>
          </p:nvPr>
        </p:nvSpPr>
        <p:spPr/>
        <p:txBody>
          <a:bodyPr/>
          <a:lstStyle/>
          <a:p>
            <a:fld id="{D4E9872C-79F4-E34A-B671-78812D698996}" type="slidenum">
              <a:rPr lang="en-US" smtClean="0"/>
              <a:pPr/>
              <a:t>18</a:t>
            </a:fld>
            <a:endParaRPr lang="en-US"/>
          </a:p>
        </p:txBody>
      </p:sp>
    </p:spTree>
    <p:extLst>
      <p:ext uri="{BB962C8B-B14F-4D97-AF65-F5344CB8AC3E}">
        <p14:creationId xmlns="" xmlns:p14="http://schemas.microsoft.com/office/powerpoint/2010/main" val="145627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a:buFont typeface="Arial"/>
              <a:buChar char="•"/>
            </a:pPr>
            <a:r>
              <a:rPr lang="en-US" sz="2000" dirty="0" smtClean="0">
                <a:cs typeface="Century Gothic"/>
              </a:rPr>
              <a:t>Communicate to your members that you need them!</a:t>
            </a:r>
          </a:p>
          <a:p>
            <a:pPr marL="685800" lvl="1">
              <a:buFont typeface="Arial"/>
              <a:buChar char="•"/>
            </a:pPr>
            <a:r>
              <a:rPr lang="en-US" sz="2000" dirty="0" smtClean="0">
                <a:cs typeface="Century Gothic"/>
              </a:rPr>
              <a:t>Be easy to approach.</a:t>
            </a:r>
          </a:p>
          <a:p>
            <a:pPr marL="685800" lvl="1">
              <a:buFont typeface="Arial"/>
              <a:buChar char="•"/>
            </a:pPr>
            <a:r>
              <a:rPr lang="en-US" sz="2000" dirty="0" smtClean="0">
                <a:cs typeface="Century Gothic"/>
              </a:rPr>
              <a:t>Let it known that the effort is truly appreciated.</a:t>
            </a:r>
          </a:p>
          <a:p>
            <a:pPr marL="685800" lvl="1">
              <a:buFont typeface="Arial"/>
              <a:buChar char="•"/>
            </a:pPr>
            <a:r>
              <a:rPr lang="en-US" sz="2000" dirty="0" smtClean="0">
                <a:cs typeface="Century Gothic"/>
              </a:rPr>
              <a:t>Show them the impact they can make!</a:t>
            </a:r>
          </a:p>
          <a:p>
            <a:pPr marL="685800" lvl="1">
              <a:buFont typeface="Arial"/>
              <a:buChar char="•"/>
            </a:pPr>
            <a:endParaRPr lang="en-US" sz="2000" dirty="0" smtClean="0">
              <a:cs typeface="Century Gothic"/>
            </a:endParaRPr>
          </a:p>
          <a:p>
            <a:pPr marL="685800" lvl="1">
              <a:buFont typeface="Arial"/>
              <a:buChar char="•"/>
            </a:pPr>
            <a:r>
              <a:rPr lang="en-US" sz="2000" dirty="0" smtClean="0">
                <a:cs typeface="Century Gothic"/>
              </a:rPr>
              <a:t>Apps like </a:t>
            </a:r>
            <a:r>
              <a:rPr lang="en-US" sz="2000" dirty="0" err="1" smtClean="0">
                <a:cs typeface="Century Gothic"/>
              </a:rPr>
              <a:t>GroupMe</a:t>
            </a:r>
            <a:r>
              <a:rPr lang="en-US" sz="2000" baseline="0" dirty="0" smtClean="0">
                <a:cs typeface="Century Gothic"/>
              </a:rPr>
              <a:t> and </a:t>
            </a:r>
            <a:r>
              <a:rPr lang="en-US" sz="2000" dirty="0" err="1" smtClean="0">
                <a:cs typeface="Century Gothic"/>
              </a:rPr>
              <a:t>Facetime</a:t>
            </a:r>
            <a:r>
              <a:rPr lang="en-US" sz="2000" baseline="0" dirty="0" smtClean="0">
                <a:cs typeface="Century Gothic"/>
              </a:rPr>
              <a:t> are </a:t>
            </a:r>
            <a:r>
              <a:rPr lang="en-US" sz="2000" dirty="0" smtClean="0">
                <a:cs typeface="Century Gothic"/>
              </a:rPr>
              <a:t>great for having quick conversations with everyone</a:t>
            </a:r>
            <a:r>
              <a:rPr lang="en-US" sz="2000" baseline="0" dirty="0" smtClean="0">
                <a:cs typeface="Century Gothic"/>
              </a:rPr>
              <a:t> when you can not all get together </a:t>
            </a:r>
            <a:endParaRPr lang="en-US" sz="2000" dirty="0" smtClean="0">
              <a:cs typeface="Century Gothic"/>
            </a:endParaRPr>
          </a:p>
        </p:txBody>
      </p:sp>
      <p:sp>
        <p:nvSpPr>
          <p:cNvPr id="4" name="Slide Number Placeholder 3"/>
          <p:cNvSpPr>
            <a:spLocks noGrp="1"/>
          </p:cNvSpPr>
          <p:nvPr>
            <p:ph type="sldNum" sz="quarter" idx="10"/>
          </p:nvPr>
        </p:nvSpPr>
        <p:spPr/>
        <p:txBody>
          <a:bodyPr/>
          <a:lstStyle/>
          <a:p>
            <a:fld id="{D4E9872C-79F4-E34A-B671-78812D698996}" type="slidenum">
              <a:rPr lang="en-US" smtClean="0"/>
              <a:pPr/>
              <a:t>19</a:t>
            </a:fld>
            <a:endParaRPr lang="en-US"/>
          </a:p>
        </p:txBody>
      </p:sp>
    </p:spTree>
    <p:extLst>
      <p:ext uri="{BB962C8B-B14F-4D97-AF65-F5344CB8AC3E}">
        <p14:creationId xmlns="" xmlns:p14="http://schemas.microsoft.com/office/powerpoint/2010/main" val="4143011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leader, especially in key club, you make a huge impact. </a:t>
            </a:r>
          </a:p>
          <a:p>
            <a:r>
              <a:rPr lang="en-US" baseline="0" dirty="0" smtClean="0"/>
              <a:t>You serve as motivation and a primary example to your class or committee. Remember to lead by example. If they see you working hard, chances are it will motivate them as well. </a:t>
            </a:r>
          </a:p>
          <a:p>
            <a:endParaRPr lang="en-US" baseline="0" dirty="0" smtClean="0"/>
          </a:p>
          <a:p>
            <a:r>
              <a:rPr lang="en-US" baseline="0" dirty="0" smtClean="0"/>
              <a:t>When ever your getting into a slump about your position, always remember this, YOU are making a difference. You may never know how much of a difference, but I can assure you that you inspired or motivated someone to do something good for their club of for one another. You may have even been the reason someone wants to get more involved in Key Club. </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20</a:t>
            </a:fld>
            <a:endParaRPr lang="en-US"/>
          </a:p>
        </p:txBody>
      </p:sp>
    </p:spTree>
    <p:extLst>
      <p:ext uri="{BB962C8B-B14F-4D97-AF65-F5344CB8AC3E}">
        <p14:creationId xmlns="" xmlns:p14="http://schemas.microsoft.com/office/powerpoint/2010/main" val="149635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next few</a:t>
            </a:r>
            <a:r>
              <a:rPr lang="en-US" baseline="0" dirty="0" smtClean="0"/>
              <a:t> projects will really make a big impact</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21</a:t>
            </a:fld>
            <a:endParaRPr lang="en-US"/>
          </a:p>
        </p:txBody>
      </p:sp>
    </p:spTree>
    <p:extLst>
      <p:ext uri="{BB962C8B-B14F-4D97-AF65-F5344CB8AC3E}">
        <p14:creationId xmlns="" xmlns:p14="http://schemas.microsoft.com/office/powerpoint/2010/main" val="11457227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athletes will appreciate all your hard work and support, and the community with back you in your support of the handicapped.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Tips:  Be patient and ready yourself for a long day. Contact your event’s organizers early and often. If you don’t have one now, contact your local Kiwanis Club about chartering an </a:t>
            </a:r>
            <a:r>
              <a:rPr lang="en-US" sz="1200" dirty="0" err="1" smtClean="0"/>
              <a:t>Aktion</a:t>
            </a:r>
            <a:r>
              <a:rPr lang="en-US" sz="1200" dirty="0" smtClean="0"/>
              <a:t> club in your area to allow Kiwanis to compete next time around.</a:t>
            </a:r>
            <a:endParaRPr lang="en-US" dirty="0" smtClean="0"/>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22</a:t>
            </a:fld>
            <a:endParaRPr lang="en-US"/>
          </a:p>
        </p:txBody>
      </p:sp>
    </p:spTree>
    <p:extLst>
      <p:ext uri="{BB962C8B-B14F-4D97-AF65-F5344CB8AC3E}">
        <p14:creationId xmlns="" xmlns:p14="http://schemas.microsoft.com/office/powerpoint/2010/main" val="350398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Century Gothic" pitchFamily="34" charset="0"/>
              </a:rPr>
              <a:t>You can</a:t>
            </a:r>
            <a:r>
              <a:rPr lang="en-US" sz="2000" baseline="0" dirty="0" smtClean="0">
                <a:latin typeface="Century Gothic" pitchFamily="34" charset="0"/>
              </a:rPr>
              <a:t> organize a committee for anything </a:t>
            </a:r>
            <a:r>
              <a:rPr lang="en-US" sz="2000" dirty="0" smtClean="0">
                <a:latin typeface="Century Gothic" pitchFamily="34" charset="0"/>
              </a:rPr>
              <a:t>based on your</a:t>
            </a:r>
            <a:r>
              <a:rPr lang="en-US" sz="2000" baseline="0" dirty="0" smtClean="0">
                <a:latin typeface="Century Gothic" pitchFamily="34" charset="0"/>
              </a:rPr>
              <a:t> own </a:t>
            </a:r>
            <a:r>
              <a:rPr lang="en-US" sz="2000" dirty="0" smtClean="0">
                <a:latin typeface="Century Gothic" pitchFamily="34" charset="0"/>
              </a:rPr>
              <a:t>clubs needs!</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3</a:t>
            </a:fld>
            <a:endParaRPr lang="en-US"/>
          </a:p>
        </p:txBody>
      </p:sp>
    </p:spTree>
    <p:extLst>
      <p:ext uri="{BB962C8B-B14F-4D97-AF65-F5344CB8AC3E}">
        <p14:creationId xmlns="" xmlns:p14="http://schemas.microsoft.com/office/powerpoint/2010/main" val="3812543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Acts can vary from the simple and straightforward to the elaborate and intense. </a:t>
            </a:r>
          </a:p>
          <a:p>
            <a:endParaRPr lang="en-US" sz="1200" dirty="0" smtClean="0"/>
          </a:p>
          <a:p>
            <a:r>
              <a:rPr lang="en-US" sz="1200" dirty="0" smtClean="0"/>
              <a:t>Find</a:t>
            </a:r>
            <a:r>
              <a:rPr lang="en-US" sz="1200" baseline="0" dirty="0" smtClean="0"/>
              <a:t> hidden talents in your Key Clubbers!</a:t>
            </a:r>
          </a:p>
          <a:p>
            <a:r>
              <a:rPr lang="en-US" sz="1200" baseline="0" dirty="0" smtClean="0"/>
              <a:t>-Does anyone in your club: Sing, Dance, preform Stand–up Comedy, </a:t>
            </a:r>
            <a:r>
              <a:rPr lang="en-US" sz="1200" dirty="0" smtClean="0"/>
              <a:t>Play an instrument,</a:t>
            </a:r>
            <a:r>
              <a:rPr lang="en-US" sz="1200" baseline="0" dirty="0" smtClean="0"/>
              <a:t> </a:t>
            </a:r>
            <a:r>
              <a:rPr lang="en-US" sz="1200" dirty="0" smtClean="0"/>
              <a:t>Speed</a:t>
            </a:r>
            <a:r>
              <a:rPr lang="en-US" sz="1200" baseline="0" dirty="0" smtClean="0"/>
              <a:t> art, etc. </a:t>
            </a:r>
          </a:p>
          <a:p>
            <a:r>
              <a:rPr lang="en-US" sz="1200" baseline="0" dirty="0" smtClean="0"/>
              <a:t/>
            </a:r>
            <a:br>
              <a:rPr lang="en-US" sz="1200" baseline="0" dirty="0" smtClean="0"/>
            </a:br>
            <a:r>
              <a:rPr lang="en-US" sz="1200" baseline="0" dirty="0" smtClean="0"/>
              <a:t>You could even get non-Key clubbers involved in the acts. Maybe it will inspire them to join! </a:t>
            </a:r>
          </a:p>
          <a:p>
            <a:endParaRPr lang="en-US" sz="1200" dirty="0" smtClean="0"/>
          </a:p>
          <a:p>
            <a:r>
              <a:rPr lang="en-US" sz="1200" dirty="0" smtClean="0"/>
              <a:t>Remember to keep the cameras rolling to catch every minute on film.</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23</a:t>
            </a:fld>
            <a:endParaRPr lang="en-US"/>
          </a:p>
        </p:txBody>
      </p:sp>
    </p:spTree>
    <p:extLst>
      <p:ext uri="{BB962C8B-B14F-4D97-AF65-F5344CB8AC3E}">
        <p14:creationId xmlns="" xmlns:p14="http://schemas.microsoft.com/office/powerpoint/2010/main" val="3503192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Tips:  Act appropriately at all times - little eyes will be watching.</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 Be sure get the school administration’s permission before setting up your tutor time. Remain patient with students and remember to offer plenty of compliments. Always compliment</a:t>
            </a:r>
            <a:r>
              <a:rPr lang="en-US" sz="1200" baseline="0" dirty="0" smtClean="0"/>
              <a:t> when they do something they should be doing, it will remind them to keep doing it to get your praise.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24</a:t>
            </a:fld>
            <a:endParaRPr lang="en-US"/>
          </a:p>
        </p:txBody>
      </p:sp>
    </p:spTree>
    <p:extLst>
      <p:ext uri="{BB962C8B-B14F-4D97-AF65-F5344CB8AC3E}">
        <p14:creationId xmlns="" xmlns:p14="http://schemas.microsoft.com/office/powerpoint/2010/main" val="13300264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 food drive can be a great way to help your community be prepared. During a disaster, many people will turn to food banks for help, so it’s important that they have plenty of food year-round.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Tips: Provide collection boxes that are clearly marked for collecting food. After the drive, have volunteers deliver the food to the food bank. Call ahead and let the food bank know when you will be delivering the food. With some planning you may be given the opportunity to work with the recipients!</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25</a:t>
            </a:fld>
            <a:endParaRPr lang="en-US"/>
          </a:p>
        </p:txBody>
      </p:sp>
    </p:spTree>
    <p:extLst>
      <p:ext uri="{BB962C8B-B14F-4D97-AF65-F5344CB8AC3E}">
        <p14:creationId xmlns="" xmlns:p14="http://schemas.microsoft.com/office/powerpoint/2010/main" val="39960750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Governor’s Project this year</a:t>
            </a:r>
            <a:r>
              <a:rPr lang="en-US" baseline="0" dirty="0" smtClean="0"/>
              <a:t> is called Key Goes Green. </a:t>
            </a:r>
          </a:p>
          <a:p>
            <a:r>
              <a:rPr lang="en-US" baseline="0" dirty="0" smtClean="0"/>
              <a:t>It was started by Governor Shane </a:t>
            </a:r>
          </a:p>
          <a:p>
            <a:r>
              <a:rPr lang="en-US" baseline="0" dirty="0" smtClean="0"/>
              <a:t>The environment is all around us, so it is easy to get involved.</a:t>
            </a:r>
          </a:p>
          <a:p>
            <a:r>
              <a:rPr lang="en-US" baseline="0" dirty="0" smtClean="0"/>
              <a:t>Does not include volunteering at animal shelters</a:t>
            </a:r>
          </a:p>
          <a:p>
            <a:r>
              <a:rPr lang="en-US" baseline="0" dirty="0" smtClean="0"/>
              <a:t>	- You can do “</a:t>
            </a:r>
            <a:r>
              <a:rPr lang="en-US" baseline="0" dirty="0" err="1" smtClean="0"/>
              <a:t>upcycling</a:t>
            </a:r>
            <a:r>
              <a:rPr lang="en-US" baseline="0" dirty="0" smtClean="0"/>
              <a:t>” by making dog toys out of old t-shirts and donating them to animal shelters</a:t>
            </a:r>
          </a:p>
          <a:p>
            <a:endParaRPr lang="en-US" baseline="0" dirty="0" smtClean="0"/>
          </a:p>
          <a:p>
            <a:r>
              <a:rPr lang="en-US" baseline="0" dirty="0" smtClean="0"/>
              <a:t>*ask audience* What are some projects you could do to get involved?</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Class competitions</a:t>
            </a:r>
            <a:r>
              <a:rPr lang="en-US" baseline="0" dirty="0" smtClean="0"/>
              <a:t> are an easy way to get involved. Have your class organize a project and compete against other grades. </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if the</a:t>
            </a:r>
            <a:r>
              <a:rPr lang="en-US" baseline="0" dirty="0" smtClean="0"/>
              <a:t> members have anymore ideas for meaningful service. </a:t>
            </a:r>
          </a:p>
          <a:p>
            <a:endParaRPr lang="en-US" baseline="0" dirty="0" smtClean="0"/>
          </a:p>
          <a:p>
            <a:r>
              <a:rPr lang="en-US" baseline="0" dirty="0" smtClean="0"/>
              <a:t>After that, ask if they have any questions about their positions or anything Key club related. </a:t>
            </a:r>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28</a:t>
            </a:fld>
            <a:endParaRPr lang="en-US"/>
          </a:p>
        </p:txBody>
      </p:sp>
    </p:spTree>
    <p:extLst>
      <p:ext uri="{BB962C8B-B14F-4D97-AF65-F5344CB8AC3E}">
        <p14:creationId xmlns="" xmlns:p14="http://schemas.microsoft.com/office/powerpoint/2010/main" val="1992607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0"/>
              </a:spcAft>
            </a:pPr>
            <a:r>
              <a:rPr lang="en-US" sz="2400" dirty="0" smtClean="0">
                <a:latin typeface="Century Gothic" pitchFamily="34" charset="0"/>
              </a:rPr>
              <a:t>These chairs are an essential part of keeping committees functional, and should:</a:t>
            </a:r>
          </a:p>
          <a:p>
            <a:pPr lvl="1">
              <a:spcBef>
                <a:spcPts val="600"/>
              </a:spcBef>
              <a:spcAft>
                <a:spcPts val="0"/>
              </a:spcAft>
            </a:pPr>
            <a:r>
              <a:rPr lang="en-US" sz="1900" dirty="0" smtClean="0">
                <a:latin typeface="Century Gothic" pitchFamily="34" charset="0"/>
              </a:rPr>
              <a:t>Set standards for the committee.</a:t>
            </a:r>
          </a:p>
          <a:p>
            <a:pPr lvl="1">
              <a:spcBef>
                <a:spcPts val="600"/>
              </a:spcBef>
              <a:spcAft>
                <a:spcPts val="0"/>
              </a:spcAft>
            </a:pPr>
            <a:r>
              <a:rPr lang="en-US" sz="1900" dirty="0" smtClean="0">
                <a:latin typeface="Century Gothic" pitchFamily="34" charset="0"/>
              </a:rPr>
              <a:t>Delegate and assign duties</a:t>
            </a:r>
            <a:r>
              <a:rPr lang="en-US" sz="1900" baseline="0" dirty="0" smtClean="0">
                <a:latin typeface="Century Gothic" pitchFamily="34" charset="0"/>
              </a:rPr>
              <a:t> to committee members</a:t>
            </a:r>
            <a:endParaRPr lang="en-US" sz="1900" dirty="0" smtClean="0">
              <a:latin typeface="Century Gothic" pitchFamily="34" charset="0"/>
            </a:endParaRPr>
          </a:p>
          <a:p>
            <a:pPr lvl="1">
              <a:spcBef>
                <a:spcPts val="600"/>
              </a:spcBef>
              <a:spcAft>
                <a:spcPts val="0"/>
              </a:spcAft>
            </a:pPr>
            <a:r>
              <a:rPr lang="en-US" sz="1900" dirty="0" smtClean="0">
                <a:latin typeface="Century Gothic" pitchFamily="34" charset="0"/>
              </a:rPr>
              <a:t>Hold meetings/Conference</a:t>
            </a:r>
            <a:r>
              <a:rPr lang="en-US" sz="1900" baseline="0" dirty="0" smtClean="0">
                <a:latin typeface="Century Gothic" pitchFamily="34" charset="0"/>
              </a:rPr>
              <a:t> Calls</a:t>
            </a:r>
            <a:endParaRPr lang="en-US" sz="1900" dirty="0" smtClean="0">
              <a:latin typeface="Century Gothic" pitchFamily="34" charset="0"/>
            </a:endParaRPr>
          </a:p>
          <a:p>
            <a:pPr lvl="1">
              <a:spcBef>
                <a:spcPts val="600"/>
              </a:spcBef>
              <a:spcAft>
                <a:spcPts val="0"/>
              </a:spcAft>
            </a:pPr>
            <a:r>
              <a:rPr lang="en-US" sz="1900" dirty="0" smtClean="0">
                <a:latin typeface="Century Gothic" pitchFamily="34" charset="0"/>
              </a:rPr>
              <a:t>Give reports to club officers.</a:t>
            </a:r>
          </a:p>
          <a:p>
            <a:pPr lvl="1">
              <a:spcBef>
                <a:spcPts val="600"/>
              </a:spcBef>
              <a:spcAft>
                <a:spcPts val="0"/>
              </a:spcAft>
            </a:pPr>
            <a:r>
              <a:rPr lang="en-US" sz="1900" dirty="0" smtClean="0">
                <a:latin typeface="Century Gothic" pitchFamily="34" charset="0"/>
              </a:rPr>
              <a:t>Overall be responsible for the committee’s well-doing.</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4</a:t>
            </a:fld>
            <a:endParaRPr lang="en-US"/>
          </a:p>
        </p:txBody>
      </p:sp>
    </p:spTree>
    <p:extLst>
      <p:ext uri="{BB962C8B-B14F-4D97-AF65-F5344CB8AC3E}">
        <p14:creationId xmlns="" xmlns:p14="http://schemas.microsoft.com/office/powerpoint/2010/main" val="347759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Committees can be formed to fulfill </a:t>
            </a:r>
            <a:r>
              <a:rPr lang="en-US" sz="1200" i="1" dirty="0" smtClean="0"/>
              <a:t>any </a:t>
            </a:r>
            <a:r>
              <a:rPr lang="en-US" sz="1200" dirty="0" smtClean="0"/>
              <a:t>long or short term</a:t>
            </a:r>
            <a:r>
              <a:rPr lang="en-US" sz="1200" i="1" dirty="0" smtClean="0"/>
              <a:t> </a:t>
            </a:r>
            <a:r>
              <a:rPr lang="en-US" sz="1200" dirty="0" smtClean="0"/>
              <a:t>need within the club, however Key Club International recommends that each club have </a:t>
            </a:r>
            <a:r>
              <a:rPr lang="en-US" sz="1200" i="1" dirty="0" smtClean="0"/>
              <a:t>at least </a:t>
            </a:r>
            <a:r>
              <a:rPr lang="en-US" sz="1200" dirty="0" smtClean="0"/>
              <a:t>the following</a:t>
            </a:r>
            <a:endParaRPr lang="en-US" dirty="0" smtClean="0"/>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5</a:t>
            </a:fld>
            <a:endParaRPr lang="en-US"/>
          </a:p>
        </p:txBody>
      </p:sp>
    </p:spTree>
    <p:extLst>
      <p:ext uri="{BB962C8B-B14F-4D97-AF65-F5344CB8AC3E}">
        <p14:creationId xmlns="" xmlns:p14="http://schemas.microsoft.com/office/powerpoint/2010/main" val="2588059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smtClean="0"/>
              <a:t>Taking pictures at all events.</a:t>
            </a:r>
          </a:p>
          <a:p>
            <a:pPr lvl="1"/>
            <a:r>
              <a:rPr lang="en-US" sz="2000" dirty="0" smtClean="0"/>
              <a:t>Helping write articles for the newspapers or morning shows.</a:t>
            </a:r>
          </a:p>
          <a:p>
            <a:pPr lvl="1"/>
            <a:r>
              <a:rPr lang="en-US" sz="2000" dirty="0" smtClean="0"/>
              <a:t>Helping submit articles to the </a:t>
            </a:r>
            <a:r>
              <a:rPr lang="en-US" sz="2000" i="1" dirty="0" smtClean="0"/>
              <a:t>Sunshine Source </a:t>
            </a:r>
            <a:r>
              <a:rPr lang="en-US" sz="2000" dirty="0" smtClean="0"/>
              <a:t>and other important publications.</a:t>
            </a:r>
          </a:p>
          <a:p>
            <a:pPr lvl="1"/>
            <a:r>
              <a:rPr lang="en-US" sz="2000" dirty="0" smtClean="0"/>
              <a:t>Working to complete Convention projects such as the scrapbook, video, poster, and project display board.</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6</a:t>
            </a:fld>
            <a:endParaRPr lang="en-US"/>
          </a:p>
        </p:txBody>
      </p:sp>
    </p:spTree>
    <p:extLst>
      <p:ext uri="{BB962C8B-B14F-4D97-AF65-F5344CB8AC3E}">
        <p14:creationId xmlns="" xmlns:p14="http://schemas.microsoft.com/office/powerpoint/2010/main" val="937840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  </a:t>
            </a:r>
            <a:r>
              <a:rPr lang="en-US" sz="2000" dirty="0" smtClean="0"/>
              <a:t>Helps Treasurer plan, organize, and implement fundraisers for the club.</a:t>
            </a:r>
          </a:p>
          <a:p>
            <a:pPr lvl="1"/>
            <a:r>
              <a:rPr lang="en-US" sz="2000" dirty="0" smtClean="0"/>
              <a:t>Helps distribute items related to fundraisers during meetings.</a:t>
            </a:r>
          </a:p>
          <a:p>
            <a:pPr lvl="1"/>
            <a:r>
              <a:rPr lang="en-US" sz="2000" dirty="0" smtClean="0"/>
              <a:t>Helps contact members who owe money to the club.</a:t>
            </a:r>
          </a:p>
          <a:p>
            <a:pPr lvl="1"/>
            <a:r>
              <a:rPr lang="en-US" sz="2000" dirty="0" smtClean="0"/>
              <a:t>Helps run car washes and other fund raising events.</a:t>
            </a:r>
          </a:p>
          <a:p>
            <a:pPr lvl="1"/>
            <a:r>
              <a:rPr lang="en-US" sz="2000" dirty="0" smtClean="0"/>
              <a:t>Helps collect and count money for large-scale projects such as UNICEF and March of Dimes.</a:t>
            </a:r>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7</a:t>
            </a:fld>
            <a:endParaRPr lang="en-US"/>
          </a:p>
        </p:txBody>
      </p:sp>
    </p:spTree>
    <p:extLst>
      <p:ext uri="{BB962C8B-B14F-4D97-AF65-F5344CB8AC3E}">
        <p14:creationId xmlns="" xmlns:p14="http://schemas.microsoft.com/office/powerpoint/2010/main" val="2926213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smtClean="0"/>
              <a:t>Helps Vice President plan and implement all service projects.</a:t>
            </a:r>
          </a:p>
          <a:p>
            <a:pPr lvl="1"/>
            <a:r>
              <a:rPr lang="en-US" sz="2000" dirty="0" smtClean="0"/>
              <a:t>Each member of this committee should chair at least one project during the year.</a:t>
            </a:r>
          </a:p>
          <a:p>
            <a:pPr lvl="1"/>
            <a:r>
              <a:rPr lang="en-US" sz="2000" dirty="0" smtClean="0"/>
              <a:t>Helps with Major Emphasis Program projects and fundraisers as requested.</a:t>
            </a:r>
          </a:p>
          <a:p>
            <a:pPr lvl="1"/>
            <a:r>
              <a:rPr lang="en-US" sz="2000" dirty="0" smtClean="0"/>
              <a:t>Works to implement a K-Family project each month.</a:t>
            </a:r>
          </a:p>
          <a:p>
            <a:pPr lvl="1"/>
            <a:r>
              <a:rPr lang="en-US" sz="2000" dirty="0" smtClean="0"/>
              <a:t>Helps to bring interesting speakers, films, and entertainment to club meetings.</a:t>
            </a:r>
          </a:p>
          <a:p>
            <a:endParaRPr lang="en-US" b="1"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8</a:t>
            </a:fld>
            <a:endParaRPr lang="en-US"/>
          </a:p>
        </p:txBody>
      </p:sp>
    </p:spTree>
    <p:extLst>
      <p:ext uri="{BB962C8B-B14F-4D97-AF65-F5344CB8AC3E}">
        <p14:creationId xmlns="" xmlns:p14="http://schemas.microsoft.com/office/powerpoint/2010/main" val="924451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smtClean="0"/>
              <a:t>Plan membership drives in fall and spring.</a:t>
            </a:r>
          </a:p>
          <a:p>
            <a:pPr lvl="1"/>
            <a:r>
              <a:rPr lang="en-US" sz="2000" dirty="0" smtClean="0"/>
              <a:t>Help to educate new and existing members</a:t>
            </a:r>
          </a:p>
          <a:p>
            <a:pPr lvl="1"/>
            <a:r>
              <a:rPr lang="en-US" sz="2000" dirty="0" smtClean="0"/>
              <a:t>Celebrate monthly birthdays.</a:t>
            </a:r>
          </a:p>
          <a:p>
            <a:pPr lvl="1"/>
            <a:r>
              <a:rPr lang="en-US" sz="2000" dirty="0" smtClean="0"/>
              <a:t>Encourages members to attend meetings.</a:t>
            </a:r>
          </a:p>
          <a:p>
            <a:pPr lvl="1"/>
            <a:r>
              <a:rPr lang="en-US" sz="2000" dirty="0" smtClean="0"/>
              <a:t>Plans social events.</a:t>
            </a:r>
          </a:p>
          <a:p>
            <a:pPr lvl="1"/>
            <a:r>
              <a:rPr lang="en-US" sz="2000" dirty="0" smtClean="0"/>
              <a:t>Helps to plan member induction ceremony.</a:t>
            </a:r>
          </a:p>
        </p:txBody>
      </p:sp>
      <p:sp>
        <p:nvSpPr>
          <p:cNvPr id="4" name="Slide Number Placeholder 3"/>
          <p:cNvSpPr>
            <a:spLocks noGrp="1"/>
          </p:cNvSpPr>
          <p:nvPr>
            <p:ph type="sldNum" sz="quarter" idx="10"/>
          </p:nvPr>
        </p:nvSpPr>
        <p:spPr/>
        <p:txBody>
          <a:bodyPr/>
          <a:lstStyle/>
          <a:p>
            <a:fld id="{D4E9872C-79F4-E34A-B671-78812D698996}" type="slidenum">
              <a:rPr lang="en-US" smtClean="0"/>
              <a:pPr/>
              <a:t>9</a:t>
            </a:fld>
            <a:endParaRPr lang="en-US"/>
          </a:p>
        </p:txBody>
      </p:sp>
    </p:spTree>
    <p:extLst>
      <p:ext uri="{BB962C8B-B14F-4D97-AF65-F5344CB8AC3E}">
        <p14:creationId xmlns="" xmlns:p14="http://schemas.microsoft.com/office/powerpoint/2010/main" val="859429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dirty="0" smtClean="0"/>
              <a:t>Ensure that the club participates in:</a:t>
            </a:r>
          </a:p>
          <a:p>
            <a:pPr lvl="2"/>
            <a:r>
              <a:rPr lang="en-US" sz="1600" dirty="0" smtClean="0"/>
              <a:t>March of Dimes</a:t>
            </a:r>
            <a:endParaRPr lang="en-US" sz="1200" dirty="0" smtClean="0"/>
          </a:p>
          <a:p>
            <a:pPr lvl="2"/>
            <a:r>
              <a:rPr lang="en-US" sz="1600" dirty="0" smtClean="0"/>
              <a:t>Children’s Miracle Network</a:t>
            </a:r>
          </a:p>
          <a:p>
            <a:pPr lvl="2"/>
            <a:r>
              <a:rPr lang="en-US" sz="1600" dirty="0" smtClean="0"/>
              <a:t>UNICEF </a:t>
            </a:r>
          </a:p>
          <a:p>
            <a:pPr lvl="2"/>
            <a:r>
              <a:rPr lang="en-US" sz="1600" dirty="0" smtClean="0"/>
              <a:t>Live 2 Learn</a:t>
            </a:r>
          </a:p>
          <a:p>
            <a:pPr lvl="1"/>
            <a:r>
              <a:rPr lang="en-US" sz="1800" dirty="0" smtClean="0"/>
              <a:t>Plans and organizes a Governor’s project and on Governor’s Project Day in March.</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4E9872C-79F4-E34A-B671-78812D698996}" type="slidenum">
              <a:rPr lang="en-US" smtClean="0"/>
              <a:pPr/>
              <a:t>10</a:t>
            </a:fld>
            <a:endParaRPr lang="en-US"/>
          </a:p>
        </p:txBody>
      </p:sp>
    </p:spTree>
    <p:extLst>
      <p:ext uri="{BB962C8B-B14F-4D97-AF65-F5344CB8AC3E}">
        <p14:creationId xmlns="" xmlns:p14="http://schemas.microsoft.com/office/powerpoint/2010/main" val="1956398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F053AB-C220-9F4B-B432-09EAE5C471AF}"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3600547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F053AB-C220-9F4B-B432-09EAE5C471AF}"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2076792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F053AB-C220-9F4B-B432-09EAE5C471AF}"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365716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F053AB-C220-9F4B-B432-09EAE5C471AF}"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3475416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F053AB-C220-9F4B-B432-09EAE5C471AF}" type="datetimeFigureOut">
              <a:rPr lang="en-US" smtClean="0"/>
              <a:pPr/>
              <a:t>8/25/2015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1256844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F053AB-C220-9F4B-B432-09EAE5C471AF}" type="datetimeFigureOut">
              <a:rPr lang="en-US" smtClean="0"/>
              <a:pPr/>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746177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F053AB-C220-9F4B-B432-09EAE5C471AF}" type="datetimeFigureOut">
              <a:rPr lang="en-US" smtClean="0"/>
              <a:pPr/>
              <a:t>8/25/2015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255104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F053AB-C220-9F4B-B432-09EAE5C471AF}" type="datetimeFigureOut">
              <a:rPr lang="en-US" smtClean="0"/>
              <a:pPr/>
              <a:t>8/25/2015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4292254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F053AB-C220-9F4B-B432-09EAE5C471AF}" type="datetimeFigureOut">
              <a:rPr lang="en-US" smtClean="0"/>
              <a:pPr/>
              <a:t>8/25/2015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427080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F053AB-C220-9F4B-B432-09EAE5C471AF}" type="datetimeFigureOut">
              <a:rPr lang="en-US" smtClean="0"/>
              <a:pPr/>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4120118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F053AB-C220-9F4B-B432-09EAE5C471AF}" type="datetimeFigureOut">
              <a:rPr lang="en-US" smtClean="0"/>
              <a:pPr/>
              <a:t>8/25/2015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2232596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F053AB-C220-9F4B-B432-09EAE5C471AF}" type="datetimeFigureOut">
              <a:rPr lang="en-US" smtClean="0"/>
              <a:pPr/>
              <a:t>8/25/2015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515D5-FEB0-324D-B9DF-8840F569D234}" type="slidenum">
              <a:rPr lang="en-US" smtClean="0"/>
              <a:pPr/>
              <a:t>‹#›</a:t>
            </a:fld>
            <a:endParaRPr lang="en-US"/>
          </a:p>
        </p:txBody>
      </p:sp>
    </p:spTree>
    <p:extLst>
      <p:ext uri="{BB962C8B-B14F-4D97-AF65-F5344CB8AC3E}">
        <p14:creationId xmlns="" xmlns:p14="http://schemas.microsoft.com/office/powerpoint/2010/main" val="767438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feedingamerica.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6" name="Picture 5"/>
          <p:cNvPicPr>
            <a:picLocks noChangeAspect="1" noChangeArrowheads="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5554407" y="1051790"/>
            <a:ext cx="3589593" cy="4792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 name="Picture 6"/>
          <p:cNvPicPr>
            <a:picLocks noChangeAspect="1" noChangeArrowheads="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3062419" y="1051790"/>
            <a:ext cx="3670300" cy="4792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8" name="Picture 7"/>
          <p:cNvPicPr>
            <a:picLocks noChangeAspect="1" noChangeArrowheads="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1051790"/>
            <a:ext cx="3670300" cy="4792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761785" y="2574733"/>
            <a:ext cx="7772400" cy="1470025"/>
          </a:xfrm>
        </p:spPr>
        <p:txBody>
          <a:bodyPr/>
          <a:lstStyle/>
          <a:p>
            <a:r>
              <a:rPr lang="en-US" dirty="0" smtClean="0">
                <a:solidFill>
                  <a:srgbClr val="022453"/>
                </a:solidFill>
                <a:latin typeface="Verdana"/>
                <a:cs typeface="Verdana"/>
              </a:rPr>
              <a:t>Class Directors and Committee Chairs </a:t>
            </a:r>
            <a:endParaRPr lang="en-US" dirty="0">
              <a:solidFill>
                <a:srgbClr val="022453"/>
              </a:solidFill>
              <a:latin typeface="Verdana"/>
              <a:cs typeface="Verdana"/>
            </a:endParaRPr>
          </a:p>
        </p:txBody>
      </p:sp>
      <p:sp>
        <p:nvSpPr>
          <p:cNvPr id="4" name="Rectangle 3"/>
          <p:cNvSpPr/>
          <p:nvPr/>
        </p:nvSpPr>
        <p:spPr>
          <a:xfrm>
            <a:off x="0" y="0"/>
            <a:ext cx="9144000" cy="1971962"/>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4613612"/>
            <a:ext cx="9226770" cy="2244387"/>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523224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4"/>
            <a:ext cx="8229600" cy="4376209"/>
          </a:xfrm>
        </p:spPr>
        <p:txBody>
          <a:bodyPr>
            <a:normAutofit fontScale="92500"/>
          </a:bodyPr>
          <a:lstStyle/>
          <a:p>
            <a:pPr marL="0" indent="0">
              <a:buNone/>
            </a:pPr>
            <a:r>
              <a:rPr lang="en-US" b="1" u="sng" dirty="0" smtClean="0">
                <a:solidFill>
                  <a:srgbClr val="B5D424"/>
                </a:solidFill>
                <a:latin typeface="Verdana"/>
                <a:cs typeface="Verdana"/>
              </a:rPr>
              <a:t>Major Emphasis and Governors Project</a:t>
            </a:r>
          </a:p>
          <a:p>
            <a:pPr marL="0" indent="0">
              <a:buNone/>
            </a:pPr>
            <a:r>
              <a:rPr lang="en-US" dirty="0" smtClean="0">
                <a:latin typeface="Verdana"/>
                <a:cs typeface="Verdana"/>
              </a:rPr>
              <a:t>This committee would plan</a:t>
            </a:r>
            <a:r>
              <a:rPr lang="en-US" sz="2800" dirty="0" smtClean="0">
                <a:latin typeface="Verdana"/>
                <a:cs typeface="Verdana"/>
              </a:rPr>
              <a:t>, </a:t>
            </a:r>
            <a:r>
              <a:rPr lang="en-US" dirty="0" smtClean="0">
                <a:latin typeface="Verdana"/>
                <a:cs typeface="Verdana"/>
              </a:rPr>
              <a:t>organize, and implement the Major Emphasis and Governor’s projects.</a:t>
            </a:r>
          </a:p>
          <a:p>
            <a:r>
              <a:rPr lang="en-US" dirty="0" smtClean="0">
                <a:latin typeface="Verdana"/>
                <a:cs typeface="Verdana"/>
              </a:rPr>
              <a:t>Duties</a:t>
            </a:r>
          </a:p>
          <a:p>
            <a:pPr lvl="1"/>
            <a:r>
              <a:rPr lang="en-US" dirty="0" smtClean="0">
                <a:latin typeface="Verdana"/>
                <a:cs typeface="Verdana"/>
              </a:rPr>
              <a:t>Ensure participation in MEP</a:t>
            </a:r>
          </a:p>
          <a:p>
            <a:pPr lvl="1"/>
            <a:r>
              <a:rPr lang="en-US" dirty="0" smtClean="0">
                <a:latin typeface="Verdana"/>
                <a:cs typeface="Verdana"/>
              </a:rPr>
              <a:t>Plan and organize Governors Project events</a:t>
            </a:r>
          </a:p>
          <a:p>
            <a:pPr lvl="2"/>
            <a:r>
              <a:rPr lang="en-US" dirty="0" smtClean="0">
                <a:latin typeface="Verdana"/>
                <a:cs typeface="Verdana"/>
              </a:rPr>
              <a:t>Key Goes Green</a:t>
            </a:r>
            <a:endParaRPr lang="en-US" dirty="0">
              <a:latin typeface="Verdana"/>
              <a:cs typeface="Verdana"/>
            </a:endParaRP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solidFill>
                  <a:schemeClr val="bg1"/>
                </a:solidFill>
                <a:latin typeface="Century Gothic"/>
                <a:cs typeface="Century Gothic"/>
              </a:rPr>
              <a:t>Committee Breakdown</a:t>
            </a:r>
            <a:endParaRPr lang="en-US" sz="4000" dirty="0">
              <a:solidFill>
                <a:schemeClr val="bg1"/>
              </a:solidFill>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974889" y="3533676"/>
            <a:ext cx="1454204" cy="1569660"/>
          </a:xfrm>
          <a:prstGeom prst="rect">
            <a:avLst/>
          </a:prstGeom>
          <a:noFill/>
        </p:spPr>
        <p:txBody>
          <a:bodyPr wrap="square" rtlCol="0">
            <a:spAutoFit/>
          </a:bodyPr>
          <a:lstStyle/>
          <a:p>
            <a:r>
              <a:rPr lang="en-US" sz="9600" dirty="0" smtClean="0"/>
              <a:t>♻</a:t>
            </a:r>
            <a:endParaRPr lang="en-US" sz="9600" dirty="0"/>
          </a:p>
        </p:txBody>
      </p:sp>
    </p:spTree>
    <p:extLst>
      <p:ext uri="{BB962C8B-B14F-4D97-AF65-F5344CB8AC3E}">
        <p14:creationId xmlns="" xmlns:p14="http://schemas.microsoft.com/office/powerpoint/2010/main" val="2998377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2026422"/>
            <a:ext cx="8360065" cy="4831578"/>
          </a:xfrm>
        </p:spPr>
        <p:txBody>
          <a:bodyPr>
            <a:noAutofit/>
          </a:bodyPr>
          <a:lstStyle/>
          <a:p>
            <a:pPr marL="0" indent="0">
              <a:spcBef>
                <a:spcPts val="600"/>
              </a:spcBef>
              <a:spcAft>
                <a:spcPts val="0"/>
              </a:spcAft>
              <a:buNone/>
            </a:pPr>
            <a:r>
              <a:rPr lang="en-US" dirty="0" smtClean="0">
                <a:latin typeface="Verdana"/>
                <a:cs typeface="Verdana"/>
              </a:rPr>
              <a:t>As a Class Director,</a:t>
            </a:r>
            <a:r>
              <a:rPr lang="en-US" dirty="0" smtClean="0">
                <a:solidFill>
                  <a:srgbClr val="B5D424"/>
                </a:solidFill>
                <a:latin typeface="Verdana"/>
                <a:cs typeface="Verdana"/>
              </a:rPr>
              <a:t> you are the “bridge” </a:t>
            </a:r>
            <a:r>
              <a:rPr lang="en-US" dirty="0" smtClean="0">
                <a:latin typeface="Verdana"/>
                <a:cs typeface="Verdana"/>
              </a:rPr>
              <a:t>between your respective class and your clubs officers!</a:t>
            </a:r>
          </a:p>
          <a:p>
            <a:pPr>
              <a:spcBef>
                <a:spcPts val="600"/>
              </a:spcBef>
              <a:spcAft>
                <a:spcPts val="0"/>
              </a:spcAft>
            </a:pPr>
            <a:r>
              <a:rPr lang="en-US" sz="2800" dirty="0" smtClean="0">
                <a:latin typeface="Verdana"/>
                <a:cs typeface="Verdana"/>
              </a:rPr>
              <a:t>You </a:t>
            </a:r>
            <a:r>
              <a:rPr lang="en-US" sz="2800" dirty="0" smtClean="0">
                <a:solidFill>
                  <a:srgbClr val="B5D424"/>
                </a:solidFill>
                <a:latin typeface="Verdana"/>
                <a:cs typeface="Verdana"/>
              </a:rPr>
              <a:t>represent the members </a:t>
            </a:r>
            <a:r>
              <a:rPr lang="en-US" sz="2800" dirty="0" smtClean="0">
                <a:latin typeface="Verdana"/>
                <a:cs typeface="Verdana"/>
              </a:rPr>
              <a:t>of your class, and should </a:t>
            </a:r>
            <a:r>
              <a:rPr lang="en-US" sz="2800" dirty="0" smtClean="0">
                <a:solidFill>
                  <a:srgbClr val="B5D424"/>
                </a:solidFill>
                <a:latin typeface="Verdana"/>
                <a:cs typeface="Verdana"/>
              </a:rPr>
              <a:t>make their opinions and ideas known.</a:t>
            </a:r>
          </a:p>
          <a:p>
            <a:pPr>
              <a:spcBef>
                <a:spcPts val="600"/>
              </a:spcBef>
              <a:spcAft>
                <a:spcPts val="0"/>
              </a:spcAft>
            </a:pPr>
            <a:endParaRPr lang="en-US" sz="2400" dirty="0" smtClean="0">
              <a:latin typeface="Verdana"/>
              <a:cs typeface="Verdana"/>
            </a:endParaRP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pitchFamily="34" charset="0"/>
              </a:rPr>
              <a:t>What is a Class Director?</a:t>
            </a:r>
            <a:endParaRPr lang="en-US" sz="4000" dirty="0"/>
          </a:p>
        </p:txBody>
      </p:sp>
      <p:pic>
        <p:nvPicPr>
          <p:cNvPr id="5" name="Picture 4"/>
          <p:cNvPicPr>
            <a:picLocks noChangeAspect="1" noChangeArrowheads="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954869" y="4655455"/>
            <a:ext cx="1658299" cy="1862048"/>
          </a:xfrm>
          <a:prstGeom prst="rect">
            <a:avLst/>
          </a:prstGeom>
          <a:noFill/>
        </p:spPr>
        <p:txBody>
          <a:bodyPr wrap="square" rtlCol="0">
            <a:spAutoFit/>
          </a:bodyPr>
          <a:lstStyle/>
          <a:p>
            <a:r>
              <a:rPr lang="en-US" sz="11500" dirty="0"/>
              <a:t>🌉</a:t>
            </a:r>
          </a:p>
        </p:txBody>
      </p:sp>
    </p:spTree>
    <p:extLst>
      <p:ext uri="{BB962C8B-B14F-4D97-AF65-F5344CB8AC3E}">
        <p14:creationId xmlns="" xmlns:p14="http://schemas.microsoft.com/office/powerpoint/2010/main" val="2265862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pitchFamily="34" charset="0"/>
              </a:rPr>
              <a:t>Why </a:t>
            </a:r>
            <a:r>
              <a:rPr lang="en-US" sz="4000" dirty="0" smtClean="0">
                <a:latin typeface="Century Gothic" pitchFamily="34" charset="0"/>
              </a:rPr>
              <a:t>is a Class </a:t>
            </a:r>
            <a:r>
              <a:rPr lang="en-US" sz="4000" dirty="0" smtClean="0">
                <a:latin typeface="Century Gothic" pitchFamily="34" charset="0"/>
              </a:rPr>
              <a:t>Director important?</a:t>
            </a:r>
            <a:endParaRPr lang="en-US" sz="4000" dirty="0"/>
          </a:p>
        </p:txBody>
      </p:sp>
      <p:pic>
        <p:nvPicPr>
          <p:cNvPr id="3" name="Picture 2"/>
          <p:cNvPicPr>
            <a:picLocks noChangeAspect="1" noChangeArrowheads="1"/>
          </p:cNvPicPr>
          <p:nvPr/>
        </p:nvPicPr>
        <p:blipFill>
          <a:blip r:embed="rId2"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78933" y="1989598"/>
            <a:ext cx="6874934" cy="2416046"/>
          </a:xfrm>
          <a:prstGeom prst="rect">
            <a:avLst/>
          </a:prstGeom>
          <a:noFill/>
        </p:spPr>
        <p:txBody>
          <a:bodyPr wrap="square" rtlCol="0">
            <a:spAutoFit/>
          </a:bodyPr>
          <a:lstStyle/>
          <a:p>
            <a:pPr>
              <a:spcBef>
                <a:spcPts val="600"/>
              </a:spcBef>
            </a:pPr>
            <a:r>
              <a:rPr lang="en-US" sz="3200" dirty="0" smtClean="0">
                <a:latin typeface="Verdana"/>
                <a:cs typeface="Verdana"/>
              </a:rPr>
              <a:t>Dividing Key Clubbers into classes can assist with:</a:t>
            </a:r>
          </a:p>
          <a:p>
            <a:pPr lvl="1">
              <a:spcBef>
                <a:spcPts val="600"/>
              </a:spcBef>
              <a:spcAft>
                <a:spcPts val="0"/>
              </a:spcAft>
            </a:pPr>
            <a:r>
              <a:rPr lang="en-US" sz="2400" dirty="0" smtClean="0">
                <a:latin typeface="Verdana"/>
                <a:cs typeface="Verdana"/>
              </a:rPr>
              <a:t>Organization of club events.</a:t>
            </a:r>
          </a:p>
          <a:p>
            <a:pPr lvl="1">
              <a:spcBef>
                <a:spcPts val="600"/>
              </a:spcBef>
              <a:spcAft>
                <a:spcPts val="0"/>
              </a:spcAft>
            </a:pPr>
            <a:r>
              <a:rPr lang="en-US" sz="2400" dirty="0" smtClean="0">
                <a:latin typeface="Verdana"/>
                <a:cs typeface="Verdana"/>
              </a:rPr>
              <a:t>Communication of information</a:t>
            </a:r>
          </a:p>
          <a:p>
            <a:pPr lvl="1">
              <a:spcBef>
                <a:spcPts val="600"/>
              </a:spcBef>
              <a:spcAft>
                <a:spcPts val="0"/>
              </a:spcAft>
            </a:pPr>
            <a:r>
              <a:rPr lang="en-US" sz="2400" dirty="0" smtClean="0">
                <a:latin typeface="Verdana"/>
                <a:cs typeface="Verdana"/>
              </a:rPr>
              <a:t>Member participation in club activities.</a:t>
            </a:r>
            <a:endParaRPr lang="en-US" sz="2400" dirty="0" smtClean="0">
              <a:latin typeface="Verdana"/>
              <a:cs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normAutofit/>
          </a:bodyPr>
          <a:lstStyle/>
          <a:p>
            <a:pPr marL="0" indent="0">
              <a:buNone/>
            </a:pPr>
            <a:r>
              <a:rPr lang="en-US" sz="2800" dirty="0" smtClean="0">
                <a:latin typeface="Verdana"/>
                <a:cs typeface="Verdana"/>
              </a:rPr>
              <a:t>One of the biggest problems clubs come across is communication. You are the</a:t>
            </a:r>
            <a:r>
              <a:rPr lang="en-US" sz="2800" dirty="0" smtClean="0">
                <a:solidFill>
                  <a:srgbClr val="FF0000"/>
                </a:solidFill>
                <a:latin typeface="Verdana"/>
                <a:cs typeface="Verdana"/>
              </a:rPr>
              <a:t> </a:t>
            </a:r>
            <a:r>
              <a:rPr lang="en-US" sz="2800" dirty="0" smtClean="0">
                <a:solidFill>
                  <a:srgbClr val="B5D424"/>
                </a:solidFill>
                <a:latin typeface="Verdana"/>
                <a:cs typeface="Verdana"/>
              </a:rPr>
              <a:t>KEY </a:t>
            </a:r>
            <a:r>
              <a:rPr lang="en-US" sz="2800" dirty="0" smtClean="0">
                <a:latin typeface="Verdana"/>
                <a:cs typeface="Verdana"/>
              </a:rPr>
              <a:t>to solving this issue.</a:t>
            </a:r>
          </a:p>
          <a:p>
            <a:pPr marL="0" indent="0">
              <a:buNone/>
            </a:pPr>
            <a:endParaRPr lang="en-US" sz="2800" dirty="0" smtClean="0">
              <a:latin typeface="Verdana"/>
              <a:cs typeface="Verdana"/>
            </a:endParaRPr>
          </a:p>
          <a:p>
            <a:pPr marL="0" indent="0">
              <a:buNone/>
            </a:pPr>
            <a:r>
              <a:rPr lang="en-US" sz="2800" dirty="0" smtClean="0">
                <a:latin typeface="Verdana"/>
                <a:cs typeface="Verdana"/>
              </a:rPr>
              <a:t>You also play a vital role in the </a:t>
            </a:r>
            <a:r>
              <a:rPr lang="en-US" sz="2800" dirty="0" smtClean="0">
                <a:solidFill>
                  <a:srgbClr val="B5D424"/>
                </a:solidFill>
                <a:latin typeface="Verdana"/>
                <a:cs typeface="Verdana"/>
              </a:rPr>
              <a:t>decision making </a:t>
            </a:r>
            <a:r>
              <a:rPr lang="en-US" sz="2800" dirty="0" smtClean="0">
                <a:latin typeface="Verdana"/>
                <a:cs typeface="Verdana"/>
              </a:rPr>
              <a:t>involving the Key Clubbers you represent.</a:t>
            </a: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pitchFamily="34" charset="0"/>
              </a:rPr>
              <a:t>What Can I Do as a Class Director?</a:t>
            </a:r>
            <a:endParaRPr lang="en-US" sz="4000" dirty="0">
              <a:latin typeface="Century Gothic" pitchFamily="34" charset="0"/>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286000" y="3105835"/>
            <a:ext cx="4572000" cy="369332"/>
          </a:xfrm>
          <a:prstGeom prst="rect">
            <a:avLst/>
          </a:prstGeom>
        </p:spPr>
        <p:txBody>
          <a:bodyPr>
            <a:spAutoFit/>
          </a:bodyPr>
          <a:lstStyle/>
          <a:p>
            <a:endParaRPr lang="en-US" dirty="0"/>
          </a:p>
        </p:txBody>
      </p:sp>
    </p:spTree>
    <p:extLst>
      <p:ext uri="{BB962C8B-B14F-4D97-AF65-F5344CB8AC3E}">
        <p14:creationId xmlns="" xmlns:p14="http://schemas.microsoft.com/office/powerpoint/2010/main" val="306444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Communication is KEY</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8" name="Picture 7"/>
          <p:cNvPicPr>
            <a:picLocks noChangeAspect="1"/>
          </p:cNvPicPr>
          <p:nvPr/>
        </p:nvPicPr>
        <p:blipFill>
          <a:blip r:embed="rId4"/>
          <a:stretch>
            <a:fillRect/>
          </a:stretch>
        </p:blipFill>
        <p:spPr>
          <a:xfrm>
            <a:off x="281086" y="1821558"/>
            <a:ext cx="1520751" cy="1520751"/>
          </a:xfrm>
          <a:prstGeom prst="rect">
            <a:avLst/>
          </a:prstGeom>
        </p:spPr>
      </p:pic>
      <p:pic>
        <p:nvPicPr>
          <p:cNvPr id="9" name="Picture 8"/>
          <p:cNvPicPr>
            <a:picLocks noChangeAspect="1"/>
          </p:cNvPicPr>
          <p:nvPr/>
        </p:nvPicPr>
        <p:blipFill>
          <a:blip r:embed="rId5"/>
          <a:stretch>
            <a:fillRect/>
          </a:stretch>
        </p:blipFill>
        <p:spPr>
          <a:xfrm>
            <a:off x="1989094" y="1821558"/>
            <a:ext cx="1520751" cy="1520751"/>
          </a:xfrm>
          <a:prstGeom prst="rect">
            <a:avLst/>
          </a:prstGeom>
        </p:spPr>
      </p:pic>
      <p:pic>
        <p:nvPicPr>
          <p:cNvPr id="10" name="Picture 9"/>
          <p:cNvPicPr>
            <a:picLocks noChangeAspect="1"/>
          </p:cNvPicPr>
          <p:nvPr/>
        </p:nvPicPr>
        <p:blipFill>
          <a:blip r:embed="rId6"/>
          <a:stretch>
            <a:fillRect/>
          </a:stretch>
        </p:blipFill>
        <p:spPr>
          <a:xfrm>
            <a:off x="3693412" y="1821558"/>
            <a:ext cx="1520751" cy="1520751"/>
          </a:xfrm>
          <a:prstGeom prst="rect">
            <a:avLst/>
          </a:prstGeom>
        </p:spPr>
      </p:pic>
      <p:pic>
        <p:nvPicPr>
          <p:cNvPr id="12" name="Picture 11"/>
          <p:cNvPicPr>
            <a:picLocks noChangeAspect="1"/>
          </p:cNvPicPr>
          <p:nvPr/>
        </p:nvPicPr>
        <p:blipFill>
          <a:blip r:embed="rId7"/>
          <a:stretch>
            <a:fillRect/>
          </a:stretch>
        </p:blipFill>
        <p:spPr>
          <a:xfrm>
            <a:off x="5443529" y="1821558"/>
            <a:ext cx="1526858" cy="1520751"/>
          </a:xfrm>
          <a:prstGeom prst="rect">
            <a:avLst/>
          </a:prstGeom>
        </p:spPr>
      </p:pic>
      <p:pic>
        <p:nvPicPr>
          <p:cNvPr id="13" name="Picture 12"/>
          <p:cNvPicPr>
            <a:picLocks noChangeAspect="1"/>
          </p:cNvPicPr>
          <p:nvPr/>
        </p:nvPicPr>
        <p:blipFill rotWithShape="1">
          <a:blip r:embed="rId8"/>
          <a:srcRect l="22153" r="20415"/>
          <a:stretch/>
        </p:blipFill>
        <p:spPr>
          <a:xfrm>
            <a:off x="6168072" y="3659828"/>
            <a:ext cx="1559637" cy="1520751"/>
          </a:xfrm>
          <a:prstGeom prst="rect">
            <a:avLst/>
          </a:prstGeom>
        </p:spPr>
      </p:pic>
      <p:pic>
        <p:nvPicPr>
          <p:cNvPr id="14" name="Picture 13"/>
          <p:cNvPicPr>
            <a:picLocks noChangeAspect="1"/>
          </p:cNvPicPr>
          <p:nvPr/>
        </p:nvPicPr>
        <p:blipFill>
          <a:blip r:embed="rId9" cstate="print"/>
          <a:stretch>
            <a:fillRect/>
          </a:stretch>
        </p:blipFill>
        <p:spPr>
          <a:xfrm>
            <a:off x="4450734" y="3655820"/>
            <a:ext cx="1566651" cy="1524759"/>
          </a:xfrm>
          <a:prstGeom prst="rect">
            <a:avLst/>
          </a:prstGeom>
        </p:spPr>
      </p:pic>
      <p:pic>
        <p:nvPicPr>
          <p:cNvPr id="15" name="Picture 14"/>
          <p:cNvPicPr>
            <a:picLocks noChangeAspect="1"/>
          </p:cNvPicPr>
          <p:nvPr/>
        </p:nvPicPr>
        <p:blipFill>
          <a:blip r:embed="rId10"/>
          <a:stretch>
            <a:fillRect/>
          </a:stretch>
        </p:blipFill>
        <p:spPr>
          <a:xfrm>
            <a:off x="2598046" y="3492713"/>
            <a:ext cx="1806788" cy="1806788"/>
          </a:xfrm>
          <a:prstGeom prst="rect">
            <a:avLst/>
          </a:prstGeom>
        </p:spPr>
      </p:pic>
      <p:pic>
        <p:nvPicPr>
          <p:cNvPr id="16" name="Picture 15"/>
          <p:cNvPicPr>
            <a:picLocks noChangeAspect="1"/>
          </p:cNvPicPr>
          <p:nvPr/>
        </p:nvPicPr>
        <p:blipFill>
          <a:blip r:embed="rId11"/>
          <a:stretch>
            <a:fillRect/>
          </a:stretch>
        </p:blipFill>
        <p:spPr>
          <a:xfrm>
            <a:off x="1038408" y="3653721"/>
            <a:ext cx="1526858" cy="1526858"/>
          </a:xfrm>
          <a:prstGeom prst="rect">
            <a:avLst/>
          </a:prstGeom>
        </p:spPr>
      </p:pic>
      <p:pic>
        <p:nvPicPr>
          <p:cNvPr id="17" name="Picture 16"/>
          <p:cNvPicPr>
            <a:picLocks noChangeAspect="1"/>
          </p:cNvPicPr>
          <p:nvPr/>
        </p:nvPicPr>
        <p:blipFill>
          <a:blip r:embed="rId12"/>
          <a:stretch>
            <a:fillRect/>
          </a:stretch>
        </p:blipFill>
        <p:spPr>
          <a:xfrm>
            <a:off x="7068761" y="1821558"/>
            <a:ext cx="1517785" cy="1517785"/>
          </a:xfrm>
          <a:prstGeom prst="rect">
            <a:avLst/>
          </a:prstGeom>
        </p:spPr>
      </p:pic>
      <p:sp>
        <p:nvSpPr>
          <p:cNvPr id="18" name="TextBox 17"/>
          <p:cNvSpPr txBox="1"/>
          <p:nvPr/>
        </p:nvSpPr>
        <p:spPr>
          <a:xfrm>
            <a:off x="487652" y="5514810"/>
            <a:ext cx="8177273" cy="1077218"/>
          </a:xfrm>
          <a:prstGeom prst="rect">
            <a:avLst/>
          </a:prstGeom>
          <a:noFill/>
        </p:spPr>
        <p:txBody>
          <a:bodyPr wrap="square" rtlCol="0">
            <a:spAutoFit/>
          </a:bodyPr>
          <a:lstStyle/>
          <a:p>
            <a:pPr algn="ctr"/>
            <a:r>
              <a:rPr lang="en-US" sz="3200" b="1" u="sng" dirty="0" smtClean="0">
                <a:solidFill>
                  <a:srgbClr val="B5D424"/>
                </a:solidFill>
                <a:latin typeface="Verdana"/>
                <a:cs typeface="Verdana"/>
              </a:rPr>
              <a:t>Always keep in contact with your class or committee</a:t>
            </a:r>
            <a:endParaRPr lang="en-US" sz="3200" b="1" u="sng" dirty="0">
              <a:solidFill>
                <a:srgbClr val="B5D424"/>
              </a:solidFill>
              <a:latin typeface="Verdana"/>
              <a:cs typeface="Verdana"/>
            </a:endParaRPr>
          </a:p>
        </p:txBody>
      </p:sp>
    </p:spTree>
    <p:extLst>
      <p:ext uri="{BB962C8B-B14F-4D97-AF65-F5344CB8AC3E}">
        <p14:creationId xmlns="" xmlns:p14="http://schemas.microsoft.com/office/powerpoint/2010/main" val="4171306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4"/>
            <a:ext cx="8229600" cy="3969809"/>
          </a:xfrm>
        </p:spPr>
        <p:txBody>
          <a:bodyPr>
            <a:normAutofit lnSpcReduction="10000"/>
          </a:bodyPr>
          <a:lstStyle/>
          <a:p>
            <a:pPr marL="0" indent="0">
              <a:buNone/>
            </a:pPr>
            <a:r>
              <a:rPr lang="en-US" dirty="0" smtClean="0">
                <a:latin typeface="Verdana"/>
                <a:cs typeface="Verdana"/>
              </a:rPr>
              <a:t>Whether working with committee members or your classmates, you must be able to communicate to be efficient.</a:t>
            </a:r>
          </a:p>
          <a:p>
            <a:pPr marL="0" indent="0">
              <a:buNone/>
            </a:pPr>
            <a:endParaRPr lang="en-US" dirty="0">
              <a:latin typeface="Verdana"/>
              <a:cs typeface="Verdana"/>
            </a:endParaRPr>
          </a:p>
          <a:p>
            <a:pPr marL="0" indent="0">
              <a:buNone/>
            </a:pPr>
            <a:r>
              <a:rPr lang="en-US" dirty="0" smtClean="0">
                <a:latin typeface="Verdana"/>
                <a:cs typeface="Verdana"/>
              </a:rPr>
              <a:t>Types of communication:</a:t>
            </a:r>
          </a:p>
          <a:p>
            <a:pPr lvl="1"/>
            <a:r>
              <a:rPr lang="en-US" dirty="0" smtClean="0">
                <a:latin typeface="Verdana"/>
                <a:cs typeface="Verdana"/>
              </a:rPr>
              <a:t>Face to Face</a:t>
            </a:r>
          </a:p>
          <a:p>
            <a:pPr lvl="1"/>
            <a:r>
              <a:rPr lang="en-US" dirty="0" smtClean="0">
                <a:latin typeface="Verdana"/>
                <a:cs typeface="Verdana"/>
              </a:rPr>
              <a:t>Digital</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solidFill>
                  <a:schemeClr val="bg1"/>
                </a:solidFill>
                <a:latin typeface="Century Gothic"/>
                <a:cs typeface="Century Gothic"/>
              </a:rPr>
              <a:t>Active Communication</a:t>
            </a:r>
            <a:endParaRPr lang="en-US" sz="4000" dirty="0">
              <a:solidFill>
                <a:schemeClr val="bg1"/>
              </a:solidFill>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613744" y="5061255"/>
            <a:ext cx="1307531" cy="1323439"/>
          </a:xfrm>
          <a:prstGeom prst="rect">
            <a:avLst/>
          </a:prstGeom>
          <a:noFill/>
        </p:spPr>
        <p:txBody>
          <a:bodyPr wrap="square" rtlCol="0">
            <a:spAutoFit/>
          </a:bodyPr>
          <a:lstStyle/>
          <a:p>
            <a:r>
              <a:rPr lang="en-US" sz="8000" dirty="0"/>
              <a:t>📞</a:t>
            </a:r>
          </a:p>
        </p:txBody>
      </p:sp>
      <p:sp>
        <p:nvSpPr>
          <p:cNvPr id="10" name="TextBox 9"/>
          <p:cNvSpPr txBox="1"/>
          <p:nvPr/>
        </p:nvSpPr>
        <p:spPr>
          <a:xfrm rot="826853">
            <a:off x="7480551" y="3460664"/>
            <a:ext cx="1250699" cy="1323439"/>
          </a:xfrm>
          <a:prstGeom prst="rect">
            <a:avLst/>
          </a:prstGeom>
          <a:noFill/>
        </p:spPr>
        <p:txBody>
          <a:bodyPr wrap="square" rtlCol="0">
            <a:spAutoFit/>
          </a:bodyPr>
          <a:lstStyle/>
          <a:p>
            <a:r>
              <a:rPr lang="en-US" sz="8000" dirty="0"/>
              <a:t>💬 </a:t>
            </a:r>
          </a:p>
        </p:txBody>
      </p:sp>
      <p:sp>
        <p:nvSpPr>
          <p:cNvPr id="11" name="TextBox 10"/>
          <p:cNvSpPr txBox="1"/>
          <p:nvPr/>
        </p:nvSpPr>
        <p:spPr>
          <a:xfrm>
            <a:off x="5848294" y="3491595"/>
            <a:ext cx="1492630" cy="1569660"/>
          </a:xfrm>
          <a:prstGeom prst="rect">
            <a:avLst/>
          </a:prstGeom>
          <a:noFill/>
        </p:spPr>
        <p:txBody>
          <a:bodyPr wrap="square" rtlCol="0">
            <a:spAutoFit/>
          </a:bodyPr>
          <a:lstStyle/>
          <a:p>
            <a:r>
              <a:rPr lang="en-US" sz="9600" dirty="0"/>
              <a:t>👧</a:t>
            </a:r>
          </a:p>
        </p:txBody>
      </p:sp>
      <p:sp>
        <p:nvSpPr>
          <p:cNvPr id="12" name="TextBox 11"/>
          <p:cNvSpPr txBox="1"/>
          <p:nvPr/>
        </p:nvSpPr>
        <p:spPr>
          <a:xfrm>
            <a:off x="7157353" y="4674760"/>
            <a:ext cx="1290147" cy="1569660"/>
          </a:xfrm>
          <a:prstGeom prst="rect">
            <a:avLst/>
          </a:prstGeom>
          <a:noFill/>
        </p:spPr>
        <p:txBody>
          <a:bodyPr wrap="square" rtlCol="0">
            <a:spAutoFit/>
          </a:bodyPr>
          <a:lstStyle/>
          <a:p>
            <a:r>
              <a:rPr lang="en-US" sz="9600" dirty="0"/>
              <a:t>👦</a:t>
            </a:r>
          </a:p>
        </p:txBody>
      </p:sp>
    </p:spTree>
    <p:extLst>
      <p:ext uri="{BB962C8B-B14F-4D97-AF65-F5344CB8AC3E}">
        <p14:creationId xmlns="" xmlns:p14="http://schemas.microsoft.com/office/powerpoint/2010/main" val="2309717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189942"/>
          </a:xfrm>
        </p:spPr>
        <p:txBody>
          <a:bodyPr>
            <a:normAutofit lnSpcReduction="10000"/>
          </a:bodyPr>
          <a:lstStyle/>
          <a:p>
            <a:pPr marL="285750" indent="-285750">
              <a:spcBef>
                <a:spcPts val="0"/>
              </a:spcBef>
              <a:buNone/>
            </a:pPr>
            <a:r>
              <a:rPr lang="en-US" sz="2800" dirty="0" smtClean="0">
                <a:latin typeface="Verdana"/>
                <a:cs typeface="Verdana"/>
              </a:rPr>
              <a:t>Define what you want to achieve during your term! </a:t>
            </a:r>
          </a:p>
          <a:p>
            <a:pPr marL="285750" indent="-285750" algn="ctr">
              <a:spcBef>
                <a:spcPts val="0"/>
              </a:spcBef>
              <a:buNone/>
            </a:pPr>
            <a:endParaRPr lang="en-US" sz="2400" i="1" u="sng" dirty="0" smtClean="0">
              <a:latin typeface="Verdana"/>
              <a:cs typeface="Verdana"/>
            </a:endParaRPr>
          </a:p>
          <a:p>
            <a:pPr marL="285750" indent="-285750"/>
            <a:r>
              <a:rPr lang="en-US" sz="2400" dirty="0" smtClean="0">
                <a:latin typeface="Verdana"/>
                <a:cs typeface="Verdana"/>
              </a:rPr>
              <a:t>Class Directors:</a:t>
            </a:r>
          </a:p>
          <a:p>
            <a:pPr marL="685800" lvl="1">
              <a:buFont typeface="Arial"/>
              <a:buChar char="•"/>
            </a:pPr>
            <a:r>
              <a:rPr lang="en-US" sz="2000" dirty="0" smtClean="0">
                <a:latin typeface="Verdana"/>
                <a:cs typeface="Verdana"/>
              </a:rPr>
              <a:t>Number of Hours per member?</a:t>
            </a:r>
          </a:p>
          <a:p>
            <a:pPr marL="685800" lvl="1">
              <a:buFont typeface="Arial"/>
              <a:buChar char="•"/>
            </a:pPr>
            <a:r>
              <a:rPr lang="en-US" sz="2000" dirty="0" smtClean="0">
                <a:latin typeface="Verdana"/>
                <a:cs typeface="Verdana"/>
              </a:rPr>
              <a:t>A big class project?</a:t>
            </a:r>
          </a:p>
          <a:p>
            <a:pPr marL="685800" lvl="1">
              <a:buFont typeface="Arial"/>
              <a:buChar char="•"/>
            </a:pPr>
            <a:r>
              <a:rPr lang="en-US" sz="2000" dirty="0" smtClean="0">
                <a:latin typeface="Verdana"/>
                <a:cs typeface="Verdana"/>
              </a:rPr>
              <a:t>Winning a “Class competition”?</a:t>
            </a:r>
          </a:p>
          <a:p>
            <a:pPr marL="685800" lvl="1">
              <a:buNone/>
            </a:pPr>
            <a:endParaRPr lang="en-US" sz="1200" dirty="0" smtClean="0">
              <a:latin typeface="Verdana"/>
              <a:cs typeface="Verdana"/>
            </a:endParaRPr>
          </a:p>
          <a:p>
            <a:pPr marL="285750" indent="-285750"/>
            <a:r>
              <a:rPr lang="en-US" sz="2400" dirty="0" smtClean="0">
                <a:latin typeface="Verdana"/>
                <a:cs typeface="Verdana"/>
              </a:rPr>
              <a:t>Committee Chairs:</a:t>
            </a:r>
          </a:p>
          <a:p>
            <a:pPr marL="685800" lvl="1">
              <a:buFont typeface="Arial"/>
              <a:buChar char="•"/>
            </a:pPr>
            <a:r>
              <a:rPr lang="en-US" sz="2000" dirty="0" smtClean="0">
                <a:latin typeface="Verdana"/>
                <a:cs typeface="Verdana"/>
              </a:rPr>
              <a:t>What types of projects?</a:t>
            </a:r>
          </a:p>
          <a:p>
            <a:pPr marL="685800" lvl="1">
              <a:buFont typeface="Arial"/>
              <a:buChar char="•"/>
            </a:pPr>
            <a:r>
              <a:rPr lang="en-US" sz="2000" dirty="0" smtClean="0">
                <a:latin typeface="Verdana"/>
                <a:cs typeface="Verdana"/>
              </a:rPr>
              <a:t>How many throughout the year?</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Set your goals</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497899" y="3165585"/>
            <a:ext cx="1564651" cy="1862048"/>
          </a:xfrm>
          <a:prstGeom prst="rect">
            <a:avLst/>
          </a:prstGeom>
          <a:noFill/>
        </p:spPr>
        <p:txBody>
          <a:bodyPr wrap="square" rtlCol="0">
            <a:spAutoFit/>
          </a:bodyPr>
          <a:lstStyle/>
          <a:p>
            <a:r>
              <a:rPr lang="en-US" sz="11500" dirty="0"/>
              <a:t>✅</a:t>
            </a:r>
          </a:p>
        </p:txBody>
      </p:sp>
    </p:spTree>
    <p:extLst>
      <p:ext uri="{BB962C8B-B14F-4D97-AF65-F5344CB8AC3E}">
        <p14:creationId xmlns="" xmlns:p14="http://schemas.microsoft.com/office/powerpoint/2010/main" val="2402548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964267"/>
            <a:ext cx="8229600" cy="3546475"/>
          </a:xfrm>
        </p:spPr>
        <p:txBody>
          <a:bodyPr>
            <a:normAutofit fontScale="70000" lnSpcReduction="20000"/>
          </a:bodyPr>
          <a:lstStyle/>
          <a:p>
            <a:pPr>
              <a:buFont typeface="Arial" pitchFamily="34" charset="0"/>
              <a:buChar char="•"/>
            </a:pPr>
            <a:r>
              <a:rPr lang="en-US" dirty="0" smtClean="0">
                <a:latin typeface="Verdana"/>
                <a:cs typeface="Verdana"/>
              </a:rPr>
              <a:t>Is it something that </a:t>
            </a:r>
            <a:r>
              <a:rPr lang="en-US" dirty="0" smtClean="0">
                <a:solidFill>
                  <a:srgbClr val="B5D424"/>
                </a:solidFill>
                <a:latin typeface="Verdana"/>
                <a:cs typeface="Verdana"/>
              </a:rPr>
              <a:t>all members </a:t>
            </a:r>
            <a:r>
              <a:rPr lang="en-US" dirty="0" smtClean="0">
                <a:latin typeface="Verdana"/>
                <a:cs typeface="Verdana"/>
              </a:rPr>
              <a:t>would want to take part in?</a:t>
            </a:r>
          </a:p>
          <a:p>
            <a:pPr>
              <a:buFont typeface="Arial" pitchFamily="34" charset="0"/>
              <a:buChar char="•"/>
            </a:pPr>
            <a:r>
              <a:rPr lang="en-US" dirty="0" smtClean="0">
                <a:latin typeface="Verdana"/>
                <a:cs typeface="Verdana"/>
              </a:rPr>
              <a:t>Is the </a:t>
            </a:r>
            <a:r>
              <a:rPr lang="en-US" dirty="0" smtClean="0">
                <a:solidFill>
                  <a:srgbClr val="B5D424"/>
                </a:solidFill>
                <a:latin typeface="Verdana"/>
                <a:cs typeface="Verdana"/>
              </a:rPr>
              <a:t>community in need </a:t>
            </a:r>
            <a:r>
              <a:rPr lang="en-US" dirty="0" smtClean="0">
                <a:latin typeface="Verdana"/>
                <a:cs typeface="Verdana"/>
              </a:rPr>
              <a:t>of this service right now or is there something else more pressing that we could tend to?</a:t>
            </a:r>
          </a:p>
          <a:p>
            <a:pPr>
              <a:buFont typeface="Arial" pitchFamily="34" charset="0"/>
              <a:buChar char="•"/>
            </a:pPr>
            <a:r>
              <a:rPr lang="en-US" dirty="0" smtClean="0">
                <a:latin typeface="Verdana"/>
                <a:cs typeface="Verdana"/>
              </a:rPr>
              <a:t>Does everyone </a:t>
            </a:r>
            <a:r>
              <a:rPr lang="en-US" dirty="0" smtClean="0">
                <a:solidFill>
                  <a:srgbClr val="B5D424"/>
                </a:solidFill>
                <a:latin typeface="Verdana"/>
                <a:cs typeface="Verdana"/>
              </a:rPr>
              <a:t>understand ‘why’ </a:t>
            </a:r>
            <a:r>
              <a:rPr lang="en-US" dirty="0" smtClean="0">
                <a:latin typeface="Verdana"/>
                <a:cs typeface="Verdana"/>
              </a:rPr>
              <a:t>this project must be done?</a:t>
            </a:r>
          </a:p>
          <a:p>
            <a:pPr>
              <a:buFont typeface="Arial" pitchFamily="34" charset="0"/>
              <a:buChar char="•"/>
            </a:pPr>
            <a:r>
              <a:rPr lang="en-US" dirty="0" smtClean="0">
                <a:latin typeface="Verdana"/>
                <a:cs typeface="Verdana"/>
              </a:rPr>
              <a:t>Does this project require </a:t>
            </a:r>
            <a:r>
              <a:rPr lang="en-US" dirty="0" smtClean="0">
                <a:solidFill>
                  <a:srgbClr val="B5D424"/>
                </a:solidFill>
                <a:latin typeface="Verdana"/>
                <a:cs typeface="Verdana"/>
              </a:rPr>
              <a:t>continuous action</a:t>
            </a:r>
            <a:r>
              <a:rPr lang="en-US" dirty="0" smtClean="0">
                <a:latin typeface="Verdana"/>
                <a:cs typeface="Verdana"/>
              </a:rPr>
              <a:t> in the future?</a:t>
            </a:r>
          </a:p>
          <a:p>
            <a:pPr marL="0" indent="0">
              <a:buNone/>
            </a:pPr>
            <a:endParaRPr lang="en-US" sz="2800" dirty="0" smtClean="0">
              <a:latin typeface="Verdana"/>
              <a:cs typeface="Verdana"/>
            </a:endParaRPr>
          </a:p>
          <a:p>
            <a:pPr algn="ctr">
              <a:buNone/>
            </a:pPr>
            <a:r>
              <a:rPr lang="en-US" sz="3300" b="1" dirty="0" smtClean="0">
                <a:solidFill>
                  <a:srgbClr val="B5D424"/>
                </a:solidFill>
                <a:latin typeface="Verdana"/>
                <a:cs typeface="Verdana"/>
              </a:rPr>
              <a:t>Once you’ve answered all of these…</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Some Food for Thought</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4"/>
            <a:ext cx="8229600" cy="4998693"/>
          </a:xfrm>
        </p:spPr>
        <p:txBody>
          <a:bodyPr/>
          <a:lstStyle/>
          <a:p>
            <a:pPr marL="285750" indent="-285750" algn="ctr">
              <a:spcBef>
                <a:spcPts val="0"/>
              </a:spcBef>
              <a:buNone/>
            </a:pPr>
            <a:r>
              <a:rPr lang="en-US" b="1" dirty="0" smtClean="0">
                <a:solidFill>
                  <a:srgbClr val="B5D424"/>
                </a:solidFill>
                <a:latin typeface="Verdana"/>
                <a:cs typeface="Verdana"/>
              </a:rPr>
              <a:t>…Work with your fellow members to make those goals a reality.</a:t>
            </a:r>
          </a:p>
          <a:p>
            <a:pPr marL="285750" indent="-285750" algn="ctr">
              <a:spcBef>
                <a:spcPts val="0"/>
              </a:spcBef>
              <a:buNone/>
            </a:pPr>
            <a:endParaRPr lang="en-US" i="1" u="sng" dirty="0" smtClean="0">
              <a:latin typeface="Verdana"/>
              <a:cs typeface="Verdana"/>
            </a:endParaRPr>
          </a:p>
          <a:p>
            <a:pPr marL="0" indent="0">
              <a:buNone/>
            </a:pPr>
            <a:r>
              <a:rPr lang="en-US" dirty="0" smtClean="0">
                <a:latin typeface="Verdana"/>
                <a:cs typeface="Verdana"/>
              </a:rPr>
              <a:t>Ultimately it is up to you, the Class Director or Committee Chair to make sure your class or committee succeeds! But, you should never be working alone.</a:t>
            </a: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Aim and Achieve</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t>
            </a:r>
            <a:endParaRPr lang="en-US" dirty="0"/>
          </a:p>
        </p:txBody>
      </p:sp>
      <p:sp>
        <p:nvSpPr>
          <p:cNvPr id="3" name="Content Placeholder 2"/>
          <p:cNvSpPr>
            <a:spLocks noGrp="1"/>
          </p:cNvSpPr>
          <p:nvPr>
            <p:ph idx="1"/>
          </p:nvPr>
        </p:nvSpPr>
        <p:spPr>
          <a:xfrm>
            <a:off x="457200" y="1685925"/>
            <a:ext cx="8229600" cy="4206876"/>
          </a:xfrm>
        </p:spPr>
        <p:txBody>
          <a:bodyPr>
            <a:normAutofit lnSpcReduction="10000"/>
          </a:bodyPr>
          <a:lstStyle/>
          <a:p>
            <a:pPr marL="285750" indent="-285750">
              <a:spcBef>
                <a:spcPts val="0"/>
              </a:spcBef>
              <a:buNone/>
            </a:pPr>
            <a:r>
              <a:rPr lang="en-US" dirty="0" smtClean="0">
                <a:latin typeface="Verdana"/>
                <a:cs typeface="Verdana"/>
              </a:rPr>
              <a:t>At times, it may seem like the only person working… is you. Turn that around!</a:t>
            </a:r>
          </a:p>
          <a:p>
            <a:pPr marL="285750" indent="-285750" algn="ctr">
              <a:spcBef>
                <a:spcPts val="0"/>
              </a:spcBef>
              <a:buNone/>
            </a:pPr>
            <a:endParaRPr lang="en-US" i="1" u="sng" dirty="0" smtClean="0">
              <a:latin typeface="Verdana"/>
              <a:cs typeface="Verdana"/>
            </a:endParaRPr>
          </a:p>
          <a:p>
            <a:pPr marL="285750" indent="-285750"/>
            <a:r>
              <a:rPr lang="en-US" dirty="0" smtClean="0">
                <a:latin typeface="Verdana"/>
                <a:cs typeface="Verdana"/>
              </a:rPr>
              <a:t>Although sometimes you will need to get some things done on your own, </a:t>
            </a:r>
            <a:r>
              <a:rPr lang="en-US" dirty="0" smtClean="0">
                <a:solidFill>
                  <a:srgbClr val="B5D424"/>
                </a:solidFill>
                <a:latin typeface="Verdana"/>
                <a:cs typeface="Verdana"/>
              </a:rPr>
              <a:t>membership involvement is crucial</a:t>
            </a:r>
            <a:r>
              <a:rPr lang="en-US" dirty="0" smtClean="0">
                <a:latin typeface="Verdana"/>
                <a:cs typeface="Verdana"/>
              </a:rPr>
              <a:t> to the final success of any large project or goal.</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Keeping members involved</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13467"/>
            <a:ext cx="8229600" cy="3732742"/>
          </a:xfrm>
        </p:spPr>
        <p:txBody>
          <a:bodyPr>
            <a:normAutofit fontScale="92500" lnSpcReduction="20000"/>
          </a:bodyPr>
          <a:lstStyle/>
          <a:p>
            <a:pPr algn="ctr">
              <a:buNone/>
            </a:pPr>
            <a:r>
              <a:rPr lang="en-US" sz="3000" b="1" dirty="0" smtClean="0">
                <a:latin typeface="Verdana"/>
                <a:cs typeface="Verdana"/>
              </a:rPr>
              <a:t>Both Class Directors and Committee Chairs are </a:t>
            </a:r>
          </a:p>
          <a:p>
            <a:pPr algn="ctr">
              <a:buNone/>
            </a:pPr>
            <a:r>
              <a:rPr lang="en-US" sz="3000" b="1" dirty="0" smtClean="0">
                <a:latin typeface="Verdana"/>
                <a:cs typeface="Verdana"/>
              </a:rPr>
              <a:t>“Leaders of Leaders</a:t>
            </a:r>
            <a:r>
              <a:rPr lang="en-US" sz="3000" b="1" dirty="0" smtClean="0">
                <a:latin typeface="Verdana"/>
                <a:cs typeface="Verdana"/>
              </a:rPr>
              <a:t>.”</a:t>
            </a:r>
            <a:endParaRPr lang="en-US" sz="3000" b="1" i="1" u="sng" dirty="0" smtClean="0">
              <a:latin typeface="Verdana"/>
              <a:cs typeface="Verdana"/>
            </a:endParaRPr>
          </a:p>
          <a:p>
            <a:r>
              <a:rPr lang="en-US" sz="3000" dirty="0" smtClean="0">
                <a:latin typeface="Verdana"/>
                <a:cs typeface="Verdana"/>
              </a:rPr>
              <a:t>Committee chairs and class directors spend their time working with fellow club members! </a:t>
            </a:r>
          </a:p>
          <a:p>
            <a:r>
              <a:rPr lang="en-US" sz="3000" dirty="0" smtClean="0">
                <a:latin typeface="Verdana"/>
                <a:cs typeface="Verdana"/>
              </a:rPr>
              <a:t>Your job lies with </a:t>
            </a:r>
            <a:r>
              <a:rPr lang="en-US" sz="3000" dirty="0" smtClean="0">
                <a:solidFill>
                  <a:srgbClr val="B5D424"/>
                </a:solidFill>
                <a:latin typeface="Verdana"/>
                <a:cs typeface="Verdana"/>
              </a:rPr>
              <a:t>making sure </a:t>
            </a:r>
            <a:r>
              <a:rPr lang="en-US" sz="3000" dirty="0" smtClean="0">
                <a:latin typeface="Verdana"/>
                <a:cs typeface="Verdana"/>
              </a:rPr>
              <a:t>your respective class or committee is </a:t>
            </a:r>
            <a:r>
              <a:rPr lang="en-US" sz="3000" dirty="0" smtClean="0">
                <a:solidFill>
                  <a:srgbClr val="B5D424"/>
                </a:solidFill>
                <a:latin typeface="Verdana"/>
                <a:cs typeface="Verdana"/>
              </a:rPr>
              <a:t>steered in the right direction</a:t>
            </a:r>
            <a:r>
              <a:rPr lang="en-US" sz="3000" dirty="0" smtClean="0">
                <a:latin typeface="Verdana"/>
                <a:cs typeface="Verdana"/>
              </a:rPr>
              <a:t> throughout the year. </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How are they related?</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3181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105276"/>
          </a:xfrm>
        </p:spPr>
        <p:txBody>
          <a:bodyPr>
            <a:normAutofit fontScale="92500" lnSpcReduction="20000"/>
          </a:bodyPr>
          <a:lstStyle/>
          <a:p>
            <a:pPr marL="285750" indent="-285750">
              <a:spcBef>
                <a:spcPts val="0"/>
              </a:spcBef>
              <a:buNone/>
            </a:pPr>
            <a:r>
              <a:rPr lang="en-US" dirty="0" smtClean="0">
                <a:latin typeface="Verdana"/>
                <a:cs typeface="Verdana"/>
              </a:rPr>
              <a:t>As a leader, you have more of an influence than you think. </a:t>
            </a:r>
            <a:endParaRPr lang="en-US" i="1" u="sng" dirty="0" smtClean="0">
              <a:latin typeface="Verdana"/>
              <a:cs typeface="Verdana"/>
            </a:endParaRPr>
          </a:p>
          <a:p>
            <a:r>
              <a:rPr lang="en-US" dirty="0" smtClean="0">
                <a:latin typeface="Verdana"/>
                <a:cs typeface="Verdana"/>
              </a:rPr>
              <a:t>For many club members, </a:t>
            </a:r>
            <a:r>
              <a:rPr lang="en-US" dirty="0" smtClean="0">
                <a:solidFill>
                  <a:srgbClr val="B5D424"/>
                </a:solidFill>
                <a:latin typeface="Verdana"/>
                <a:cs typeface="Verdana"/>
              </a:rPr>
              <a:t>you are their </a:t>
            </a:r>
            <a:r>
              <a:rPr lang="en-US" b="1" dirty="0" smtClean="0">
                <a:solidFill>
                  <a:srgbClr val="B5D424"/>
                </a:solidFill>
                <a:latin typeface="Verdana"/>
                <a:cs typeface="Verdana"/>
              </a:rPr>
              <a:t>motivation and example </a:t>
            </a:r>
            <a:r>
              <a:rPr lang="en-US" dirty="0" smtClean="0">
                <a:latin typeface="Verdana"/>
                <a:cs typeface="Verdana"/>
              </a:rPr>
              <a:t>of what a true leader is.</a:t>
            </a:r>
          </a:p>
          <a:p>
            <a:pPr lvl="1"/>
            <a:r>
              <a:rPr lang="en-US" dirty="0" smtClean="0">
                <a:latin typeface="Verdana"/>
                <a:cs typeface="Verdana"/>
              </a:rPr>
              <a:t>Lead by Example</a:t>
            </a:r>
          </a:p>
          <a:p>
            <a:r>
              <a:rPr lang="en-US" dirty="0" smtClean="0">
                <a:latin typeface="Verdana"/>
                <a:cs typeface="Verdana"/>
              </a:rPr>
              <a:t>You may never know what difference you made: but </a:t>
            </a:r>
            <a:r>
              <a:rPr lang="en-US" b="1" u="sng" dirty="0" smtClean="0">
                <a:solidFill>
                  <a:srgbClr val="B5D424"/>
                </a:solidFill>
                <a:latin typeface="Verdana"/>
                <a:cs typeface="Verdana"/>
              </a:rPr>
              <a:t>know that you made a difference</a:t>
            </a:r>
            <a:r>
              <a:rPr lang="en-US" dirty="0" smtClean="0">
                <a:latin typeface="Verdana"/>
                <a:cs typeface="Verdana"/>
              </a:rPr>
              <a:t>. Let others know this fact as well.</a:t>
            </a:r>
            <a:endParaRPr lang="en-US" sz="2800" dirty="0" smtClean="0">
              <a:latin typeface="Verdana"/>
              <a:cs typeface="Verdana"/>
            </a:endParaRP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The Face of a Leader</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49"/>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algn="ctr">
              <a:buNone/>
            </a:pPr>
            <a:r>
              <a:rPr lang="en-US" b="1" i="1" dirty="0" smtClean="0">
                <a:latin typeface="Verdana"/>
                <a:cs typeface="Verdana"/>
              </a:rPr>
              <a:t>	</a:t>
            </a:r>
          </a:p>
          <a:p>
            <a:pPr algn="ctr">
              <a:buNone/>
            </a:pPr>
            <a:endParaRPr lang="en-US" b="1" i="1" dirty="0" smtClean="0">
              <a:latin typeface="Verdana"/>
              <a:cs typeface="Verdana"/>
            </a:endParaRPr>
          </a:p>
          <a:p>
            <a:pPr algn="ctr">
              <a:buNone/>
            </a:pPr>
            <a:r>
              <a:rPr lang="en-US" b="1" i="1" dirty="0" smtClean="0">
                <a:latin typeface="Verdana"/>
                <a:cs typeface="Verdana"/>
              </a:rPr>
              <a:t>	These are just a few examples of impactful projects that can be put to use by a class or committee!</a:t>
            </a: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Putting it all to use</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1685925"/>
            <a:ext cx="8686801" cy="4440238"/>
          </a:xfrm>
        </p:spPr>
        <p:txBody>
          <a:bodyPr>
            <a:normAutofit/>
          </a:bodyPr>
          <a:lstStyle/>
          <a:p>
            <a:pPr marL="0" indent="0">
              <a:buNone/>
            </a:pPr>
            <a:r>
              <a:rPr lang="en-US" b="1" u="sng" dirty="0" smtClean="0">
                <a:solidFill>
                  <a:srgbClr val="B5D424"/>
                </a:solidFill>
                <a:latin typeface="Verdana"/>
                <a:cs typeface="Verdana"/>
              </a:rPr>
              <a:t>Special Olympics</a:t>
            </a:r>
          </a:p>
          <a:p>
            <a:pPr marL="0" indent="0">
              <a:buNone/>
            </a:pPr>
            <a:r>
              <a:rPr lang="en-US" dirty="0" smtClean="0">
                <a:latin typeface="Verdana"/>
                <a:cs typeface="Verdana"/>
              </a:rPr>
              <a:t>Volunteer at your local Special Olympics event as assistants, concession stand workers or cheerleaders! </a:t>
            </a:r>
          </a:p>
          <a:p>
            <a:r>
              <a:rPr lang="en-US" dirty="0" smtClean="0">
                <a:latin typeface="Verdana"/>
                <a:cs typeface="Verdana"/>
              </a:rPr>
              <a:t>Don’t have an event in your community?  Visit </a:t>
            </a:r>
            <a:r>
              <a:rPr lang="en-US" i="1" u="sng" dirty="0" err="1" smtClean="0">
                <a:latin typeface="Verdana"/>
                <a:cs typeface="Verdana"/>
              </a:rPr>
              <a:t>www.specialolympics.org</a:t>
            </a:r>
            <a:r>
              <a:rPr lang="en-US" i="1" u="sng" dirty="0" smtClean="0">
                <a:latin typeface="Verdana"/>
                <a:cs typeface="Verdana"/>
              </a:rPr>
              <a:t> </a:t>
            </a:r>
            <a:r>
              <a:rPr lang="en-US" dirty="0" smtClean="0">
                <a:latin typeface="Verdana"/>
                <a:cs typeface="Verdana"/>
              </a:rPr>
              <a:t>to learn how you can plan one.</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pitchFamily="34" charset="0"/>
              </a:rPr>
              <a:t>Meaningful projects</a:t>
            </a:r>
            <a:endParaRPr lang="en-US" sz="4000" dirty="0">
              <a:latin typeface="Century Gothic" pitchFamily="34" charset="0"/>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marL="0" indent="0">
              <a:buNone/>
            </a:pPr>
            <a:r>
              <a:rPr lang="en-US" b="1" u="sng" dirty="0" smtClean="0">
                <a:solidFill>
                  <a:srgbClr val="B5D424"/>
                </a:solidFill>
                <a:latin typeface="Verdana"/>
                <a:cs typeface="Verdana"/>
              </a:rPr>
              <a:t>Variety shows </a:t>
            </a:r>
          </a:p>
          <a:p>
            <a:r>
              <a:rPr lang="en-US" dirty="0" smtClean="0">
                <a:latin typeface="Verdana"/>
                <a:cs typeface="Verdana"/>
              </a:rPr>
              <a:t>Brighten the days of residents at local nursing homes, orphanages, hospitals, senior centers, etc. by hosting a youth variety show for all to enjoy. </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pitchFamily="34" charset="0"/>
              </a:rPr>
              <a:t>Meaningful Projects</a:t>
            </a:r>
            <a:endParaRPr lang="en-US" sz="4000" dirty="0">
              <a:latin typeface="Century Gothic" pitchFamily="34" charset="0"/>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marL="0" indent="0">
              <a:buNone/>
            </a:pPr>
            <a:r>
              <a:rPr lang="en-US" b="1" u="sng" dirty="0" smtClean="0">
                <a:solidFill>
                  <a:srgbClr val="B5D424"/>
                </a:solidFill>
                <a:latin typeface="Verdana"/>
                <a:cs typeface="Verdana"/>
              </a:rPr>
              <a:t>Tutor time!</a:t>
            </a:r>
          </a:p>
          <a:p>
            <a:pPr marL="0" indent="0">
              <a:buNone/>
            </a:pPr>
            <a:r>
              <a:rPr lang="en-US" dirty="0" smtClean="0">
                <a:latin typeface="Verdana"/>
                <a:cs typeface="Verdana"/>
              </a:rPr>
              <a:t>Volunteer at a local elementary school to tutor the students there. Visit the after school programs or late busses and spend some time helping students </a:t>
            </a:r>
            <a:r>
              <a:rPr lang="en-US" dirty="0" smtClean="0">
                <a:solidFill>
                  <a:srgbClr val="022453"/>
                </a:solidFill>
                <a:latin typeface="Verdana"/>
                <a:cs typeface="Verdana"/>
              </a:rPr>
              <a:t>finish work</a:t>
            </a:r>
            <a:r>
              <a:rPr lang="en-US" dirty="0" smtClean="0">
                <a:latin typeface="Verdana"/>
                <a:cs typeface="Verdana"/>
              </a:rPr>
              <a:t>, </a:t>
            </a:r>
            <a:r>
              <a:rPr lang="en-US" dirty="0" smtClean="0">
                <a:solidFill>
                  <a:srgbClr val="022453"/>
                </a:solidFill>
                <a:latin typeface="Verdana"/>
                <a:cs typeface="Verdana"/>
              </a:rPr>
              <a:t>prepare</a:t>
            </a:r>
            <a:r>
              <a:rPr lang="en-US" dirty="0" smtClean="0">
                <a:latin typeface="Verdana"/>
                <a:cs typeface="Verdana"/>
              </a:rPr>
              <a:t> for tests and gear up for a successful future.</a:t>
            </a: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pitchFamily="34" charset="0"/>
              </a:rPr>
              <a:t>Meaningful Projects</a:t>
            </a:r>
            <a:endParaRPr lang="en-US" sz="4000" dirty="0">
              <a:latin typeface="Century Gothic" pitchFamily="34" charset="0"/>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marL="0" indent="0">
              <a:buNone/>
            </a:pPr>
            <a:r>
              <a:rPr lang="en-US" b="1" u="sng" dirty="0" smtClean="0">
                <a:solidFill>
                  <a:srgbClr val="B5D424"/>
                </a:solidFill>
                <a:latin typeface="Verdana"/>
                <a:cs typeface="Verdana"/>
              </a:rPr>
              <a:t>Food Drives</a:t>
            </a:r>
          </a:p>
          <a:p>
            <a:pPr marL="0" indent="0">
              <a:buNone/>
            </a:pPr>
            <a:r>
              <a:rPr lang="en-US" dirty="0" smtClean="0">
                <a:latin typeface="Verdana"/>
                <a:cs typeface="Verdana"/>
              </a:rPr>
              <a:t>Locate a food bank in your community. Call your local city or county office and ask where the nearest food bank is located, or use </a:t>
            </a:r>
            <a:r>
              <a:rPr lang="en-US" dirty="0" smtClean="0">
                <a:solidFill>
                  <a:srgbClr val="B5D424"/>
                </a:solidFill>
                <a:latin typeface="Verdana"/>
                <a:cs typeface="Verdana"/>
                <a:hlinkClick r:id="rId3" action="ppaction://hlinkfile"/>
              </a:rPr>
              <a:t>Feeding America’s</a:t>
            </a:r>
            <a:r>
              <a:rPr lang="en-US" dirty="0" smtClean="0">
                <a:solidFill>
                  <a:srgbClr val="B5D424"/>
                </a:solidFill>
                <a:latin typeface="Verdana"/>
                <a:cs typeface="Verdana"/>
              </a:rPr>
              <a:t> </a:t>
            </a:r>
            <a:r>
              <a:rPr lang="en-US" dirty="0" smtClean="0">
                <a:latin typeface="Verdana"/>
                <a:cs typeface="Verdana"/>
              </a:rPr>
              <a:t>online directory at </a:t>
            </a:r>
            <a:r>
              <a:rPr lang="en-US" dirty="0" err="1" smtClean="0">
                <a:latin typeface="Verdana"/>
                <a:cs typeface="Verdana"/>
              </a:rPr>
              <a:t>www.feedingamerica.org</a:t>
            </a:r>
            <a:r>
              <a:rPr lang="en-US" dirty="0" smtClean="0">
                <a:latin typeface="Verdana"/>
                <a:cs typeface="Verdana"/>
              </a:rPr>
              <a:t>.</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pitchFamily="34" charset="0"/>
              </a:rPr>
              <a:t>Meaningful Projects</a:t>
            </a:r>
            <a:endParaRPr lang="en-US" sz="4000" dirty="0">
              <a:latin typeface="Century Gothic" pitchFamily="34" charset="0"/>
            </a:endParaRPr>
          </a:p>
        </p:txBody>
      </p:sp>
      <p:pic>
        <p:nvPicPr>
          <p:cNvPr id="5" name="Picture 4"/>
          <p:cNvPicPr>
            <a:picLocks noChangeAspect="1" noChangeArrowheads="1"/>
          </p:cNvPicPr>
          <p:nvPr/>
        </p:nvPicPr>
        <p:blipFill>
          <a:blip r:embed="rId4"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pitchFamily="34" charset="0"/>
              </a:rPr>
              <a:t>Governor’s Project</a:t>
            </a:r>
            <a:endParaRPr lang="en-US" sz="4000" dirty="0">
              <a:latin typeface="Century Gothic" pitchFamily="34" charset="0"/>
            </a:endParaRPr>
          </a:p>
        </p:txBody>
      </p:sp>
      <p:pic>
        <p:nvPicPr>
          <p:cNvPr id="3" name="Picture 2"/>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07999" y="2241602"/>
            <a:ext cx="7738534" cy="2554545"/>
          </a:xfrm>
          <a:prstGeom prst="rect">
            <a:avLst/>
          </a:prstGeom>
          <a:noFill/>
        </p:spPr>
        <p:txBody>
          <a:bodyPr wrap="square" rtlCol="0">
            <a:spAutoFit/>
          </a:bodyPr>
          <a:lstStyle/>
          <a:p>
            <a:r>
              <a:rPr lang="en-US" sz="3200" b="1" u="sng" dirty="0" smtClean="0">
                <a:solidFill>
                  <a:srgbClr val="B5D424"/>
                </a:solidFill>
                <a:latin typeface="Verdana" pitchFamily="34" charset="0"/>
                <a:ea typeface="Verdana" pitchFamily="34" charset="0"/>
                <a:cs typeface="Verdana" pitchFamily="34" charset="0"/>
              </a:rPr>
              <a:t>Key Goes Green</a:t>
            </a:r>
          </a:p>
          <a:p>
            <a:endParaRPr lang="en-US" sz="3200" b="1" u="sng" dirty="0" smtClean="0">
              <a:solidFill>
                <a:srgbClr val="B5D424"/>
              </a:solidFill>
              <a:latin typeface="Verdana" pitchFamily="34" charset="0"/>
              <a:ea typeface="Verdana" pitchFamily="34" charset="0"/>
              <a:cs typeface="Verdana" pitchFamily="34" charset="0"/>
            </a:endParaRPr>
          </a:p>
          <a:p>
            <a:pPr>
              <a:buFontTx/>
              <a:buChar char="-"/>
            </a:pPr>
            <a:r>
              <a:rPr lang="en-US" sz="3200" dirty="0" smtClean="0">
                <a:latin typeface="Verdana" pitchFamily="34" charset="0"/>
                <a:ea typeface="Verdana" pitchFamily="34" charset="0"/>
                <a:cs typeface="Verdana" pitchFamily="34" charset="0"/>
              </a:rPr>
              <a:t> Project started by Governor Shane</a:t>
            </a:r>
          </a:p>
          <a:p>
            <a:pPr>
              <a:buFontTx/>
              <a:buChar char="-"/>
            </a:pPr>
            <a:r>
              <a:rPr lang="en-US" sz="3200" dirty="0" smtClean="0">
                <a:latin typeface="Verdana" pitchFamily="34" charset="0"/>
                <a:ea typeface="Verdana" pitchFamily="34" charset="0"/>
                <a:cs typeface="Verdana" pitchFamily="34" charset="0"/>
              </a:rPr>
              <a:t> Involves everything environmental</a:t>
            </a:r>
          </a:p>
          <a:p>
            <a:endParaRPr lang="en-US" sz="3200" dirty="0" smtClean="0">
              <a:latin typeface="Verdana" pitchFamily="34" charset="0"/>
              <a:ea typeface="Verdana" pitchFamily="34" charset="0"/>
              <a:cs typeface="Verdan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pitchFamily="34" charset="0"/>
              </a:rPr>
              <a:t>Governor’s Project</a:t>
            </a:r>
            <a:endParaRPr lang="en-US" sz="4000" dirty="0">
              <a:latin typeface="Century Gothic" pitchFamily="34" charset="0"/>
            </a:endParaRPr>
          </a:p>
        </p:txBody>
      </p:sp>
      <p:pic>
        <p:nvPicPr>
          <p:cNvPr id="3" name="Picture 2"/>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94266" y="2048933"/>
            <a:ext cx="7586134" cy="2554545"/>
          </a:xfrm>
          <a:prstGeom prst="rect">
            <a:avLst/>
          </a:prstGeom>
          <a:noFill/>
        </p:spPr>
        <p:txBody>
          <a:bodyPr wrap="square" rtlCol="0">
            <a:spAutoFit/>
          </a:bodyPr>
          <a:lstStyle/>
          <a:p>
            <a:r>
              <a:rPr lang="en-US" sz="3200" b="1" u="sng" dirty="0" smtClean="0">
                <a:solidFill>
                  <a:srgbClr val="B5D424"/>
                </a:solidFill>
                <a:latin typeface="Verdana" pitchFamily="34" charset="0"/>
                <a:ea typeface="Verdana" pitchFamily="34" charset="0"/>
                <a:cs typeface="Verdana" pitchFamily="34" charset="0"/>
              </a:rPr>
              <a:t>How does this apply to your position?</a:t>
            </a:r>
          </a:p>
          <a:p>
            <a:r>
              <a:rPr lang="en-US" sz="3200" dirty="0" smtClean="0">
                <a:latin typeface="Verdana" pitchFamily="34" charset="0"/>
                <a:ea typeface="Verdana" pitchFamily="34" charset="0"/>
                <a:cs typeface="Verdana" pitchFamily="34" charset="0"/>
              </a:rPr>
              <a:t>- You can do class competitions for who does the best Governor’s </a:t>
            </a:r>
            <a:br>
              <a:rPr lang="en-US" sz="3200" dirty="0" smtClean="0">
                <a:latin typeface="Verdana" pitchFamily="34" charset="0"/>
                <a:ea typeface="Verdana" pitchFamily="34" charset="0"/>
                <a:cs typeface="Verdana" pitchFamily="34" charset="0"/>
              </a:rPr>
            </a:br>
            <a:r>
              <a:rPr lang="en-US" sz="3200" dirty="0" smtClean="0">
                <a:latin typeface="Verdana" pitchFamily="34" charset="0"/>
                <a:ea typeface="Verdana" pitchFamily="34" charset="0"/>
                <a:cs typeface="Verdana" pitchFamily="34" charset="0"/>
              </a:rPr>
              <a:t>Project</a:t>
            </a:r>
            <a:endParaRPr lang="en-US" sz="3200" dirty="0">
              <a:latin typeface="Verdana" pitchFamily="34" charset="0"/>
              <a:ea typeface="Verdana" pitchFamily="34" charset="0"/>
              <a:cs typeface="Verdan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440238"/>
          </a:xfrm>
        </p:spPr>
        <p:txBody>
          <a:bodyPr/>
          <a:lstStyle/>
          <a:p>
            <a:pPr algn="ctr">
              <a:buNone/>
            </a:pPr>
            <a:endParaRPr lang="en-US" b="1" i="1" dirty="0" smtClean="0">
              <a:latin typeface="Verdana"/>
              <a:cs typeface="Verdana"/>
            </a:endParaRPr>
          </a:p>
          <a:p>
            <a:pPr algn="ctr">
              <a:buNone/>
            </a:pPr>
            <a:r>
              <a:rPr lang="en-US" b="1" i="1" dirty="0" smtClean="0">
                <a:latin typeface="Verdana"/>
                <a:cs typeface="Verdana"/>
              </a:rPr>
              <a:t>Feel </a:t>
            </a:r>
            <a:r>
              <a:rPr lang="en-US" b="1" i="1" dirty="0" smtClean="0">
                <a:solidFill>
                  <a:srgbClr val="B5D424"/>
                </a:solidFill>
                <a:latin typeface="Verdana"/>
                <a:cs typeface="Verdana"/>
              </a:rPr>
              <a:t>absolutely welcome </a:t>
            </a:r>
            <a:r>
              <a:rPr lang="en-US" b="1" i="1" dirty="0" smtClean="0">
                <a:latin typeface="Verdana"/>
                <a:cs typeface="Verdana"/>
              </a:rPr>
              <a:t>to communicate your questions, concerns, opinions, or ideas!</a:t>
            </a:r>
          </a:p>
          <a:p>
            <a:pPr algn="ctr">
              <a:buNone/>
            </a:pPr>
            <a:endParaRPr lang="en-US" b="1" i="1" dirty="0" smtClean="0">
              <a:latin typeface="Verdana"/>
              <a:cs typeface="Verdana"/>
            </a:endParaRPr>
          </a:p>
          <a:p>
            <a:pPr algn="ctr">
              <a:buNone/>
            </a:pPr>
            <a:r>
              <a:rPr lang="en-US" b="1" i="1" dirty="0" smtClean="0">
                <a:latin typeface="Verdana"/>
                <a:cs typeface="Verdana"/>
              </a:rPr>
              <a:t>(How members should feel at all times!)</a:t>
            </a:r>
            <a:endParaRPr lang="en-US" b="1" i="1" dirty="0">
              <a:latin typeface="Verdana"/>
              <a:cs typeface="Verdana"/>
            </a:endParaRP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Questions?</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45720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2548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4054475"/>
          </a:xfrm>
        </p:spPr>
        <p:txBody>
          <a:bodyPr>
            <a:normAutofit lnSpcReduction="10000"/>
          </a:bodyPr>
          <a:lstStyle/>
          <a:p>
            <a:pPr>
              <a:buNone/>
            </a:pPr>
            <a:r>
              <a:rPr lang="en-US" sz="2400" dirty="0" smtClean="0">
                <a:latin typeface="Verdana"/>
                <a:cs typeface="Verdana"/>
              </a:rPr>
              <a:t>A committee is a group of </a:t>
            </a:r>
            <a:r>
              <a:rPr lang="en-US" sz="2400" dirty="0" smtClean="0">
                <a:solidFill>
                  <a:srgbClr val="B5D424"/>
                </a:solidFill>
                <a:latin typeface="Verdana"/>
                <a:cs typeface="Verdana"/>
              </a:rPr>
              <a:t>dedicated Key Clubbers working together towards a common goal</a:t>
            </a:r>
            <a:r>
              <a:rPr lang="en-US" sz="2400" dirty="0" smtClean="0">
                <a:latin typeface="Verdana"/>
                <a:cs typeface="Verdana"/>
              </a:rPr>
              <a:t>. </a:t>
            </a:r>
          </a:p>
          <a:p>
            <a:pPr>
              <a:buNone/>
            </a:pPr>
            <a:endParaRPr lang="en-US" sz="2400" dirty="0" smtClean="0">
              <a:latin typeface="Verdana"/>
              <a:cs typeface="Verdana"/>
            </a:endParaRPr>
          </a:p>
          <a:p>
            <a:r>
              <a:rPr lang="en-US" sz="2400" dirty="0" smtClean="0">
                <a:latin typeface="Verdana"/>
                <a:cs typeface="Verdana"/>
              </a:rPr>
              <a:t>Committees work with club officers and can be utilized in clubs for a variety of reasons.</a:t>
            </a:r>
          </a:p>
          <a:p>
            <a:pPr lvl="1"/>
            <a:r>
              <a:rPr lang="en-US" sz="2000" dirty="0" smtClean="0">
                <a:latin typeface="Verdana"/>
                <a:cs typeface="Verdana"/>
              </a:rPr>
              <a:t>To get a huge </a:t>
            </a:r>
            <a:r>
              <a:rPr lang="en-US" sz="2000" dirty="0" smtClean="0">
                <a:solidFill>
                  <a:srgbClr val="B5D424"/>
                </a:solidFill>
                <a:latin typeface="Verdana"/>
                <a:cs typeface="Verdana"/>
              </a:rPr>
              <a:t>project organized</a:t>
            </a:r>
          </a:p>
          <a:p>
            <a:pPr lvl="1"/>
            <a:r>
              <a:rPr lang="en-US" sz="2000" dirty="0" smtClean="0">
                <a:latin typeface="Verdana"/>
                <a:cs typeface="Verdana"/>
              </a:rPr>
              <a:t>To </a:t>
            </a:r>
            <a:r>
              <a:rPr lang="en-US" sz="2000" dirty="0" smtClean="0">
                <a:solidFill>
                  <a:srgbClr val="B5D424"/>
                </a:solidFill>
                <a:latin typeface="Verdana"/>
                <a:cs typeface="Verdana"/>
              </a:rPr>
              <a:t>plan</a:t>
            </a:r>
            <a:r>
              <a:rPr lang="en-US" sz="2000" dirty="0" smtClean="0">
                <a:latin typeface="Verdana"/>
                <a:cs typeface="Verdana"/>
              </a:rPr>
              <a:t> fundraisers</a:t>
            </a:r>
          </a:p>
          <a:p>
            <a:pPr lvl="1"/>
            <a:r>
              <a:rPr lang="en-US" sz="2000" dirty="0" smtClean="0">
                <a:latin typeface="Verdana"/>
                <a:cs typeface="Verdana"/>
              </a:rPr>
              <a:t>To </a:t>
            </a:r>
            <a:r>
              <a:rPr lang="en-US" sz="2000" dirty="0" smtClean="0">
                <a:solidFill>
                  <a:srgbClr val="B5D424"/>
                </a:solidFill>
                <a:latin typeface="Verdana"/>
                <a:cs typeface="Verdana"/>
              </a:rPr>
              <a:t>increase membership</a:t>
            </a:r>
          </a:p>
          <a:p>
            <a:pPr lvl="1"/>
            <a:r>
              <a:rPr lang="en-US" sz="2000" dirty="0" smtClean="0">
                <a:latin typeface="Verdana"/>
                <a:cs typeface="Verdana"/>
              </a:rPr>
              <a:t>To plan club </a:t>
            </a:r>
            <a:r>
              <a:rPr lang="en-US" sz="2000" dirty="0" smtClean="0">
                <a:solidFill>
                  <a:srgbClr val="B5D424"/>
                </a:solidFill>
                <a:latin typeface="Verdana"/>
                <a:cs typeface="Verdana"/>
              </a:rPr>
              <a:t>socials</a:t>
            </a:r>
          </a:p>
          <a:p>
            <a:pPr lvl="1">
              <a:spcBef>
                <a:spcPts val="0"/>
              </a:spcBef>
            </a:pPr>
            <a:endParaRPr lang="en-US" sz="2000" dirty="0" smtClean="0">
              <a:latin typeface="Verdana"/>
              <a:cs typeface="Verdana"/>
            </a:endParaRPr>
          </a:p>
          <a:p>
            <a:pPr lvl="1">
              <a:spcBef>
                <a:spcPts val="0"/>
              </a:spcBef>
              <a:buNone/>
            </a:pPr>
            <a:r>
              <a:rPr lang="en-US" sz="2000" b="1" i="1" u="sng" dirty="0" smtClean="0">
                <a:latin typeface="Verdana"/>
                <a:cs typeface="Verdana"/>
              </a:rPr>
              <a:t>Classes of Key Clubbers can function the same way!</a:t>
            </a:r>
            <a:endParaRPr lang="en-US" sz="2000" dirty="0" smtClean="0">
              <a:latin typeface="Verdana"/>
              <a:cs typeface="Verdana"/>
            </a:endParaRP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What is a committee?</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203036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85925"/>
            <a:ext cx="8229600" cy="3665008"/>
          </a:xfrm>
        </p:spPr>
        <p:txBody>
          <a:bodyPr>
            <a:normAutofit fontScale="92500" lnSpcReduction="20000"/>
          </a:bodyPr>
          <a:lstStyle/>
          <a:p>
            <a:pPr>
              <a:spcBef>
                <a:spcPts val="600"/>
              </a:spcBef>
              <a:spcAft>
                <a:spcPts val="0"/>
              </a:spcAft>
            </a:pPr>
            <a:r>
              <a:rPr lang="en-US" dirty="0" smtClean="0">
                <a:latin typeface="Verdana"/>
                <a:cs typeface="Verdana"/>
              </a:rPr>
              <a:t>Committees are formed around a </a:t>
            </a:r>
            <a:r>
              <a:rPr lang="en-US" dirty="0" smtClean="0">
                <a:solidFill>
                  <a:srgbClr val="B5D424"/>
                </a:solidFill>
                <a:latin typeface="Verdana"/>
                <a:cs typeface="Verdana"/>
              </a:rPr>
              <a:t>certain goal or project</a:t>
            </a:r>
            <a:r>
              <a:rPr lang="en-US" dirty="0" smtClean="0">
                <a:latin typeface="Verdana"/>
                <a:cs typeface="Verdana"/>
              </a:rPr>
              <a:t>, and work to bring it success!</a:t>
            </a:r>
          </a:p>
          <a:p>
            <a:pPr>
              <a:spcBef>
                <a:spcPts val="600"/>
              </a:spcBef>
              <a:spcAft>
                <a:spcPts val="0"/>
              </a:spcAft>
            </a:pPr>
            <a:endParaRPr lang="en-US" dirty="0" smtClean="0">
              <a:latin typeface="Verdana"/>
              <a:cs typeface="Verdana"/>
            </a:endParaRPr>
          </a:p>
          <a:p>
            <a:pPr>
              <a:spcBef>
                <a:spcPts val="600"/>
              </a:spcBef>
              <a:spcAft>
                <a:spcPts val="0"/>
              </a:spcAft>
            </a:pPr>
            <a:r>
              <a:rPr lang="en-US" dirty="0" smtClean="0">
                <a:latin typeface="Verdana"/>
                <a:cs typeface="Verdana"/>
              </a:rPr>
              <a:t>Each committee should have a </a:t>
            </a:r>
            <a:r>
              <a:rPr lang="en-US" b="1" u="sng" dirty="0" smtClean="0">
                <a:solidFill>
                  <a:srgbClr val="B5D424"/>
                </a:solidFill>
                <a:latin typeface="Verdana"/>
                <a:cs typeface="Verdana"/>
              </a:rPr>
              <a:t>Committee Chair </a:t>
            </a:r>
            <a:r>
              <a:rPr lang="en-US" dirty="0" smtClean="0">
                <a:latin typeface="Verdana"/>
                <a:cs typeface="Verdana"/>
              </a:rPr>
              <a:t>who is in charge of seeing that the </a:t>
            </a:r>
            <a:r>
              <a:rPr lang="en-US" dirty="0" smtClean="0">
                <a:solidFill>
                  <a:srgbClr val="B5D424"/>
                </a:solidFill>
                <a:latin typeface="Verdana"/>
                <a:cs typeface="Verdana"/>
              </a:rPr>
              <a:t>goals</a:t>
            </a:r>
            <a:r>
              <a:rPr lang="en-US" dirty="0" smtClean="0">
                <a:latin typeface="Verdana"/>
                <a:cs typeface="Verdana"/>
              </a:rPr>
              <a:t> of the committee are met and can </a:t>
            </a:r>
            <a:r>
              <a:rPr lang="en-US" dirty="0" smtClean="0">
                <a:solidFill>
                  <a:srgbClr val="B5D424"/>
                </a:solidFill>
                <a:latin typeface="Verdana"/>
                <a:cs typeface="Verdana"/>
              </a:rPr>
              <a:t>report to club </a:t>
            </a:r>
            <a:r>
              <a:rPr lang="en-US" dirty="0" smtClean="0">
                <a:latin typeface="Verdana"/>
                <a:cs typeface="Verdana"/>
              </a:rPr>
              <a:t>officers of their progress. </a:t>
            </a:r>
            <a:endParaRPr lang="en-US" sz="2800" dirty="0" smtClean="0">
              <a:latin typeface="Verdana"/>
              <a:cs typeface="Verdana"/>
            </a:endParaRP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How Committees Function</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95182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30400"/>
            <a:ext cx="8229600" cy="3885142"/>
          </a:xfrm>
        </p:spPr>
        <p:txBody>
          <a:bodyPr>
            <a:normAutofit fontScale="85000" lnSpcReduction="20000"/>
          </a:bodyPr>
          <a:lstStyle/>
          <a:p>
            <a:pPr marL="0" indent="0">
              <a:buNone/>
            </a:pPr>
            <a:r>
              <a:rPr lang="en-US" sz="3600" dirty="0" smtClean="0">
                <a:latin typeface="Verdana"/>
                <a:cs typeface="Verdana"/>
              </a:rPr>
              <a:t>Anything your club needs!</a:t>
            </a:r>
          </a:p>
          <a:p>
            <a:r>
              <a:rPr lang="en-US" sz="2800" dirty="0" smtClean="0">
                <a:latin typeface="Verdana"/>
                <a:cs typeface="Verdana"/>
              </a:rPr>
              <a:t>Committees can be formed to fulfill </a:t>
            </a:r>
            <a:r>
              <a:rPr lang="en-US" sz="2800" i="1" dirty="0" smtClean="0">
                <a:solidFill>
                  <a:srgbClr val="B5D424"/>
                </a:solidFill>
                <a:latin typeface="Verdana"/>
                <a:cs typeface="Verdana"/>
              </a:rPr>
              <a:t>any </a:t>
            </a:r>
            <a:r>
              <a:rPr lang="en-US" sz="2800" dirty="0" smtClean="0">
                <a:solidFill>
                  <a:srgbClr val="B5D424"/>
                </a:solidFill>
                <a:latin typeface="Verdana"/>
                <a:cs typeface="Verdana"/>
              </a:rPr>
              <a:t>long or short term</a:t>
            </a:r>
            <a:r>
              <a:rPr lang="en-US" sz="2800" i="1" dirty="0" smtClean="0">
                <a:solidFill>
                  <a:srgbClr val="B5D424"/>
                </a:solidFill>
                <a:latin typeface="Verdana"/>
                <a:cs typeface="Verdana"/>
              </a:rPr>
              <a:t> </a:t>
            </a:r>
            <a:r>
              <a:rPr lang="en-US" sz="2800" dirty="0" smtClean="0">
                <a:solidFill>
                  <a:srgbClr val="B5D424"/>
                </a:solidFill>
                <a:latin typeface="Verdana"/>
                <a:cs typeface="Verdana"/>
              </a:rPr>
              <a:t>need </a:t>
            </a:r>
            <a:r>
              <a:rPr lang="en-US" sz="2800" dirty="0" smtClean="0">
                <a:latin typeface="Verdana"/>
                <a:cs typeface="Verdana"/>
              </a:rPr>
              <a:t>within the club</a:t>
            </a:r>
          </a:p>
          <a:p>
            <a:endParaRPr lang="en-US" sz="2800" dirty="0">
              <a:latin typeface="Verdana"/>
              <a:cs typeface="Verdana"/>
            </a:endParaRPr>
          </a:p>
          <a:p>
            <a:pPr marL="0" indent="0">
              <a:buNone/>
            </a:pPr>
            <a:r>
              <a:rPr lang="en-US" sz="2800" dirty="0" smtClean="0">
                <a:latin typeface="Verdana"/>
                <a:cs typeface="Verdana"/>
              </a:rPr>
              <a:t>However, Key Club International recommends that each club have </a:t>
            </a:r>
            <a:r>
              <a:rPr lang="en-US" sz="2800" b="1" i="1" dirty="0" smtClean="0">
                <a:solidFill>
                  <a:srgbClr val="B5D424"/>
                </a:solidFill>
                <a:latin typeface="Verdana"/>
                <a:cs typeface="Verdana"/>
              </a:rPr>
              <a:t>at least </a:t>
            </a:r>
            <a:r>
              <a:rPr lang="en-US" sz="2800" dirty="0" smtClean="0">
                <a:latin typeface="Verdana"/>
                <a:cs typeface="Verdana"/>
              </a:rPr>
              <a:t>the following:</a:t>
            </a:r>
          </a:p>
          <a:p>
            <a:pPr lvl="1"/>
            <a:r>
              <a:rPr lang="en-US" sz="2400" dirty="0" smtClean="0">
                <a:latin typeface="Verdana"/>
                <a:cs typeface="Verdana"/>
              </a:rPr>
              <a:t>Public Relations</a:t>
            </a:r>
          </a:p>
          <a:p>
            <a:pPr lvl="1"/>
            <a:r>
              <a:rPr lang="en-US" sz="2400" dirty="0" smtClean="0">
                <a:latin typeface="Verdana"/>
                <a:cs typeface="Verdana"/>
              </a:rPr>
              <a:t>Fundraising</a:t>
            </a:r>
          </a:p>
          <a:p>
            <a:pPr lvl="1"/>
            <a:r>
              <a:rPr lang="en-US" sz="2400" dirty="0" smtClean="0">
                <a:latin typeface="Verdana"/>
                <a:cs typeface="Verdana"/>
              </a:rPr>
              <a:t>Projects</a:t>
            </a:r>
          </a:p>
          <a:p>
            <a:pPr lvl="1"/>
            <a:r>
              <a:rPr lang="en-US" sz="2400" dirty="0" smtClean="0">
                <a:latin typeface="Verdana"/>
                <a:cs typeface="Verdana"/>
              </a:rPr>
              <a:t>Membership</a:t>
            </a:r>
          </a:p>
          <a:p>
            <a:pPr lvl="1"/>
            <a:r>
              <a:rPr lang="en-US" sz="2400" dirty="0" smtClean="0">
                <a:latin typeface="Verdana"/>
                <a:cs typeface="Verdana"/>
              </a:rPr>
              <a:t>Major Emphasis/Governor’s Project</a:t>
            </a:r>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What Committees Should </a:t>
            </a:r>
            <a:r>
              <a:rPr lang="en-US" sz="4000" dirty="0">
                <a:latin typeface="Century Gothic"/>
                <a:cs typeface="Century Gothic"/>
              </a:rPr>
              <a:t>W</a:t>
            </a:r>
            <a:r>
              <a:rPr lang="en-US" sz="4000" dirty="0" smtClean="0">
                <a:latin typeface="Century Gothic"/>
                <a:cs typeface="Century Gothic"/>
              </a:rPr>
              <a:t>e Have?</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962169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Breakdown </a:t>
            </a:r>
            <a:endParaRPr lang="en-US" dirty="0"/>
          </a:p>
        </p:txBody>
      </p:sp>
      <p:sp>
        <p:nvSpPr>
          <p:cNvPr id="3" name="Content Placeholder 2"/>
          <p:cNvSpPr>
            <a:spLocks noGrp="1"/>
          </p:cNvSpPr>
          <p:nvPr>
            <p:ph idx="1"/>
          </p:nvPr>
        </p:nvSpPr>
        <p:spPr>
          <a:xfrm>
            <a:off x="457200" y="1685925"/>
            <a:ext cx="8229600" cy="4173008"/>
          </a:xfrm>
        </p:spPr>
        <p:txBody>
          <a:bodyPr>
            <a:normAutofit lnSpcReduction="10000"/>
          </a:bodyPr>
          <a:lstStyle/>
          <a:p>
            <a:pPr marL="0" indent="0">
              <a:buNone/>
            </a:pPr>
            <a:r>
              <a:rPr lang="en-US" b="1" u="sng" dirty="0" smtClean="0">
                <a:solidFill>
                  <a:srgbClr val="B5D424"/>
                </a:solidFill>
                <a:latin typeface="Verdana"/>
                <a:cs typeface="Verdana"/>
              </a:rPr>
              <a:t>Public Relations</a:t>
            </a:r>
          </a:p>
          <a:p>
            <a:pPr marL="0" indent="0">
              <a:buNone/>
            </a:pPr>
            <a:r>
              <a:rPr lang="en-US" dirty="0" smtClean="0">
                <a:latin typeface="Verdana"/>
                <a:cs typeface="Verdana"/>
              </a:rPr>
              <a:t>This committee would assist to create and maintain “the face” of your club around your school and community.</a:t>
            </a:r>
          </a:p>
          <a:p>
            <a:r>
              <a:rPr lang="en-US" dirty="0" smtClean="0">
                <a:latin typeface="Verdana"/>
                <a:cs typeface="Verdana"/>
              </a:rPr>
              <a:t>Duties:</a:t>
            </a:r>
          </a:p>
          <a:p>
            <a:pPr lvl="1"/>
            <a:r>
              <a:rPr lang="en-US" dirty="0" smtClean="0">
                <a:latin typeface="Verdana"/>
                <a:cs typeface="Verdana"/>
              </a:rPr>
              <a:t>Take Pictures</a:t>
            </a:r>
          </a:p>
          <a:p>
            <a:pPr lvl="1"/>
            <a:r>
              <a:rPr lang="en-US" dirty="0" smtClean="0">
                <a:latin typeface="Verdana"/>
                <a:cs typeface="Verdana"/>
              </a:rPr>
              <a:t>Write and submit articles</a:t>
            </a:r>
          </a:p>
          <a:p>
            <a:pPr lvl="1"/>
            <a:r>
              <a:rPr lang="en-US" dirty="0" smtClean="0">
                <a:latin typeface="Verdana"/>
                <a:cs typeface="Verdana"/>
              </a:rPr>
              <a:t>Compete DCON projects</a:t>
            </a: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Committee Breakdown </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20634769">
            <a:off x="6006891" y="3487438"/>
            <a:ext cx="1427199" cy="1569660"/>
          </a:xfrm>
          <a:prstGeom prst="rect">
            <a:avLst/>
          </a:prstGeom>
          <a:noFill/>
        </p:spPr>
        <p:txBody>
          <a:bodyPr wrap="square" rtlCol="0">
            <a:spAutoFit/>
          </a:bodyPr>
          <a:lstStyle/>
          <a:p>
            <a:r>
              <a:rPr lang="en-US" sz="9600" dirty="0"/>
              <a:t>📷</a:t>
            </a:r>
          </a:p>
        </p:txBody>
      </p:sp>
      <p:sp>
        <p:nvSpPr>
          <p:cNvPr id="8" name="TextBox 7"/>
          <p:cNvSpPr txBox="1"/>
          <p:nvPr/>
        </p:nvSpPr>
        <p:spPr>
          <a:xfrm rot="852859">
            <a:off x="7525612" y="4412631"/>
            <a:ext cx="1599873" cy="1569660"/>
          </a:xfrm>
          <a:prstGeom prst="rect">
            <a:avLst/>
          </a:prstGeom>
          <a:noFill/>
        </p:spPr>
        <p:txBody>
          <a:bodyPr wrap="square" rtlCol="0">
            <a:spAutoFit/>
          </a:bodyPr>
          <a:lstStyle/>
          <a:p>
            <a:r>
              <a:rPr lang="en-US" sz="9600" dirty="0"/>
              <a:t>📇 </a:t>
            </a:r>
          </a:p>
        </p:txBody>
      </p:sp>
    </p:spTree>
    <p:extLst>
      <p:ext uri="{BB962C8B-B14F-4D97-AF65-F5344CB8AC3E}">
        <p14:creationId xmlns="" xmlns:p14="http://schemas.microsoft.com/office/powerpoint/2010/main" val="165485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913353"/>
            <a:ext cx="8229600" cy="4047181"/>
          </a:xfrm>
        </p:spPr>
        <p:txBody>
          <a:bodyPr>
            <a:normAutofit fontScale="92500" lnSpcReduction="20000"/>
          </a:bodyPr>
          <a:lstStyle/>
          <a:p>
            <a:pPr marL="0" indent="0">
              <a:buNone/>
            </a:pPr>
            <a:r>
              <a:rPr lang="en-US" b="1" u="sng" dirty="0" smtClean="0">
                <a:solidFill>
                  <a:srgbClr val="B5D424"/>
                </a:solidFill>
                <a:latin typeface="Verdana"/>
                <a:cs typeface="Verdana"/>
              </a:rPr>
              <a:t>Fundraising</a:t>
            </a:r>
          </a:p>
          <a:p>
            <a:pPr marL="0" indent="0">
              <a:buNone/>
            </a:pPr>
            <a:r>
              <a:rPr lang="en-US" dirty="0" smtClean="0">
                <a:latin typeface="Verdana"/>
                <a:cs typeface="Verdana"/>
              </a:rPr>
              <a:t>This committee assists to manage club funds and make sure the club has enough financial backing to perform strong service.</a:t>
            </a:r>
          </a:p>
          <a:p>
            <a:r>
              <a:rPr lang="en-US" dirty="0" smtClean="0">
                <a:latin typeface="Verdana"/>
                <a:cs typeface="Verdana"/>
              </a:rPr>
              <a:t>Duties:</a:t>
            </a:r>
          </a:p>
          <a:p>
            <a:pPr lvl="1"/>
            <a:r>
              <a:rPr lang="en-US" dirty="0" smtClean="0">
                <a:latin typeface="Verdana"/>
                <a:cs typeface="Verdana"/>
              </a:rPr>
              <a:t>Help treasurer with budget</a:t>
            </a:r>
          </a:p>
          <a:p>
            <a:pPr lvl="1"/>
            <a:r>
              <a:rPr lang="en-US" dirty="0" smtClean="0">
                <a:latin typeface="Verdana"/>
                <a:cs typeface="Verdana"/>
              </a:rPr>
              <a:t>Help to run fundraising events</a:t>
            </a:r>
          </a:p>
          <a:p>
            <a:pPr lvl="1"/>
            <a:r>
              <a:rPr lang="en-US" dirty="0" smtClean="0">
                <a:latin typeface="Verdana"/>
                <a:cs typeface="Verdana"/>
              </a:rPr>
              <a:t>Helps to collect and count money</a:t>
            </a:r>
          </a:p>
          <a:p>
            <a:endParaRPr lang="en-US" dirty="0" smtClean="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Committee Breakdown</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141118" y="4286555"/>
            <a:ext cx="1545682" cy="1446550"/>
          </a:xfrm>
          <a:prstGeom prst="rect">
            <a:avLst/>
          </a:prstGeom>
          <a:noFill/>
        </p:spPr>
        <p:txBody>
          <a:bodyPr wrap="square" rtlCol="0">
            <a:spAutoFit/>
          </a:bodyPr>
          <a:lstStyle/>
          <a:p>
            <a:r>
              <a:rPr lang="en-US" sz="8800" dirty="0"/>
              <a:t>💸 </a:t>
            </a:r>
          </a:p>
        </p:txBody>
      </p:sp>
    </p:spTree>
    <p:extLst>
      <p:ext uri="{BB962C8B-B14F-4D97-AF65-F5344CB8AC3E}">
        <p14:creationId xmlns="" xmlns:p14="http://schemas.microsoft.com/office/powerpoint/2010/main" val="30679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70005"/>
            <a:ext cx="8229600" cy="3764062"/>
          </a:xfrm>
        </p:spPr>
        <p:txBody>
          <a:bodyPr>
            <a:normAutofit fontScale="92500" lnSpcReduction="20000"/>
          </a:bodyPr>
          <a:lstStyle/>
          <a:p>
            <a:pPr marL="0" indent="0">
              <a:buNone/>
            </a:pPr>
            <a:r>
              <a:rPr lang="en-US" b="1" u="sng" dirty="0" smtClean="0">
                <a:solidFill>
                  <a:srgbClr val="B5D424"/>
                </a:solidFill>
                <a:latin typeface="Verdana"/>
                <a:cs typeface="Verdana"/>
              </a:rPr>
              <a:t>Projects</a:t>
            </a:r>
          </a:p>
          <a:p>
            <a:pPr marL="0" indent="0">
              <a:buNone/>
            </a:pPr>
            <a:r>
              <a:rPr lang="en-US" dirty="0" smtClean="0">
                <a:latin typeface="Verdana"/>
                <a:cs typeface="Verdana"/>
              </a:rPr>
              <a:t>This committee ensures that your club is constantly active, and is always aware of opportunities to serve in your community.</a:t>
            </a:r>
          </a:p>
          <a:p>
            <a:r>
              <a:rPr lang="en-US" dirty="0" smtClean="0">
                <a:latin typeface="Verdana"/>
                <a:cs typeface="Verdana"/>
              </a:rPr>
              <a:t>Duties</a:t>
            </a:r>
          </a:p>
          <a:p>
            <a:pPr lvl="1"/>
            <a:r>
              <a:rPr lang="en-US" dirty="0" smtClean="0">
                <a:latin typeface="Verdana"/>
                <a:cs typeface="Verdana"/>
              </a:rPr>
              <a:t>Help to implement and plan service projects.</a:t>
            </a:r>
          </a:p>
          <a:p>
            <a:pPr lvl="1"/>
            <a:r>
              <a:rPr lang="en-US" dirty="0" smtClean="0">
                <a:latin typeface="Verdana"/>
                <a:cs typeface="Verdana"/>
              </a:rPr>
              <a:t>Helps to plan speakers, films, and entertainment for club meetings. </a:t>
            </a:r>
            <a:endParaRPr lang="en-US" dirty="0">
              <a:latin typeface="Verdana"/>
              <a:cs typeface="Verdana"/>
            </a:endParaRPr>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Committee Breakdown</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rot="703585">
            <a:off x="7477518" y="3766181"/>
            <a:ext cx="1284445" cy="1569660"/>
          </a:xfrm>
          <a:prstGeom prst="rect">
            <a:avLst/>
          </a:prstGeom>
          <a:noFill/>
        </p:spPr>
        <p:txBody>
          <a:bodyPr wrap="square" rtlCol="0">
            <a:spAutoFit/>
          </a:bodyPr>
          <a:lstStyle/>
          <a:p>
            <a:r>
              <a:rPr lang="en-US" sz="9600" dirty="0"/>
              <a:t>📝</a:t>
            </a:r>
          </a:p>
        </p:txBody>
      </p:sp>
    </p:spTree>
    <p:extLst>
      <p:ext uri="{BB962C8B-B14F-4D97-AF65-F5344CB8AC3E}">
        <p14:creationId xmlns="" xmlns:p14="http://schemas.microsoft.com/office/powerpoint/2010/main" val="999499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a:t>
            </a:r>
            <a:endParaRPr lang="en-US" dirty="0"/>
          </a:p>
        </p:txBody>
      </p:sp>
      <p:sp>
        <p:nvSpPr>
          <p:cNvPr id="3" name="Content Placeholder 2"/>
          <p:cNvSpPr>
            <a:spLocks noGrp="1"/>
          </p:cNvSpPr>
          <p:nvPr>
            <p:ph idx="1"/>
          </p:nvPr>
        </p:nvSpPr>
        <p:spPr>
          <a:xfrm>
            <a:off x="457200" y="1685925"/>
            <a:ext cx="8229600" cy="4410076"/>
          </a:xfrm>
        </p:spPr>
        <p:txBody>
          <a:bodyPr>
            <a:normAutofit lnSpcReduction="10000"/>
          </a:bodyPr>
          <a:lstStyle/>
          <a:p>
            <a:pPr marL="0" indent="0">
              <a:buNone/>
            </a:pPr>
            <a:r>
              <a:rPr lang="en-US" b="1" u="sng" dirty="0" smtClean="0">
                <a:solidFill>
                  <a:srgbClr val="B5D424"/>
                </a:solidFill>
                <a:latin typeface="Verdana"/>
                <a:cs typeface="Verdana"/>
              </a:rPr>
              <a:t>Membership</a:t>
            </a:r>
          </a:p>
          <a:p>
            <a:pPr marL="0" indent="0">
              <a:buNone/>
            </a:pPr>
            <a:r>
              <a:rPr lang="en-US" dirty="0" smtClean="0">
                <a:latin typeface="Verdana"/>
                <a:cs typeface="Verdana"/>
              </a:rPr>
              <a:t>This committee ensures that Key Clubbers are happy, active, and excited-for-service throughout the year.</a:t>
            </a:r>
          </a:p>
          <a:p>
            <a:r>
              <a:rPr lang="en-US" dirty="0" smtClean="0">
                <a:latin typeface="Verdana"/>
                <a:cs typeface="Verdana"/>
              </a:rPr>
              <a:t>Duties:</a:t>
            </a:r>
          </a:p>
          <a:p>
            <a:pPr lvl="1"/>
            <a:r>
              <a:rPr lang="en-US" dirty="0" smtClean="0">
                <a:latin typeface="Verdana"/>
                <a:cs typeface="Verdana"/>
              </a:rPr>
              <a:t>Plan membership drives and socials</a:t>
            </a:r>
          </a:p>
          <a:p>
            <a:pPr lvl="1"/>
            <a:r>
              <a:rPr lang="en-US" dirty="0" smtClean="0">
                <a:latin typeface="Verdana"/>
                <a:cs typeface="Verdana"/>
              </a:rPr>
              <a:t>Educate new and existing members. </a:t>
            </a:r>
          </a:p>
          <a:p>
            <a:pPr lvl="1"/>
            <a:r>
              <a:rPr lang="en-US" dirty="0" smtClean="0">
                <a:latin typeface="Verdana"/>
                <a:cs typeface="Verdana"/>
              </a:rPr>
              <a:t>Encourage attendance </a:t>
            </a:r>
          </a:p>
          <a:p>
            <a:pPr lvl="1"/>
            <a:endParaRPr lang="en-US" dirty="0" smtClean="0"/>
          </a:p>
          <a:p>
            <a:endParaRPr lang="en-US" dirty="0"/>
          </a:p>
        </p:txBody>
      </p:sp>
      <p:sp>
        <p:nvSpPr>
          <p:cNvPr id="4" name="Rectangle 3"/>
          <p:cNvSpPr/>
          <p:nvPr/>
        </p:nvSpPr>
        <p:spPr>
          <a:xfrm>
            <a:off x="0" y="0"/>
            <a:ext cx="9286263" cy="1417638"/>
          </a:xfrm>
          <a:prstGeom prst="rect">
            <a:avLst/>
          </a:prstGeom>
          <a:solidFill>
            <a:srgbClr val="022453"/>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Century Gothic"/>
                <a:cs typeface="Century Gothic"/>
              </a:rPr>
              <a:t>Committee Breakdown</a:t>
            </a:r>
            <a:endParaRPr lang="en-US" sz="4000" dirty="0">
              <a:latin typeface="Century Gothic"/>
              <a:cs typeface="Century Gothic"/>
            </a:endParaRPr>
          </a:p>
        </p:txBody>
      </p:sp>
      <p:pic>
        <p:nvPicPr>
          <p:cNvPr id="5" name="Picture 4"/>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0" y="1149350"/>
            <a:ext cx="9144000" cy="536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097946" y="2944795"/>
            <a:ext cx="1588854" cy="1862048"/>
          </a:xfrm>
          <a:prstGeom prst="rect">
            <a:avLst/>
          </a:prstGeom>
          <a:noFill/>
        </p:spPr>
        <p:txBody>
          <a:bodyPr wrap="square" rtlCol="0">
            <a:spAutoFit/>
          </a:bodyPr>
          <a:lstStyle/>
          <a:p>
            <a:r>
              <a:rPr lang="en-US" sz="11500" dirty="0"/>
              <a:t>🔑</a:t>
            </a:r>
          </a:p>
        </p:txBody>
      </p:sp>
    </p:spTree>
    <p:extLst>
      <p:ext uri="{BB962C8B-B14F-4D97-AF65-F5344CB8AC3E}">
        <p14:creationId xmlns="" xmlns:p14="http://schemas.microsoft.com/office/powerpoint/2010/main" val="3014924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15951</TotalTime>
  <Words>2148</Words>
  <Application>Microsoft Macintosh PowerPoint</Application>
  <PresentationFormat>On-screen Show (4:3)</PresentationFormat>
  <Paragraphs>265</Paragraphs>
  <Slides>28</Slides>
  <Notes>25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Class Directors and Committee Chairs </vt:lpstr>
      <vt:lpstr>Slide 2</vt:lpstr>
      <vt:lpstr>Slide 3</vt:lpstr>
      <vt:lpstr>Slide 4</vt:lpstr>
      <vt:lpstr>Slide 5</vt:lpstr>
      <vt:lpstr>Committee Breakdown </vt:lpstr>
      <vt:lpstr>Slide 7</vt:lpstr>
      <vt:lpstr>Slide 8</vt:lpstr>
      <vt:lpstr>CC</vt:lpstr>
      <vt:lpstr>Slide 10</vt:lpstr>
      <vt:lpstr>Slide 11</vt:lpstr>
      <vt:lpstr>Slide 12</vt:lpstr>
      <vt:lpstr>Slide 13</vt:lpstr>
      <vt:lpstr>Slide 14</vt:lpstr>
      <vt:lpstr>Slide 15</vt:lpstr>
      <vt:lpstr>Slide 16</vt:lpstr>
      <vt:lpstr>Slide 17</vt:lpstr>
      <vt:lpstr>Slide 18</vt:lpstr>
      <vt:lpstr>K</vt:lpstr>
      <vt:lpstr>Slide 20</vt:lpstr>
      <vt:lpstr>Slide 21</vt:lpstr>
      <vt:lpstr>Slide 22</vt:lpstr>
      <vt:lpstr>Slide 23</vt:lpstr>
      <vt:lpstr>Slide 24</vt:lpstr>
      <vt:lpstr>Slide 25</vt:lpstr>
      <vt:lpstr>Slide 26</vt:lpstr>
      <vt:lpstr>Slide 27</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Gabi Castellanos</dc:creator>
  <cp:lastModifiedBy>Katie Havemann</cp:lastModifiedBy>
  <cp:revision>38</cp:revision>
  <dcterms:created xsi:type="dcterms:W3CDTF">2015-07-14T01:18:10Z</dcterms:created>
  <dcterms:modified xsi:type="dcterms:W3CDTF">2015-08-25T21:20:16Z</dcterms:modified>
</cp:coreProperties>
</file>