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66" r:id="rId3"/>
    <p:sldId id="283" r:id="rId4"/>
    <p:sldId id="267" r:id="rId5"/>
    <p:sldId id="268" r:id="rId6"/>
    <p:sldId id="269" r:id="rId7"/>
    <p:sldId id="270" r:id="rId8"/>
    <p:sldId id="271" r:id="rId9"/>
    <p:sldId id="272" r:id="rId10"/>
    <p:sldId id="273" r:id="rId11"/>
    <p:sldId id="274" r:id="rId12"/>
    <p:sldId id="284" r:id="rId13"/>
    <p:sldId id="275" r:id="rId14"/>
    <p:sldId id="276" r:id="rId15"/>
    <p:sldId id="277" r:id="rId16"/>
    <p:sldId id="278" r:id="rId17"/>
    <p:sldId id="279" r:id="rId18"/>
    <p:sldId id="281" r:id="rId19"/>
    <p:sldId id="282" r:id="rId20"/>
    <p:sldId id="28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D424"/>
    <a:srgbClr val="02245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4" autoAdjust="0"/>
    <p:restoredTop sz="77851" autoAdjust="0"/>
  </p:normalViewPr>
  <p:slideViewPr>
    <p:cSldViewPr snapToGrid="0" snapToObjects="1">
      <p:cViewPr varScale="1">
        <p:scale>
          <a:sx n="56" d="100"/>
          <a:sy n="56" d="100"/>
        </p:scale>
        <p:origin x="183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4003D-F317-6C4B-ABCB-4238A9C2183D}" type="datetimeFigureOut">
              <a:rPr lang="en-US" smtClean="0"/>
              <a:pPr/>
              <a:t>3/21/2017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9872C-79F4-E34A-B671-78812D698996}" type="slidenum">
              <a:rPr lang="en-US" smtClean="0"/>
              <a:pPr/>
              <a:t>‹#›</a:t>
            </a:fld>
            <a:endParaRPr lang="en-US"/>
          </a:p>
        </p:txBody>
      </p:sp>
    </p:spTree>
    <p:extLst>
      <p:ext uri="{BB962C8B-B14F-4D97-AF65-F5344CB8AC3E}">
        <p14:creationId xmlns:p14="http://schemas.microsoft.com/office/powerpoint/2010/main" val="34756038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class</a:t>
            </a:r>
            <a:r>
              <a:rPr lang="en-US" baseline="0" dirty="0"/>
              <a:t> director, on of the best things you can do is to represent the opinions and ideas of your class.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4</a:t>
            </a:fld>
            <a:endParaRPr lang="en-US"/>
          </a:p>
        </p:txBody>
      </p:sp>
    </p:spTree>
    <p:extLst>
      <p:ext uri="{BB962C8B-B14F-4D97-AF65-F5344CB8AC3E}">
        <p14:creationId xmlns:p14="http://schemas.microsoft.com/office/powerpoint/2010/main" val="1961246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next few</a:t>
            </a:r>
            <a:r>
              <a:rPr lang="en-US" baseline="0" dirty="0"/>
              <a:t> projects will really make a big impact</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13</a:t>
            </a:fld>
            <a:endParaRPr lang="en-US"/>
          </a:p>
        </p:txBody>
      </p:sp>
    </p:spTree>
    <p:extLst>
      <p:ext uri="{BB962C8B-B14F-4D97-AF65-F5344CB8AC3E}">
        <p14:creationId xmlns:p14="http://schemas.microsoft.com/office/powerpoint/2010/main" val="1145722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athletes will appreciate all your hard work and support, and the community with back you in your support of the handicapped.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Tips:  Be patient and ready yourself for a long day. Contact your event’s organizers early and often. If you don’t have one now, contact your local Kiwanis Club about chartering an </a:t>
            </a:r>
            <a:r>
              <a:rPr lang="en-US" sz="1200" dirty="0" err="1"/>
              <a:t>Aktion</a:t>
            </a:r>
            <a:r>
              <a:rPr lang="en-US" sz="1200" dirty="0"/>
              <a:t> club in your area to allow Kiwanis to compete next time around.</a:t>
            </a:r>
            <a:endParaRPr lang="en-US" dirty="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14</a:t>
            </a:fld>
            <a:endParaRPr lang="en-US"/>
          </a:p>
        </p:txBody>
      </p:sp>
    </p:spTree>
    <p:extLst>
      <p:ext uri="{BB962C8B-B14F-4D97-AF65-F5344CB8AC3E}">
        <p14:creationId xmlns:p14="http://schemas.microsoft.com/office/powerpoint/2010/main" val="350398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Acts can vary from the simple and straightforward to the elaborate and intense. </a:t>
            </a:r>
          </a:p>
          <a:p>
            <a:endParaRPr lang="en-US" sz="1200" dirty="0"/>
          </a:p>
          <a:p>
            <a:r>
              <a:rPr lang="en-US" sz="1200" dirty="0"/>
              <a:t>Find</a:t>
            </a:r>
            <a:r>
              <a:rPr lang="en-US" sz="1200" baseline="0" dirty="0"/>
              <a:t> hidden talents in your Key Clubbers!</a:t>
            </a:r>
          </a:p>
          <a:p>
            <a:r>
              <a:rPr lang="en-US" sz="1200" baseline="0" dirty="0"/>
              <a:t>-Does anyone in your club: Sing, Dance, preform Stand–up Comedy, </a:t>
            </a:r>
            <a:r>
              <a:rPr lang="en-US" sz="1200" dirty="0"/>
              <a:t>Play an instrument,</a:t>
            </a:r>
            <a:r>
              <a:rPr lang="en-US" sz="1200" baseline="0" dirty="0"/>
              <a:t> </a:t>
            </a:r>
            <a:r>
              <a:rPr lang="en-US" sz="1200" dirty="0"/>
              <a:t>Speed</a:t>
            </a:r>
            <a:r>
              <a:rPr lang="en-US" sz="1200" baseline="0" dirty="0"/>
              <a:t> art, etc. </a:t>
            </a:r>
          </a:p>
          <a:p>
            <a:br>
              <a:rPr lang="en-US" sz="1200" baseline="0" dirty="0"/>
            </a:br>
            <a:r>
              <a:rPr lang="en-US" sz="1200" baseline="0" dirty="0"/>
              <a:t>You could even get non-Key clubbers involved in the acts. Maybe it will inspire them to join! </a:t>
            </a:r>
          </a:p>
          <a:p>
            <a:endParaRPr lang="en-US" sz="1200" dirty="0"/>
          </a:p>
          <a:p>
            <a:r>
              <a:rPr lang="en-US" sz="1200" dirty="0"/>
              <a:t>Remember to keep the cameras rolling to catch every minute on film.</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15</a:t>
            </a:fld>
            <a:endParaRPr lang="en-US"/>
          </a:p>
        </p:txBody>
      </p:sp>
    </p:spTree>
    <p:extLst>
      <p:ext uri="{BB962C8B-B14F-4D97-AF65-F5344CB8AC3E}">
        <p14:creationId xmlns:p14="http://schemas.microsoft.com/office/powerpoint/2010/main" val="3503192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Tips:  Act appropriately at all times - little eyes will be watching.</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 Be sure get the school administration’s permission before setting up your tutor time. Remain patient with students and remember to offer plenty of compliments. Always compliment</a:t>
            </a:r>
            <a:r>
              <a:rPr lang="en-US" sz="1200" baseline="0" dirty="0"/>
              <a:t> when they do something they should be doing, it will remind them to keep doing it to get your praise. </a:t>
            </a:r>
            <a:endParaRPr lang="en-US" sz="1200" dirty="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16</a:t>
            </a:fld>
            <a:endParaRPr lang="en-US"/>
          </a:p>
        </p:txBody>
      </p:sp>
    </p:spTree>
    <p:extLst>
      <p:ext uri="{BB962C8B-B14F-4D97-AF65-F5344CB8AC3E}">
        <p14:creationId xmlns:p14="http://schemas.microsoft.com/office/powerpoint/2010/main" val="1330026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 food drive can be a great way to help your community be prepared. During a disaster, many people will turn to food banks for help, so it’s important that they have plenty of food year-round.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Tips: Provide collection boxes that are clearly marked for collecting food. After the drive, have volunteers deliver the food to the food bank. Call ahead and let the food bank know when you will be delivering the food. With some planning you may be given the opportunity to work with the recipients!</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17</a:t>
            </a:fld>
            <a:endParaRPr lang="en-US"/>
          </a:p>
        </p:txBody>
      </p:sp>
    </p:spTree>
    <p:extLst>
      <p:ext uri="{BB962C8B-B14F-4D97-AF65-F5344CB8AC3E}">
        <p14:creationId xmlns:p14="http://schemas.microsoft.com/office/powerpoint/2010/main" val="3996075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Governor’s Project this year</a:t>
            </a:r>
            <a:r>
              <a:rPr lang="en-US" baseline="0" dirty="0"/>
              <a:t> is called Key Goes Green. </a:t>
            </a:r>
          </a:p>
          <a:p>
            <a:r>
              <a:rPr lang="en-US" baseline="0" dirty="0"/>
              <a:t>It was started by Governor Shane </a:t>
            </a:r>
          </a:p>
          <a:p>
            <a:r>
              <a:rPr lang="en-US" baseline="0" dirty="0"/>
              <a:t>The environment is all around us, so it is easy to get involved.</a:t>
            </a:r>
          </a:p>
          <a:p>
            <a:r>
              <a:rPr lang="en-US" baseline="0" dirty="0"/>
              <a:t>Does not include volunteering at animal shelters</a:t>
            </a:r>
          </a:p>
          <a:p>
            <a:r>
              <a:rPr lang="en-US" baseline="0" dirty="0"/>
              <a:t>	- You can do “</a:t>
            </a:r>
            <a:r>
              <a:rPr lang="en-US" baseline="0" dirty="0" err="1"/>
              <a:t>upcycling</a:t>
            </a:r>
            <a:r>
              <a:rPr lang="en-US" baseline="0" dirty="0"/>
              <a:t>” by making dog toys out of old t-shirts and donating them to animal shelters</a:t>
            </a:r>
          </a:p>
          <a:p>
            <a:endParaRPr lang="en-US" baseline="0" dirty="0"/>
          </a:p>
          <a:p>
            <a:r>
              <a:rPr lang="en-US" baseline="0" dirty="0"/>
              <a:t>*ask audience* What are some projects you could do to get involved?</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Class competitions</a:t>
            </a:r>
            <a:r>
              <a:rPr lang="en-US" baseline="0" dirty="0"/>
              <a:t> are an easy way to get involved. Have your class organize a project and compete against other grades.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if the</a:t>
            </a:r>
            <a:r>
              <a:rPr lang="en-US" baseline="0" dirty="0"/>
              <a:t> members have anymore ideas for meaningful service. </a:t>
            </a:r>
          </a:p>
          <a:p>
            <a:endParaRPr lang="en-US" baseline="0" dirty="0"/>
          </a:p>
          <a:p>
            <a:r>
              <a:rPr lang="en-US" baseline="0" dirty="0"/>
              <a:t>After that, ask if they have any questions about their positions or anything Key club related.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20</a:t>
            </a:fld>
            <a:endParaRPr lang="en-US"/>
          </a:p>
        </p:txBody>
      </p:sp>
    </p:spTree>
    <p:extLst>
      <p:ext uri="{BB962C8B-B14F-4D97-AF65-F5344CB8AC3E}">
        <p14:creationId xmlns:p14="http://schemas.microsoft.com/office/powerpoint/2010/main" val="1992607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Always keep in contact! Make sure they know what is going on</a:t>
            </a:r>
            <a:r>
              <a:rPr lang="en-US" baseline="0" dirty="0"/>
              <a:t> and</a:t>
            </a:r>
            <a:r>
              <a:rPr lang="en-US" dirty="0"/>
              <a:t> what they are supposed to be doing.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Always ask for opinions and ideas.</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5</a:t>
            </a:fld>
            <a:endParaRPr lang="en-US"/>
          </a:p>
        </p:txBody>
      </p:sp>
    </p:spTree>
    <p:extLst>
      <p:ext uri="{BB962C8B-B14F-4D97-AF65-F5344CB8AC3E}">
        <p14:creationId xmlns:p14="http://schemas.microsoft.com/office/powerpoint/2010/main" val="884308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cs typeface="Century Gothic"/>
              </a:rPr>
              <a:t>There are multiple methods of getting information across or having a discussion. Your job is to make sure it happens!</a:t>
            </a:r>
            <a:endParaRPr lang="en-US" sz="1200" dirty="0">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cs typeface="Century Gothic"/>
            </a:endParaRPr>
          </a:p>
        </p:txBody>
      </p:sp>
      <p:sp>
        <p:nvSpPr>
          <p:cNvPr id="4" name="Slide Number Placeholder 3"/>
          <p:cNvSpPr>
            <a:spLocks noGrp="1"/>
          </p:cNvSpPr>
          <p:nvPr>
            <p:ph type="sldNum" sz="quarter" idx="10"/>
          </p:nvPr>
        </p:nvSpPr>
        <p:spPr/>
        <p:txBody>
          <a:bodyPr/>
          <a:lstStyle/>
          <a:p>
            <a:fld id="{D4E9872C-79F4-E34A-B671-78812D698996}" type="slidenum">
              <a:rPr lang="en-US" smtClean="0"/>
              <a:pPr/>
              <a:t>6</a:t>
            </a:fld>
            <a:endParaRPr lang="en-US"/>
          </a:p>
        </p:txBody>
      </p:sp>
    </p:spTree>
    <p:extLst>
      <p:ext uri="{BB962C8B-B14F-4D97-AF65-F5344CB8AC3E}">
        <p14:creationId xmlns:p14="http://schemas.microsoft.com/office/powerpoint/2010/main" val="925520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Presenter: Ask</a:t>
            </a:r>
            <a:r>
              <a:rPr lang="en-US" baseline="0" dirty="0"/>
              <a:t> a few class directors/chairs if they have any ideas of what they want to achieve.</a:t>
            </a:r>
            <a:endParaRPr lang="en-US" dirty="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7</a:t>
            </a:fld>
            <a:endParaRPr lang="en-US"/>
          </a:p>
        </p:txBody>
      </p:sp>
    </p:spTree>
    <p:extLst>
      <p:ext uri="{BB962C8B-B14F-4D97-AF65-F5344CB8AC3E}">
        <p14:creationId xmlns:p14="http://schemas.microsoft.com/office/powerpoint/2010/main" val="2882672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Factor these into the</a:t>
            </a:r>
            <a:r>
              <a:rPr lang="en-US" baseline="0" dirty="0"/>
              <a:t> planning of your projects.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8</a:t>
            </a:fld>
            <a:endParaRPr lang="en-US"/>
          </a:p>
        </p:txBody>
      </p:sp>
    </p:spTree>
    <p:extLst>
      <p:ext uri="{BB962C8B-B14F-4D97-AF65-F5344CB8AC3E}">
        <p14:creationId xmlns:p14="http://schemas.microsoft.com/office/powerpoint/2010/main" val="2435658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sz="1200" dirty="0">
                <a:cs typeface="Century Gothic"/>
              </a:rPr>
              <a:t>You are not there to do all the work for your class or committee, just to lead them!</a:t>
            </a:r>
          </a:p>
          <a:p>
            <a:pPr marL="285750" indent="-285750">
              <a:buFont typeface="Arial"/>
              <a:buChar char="•"/>
            </a:pPr>
            <a:r>
              <a:rPr lang="en-US" sz="1200" dirty="0">
                <a:cs typeface="Century Gothic"/>
              </a:rPr>
              <a:t>Truly dedicated members will be more than happy to take hands-on roles: delegate!</a:t>
            </a:r>
          </a:p>
          <a:p>
            <a:pPr marL="285750" indent="-285750">
              <a:buFont typeface="Arial"/>
              <a:buChar char="•"/>
            </a:pPr>
            <a:r>
              <a:rPr lang="en-US" sz="1200" dirty="0">
                <a:cs typeface="Century Gothic"/>
              </a:rPr>
              <a:t>Always</a:t>
            </a:r>
            <a:r>
              <a:rPr lang="en-US" sz="1200" baseline="0" dirty="0">
                <a:cs typeface="Century Gothic"/>
              </a:rPr>
              <a:t> communicate with your fellow members to see if they need help or clarification. </a:t>
            </a:r>
            <a:endParaRPr lang="en-US" sz="1100" dirty="0">
              <a:cs typeface="Century Gothic"/>
            </a:endParaRPr>
          </a:p>
        </p:txBody>
      </p:sp>
      <p:sp>
        <p:nvSpPr>
          <p:cNvPr id="4" name="Slide Number Placeholder 3"/>
          <p:cNvSpPr>
            <a:spLocks noGrp="1"/>
          </p:cNvSpPr>
          <p:nvPr>
            <p:ph type="sldNum" sz="quarter" idx="10"/>
          </p:nvPr>
        </p:nvSpPr>
        <p:spPr/>
        <p:txBody>
          <a:bodyPr/>
          <a:lstStyle/>
          <a:p>
            <a:fld id="{D4E9872C-79F4-E34A-B671-78812D698996}" type="slidenum">
              <a:rPr lang="en-US" smtClean="0"/>
              <a:pPr/>
              <a:t>9</a:t>
            </a:fld>
            <a:endParaRPr lang="en-US"/>
          </a:p>
        </p:txBody>
      </p:sp>
    </p:spTree>
    <p:extLst>
      <p:ext uri="{BB962C8B-B14F-4D97-AF65-F5344CB8AC3E}">
        <p14:creationId xmlns:p14="http://schemas.microsoft.com/office/powerpoint/2010/main" val="145627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a:buFont typeface="Arial"/>
              <a:buChar char="•"/>
            </a:pPr>
            <a:r>
              <a:rPr lang="en-US" sz="2000" dirty="0">
                <a:cs typeface="Century Gothic"/>
              </a:rPr>
              <a:t>Communicate to your members that you need them!</a:t>
            </a:r>
          </a:p>
          <a:p>
            <a:pPr marL="685800" lvl="1">
              <a:buFont typeface="Arial"/>
              <a:buChar char="•"/>
            </a:pPr>
            <a:r>
              <a:rPr lang="en-US" sz="2000" dirty="0">
                <a:cs typeface="Century Gothic"/>
              </a:rPr>
              <a:t>Be easy to approach.</a:t>
            </a:r>
          </a:p>
          <a:p>
            <a:pPr marL="685800" lvl="1">
              <a:buFont typeface="Arial"/>
              <a:buChar char="•"/>
            </a:pPr>
            <a:r>
              <a:rPr lang="en-US" sz="2000" dirty="0">
                <a:cs typeface="Century Gothic"/>
              </a:rPr>
              <a:t>Let it known that the effort is truly appreciated.</a:t>
            </a:r>
          </a:p>
          <a:p>
            <a:pPr marL="685800" lvl="1">
              <a:buFont typeface="Arial"/>
              <a:buChar char="•"/>
            </a:pPr>
            <a:r>
              <a:rPr lang="en-US" sz="2000" dirty="0">
                <a:cs typeface="Century Gothic"/>
              </a:rPr>
              <a:t>Show them the impact they can make!</a:t>
            </a:r>
          </a:p>
          <a:p>
            <a:pPr marL="685800" lvl="1">
              <a:buFont typeface="Arial"/>
              <a:buChar char="•"/>
            </a:pPr>
            <a:endParaRPr lang="en-US" sz="2000" dirty="0">
              <a:cs typeface="Century Gothic"/>
            </a:endParaRPr>
          </a:p>
          <a:p>
            <a:pPr marL="685800" lvl="1">
              <a:buFont typeface="Arial"/>
              <a:buChar char="•"/>
            </a:pPr>
            <a:r>
              <a:rPr lang="en-US" sz="2000" dirty="0">
                <a:cs typeface="Century Gothic"/>
              </a:rPr>
              <a:t>Apps like </a:t>
            </a:r>
            <a:r>
              <a:rPr lang="en-US" sz="2000" dirty="0" err="1">
                <a:cs typeface="Century Gothic"/>
              </a:rPr>
              <a:t>GroupMe</a:t>
            </a:r>
            <a:r>
              <a:rPr lang="en-US" sz="2000" baseline="0" dirty="0">
                <a:cs typeface="Century Gothic"/>
              </a:rPr>
              <a:t> and </a:t>
            </a:r>
            <a:r>
              <a:rPr lang="en-US" sz="2000" dirty="0" err="1">
                <a:cs typeface="Century Gothic"/>
              </a:rPr>
              <a:t>Facetime</a:t>
            </a:r>
            <a:r>
              <a:rPr lang="en-US" sz="2000" baseline="0" dirty="0">
                <a:cs typeface="Century Gothic"/>
              </a:rPr>
              <a:t> are </a:t>
            </a:r>
            <a:r>
              <a:rPr lang="en-US" sz="2000" dirty="0">
                <a:cs typeface="Century Gothic"/>
              </a:rPr>
              <a:t>great for having quick conversations with everyone</a:t>
            </a:r>
            <a:r>
              <a:rPr lang="en-US" sz="2000" baseline="0" dirty="0">
                <a:cs typeface="Century Gothic"/>
              </a:rPr>
              <a:t> when you can not all get together </a:t>
            </a:r>
            <a:endParaRPr lang="en-US" sz="2000" dirty="0">
              <a:cs typeface="Century Gothic"/>
            </a:endParaRPr>
          </a:p>
        </p:txBody>
      </p:sp>
      <p:sp>
        <p:nvSpPr>
          <p:cNvPr id="4" name="Slide Number Placeholder 3"/>
          <p:cNvSpPr>
            <a:spLocks noGrp="1"/>
          </p:cNvSpPr>
          <p:nvPr>
            <p:ph type="sldNum" sz="quarter" idx="10"/>
          </p:nvPr>
        </p:nvSpPr>
        <p:spPr/>
        <p:txBody>
          <a:bodyPr/>
          <a:lstStyle/>
          <a:p>
            <a:fld id="{D4E9872C-79F4-E34A-B671-78812D698996}" type="slidenum">
              <a:rPr lang="en-US" smtClean="0"/>
              <a:pPr/>
              <a:t>10</a:t>
            </a:fld>
            <a:endParaRPr lang="en-US"/>
          </a:p>
        </p:txBody>
      </p:sp>
    </p:spTree>
    <p:extLst>
      <p:ext uri="{BB962C8B-B14F-4D97-AF65-F5344CB8AC3E}">
        <p14:creationId xmlns:p14="http://schemas.microsoft.com/office/powerpoint/2010/main" val="41430110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a leader, especially in key club, you make a huge impact. </a:t>
            </a:r>
          </a:p>
          <a:p>
            <a:r>
              <a:rPr lang="en-US" baseline="0" dirty="0"/>
              <a:t>You serve as motivation and a primary example to your class or committee. Remember to lead by example. If they see you working hard, chances are it will motivate them as well. </a:t>
            </a:r>
          </a:p>
          <a:p>
            <a:endParaRPr lang="en-US" baseline="0" dirty="0"/>
          </a:p>
          <a:p>
            <a:r>
              <a:rPr lang="en-US" baseline="0" dirty="0"/>
              <a:t>When ever your getting into a slump about your position, always remember this, YOU are making a difference. You may never know how much of a difference, but I can assure you that you inspired or motivated someone to do something good for their club of for one another. You may have even been the reason someone wants to get more involved in Key Club. </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11</a:t>
            </a:fld>
            <a:endParaRPr lang="en-US"/>
          </a:p>
        </p:txBody>
      </p:sp>
    </p:spTree>
    <p:extLst>
      <p:ext uri="{BB962C8B-B14F-4D97-AF65-F5344CB8AC3E}">
        <p14:creationId xmlns:p14="http://schemas.microsoft.com/office/powerpoint/2010/main" val="149635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a:t>
            </a:r>
            <a:r>
              <a:rPr lang="en-US" baseline="0" dirty="0"/>
              <a:t> the bylaws are violated, a club can face serious consequences. </a:t>
            </a:r>
          </a:p>
          <a:p>
            <a:r>
              <a:rPr lang="en-US" baseline="0" dirty="0"/>
              <a:t>Amendments to the Bylaws can be made through a club vote. The amendment must be proposed prior to a meeting then voted on at a normal club meeting.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F053AB-C220-9F4B-B432-09EAE5C471AF}"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360054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F053AB-C220-9F4B-B432-09EAE5C471AF}"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2076792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F053AB-C220-9F4B-B432-09EAE5C471AF}"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365716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F053AB-C220-9F4B-B432-09EAE5C471AF}"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3475416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F053AB-C220-9F4B-B432-09EAE5C471AF}" type="datetimeFigureOut">
              <a:rPr lang="en-US" smtClean="0"/>
              <a:pPr/>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125684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F053AB-C220-9F4B-B432-09EAE5C471AF}"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74617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F053AB-C220-9F4B-B432-09EAE5C471AF}" type="datetimeFigureOut">
              <a:rPr lang="en-US" smtClean="0"/>
              <a:pPr/>
              <a:t>3/21/2017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255104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F053AB-C220-9F4B-B432-09EAE5C471AF}" type="datetimeFigureOut">
              <a:rPr lang="en-US" smtClean="0"/>
              <a:pPr/>
              <a:t>3/21/2017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429225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053AB-C220-9F4B-B432-09EAE5C471AF}" type="datetimeFigureOut">
              <a:rPr lang="en-US" smtClean="0"/>
              <a:pPr/>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427080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F053AB-C220-9F4B-B432-09EAE5C471AF}"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4120118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F053AB-C220-9F4B-B432-09EAE5C471AF}" type="datetimeFigureOut">
              <a:rPr lang="en-US" smtClean="0"/>
              <a:pPr/>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p14="http://schemas.microsoft.com/office/powerpoint/2010/main" val="223259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053AB-C220-9F4B-B432-09EAE5C471AF}" type="datetimeFigureOut">
              <a:rPr lang="en-US" smtClean="0"/>
              <a:pPr/>
              <a:t>3/21/2017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515D5-FEB0-324D-B9DF-8840F569D234}" type="slidenum">
              <a:rPr lang="en-US" smtClean="0"/>
              <a:pPr/>
              <a:t>‹#›</a:t>
            </a:fld>
            <a:endParaRPr lang="en-US"/>
          </a:p>
        </p:txBody>
      </p:sp>
    </p:spTree>
    <p:extLst>
      <p:ext uri="{BB962C8B-B14F-4D97-AF65-F5344CB8AC3E}">
        <p14:creationId xmlns:p14="http://schemas.microsoft.com/office/powerpoint/2010/main" val="767438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floridakeyclub.org/resourc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eedingamerica.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6" name="Picture 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554407" y="1051790"/>
            <a:ext cx="3589593"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62419" y="1051790"/>
            <a:ext cx="3670300"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051790"/>
            <a:ext cx="3670300"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761785" y="2574733"/>
            <a:ext cx="7772400" cy="1470025"/>
          </a:xfrm>
        </p:spPr>
        <p:txBody>
          <a:bodyPr/>
          <a:lstStyle/>
          <a:p>
            <a:r>
              <a:rPr lang="en-US" dirty="0">
                <a:solidFill>
                  <a:srgbClr val="022453"/>
                </a:solidFill>
                <a:latin typeface="Verdana"/>
                <a:cs typeface="Verdana"/>
              </a:rPr>
              <a:t>Class Directors</a:t>
            </a:r>
          </a:p>
        </p:txBody>
      </p:sp>
      <p:sp>
        <p:nvSpPr>
          <p:cNvPr id="4" name="Rectangle 3"/>
          <p:cNvSpPr/>
          <p:nvPr/>
        </p:nvSpPr>
        <p:spPr>
          <a:xfrm>
            <a:off x="0" y="0"/>
            <a:ext cx="9144000" cy="1971962"/>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4613612"/>
            <a:ext cx="9226770" cy="2244387"/>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322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t>
            </a:r>
          </a:p>
        </p:txBody>
      </p:sp>
      <p:sp>
        <p:nvSpPr>
          <p:cNvPr id="3" name="Content Placeholder 2"/>
          <p:cNvSpPr>
            <a:spLocks noGrp="1"/>
          </p:cNvSpPr>
          <p:nvPr>
            <p:ph idx="1"/>
          </p:nvPr>
        </p:nvSpPr>
        <p:spPr>
          <a:xfrm>
            <a:off x="457200" y="1685925"/>
            <a:ext cx="8229600" cy="4206876"/>
          </a:xfrm>
        </p:spPr>
        <p:txBody>
          <a:bodyPr>
            <a:normAutofit lnSpcReduction="10000"/>
          </a:bodyPr>
          <a:lstStyle/>
          <a:p>
            <a:pPr marL="285750" indent="-285750">
              <a:spcBef>
                <a:spcPts val="0"/>
              </a:spcBef>
              <a:buNone/>
            </a:pPr>
            <a:r>
              <a:rPr lang="en-US" dirty="0">
                <a:latin typeface="Verdana"/>
                <a:cs typeface="Verdana"/>
              </a:rPr>
              <a:t>At times, it may seem like the only person working… is you. Turn that around!</a:t>
            </a:r>
          </a:p>
          <a:p>
            <a:pPr marL="285750" indent="-285750" algn="ctr">
              <a:spcBef>
                <a:spcPts val="0"/>
              </a:spcBef>
              <a:buNone/>
            </a:pPr>
            <a:endParaRPr lang="en-US" i="1" u="sng" dirty="0">
              <a:latin typeface="Verdana"/>
              <a:cs typeface="Verdana"/>
            </a:endParaRPr>
          </a:p>
          <a:p>
            <a:pPr marL="285750" indent="-285750"/>
            <a:r>
              <a:rPr lang="en-US" dirty="0">
                <a:latin typeface="Verdana"/>
                <a:cs typeface="Verdana"/>
              </a:rPr>
              <a:t>Although sometimes you will need to get some things done on your own, </a:t>
            </a:r>
            <a:r>
              <a:rPr lang="en-US" dirty="0">
                <a:solidFill>
                  <a:srgbClr val="B5D424"/>
                </a:solidFill>
                <a:latin typeface="Verdana"/>
                <a:cs typeface="Verdana"/>
              </a:rPr>
              <a:t>membership involvement is crucial</a:t>
            </a:r>
            <a:r>
              <a:rPr lang="en-US" dirty="0">
                <a:latin typeface="Verdana"/>
                <a:cs typeface="Verdana"/>
              </a:rPr>
              <a:t> to the final success of any large project or goal.</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Keeping members involved</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105276"/>
          </a:xfrm>
        </p:spPr>
        <p:txBody>
          <a:bodyPr>
            <a:normAutofit fontScale="92500" lnSpcReduction="20000"/>
          </a:bodyPr>
          <a:lstStyle/>
          <a:p>
            <a:pPr marL="285750" indent="-285750">
              <a:spcBef>
                <a:spcPts val="0"/>
              </a:spcBef>
              <a:buNone/>
            </a:pPr>
            <a:r>
              <a:rPr lang="en-US" dirty="0">
                <a:latin typeface="Verdana"/>
                <a:cs typeface="Verdana"/>
              </a:rPr>
              <a:t>As a leader, you have more of an influence than you think. </a:t>
            </a:r>
            <a:endParaRPr lang="en-US" i="1" u="sng" dirty="0">
              <a:latin typeface="Verdana"/>
              <a:cs typeface="Verdana"/>
            </a:endParaRPr>
          </a:p>
          <a:p>
            <a:r>
              <a:rPr lang="en-US" dirty="0">
                <a:latin typeface="Verdana"/>
                <a:cs typeface="Verdana"/>
              </a:rPr>
              <a:t>For many club members, </a:t>
            </a:r>
            <a:r>
              <a:rPr lang="en-US" dirty="0">
                <a:solidFill>
                  <a:srgbClr val="B5D424"/>
                </a:solidFill>
                <a:latin typeface="Verdana"/>
                <a:cs typeface="Verdana"/>
              </a:rPr>
              <a:t>you are their </a:t>
            </a:r>
            <a:r>
              <a:rPr lang="en-US" b="1" dirty="0">
                <a:solidFill>
                  <a:srgbClr val="B5D424"/>
                </a:solidFill>
                <a:latin typeface="Verdana"/>
                <a:cs typeface="Verdana"/>
              </a:rPr>
              <a:t>motivation and example </a:t>
            </a:r>
            <a:r>
              <a:rPr lang="en-US" dirty="0">
                <a:latin typeface="Verdana"/>
                <a:cs typeface="Verdana"/>
              </a:rPr>
              <a:t>of what a true leader is.</a:t>
            </a:r>
          </a:p>
          <a:p>
            <a:pPr lvl="1"/>
            <a:r>
              <a:rPr lang="en-US" dirty="0">
                <a:latin typeface="Verdana"/>
                <a:cs typeface="Verdana"/>
              </a:rPr>
              <a:t>Lead by Example</a:t>
            </a:r>
          </a:p>
          <a:p>
            <a:r>
              <a:rPr lang="en-US" dirty="0">
                <a:latin typeface="Verdana"/>
                <a:cs typeface="Verdana"/>
              </a:rPr>
              <a:t>You may never know what difference you made: but </a:t>
            </a:r>
            <a:r>
              <a:rPr lang="en-US" b="1" u="sng" dirty="0">
                <a:solidFill>
                  <a:srgbClr val="B5D424"/>
                </a:solidFill>
                <a:latin typeface="Verdana"/>
                <a:cs typeface="Verdana"/>
              </a:rPr>
              <a:t>know that you made a difference</a:t>
            </a:r>
            <a:r>
              <a:rPr lang="en-US" dirty="0">
                <a:latin typeface="Verdana"/>
                <a:cs typeface="Verdana"/>
              </a:rPr>
              <a:t>. Let others know this fact as well.</a:t>
            </a:r>
            <a:endParaRPr lang="en-US" sz="2800" dirty="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The Face of a Leader</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49"/>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032000"/>
            <a:ext cx="8229600" cy="4094163"/>
          </a:xfrm>
        </p:spPr>
        <p:txBody>
          <a:bodyPr>
            <a:normAutofit/>
          </a:bodyPr>
          <a:lstStyle/>
          <a:p>
            <a:r>
              <a:rPr lang="en-US" dirty="0">
                <a:latin typeface="Verdana" pitchFamily="34" charset="0"/>
                <a:ea typeface="Verdana" pitchFamily="34" charset="0"/>
                <a:cs typeface="Verdana" pitchFamily="34" charset="0"/>
              </a:rPr>
              <a:t>The Bylaws contain important information on what a club can and can not do</a:t>
            </a:r>
          </a:p>
          <a:p>
            <a:pPr lvl="1"/>
            <a:r>
              <a:rPr lang="en-US" dirty="0">
                <a:latin typeface="Verdana" pitchFamily="34" charset="0"/>
                <a:ea typeface="Verdana" pitchFamily="34" charset="0"/>
                <a:cs typeface="Verdana" pitchFamily="34" charset="0"/>
              </a:rPr>
              <a:t>i.e. dues amount, committee assignments, appointed positions, elections process</a:t>
            </a:r>
          </a:p>
          <a:p>
            <a:pPr>
              <a:buFont typeface="Arial" pitchFamily="34" charset="0"/>
              <a:buChar char="•"/>
            </a:pPr>
            <a:r>
              <a:rPr lang="en-US" dirty="0"/>
              <a:t>A Standard Form can be found on </a:t>
            </a:r>
            <a:r>
              <a:rPr lang="en-US" dirty="0">
                <a:hlinkClick r:id="rId3"/>
              </a:rPr>
              <a:t>floridakeyclub.org/resources</a:t>
            </a:r>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The Bylaws</a:t>
            </a:r>
          </a:p>
        </p:txBody>
      </p:sp>
      <p:pic>
        <p:nvPicPr>
          <p:cNvPr id="5"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1149349"/>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algn="ctr">
              <a:buNone/>
            </a:pPr>
            <a:r>
              <a:rPr lang="en-US" b="1" i="1" dirty="0">
                <a:latin typeface="Verdana"/>
                <a:cs typeface="Verdana"/>
              </a:rPr>
              <a:t>	</a:t>
            </a:r>
          </a:p>
          <a:p>
            <a:pPr algn="ctr">
              <a:buNone/>
            </a:pPr>
            <a:endParaRPr lang="en-US" b="1" i="1" dirty="0">
              <a:latin typeface="Verdana"/>
              <a:cs typeface="Verdana"/>
            </a:endParaRPr>
          </a:p>
          <a:p>
            <a:pPr algn="ctr">
              <a:buNone/>
            </a:pPr>
            <a:r>
              <a:rPr lang="en-US" b="1" i="1" dirty="0">
                <a:latin typeface="Verdana"/>
                <a:cs typeface="Verdana"/>
              </a:rPr>
              <a:t>	These are just a few examples of impactful projects that can be put to use by a class or committee!</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Putting it all to use</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1685925"/>
            <a:ext cx="8686801" cy="4440238"/>
          </a:xfrm>
        </p:spPr>
        <p:txBody>
          <a:bodyPr>
            <a:normAutofit/>
          </a:bodyPr>
          <a:lstStyle/>
          <a:p>
            <a:pPr marL="0" indent="0">
              <a:buNone/>
            </a:pPr>
            <a:r>
              <a:rPr lang="en-US" b="1" u="sng" dirty="0">
                <a:solidFill>
                  <a:srgbClr val="B5D424"/>
                </a:solidFill>
                <a:latin typeface="Verdana"/>
                <a:cs typeface="Verdana"/>
              </a:rPr>
              <a:t>Special Olympics</a:t>
            </a:r>
          </a:p>
          <a:p>
            <a:pPr marL="0" indent="0">
              <a:buNone/>
            </a:pPr>
            <a:r>
              <a:rPr lang="en-US" dirty="0">
                <a:latin typeface="Verdana"/>
                <a:cs typeface="Verdana"/>
              </a:rPr>
              <a:t>Volunteer at your local Special Olympics event as assistants, concession stand workers or cheerleaders! </a:t>
            </a:r>
          </a:p>
          <a:p>
            <a:r>
              <a:rPr lang="en-US" dirty="0">
                <a:latin typeface="Verdana"/>
                <a:cs typeface="Verdana"/>
              </a:rPr>
              <a:t>Don’t have an event in your community?  Visit </a:t>
            </a:r>
            <a:r>
              <a:rPr lang="en-US" i="1" u="sng" dirty="0" err="1">
                <a:latin typeface="Verdana"/>
                <a:cs typeface="Verdana"/>
              </a:rPr>
              <a:t>www.specialolympics.org</a:t>
            </a:r>
            <a:r>
              <a:rPr lang="en-US" i="1" u="sng" dirty="0">
                <a:latin typeface="Verdana"/>
                <a:cs typeface="Verdana"/>
              </a:rPr>
              <a:t> </a:t>
            </a:r>
            <a:r>
              <a:rPr lang="en-US" dirty="0">
                <a:latin typeface="Verdana"/>
                <a:cs typeface="Verdana"/>
              </a:rPr>
              <a:t>to learn how you can plan one.</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Meaningful projects</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043024"/>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marL="0" indent="0">
              <a:buNone/>
            </a:pPr>
            <a:r>
              <a:rPr lang="en-US" b="1" u="sng" dirty="0">
                <a:solidFill>
                  <a:srgbClr val="B5D424"/>
                </a:solidFill>
                <a:latin typeface="Verdana"/>
                <a:cs typeface="Verdana"/>
              </a:rPr>
              <a:t>Variety shows </a:t>
            </a:r>
          </a:p>
          <a:p>
            <a:r>
              <a:rPr lang="en-US" dirty="0">
                <a:latin typeface="Verdana"/>
                <a:cs typeface="Verdana"/>
              </a:rPr>
              <a:t>Brighten the days of residents at local nursing homes, orphanages, hospitals, senior centers, etc. by hosting a youth variety show for all to enjoy. </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Meaningful Projects</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marL="0" indent="0">
              <a:buNone/>
            </a:pPr>
            <a:r>
              <a:rPr lang="en-US" b="1" u="sng" dirty="0">
                <a:solidFill>
                  <a:srgbClr val="B5D424"/>
                </a:solidFill>
                <a:latin typeface="Verdana"/>
                <a:cs typeface="Verdana"/>
              </a:rPr>
              <a:t>Tutor time!</a:t>
            </a:r>
          </a:p>
          <a:p>
            <a:pPr marL="0" indent="0">
              <a:buNone/>
            </a:pPr>
            <a:r>
              <a:rPr lang="en-US" dirty="0">
                <a:latin typeface="Verdana"/>
                <a:cs typeface="Verdana"/>
              </a:rPr>
              <a:t>Volunteer at a local elementary school to tutor the students there. Visit the after school programs or late busses and spend some time helping students </a:t>
            </a:r>
            <a:r>
              <a:rPr lang="en-US" dirty="0">
                <a:solidFill>
                  <a:srgbClr val="022453"/>
                </a:solidFill>
                <a:latin typeface="Verdana"/>
                <a:cs typeface="Verdana"/>
              </a:rPr>
              <a:t>finish work</a:t>
            </a:r>
            <a:r>
              <a:rPr lang="en-US" dirty="0">
                <a:latin typeface="Verdana"/>
                <a:cs typeface="Verdana"/>
              </a:rPr>
              <a:t>, </a:t>
            </a:r>
            <a:r>
              <a:rPr lang="en-US" dirty="0">
                <a:solidFill>
                  <a:srgbClr val="022453"/>
                </a:solidFill>
                <a:latin typeface="Verdana"/>
                <a:cs typeface="Verdana"/>
              </a:rPr>
              <a:t>prepare</a:t>
            </a:r>
            <a:r>
              <a:rPr lang="en-US" dirty="0">
                <a:latin typeface="Verdana"/>
                <a:cs typeface="Verdana"/>
              </a:rPr>
              <a:t> for tests and gear up for a successful future.</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Meaningful Projects</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marL="0" indent="0">
              <a:buNone/>
            </a:pPr>
            <a:r>
              <a:rPr lang="en-US" b="1" u="sng" dirty="0">
                <a:solidFill>
                  <a:srgbClr val="B5D424"/>
                </a:solidFill>
                <a:latin typeface="Verdana"/>
                <a:cs typeface="Verdana"/>
              </a:rPr>
              <a:t>Food Drives</a:t>
            </a:r>
          </a:p>
          <a:p>
            <a:pPr marL="0" indent="0">
              <a:buNone/>
            </a:pPr>
            <a:r>
              <a:rPr lang="en-US" dirty="0">
                <a:latin typeface="Verdana"/>
                <a:cs typeface="Verdana"/>
              </a:rPr>
              <a:t>Locate a food bank in your community. Call your local city or county office and ask where the nearest food bank is located, or use </a:t>
            </a:r>
            <a:r>
              <a:rPr lang="en-US" dirty="0">
                <a:solidFill>
                  <a:srgbClr val="B5D424"/>
                </a:solidFill>
                <a:latin typeface="Verdana"/>
                <a:cs typeface="Verdana"/>
                <a:hlinkClick r:id="rId3" action="ppaction://hlinkfile"/>
              </a:rPr>
              <a:t>Feeding America’s</a:t>
            </a:r>
            <a:r>
              <a:rPr lang="en-US" dirty="0">
                <a:solidFill>
                  <a:srgbClr val="B5D424"/>
                </a:solidFill>
                <a:latin typeface="Verdana"/>
                <a:cs typeface="Verdana"/>
              </a:rPr>
              <a:t> </a:t>
            </a:r>
            <a:r>
              <a:rPr lang="en-US" dirty="0">
                <a:latin typeface="Verdana"/>
                <a:cs typeface="Verdana"/>
              </a:rPr>
              <a:t>online directory at </a:t>
            </a:r>
            <a:r>
              <a:rPr lang="en-US" dirty="0" err="1">
                <a:latin typeface="Verdana"/>
                <a:cs typeface="Verdana"/>
              </a:rPr>
              <a:t>www.feedingamerica.org</a:t>
            </a:r>
            <a:r>
              <a:rPr lang="en-US" dirty="0">
                <a:latin typeface="Verdana"/>
                <a:cs typeface="Verdana"/>
              </a:rPr>
              <a:t>.</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Meaningful Projects</a:t>
            </a:r>
          </a:p>
        </p:txBody>
      </p:sp>
      <p:pic>
        <p:nvPicPr>
          <p:cNvPr id="5"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Governor’s Project</a:t>
            </a:r>
          </a:p>
        </p:txBody>
      </p:sp>
      <p:pic>
        <p:nvPicPr>
          <p:cNvPr id="3"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07999" y="2241602"/>
            <a:ext cx="4402668" cy="4555093"/>
          </a:xfrm>
          <a:prstGeom prst="rect">
            <a:avLst/>
          </a:prstGeom>
          <a:noFill/>
        </p:spPr>
        <p:txBody>
          <a:bodyPr wrap="square" rtlCol="0">
            <a:spAutoFit/>
          </a:bodyPr>
          <a:lstStyle/>
          <a:p>
            <a:r>
              <a:rPr lang="en-US" sz="3000" b="1" u="sng" dirty="0">
                <a:solidFill>
                  <a:srgbClr val="B5D424"/>
                </a:solidFill>
                <a:latin typeface="Verdana" pitchFamily="34" charset="0"/>
                <a:ea typeface="Verdana" pitchFamily="34" charset="0"/>
                <a:cs typeface="Verdana" pitchFamily="34" charset="0"/>
              </a:rPr>
              <a:t>Feeding Our Future</a:t>
            </a:r>
          </a:p>
          <a:p>
            <a:endParaRPr lang="en-US" sz="3200" b="1" u="sng" dirty="0">
              <a:solidFill>
                <a:srgbClr val="B5D424"/>
              </a:solidFill>
              <a:latin typeface="Verdana" pitchFamily="34" charset="0"/>
              <a:ea typeface="Verdana" pitchFamily="34" charset="0"/>
              <a:cs typeface="Verdana" pitchFamily="34" charset="0"/>
            </a:endParaRPr>
          </a:p>
          <a:p>
            <a:pPr>
              <a:buFontTx/>
              <a:buChar char="-"/>
            </a:pPr>
            <a:r>
              <a:rPr lang="en-US" sz="2800" dirty="0">
                <a:latin typeface="Verdana" pitchFamily="34" charset="0"/>
                <a:ea typeface="Verdana" pitchFamily="34" charset="0"/>
                <a:cs typeface="Verdana" pitchFamily="34" charset="0"/>
              </a:rPr>
              <a:t> Project started by Governor Martha</a:t>
            </a:r>
          </a:p>
          <a:p>
            <a:pPr>
              <a:buFontTx/>
              <a:buChar char="-"/>
            </a:pPr>
            <a:r>
              <a:rPr lang="en-US" sz="2800" dirty="0">
                <a:latin typeface="Verdana" pitchFamily="34" charset="0"/>
                <a:ea typeface="Verdana" pitchFamily="34" charset="0"/>
                <a:cs typeface="Verdana" pitchFamily="34" charset="0"/>
              </a:rPr>
              <a:t> Involves everything to do with helping to feed to the needy and help them to establish a future.</a:t>
            </a:r>
          </a:p>
          <a:p>
            <a:endParaRPr lang="en-US" sz="3200" dirty="0">
              <a:latin typeface="Verdana" pitchFamily="34" charset="0"/>
              <a:ea typeface="Verdana" pitchFamily="34" charset="0"/>
              <a:cs typeface="Verdana" pitchFamily="34" charset="0"/>
            </a:endParaRPr>
          </a:p>
        </p:txBody>
      </p:sp>
      <p:pic>
        <p:nvPicPr>
          <p:cNvPr id="1026" name="Picture 2" descr="https://i1.wp.com/floridakeyclub.org/wp-content/uploads/Logo.png?resize=450%2C3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3931" y="2241602"/>
            <a:ext cx="5028434" cy="41121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0"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Governor’s Project</a:t>
            </a:r>
          </a:p>
        </p:txBody>
      </p:sp>
      <p:pic>
        <p:nvPicPr>
          <p:cNvPr id="3"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49"/>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94266" y="2048933"/>
            <a:ext cx="7586134" cy="2554545"/>
          </a:xfrm>
          <a:prstGeom prst="rect">
            <a:avLst/>
          </a:prstGeom>
          <a:noFill/>
        </p:spPr>
        <p:txBody>
          <a:bodyPr wrap="square" rtlCol="0">
            <a:spAutoFit/>
          </a:bodyPr>
          <a:lstStyle/>
          <a:p>
            <a:r>
              <a:rPr lang="en-US" sz="3200" b="1" u="sng" dirty="0">
                <a:solidFill>
                  <a:srgbClr val="B5D424"/>
                </a:solidFill>
                <a:latin typeface="Verdana" pitchFamily="34" charset="0"/>
                <a:ea typeface="Verdana" pitchFamily="34" charset="0"/>
                <a:cs typeface="Verdana" pitchFamily="34" charset="0"/>
              </a:rPr>
              <a:t>How does this apply to your position?</a:t>
            </a:r>
          </a:p>
          <a:p>
            <a:r>
              <a:rPr lang="en-US" sz="3200" dirty="0">
                <a:latin typeface="Verdana" pitchFamily="34" charset="0"/>
                <a:ea typeface="Verdana" pitchFamily="34" charset="0"/>
                <a:cs typeface="Verdana" pitchFamily="34" charset="0"/>
              </a:rPr>
              <a:t>- You can do class competitions for who does the best Governor’s </a:t>
            </a:r>
            <a:br>
              <a:rPr lang="en-US" sz="3200" dirty="0">
                <a:latin typeface="Verdana" pitchFamily="34" charset="0"/>
                <a:ea typeface="Verdana" pitchFamily="34" charset="0"/>
                <a:cs typeface="Verdana" pitchFamily="34" charset="0"/>
              </a:rPr>
            </a:br>
            <a:r>
              <a:rPr lang="en-US" sz="3200" dirty="0">
                <a:latin typeface="Verdana" pitchFamily="34" charset="0"/>
                <a:ea typeface="Verdana" pitchFamily="34" charset="0"/>
                <a:cs typeface="Verdana" pitchFamily="34" charset="0"/>
              </a:rPr>
              <a:t>Project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2026422"/>
            <a:ext cx="8360065" cy="4831578"/>
          </a:xfrm>
        </p:spPr>
        <p:txBody>
          <a:bodyPr>
            <a:noAutofit/>
          </a:bodyPr>
          <a:lstStyle/>
          <a:p>
            <a:pPr marL="0" indent="0">
              <a:spcBef>
                <a:spcPts val="600"/>
              </a:spcBef>
              <a:spcAft>
                <a:spcPts val="0"/>
              </a:spcAft>
              <a:buNone/>
            </a:pPr>
            <a:r>
              <a:rPr lang="en-US" dirty="0">
                <a:latin typeface="Verdana"/>
                <a:cs typeface="Verdana"/>
              </a:rPr>
              <a:t>As a Class Director,</a:t>
            </a:r>
            <a:r>
              <a:rPr lang="en-US" dirty="0">
                <a:solidFill>
                  <a:srgbClr val="B5D424"/>
                </a:solidFill>
                <a:latin typeface="Verdana"/>
                <a:cs typeface="Verdana"/>
              </a:rPr>
              <a:t> you are the “bridge” </a:t>
            </a:r>
            <a:r>
              <a:rPr lang="en-US" dirty="0">
                <a:latin typeface="Verdana"/>
                <a:cs typeface="Verdana"/>
              </a:rPr>
              <a:t>between your respective class and your clubs officers!</a:t>
            </a:r>
          </a:p>
          <a:p>
            <a:pPr>
              <a:spcBef>
                <a:spcPts val="600"/>
              </a:spcBef>
              <a:spcAft>
                <a:spcPts val="0"/>
              </a:spcAft>
            </a:pPr>
            <a:r>
              <a:rPr lang="en-US" sz="2800" dirty="0">
                <a:latin typeface="Verdana"/>
                <a:cs typeface="Verdana"/>
              </a:rPr>
              <a:t>You </a:t>
            </a:r>
            <a:r>
              <a:rPr lang="en-US" sz="2800" dirty="0">
                <a:solidFill>
                  <a:srgbClr val="B5D424"/>
                </a:solidFill>
                <a:latin typeface="Verdana"/>
                <a:cs typeface="Verdana"/>
              </a:rPr>
              <a:t>represent the members </a:t>
            </a:r>
            <a:r>
              <a:rPr lang="en-US" sz="2800" dirty="0">
                <a:latin typeface="Verdana"/>
                <a:cs typeface="Verdana"/>
              </a:rPr>
              <a:t>of your class, and should </a:t>
            </a:r>
            <a:r>
              <a:rPr lang="en-US" sz="2800" dirty="0">
                <a:solidFill>
                  <a:srgbClr val="B5D424"/>
                </a:solidFill>
                <a:latin typeface="Verdana"/>
                <a:cs typeface="Verdana"/>
              </a:rPr>
              <a:t>make their opinions and ideas known.</a:t>
            </a:r>
          </a:p>
          <a:p>
            <a:pPr>
              <a:spcBef>
                <a:spcPts val="600"/>
              </a:spcBef>
              <a:spcAft>
                <a:spcPts val="0"/>
              </a:spcAft>
            </a:pPr>
            <a:endParaRPr lang="en-US" sz="2400" dirty="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What is a Class Director?</a:t>
            </a:r>
            <a:endParaRPr lang="en-US" sz="4000" dirty="0"/>
          </a:p>
        </p:txBody>
      </p:sp>
      <p:pic>
        <p:nvPicPr>
          <p:cNvPr id="5" name="Picture 4"/>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954869" y="4655455"/>
            <a:ext cx="1658299" cy="1862048"/>
          </a:xfrm>
          <a:prstGeom prst="rect">
            <a:avLst/>
          </a:prstGeom>
          <a:noFill/>
        </p:spPr>
        <p:txBody>
          <a:bodyPr wrap="square" rtlCol="0">
            <a:spAutoFit/>
          </a:bodyPr>
          <a:lstStyle/>
          <a:p>
            <a:r>
              <a:rPr lang="en-US" sz="11500" dirty="0"/>
              <a:t>🌉</a:t>
            </a:r>
          </a:p>
        </p:txBody>
      </p:sp>
    </p:spTree>
    <p:extLst>
      <p:ext uri="{BB962C8B-B14F-4D97-AF65-F5344CB8AC3E}">
        <p14:creationId xmlns:p14="http://schemas.microsoft.com/office/powerpoint/2010/main" val="2265862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algn="ctr">
              <a:buNone/>
            </a:pPr>
            <a:endParaRPr lang="en-US" b="1" i="1" dirty="0">
              <a:latin typeface="Verdana"/>
              <a:cs typeface="Verdana"/>
            </a:endParaRPr>
          </a:p>
          <a:p>
            <a:pPr algn="ctr">
              <a:buNone/>
            </a:pPr>
            <a:r>
              <a:rPr lang="en-US" b="1" i="1" dirty="0">
                <a:latin typeface="Verdana"/>
                <a:cs typeface="Verdana"/>
              </a:rPr>
              <a:t>Feel </a:t>
            </a:r>
            <a:r>
              <a:rPr lang="en-US" b="1" i="1" dirty="0">
                <a:solidFill>
                  <a:srgbClr val="B5D424"/>
                </a:solidFill>
                <a:latin typeface="Verdana"/>
                <a:cs typeface="Verdana"/>
              </a:rPr>
              <a:t>absolutely welcome </a:t>
            </a:r>
            <a:r>
              <a:rPr lang="en-US" b="1" i="1" dirty="0">
                <a:latin typeface="Verdana"/>
                <a:cs typeface="Verdana"/>
              </a:rPr>
              <a:t>to communicate your questions, concerns, opinions, or ideas!</a:t>
            </a:r>
          </a:p>
          <a:p>
            <a:pPr algn="ctr">
              <a:buNone/>
            </a:pPr>
            <a:endParaRPr lang="en-US" b="1" i="1" dirty="0">
              <a:latin typeface="Verdana"/>
              <a:cs typeface="Verdana"/>
            </a:endParaRPr>
          </a:p>
          <a:p>
            <a:pPr algn="ctr">
              <a:buNone/>
            </a:pPr>
            <a:r>
              <a:rPr lang="en-US" b="1" i="1" dirty="0">
                <a:latin typeface="Verdana"/>
                <a:cs typeface="Verdana"/>
              </a:rPr>
              <a:t>(How members should feel at all times!)</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Questions?</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Why is a Class Director important?</a:t>
            </a:r>
            <a:endParaRPr lang="en-US" sz="4000" dirty="0"/>
          </a:p>
        </p:txBody>
      </p:sp>
      <p:pic>
        <p:nvPicPr>
          <p:cNvPr id="3"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78933" y="1989598"/>
            <a:ext cx="6874934" cy="2416046"/>
          </a:xfrm>
          <a:prstGeom prst="rect">
            <a:avLst/>
          </a:prstGeom>
          <a:noFill/>
        </p:spPr>
        <p:txBody>
          <a:bodyPr wrap="square" rtlCol="0">
            <a:spAutoFit/>
          </a:bodyPr>
          <a:lstStyle/>
          <a:p>
            <a:pPr>
              <a:spcBef>
                <a:spcPts val="600"/>
              </a:spcBef>
            </a:pPr>
            <a:r>
              <a:rPr lang="en-US" sz="3200" dirty="0">
                <a:latin typeface="Verdana"/>
                <a:cs typeface="Verdana"/>
              </a:rPr>
              <a:t>Dividing Key Clubbers into classes can assist with:</a:t>
            </a:r>
          </a:p>
          <a:p>
            <a:pPr lvl="1">
              <a:spcBef>
                <a:spcPts val="600"/>
              </a:spcBef>
              <a:spcAft>
                <a:spcPts val="0"/>
              </a:spcAft>
            </a:pPr>
            <a:r>
              <a:rPr lang="en-US" sz="2400" dirty="0">
                <a:latin typeface="Verdana"/>
                <a:cs typeface="Verdana"/>
              </a:rPr>
              <a:t>Organization of club events.</a:t>
            </a:r>
          </a:p>
          <a:p>
            <a:pPr lvl="1">
              <a:spcBef>
                <a:spcPts val="600"/>
              </a:spcBef>
              <a:spcAft>
                <a:spcPts val="0"/>
              </a:spcAft>
            </a:pPr>
            <a:r>
              <a:rPr lang="en-US" sz="2400" dirty="0">
                <a:latin typeface="Verdana"/>
                <a:cs typeface="Verdana"/>
              </a:rPr>
              <a:t>Communication of information</a:t>
            </a:r>
          </a:p>
          <a:p>
            <a:pPr lvl="1">
              <a:spcBef>
                <a:spcPts val="600"/>
              </a:spcBef>
              <a:spcAft>
                <a:spcPts val="0"/>
              </a:spcAft>
            </a:pPr>
            <a:r>
              <a:rPr lang="en-US" sz="2400" dirty="0">
                <a:latin typeface="Verdana"/>
                <a:cs typeface="Verdana"/>
              </a:rPr>
              <a:t>Member participation in club activities.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normAutofit/>
          </a:bodyPr>
          <a:lstStyle/>
          <a:p>
            <a:pPr marL="0" indent="0">
              <a:buNone/>
            </a:pPr>
            <a:r>
              <a:rPr lang="en-US" sz="2800" dirty="0">
                <a:latin typeface="Verdana"/>
                <a:cs typeface="Verdana"/>
              </a:rPr>
              <a:t>One of the biggest problems clubs come across is communication. You are the</a:t>
            </a:r>
            <a:r>
              <a:rPr lang="en-US" sz="2800" dirty="0">
                <a:solidFill>
                  <a:srgbClr val="FF0000"/>
                </a:solidFill>
                <a:latin typeface="Verdana"/>
                <a:cs typeface="Verdana"/>
              </a:rPr>
              <a:t> </a:t>
            </a:r>
            <a:r>
              <a:rPr lang="en-US" sz="2800" dirty="0">
                <a:solidFill>
                  <a:srgbClr val="B5D424"/>
                </a:solidFill>
                <a:latin typeface="Verdana"/>
                <a:cs typeface="Verdana"/>
              </a:rPr>
              <a:t>KEY </a:t>
            </a:r>
            <a:r>
              <a:rPr lang="en-US" sz="2800" dirty="0">
                <a:latin typeface="Verdana"/>
                <a:cs typeface="Verdana"/>
              </a:rPr>
              <a:t>to solving this issue.</a:t>
            </a:r>
          </a:p>
          <a:p>
            <a:pPr marL="0" indent="0">
              <a:buNone/>
            </a:pPr>
            <a:endParaRPr lang="en-US" sz="2800" dirty="0">
              <a:latin typeface="Verdana"/>
              <a:cs typeface="Verdana"/>
            </a:endParaRPr>
          </a:p>
          <a:p>
            <a:pPr marL="0" indent="0">
              <a:buNone/>
            </a:pPr>
            <a:r>
              <a:rPr lang="en-US" sz="2800" dirty="0">
                <a:latin typeface="Verdana"/>
                <a:cs typeface="Verdana"/>
              </a:rPr>
              <a:t>You also play a vital role in the </a:t>
            </a:r>
            <a:r>
              <a:rPr lang="en-US" sz="2800" dirty="0">
                <a:solidFill>
                  <a:srgbClr val="B5D424"/>
                </a:solidFill>
                <a:latin typeface="Verdana"/>
                <a:cs typeface="Verdana"/>
              </a:rPr>
              <a:t>decision making </a:t>
            </a:r>
            <a:r>
              <a:rPr lang="en-US" sz="2800" dirty="0">
                <a:latin typeface="Verdana"/>
                <a:cs typeface="Verdana"/>
              </a:rPr>
              <a:t>involving the Key Clubbers you represent.</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pitchFamily="34" charset="0"/>
              </a:rPr>
              <a:t>What Can I Do as a Class Director?</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286000" y="31058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3064447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Communication is KEY</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288" y="1149349"/>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4"/>
          <a:stretch>
            <a:fillRect/>
          </a:stretch>
        </p:blipFill>
        <p:spPr>
          <a:xfrm>
            <a:off x="281086" y="1821558"/>
            <a:ext cx="1335063" cy="1335063"/>
          </a:xfrm>
          <a:prstGeom prst="rect">
            <a:avLst/>
          </a:prstGeom>
        </p:spPr>
      </p:pic>
      <p:pic>
        <p:nvPicPr>
          <p:cNvPr id="9" name="Picture 8"/>
          <p:cNvPicPr>
            <a:picLocks noChangeAspect="1"/>
          </p:cNvPicPr>
          <p:nvPr/>
        </p:nvPicPr>
        <p:blipFill>
          <a:blip r:embed="rId5"/>
          <a:stretch>
            <a:fillRect/>
          </a:stretch>
        </p:blipFill>
        <p:spPr>
          <a:xfrm>
            <a:off x="1989095" y="1821559"/>
            <a:ext cx="1328264" cy="1328264"/>
          </a:xfrm>
          <a:prstGeom prst="rect">
            <a:avLst/>
          </a:prstGeom>
        </p:spPr>
      </p:pic>
      <p:pic>
        <p:nvPicPr>
          <p:cNvPr id="10" name="Picture 9"/>
          <p:cNvPicPr>
            <a:picLocks noChangeAspect="1"/>
          </p:cNvPicPr>
          <p:nvPr/>
        </p:nvPicPr>
        <p:blipFill>
          <a:blip r:embed="rId6"/>
          <a:stretch>
            <a:fillRect/>
          </a:stretch>
        </p:blipFill>
        <p:spPr>
          <a:xfrm>
            <a:off x="3693413" y="1821559"/>
            <a:ext cx="1303890" cy="1303890"/>
          </a:xfrm>
          <a:prstGeom prst="rect">
            <a:avLst/>
          </a:prstGeom>
        </p:spPr>
      </p:pic>
      <p:pic>
        <p:nvPicPr>
          <p:cNvPr id="12" name="Picture 11"/>
          <p:cNvPicPr>
            <a:picLocks noChangeAspect="1"/>
          </p:cNvPicPr>
          <p:nvPr/>
        </p:nvPicPr>
        <p:blipFill>
          <a:blip r:embed="rId7"/>
          <a:stretch>
            <a:fillRect/>
          </a:stretch>
        </p:blipFill>
        <p:spPr>
          <a:xfrm>
            <a:off x="5443529" y="1821558"/>
            <a:ext cx="1340043" cy="1334683"/>
          </a:xfrm>
          <a:prstGeom prst="rect">
            <a:avLst/>
          </a:prstGeom>
        </p:spPr>
      </p:pic>
      <p:pic>
        <p:nvPicPr>
          <p:cNvPr id="13" name="Picture 12"/>
          <p:cNvPicPr>
            <a:picLocks noChangeAspect="1"/>
          </p:cNvPicPr>
          <p:nvPr/>
        </p:nvPicPr>
        <p:blipFill rotWithShape="1">
          <a:blip r:embed="rId8"/>
          <a:srcRect l="22153" r="20415"/>
          <a:stretch/>
        </p:blipFill>
        <p:spPr>
          <a:xfrm>
            <a:off x="6356973" y="3492713"/>
            <a:ext cx="1423575" cy="1388081"/>
          </a:xfrm>
          <a:prstGeom prst="rect">
            <a:avLst/>
          </a:prstGeom>
        </p:spPr>
      </p:pic>
      <p:pic>
        <p:nvPicPr>
          <p:cNvPr id="14" name="Picture 13"/>
          <p:cNvPicPr>
            <a:picLocks noChangeAspect="1"/>
          </p:cNvPicPr>
          <p:nvPr/>
        </p:nvPicPr>
        <p:blipFill>
          <a:blip r:embed="rId9" cstate="print"/>
          <a:stretch>
            <a:fillRect/>
          </a:stretch>
        </p:blipFill>
        <p:spPr>
          <a:xfrm>
            <a:off x="4576288" y="3511854"/>
            <a:ext cx="1375908" cy="1339116"/>
          </a:xfrm>
          <a:prstGeom prst="rect">
            <a:avLst/>
          </a:prstGeom>
        </p:spPr>
      </p:pic>
      <p:pic>
        <p:nvPicPr>
          <p:cNvPr id="15" name="Picture 14"/>
          <p:cNvPicPr>
            <a:picLocks noChangeAspect="1"/>
          </p:cNvPicPr>
          <p:nvPr/>
        </p:nvPicPr>
        <p:blipFill>
          <a:blip r:embed="rId10"/>
          <a:stretch>
            <a:fillRect/>
          </a:stretch>
        </p:blipFill>
        <p:spPr>
          <a:xfrm>
            <a:off x="2598046" y="3492713"/>
            <a:ext cx="1538019" cy="1538019"/>
          </a:xfrm>
          <a:prstGeom prst="rect">
            <a:avLst/>
          </a:prstGeom>
        </p:spPr>
      </p:pic>
      <p:pic>
        <p:nvPicPr>
          <p:cNvPr id="16" name="Picture 15"/>
          <p:cNvPicPr>
            <a:picLocks noChangeAspect="1"/>
          </p:cNvPicPr>
          <p:nvPr/>
        </p:nvPicPr>
        <p:blipFill>
          <a:blip r:embed="rId11"/>
          <a:stretch>
            <a:fillRect/>
          </a:stretch>
        </p:blipFill>
        <p:spPr>
          <a:xfrm>
            <a:off x="687533" y="3324112"/>
            <a:ext cx="1526858" cy="1526858"/>
          </a:xfrm>
          <a:prstGeom prst="rect">
            <a:avLst/>
          </a:prstGeom>
        </p:spPr>
      </p:pic>
      <p:pic>
        <p:nvPicPr>
          <p:cNvPr id="17" name="Picture 16"/>
          <p:cNvPicPr>
            <a:picLocks noChangeAspect="1"/>
          </p:cNvPicPr>
          <p:nvPr/>
        </p:nvPicPr>
        <p:blipFill>
          <a:blip r:embed="rId12"/>
          <a:stretch>
            <a:fillRect/>
          </a:stretch>
        </p:blipFill>
        <p:spPr>
          <a:xfrm>
            <a:off x="7068761" y="1821558"/>
            <a:ext cx="1352225" cy="1352225"/>
          </a:xfrm>
          <a:prstGeom prst="rect">
            <a:avLst/>
          </a:prstGeom>
        </p:spPr>
      </p:pic>
    </p:spTree>
    <p:extLst>
      <p:ext uri="{BB962C8B-B14F-4D97-AF65-F5344CB8AC3E}">
        <p14:creationId xmlns:p14="http://schemas.microsoft.com/office/powerpoint/2010/main" val="4171306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4"/>
            <a:ext cx="8229600" cy="3969809"/>
          </a:xfrm>
        </p:spPr>
        <p:txBody>
          <a:bodyPr>
            <a:normAutofit lnSpcReduction="10000"/>
          </a:bodyPr>
          <a:lstStyle/>
          <a:p>
            <a:pPr marL="0" indent="0">
              <a:buNone/>
            </a:pPr>
            <a:r>
              <a:rPr lang="en-US" dirty="0">
                <a:latin typeface="Verdana"/>
                <a:cs typeface="Verdana"/>
              </a:rPr>
              <a:t>Whether working with committee members or your classmates, you must be able to communicate to be efficient.</a:t>
            </a:r>
          </a:p>
          <a:p>
            <a:pPr marL="0" indent="0">
              <a:buNone/>
            </a:pPr>
            <a:endParaRPr lang="en-US" dirty="0">
              <a:latin typeface="Verdana"/>
              <a:cs typeface="Verdana"/>
            </a:endParaRPr>
          </a:p>
          <a:p>
            <a:pPr marL="0" indent="0">
              <a:buNone/>
            </a:pPr>
            <a:r>
              <a:rPr lang="en-US" dirty="0">
                <a:latin typeface="Verdana"/>
                <a:cs typeface="Verdana"/>
              </a:rPr>
              <a:t>Types of communication:</a:t>
            </a:r>
          </a:p>
          <a:p>
            <a:pPr lvl="1"/>
            <a:r>
              <a:rPr lang="en-US" dirty="0">
                <a:latin typeface="Verdana"/>
                <a:cs typeface="Verdana"/>
              </a:rPr>
              <a:t>Face to Face</a:t>
            </a:r>
          </a:p>
          <a:p>
            <a:pPr lvl="1"/>
            <a:r>
              <a:rPr lang="en-US" dirty="0">
                <a:latin typeface="Verdana"/>
                <a:cs typeface="Verdana"/>
              </a:rPr>
              <a:t>Digital</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solidFill>
                  <a:schemeClr val="bg1"/>
                </a:solidFill>
                <a:latin typeface="Century Gothic"/>
                <a:cs typeface="Century Gothic"/>
              </a:rPr>
              <a:t>Active Communication</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613744" y="5061255"/>
            <a:ext cx="1307531" cy="1323439"/>
          </a:xfrm>
          <a:prstGeom prst="rect">
            <a:avLst/>
          </a:prstGeom>
          <a:noFill/>
        </p:spPr>
        <p:txBody>
          <a:bodyPr wrap="square" rtlCol="0">
            <a:spAutoFit/>
          </a:bodyPr>
          <a:lstStyle/>
          <a:p>
            <a:r>
              <a:rPr lang="en-US" sz="8000" dirty="0"/>
              <a:t>📞</a:t>
            </a:r>
          </a:p>
        </p:txBody>
      </p:sp>
      <p:sp>
        <p:nvSpPr>
          <p:cNvPr id="10" name="TextBox 9"/>
          <p:cNvSpPr txBox="1"/>
          <p:nvPr/>
        </p:nvSpPr>
        <p:spPr>
          <a:xfrm rot="826853">
            <a:off x="7480551" y="3460664"/>
            <a:ext cx="1250699" cy="1323439"/>
          </a:xfrm>
          <a:prstGeom prst="rect">
            <a:avLst/>
          </a:prstGeom>
          <a:noFill/>
        </p:spPr>
        <p:txBody>
          <a:bodyPr wrap="square" rtlCol="0">
            <a:spAutoFit/>
          </a:bodyPr>
          <a:lstStyle/>
          <a:p>
            <a:r>
              <a:rPr lang="en-US" sz="8000" dirty="0"/>
              <a:t>💬 </a:t>
            </a:r>
          </a:p>
        </p:txBody>
      </p:sp>
      <p:sp>
        <p:nvSpPr>
          <p:cNvPr id="11" name="TextBox 10"/>
          <p:cNvSpPr txBox="1"/>
          <p:nvPr/>
        </p:nvSpPr>
        <p:spPr>
          <a:xfrm>
            <a:off x="5848294" y="3491595"/>
            <a:ext cx="1492630" cy="1569660"/>
          </a:xfrm>
          <a:prstGeom prst="rect">
            <a:avLst/>
          </a:prstGeom>
          <a:noFill/>
        </p:spPr>
        <p:txBody>
          <a:bodyPr wrap="square" rtlCol="0">
            <a:spAutoFit/>
          </a:bodyPr>
          <a:lstStyle/>
          <a:p>
            <a:r>
              <a:rPr lang="en-US" sz="9600" dirty="0"/>
              <a:t>👧</a:t>
            </a:r>
          </a:p>
        </p:txBody>
      </p:sp>
      <p:sp>
        <p:nvSpPr>
          <p:cNvPr id="12" name="TextBox 11"/>
          <p:cNvSpPr txBox="1"/>
          <p:nvPr/>
        </p:nvSpPr>
        <p:spPr>
          <a:xfrm>
            <a:off x="7157353" y="4674760"/>
            <a:ext cx="1290147" cy="1569660"/>
          </a:xfrm>
          <a:prstGeom prst="rect">
            <a:avLst/>
          </a:prstGeom>
          <a:noFill/>
        </p:spPr>
        <p:txBody>
          <a:bodyPr wrap="square" rtlCol="0">
            <a:spAutoFit/>
          </a:bodyPr>
          <a:lstStyle/>
          <a:p>
            <a:r>
              <a:rPr lang="en-US" sz="9600" dirty="0"/>
              <a:t>👦</a:t>
            </a:r>
          </a:p>
        </p:txBody>
      </p:sp>
    </p:spTree>
    <p:extLst>
      <p:ext uri="{BB962C8B-B14F-4D97-AF65-F5344CB8AC3E}">
        <p14:creationId xmlns:p14="http://schemas.microsoft.com/office/powerpoint/2010/main" val="230971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189942"/>
          </a:xfrm>
        </p:spPr>
        <p:txBody>
          <a:bodyPr>
            <a:normAutofit lnSpcReduction="10000"/>
          </a:bodyPr>
          <a:lstStyle/>
          <a:p>
            <a:pPr marL="285750" indent="-285750">
              <a:spcBef>
                <a:spcPts val="0"/>
              </a:spcBef>
              <a:buNone/>
            </a:pPr>
            <a:r>
              <a:rPr lang="en-US" sz="2800" dirty="0">
                <a:latin typeface="Verdana"/>
                <a:cs typeface="Verdana"/>
              </a:rPr>
              <a:t>Define what you want to achieve during your term! </a:t>
            </a:r>
          </a:p>
          <a:p>
            <a:pPr marL="285750" indent="-285750" algn="ctr">
              <a:spcBef>
                <a:spcPts val="0"/>
              </a:spcBef>
              <a:buNone/>
            </a:pPr>
            <a:endParaRPr lang="en-US" sz="2400" i="1" u="sng" dirty="0">
              <a:latin typeface="Verdana"/>
              <a:cs typeface="Verdana"/>
            </a:endParaRPr>
          </a:p>
          <a:p>
            <a:pPr marL="285750" indent="-285750"/>
            <a:r>
              <a:rPr lang="en-US" sz="2400" dirty="0">
                <a:latin typeface="Verdana"/>
                <a:cs typeface="Verdana"/>
              </a:rPr>
              <a:t>Class Directors:</a:t>
            </a:r>
          </a:p>
          <a:p>
            <a:pPr marL="685800" lvl="1">
              <a:buFont typeface="Arial"/>
              <a:buChar char="•"/>
            </a:pPr>
            <a:r>
              <a:rPr lang="en-US" sz="2000" dirty="0">
                <a:latin typeface="Verdana"/>
                <a:cs typeface="Verdana"/>
              </a:rPr>
              <a:t>Number of Hours per member?</a:t>
            </a:r>
          </a:p>
          <a:p>
            <a:pPr marL="685800" lvl="1">
              <a:buFont typeface="Arial"/>
              <a:buChar char="•"/>
            </a:pPr>
            <a:r>
              <a:rPr lang="en-US" sz="2000" dirty="0">
                <a:latin typeface="Verdana"/>
                <a:cs typeface="Verdana"/>
              </a:rPr>
              <a:t>A big class project?</a:t>
            </a:r>
          </a:p>
          <a:p>
            <a:pPr marL="685800" lvl="1">
              <a:buFont typeface="Arial"/>
              <a:buChar char="•"/>
            </a:pPr>
            <a:r>
              <a:rPr lang="en-US" sz="2000" dirty="0">
                <a:latin typeface="Verdana"/>
                <a:cs typeface="Verdana"/>
              </a:rPr>
              <a:t>Winning a “Class competition”?</a:t>
            </a:r>
          </a:p>
          <a:p>
            <a:pPr marL="685800" lvl="1">
              <a:buNone/>
            </a:pPr>
            <a:endParaRPr lang="en-US" sz="1200" dirty="0">
              <a:latin typeface="Verdana"/>
              <a:cs typeface="Verdana"/>
            </a:endParaRPr>
          </a:p>
          <a:p>
            <a:pPr marL="285750" indent="-285750"/>
            <a:r>
              <a:rPr lang="en-US" sz="2400" dirty="0">
                <a:latin typeface="Verdana"/>
                <a:cs typeface="Verdana"/>
              </a:rPr>
              <a:t>Committee Chairs:</a:t>
            </a:r>
          </a:p>
          <a:p>
            <a:pPr marL="685800" lvl="1">
              <a:buFont typeface="Arial"/>
              <a:buChar char="•"/>
            </a:pPr>
            <a:r>
              <a:rPr lang="en-US" sz="2000" dirty="0">
                <a:latin typeface="Verdana"/>
                <a:cs typeface="Verdana"/>
              </a:rPr>
              <a:t>What types of projects?</a:t>
            </a:r>
          </a:p>
          <a:p>
            <a:pPr marL="685800" lvl="1">
              <a:buFont typeface="Arial"/>
              <a:buChar char="•"/>
            </a:pPr>
            <a:r>
              <a:rPr lang="en-US" sz="2000" dirty="0">
                <a:latin typeface="Verdana"/>
                <a:cs typeface="Verdana"/>
              </a:rPr>
              <a:t>How many throughout the year?</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Set your goals</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497899" y="3165585"/>
            <a:ext cx="1564651" cy="1862048"/>
          </a:xfrm>
          <a:prstGeom prst="rect">
            <a:avLst/>
          </a:prstGeom>
          <a:noFill/>
        </p:spPr>
        <p:txBody>
          <a:bodyPr wrap="square" rtlCol="0">
            <a:spAutoFit/>
          </a:bodyPr>
          <a:lstStyle/>
          <a:p>
            <a:r>
              <a:rPr lang="en-US" sz="11500" dirty="0"/>
              <a:t>✅</a:t>
            </a:r>
          </a:p>
        </p:txBody>
      </p:sp>
    </p:spTree>
    <p:extLst>
      <p:ext uri="{BB962C8B-B14F-4D97-AF65-F5344CB8AC3E}">
        <p14:creationId xmlns:p14="http://schemas.microsoft.com/office/powerpoint/2010/main" val="2402548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64267"/>
            <a:ext cx="8229600" cy="3546475"/>
          </a:xfrm>
        </p:spPr>
        <p:txBody>
          <a:bodyPr>
            <a:normAutofit fontScale="70000" lnSpcReduction="20000"/>
          </a:bodyPr>
          <a:lstStyle/>
          <a:p>
            <a:pPr>
              <a:buFont typeface="Arial" pitchFamily="34" charset="0"/>
              <a:buChar char="•"/>
            </a:pPr>
            <a:r>
              <a:rPr lang="en-US" dirty="0">
                <a:latin typeface="Verdana"/>
                <a:cs typeface="Verdana"/>
              </a:rPr>
              <a:t>Is it something that </a:t>
            </a:r>
            <a:r>
              <a:rPr lang="en-US" dirty="0">
                <a:solidFill>
                  <a:srgbClr val="B5D424"/>
                </a:solidFill>
                <a:latin typeface="Verdana"/>
                <a:cs typeface="Verdana"/>
              </a:rPr>
              <a:t>all members </a:t>
            </a:r>
            <a:r>
              <a:rPr lang="en-US" dirty="0">
                <a:latin typeface="Verdana"/>
                <a:cs typeface="Verdana"/>
              </a:rPr>
              <a:t>would want to take part in?</a:t>
            </a:r>
          </a:p>
          <a:p>
            <a:pPr>
              <a:buFont typeface="Arial" pitchFamily="34" charset="0"/>
              <a:buChar char="•"/>
            </a:pPr>
            <a:r>
              <a:rPr lang="en-US" dirty="0">
                <a:latin typeface="Verdana"/>
                <a:cs typeface="Verdana"/>
              </a:rPr>
              <a:t>Is the </a:t>
            </a:r>
            <a:r>
              <a:rPr lang="en-US" dirty="0">
                <a:solidFill>
                  <a:srgbClr val="B5D424"/>
                </a:solidFill>
                <a:latin typeface="Verdana"/>
                <a:cs typeface="Verdana"/>
              </a:rPr>
              <a:t>community in need </a:t>
            </a:r>
            <a:r>
              <a:rPr lang="en-US" dirty="0">
                <a:latin typeface="Verdana"/>
                <a:cs typeface="Verdana"/>
              </a:rPr>
              <a:t>of this service right now or is there something else more pressing that we could tend to?</a:t>
            </a:r>
          </a:p>
          <a:p>
            <a:pPr>
              <a:buFont typeface="Arial" pitchFamily="34" charset="0"/>
              <a:buChar char="•"/>
            </a:pPr>
            <a:r>
              <a:rPr lang="en-US" dirty="0">
                <a:latin typeface="Verdana"/>
                <a:cs typeface="Verdana"/>
              </a:rPr>
              <a:t>Does everyone </a:t>
            </a:r>
            <a:r>
              <a:rPr lang="en-US" dirty="0">
                <a:solidFill>
                  <a:srgbClr val="B5D424"/>
                </a:solidFill>
                <a:latin typeface="Verdana"/>
                <a:cs typeface="Verdana"/>
              </a:rPr>
              <a:t>understand ‘why’ </a:t>
            </a:r>
            <a:r>
              <a:rPr lang="en-US" dirty="0">
                <a:latin typeface="Verdana"/>
                <a:cs typeface="Verdana"/>
              </a:rPr>
              <a:t>this project must be done?</a:t>
            </a:r>
          </a:p>
          <a:p>
            <a:pPr>
              <a:buFont typeface="Arial" pitchFamily="34" charset="0"/>
              <a:buChar char="•"/>
            </a:pPr>
            <a:r>
              <a:rPr lang="en-US" dirty="0">
                <a:latin typeface="Verdana"/>
                <a:cs typeface="Verdana"/>
              </a:rPr>
              <a:t>Does this project require </a:t>
            </a:r>
            <a:r>
              <a:rPr lang="en-US" dirty="0">
                <a:solidFill>
                  <a:srgbClr val="B5D424"/>
                </a:solidFill>
                <a:latin typeface="Verdana"/>
                <a:cs typeface="Verdana"/>
              </a:rPr>
              <a:t>continuous action</a:t>
            </a:r>
            <a:r>
              <a:rPr lang="en-US" dirty="0">
                <a:latin typeface="Verdana"/>
                <a:cs typeface="Verdana"/>
              </a:rPr>
              <a:t> in the future?</a:t>
            </a:r>
          </a:p>
          <a:p>
            <a:pPr marL="0" indent="0">
              <a:buNone/>
            </a:pPr>
            <a:endParaRPr lang="en-US" sz="2800" dirty="0">
              <a:latin typeface="Verdana"/>
              <a:cs typeface="Verdana"/>
            </a:endParaRPr>
          </a:p>
          <a:p>
            <a:pPr algn="ctr">
              <a:buNone/>
            </a:pPr>
            <a:r>
              <a:rPr lang="en-US" sz="3300" b="1" dirty="0">
                <a:solidFill>
                  <a:srgbClr val="B5D424"/>
                </a:solidFill>
                <a:latin typeface="Verdana"/>
                <a:cs typeface="Verdana"/>
              </a:rPr>
              <a:t>Once you’ve answered all of these…</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Some Food for Thought</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4"/>
            <a:ext cx="8229600" cy="4998693"/>
          </a:xfrm>
        </p:spPr>
        <p:txBody>
          <a:bodyPr/>
          <a:lstStyle/>
          <a:p>
            <a:pPr marL="285750" indent="-285750" algn="ctr">
              <a:spcBef>
                <a:spcPts val="0"/>
              </a:spcBef>
              <a:buNone/>
            </a:pPr>
            <a:r>
              <a:rPr lang="en-US" b="1" dirty="0">
                <a:solidFill>
                  <a:srgbClr val="B5D424"/>
                </a:solidFill>
                <a:latin typeface="Verdana"/>
                <a:cs typeface="Verdana"/>
              </a:rPr>
              <a:t>…Work with your fellow members to make those goals a reality.</a:t>
            </a:r>
          </a:p>
          <a:p>
            <a:pPr marL="285750" indent="-285750" algn="ctr">
              <a:spcBef>
                <a:spcPts val="0"/>
              </a:spcBef>
              <a:buNone/>
            </a:pPr>
            <a:endParaRPr lang="en-US" sz="1800" i="1" u="sng" dirty="0">
              <a:latin typeface="Verdana"/>
              <a:cs typeface="Verdana"/>
            </a:endParaRPr>
          </a:p>
          <a:p>
            <a:pPr marL="0" indent="0">
              <a:buNone/>
            </a:pPr>
            <a:r>
              <a:rPr lang="en-US" dirty="0">
                <a:latin typeface="Verdana"/>
                <a:cs typeface="Verdana"/>
              </a:rPr>
              <a:t>Ultimately it is up to you, the Class Director or Committee Chair to make sure your class or committee succeeds! But, you should never be working alone.</a:t>
            </a:r>
          </a:p>
        </p:txBody>
      </p:sp>
      <p:sp>
        <p:nvSpPr>
          <p:cNvPr id="4" name="Rectangle 3"/>
          <p:cNvSpPr/>
          <p:nvPr/>
        </p:nvSpPr>
        <p:spPr>
          <a:xfrm>
            <a:off x="-49123"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atin typeface="Century Gothic"/>
                <a:cs typeface="Century Gothic"/>
              </a:rPr>
              <a:t>Aim and Achieve</a:t>
            </a:r>
          </a:p>
        </p:txBody>
      </p:sp>
      <p:pic>
        <p:nvPicPr>
          <p:cNvPr id="5"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9123" y="1145730"/>
            <a:ext cx="9144000"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2548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16005</TotalTime>
  <Words>1484</Words>
  <Application>Microsoft Office PowerPoint</Application>
  <PresentationFormat>On-screen Show (4:3)</PresentationFormat>
  <Paragraphs>157</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Verdana</vt:lpstr>
      <vt:lpstr>Office Theme</vt:lpstr>
      <vt:lpstr>Class Directors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Gabi Castellanos</dc:creator>
  <cp:lastModifiedBy>Odalis Hernandez</cp:lastModifiedBy>
  <cp:revision>47</cp:revision>
  <dcterms:created xsi:type="dcterms:W3CDTF">2015-07-14T01:18:10Z</dcterms:created>
  <dcterms:modified xsi:type="dcterms:W3CDTF">2017-03-22T02:21:48Z</dcterms:modified>
</cp:coreProperties>
</file>