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72" r:id="rId4"/>
    <p:sldId id="264" r:id="rId5"/>
    <p:sldId id="257" r:id="rId6"/>
    <p:sldId id="259" r:id="rId7"/>
    <p:sldId id="262" r:id="rId8"/>
    <p:sldId id="260" r:id="rId9"/>
    <p:sldId id="263" r:id="rId10"/>
    <p:sldId id="270" r:id="rId11"/>
    <p:sldId id="271" r:id="rId12"/>
    <p:sldId id="267" r:id="rId13"/>
    <p:sldId id="268" r:id="rId14"/>
    <p:sldId id="2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453"/>
    <a:srgbClr val="0092D2"/>
    <a:srgbClr val="9FBA27"/>
    <a:srgbClr val="00AE7C"/>
    <a:srgbClr val="969796"/>
    <a:srgbClr val="002F4D"/>
    <a:srgbClr val="FFED84"/>
    <a:srgbClr val="F89DC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720" autoAdjust="0"/>
    <p:restoredTop sz="82079" autoAdjust="0"/>
  </p:normalViewPr>
  <p:slideViewPr>
    <p:cSldViewPr snapToGrid="0" snapToObjects="1">
      <p:cViewPr>
        <p:scale>
          <a:sx n="59" d="100"/>
          <a:sy n="59" d="100"/>
        </p:scale>
        <p:origin x="-18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5009-BA55-D24C-A8C8-6CBCF497A341}" type="datetimeFigureOut">
              <a:rPr lang="en-US" smtClean="0"/>
              <a:pPr/>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C280A-6940-FC43-A73B-A0613801A384}" type="slidenum">
              <a:rPr lang="en-US" smtClean="0"/>
              <a:pPr/>
              <a:t>‹#›</a:t>
            </a:fld>
            <a:endParaRPr lang="en-US"/>
          </a:p>
        </p:txBody>
      </p:sp>
    </p:spTree>
    <p:extLst>
      <p:ext uri="{BB962C8B-B14F-4D97-AF65-F5344CB8AC3E}">
        <p14:creationId xmlns:p14="http://schemas.microsoft.com/office/powerpoint/2010/main" xmlns="" val="34322521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possible, do</a:t>
            </a:r>
            <a:r>
              <a:rPr lang="en-US" baseline="0" dirty="0" smtClean="0"/>
              <a:t> an icebreaker or team building activity to get everyone more comfortable with each other, for example: Spider Web (http://</a:t>
            </a:r>
            <a:r>
              <a:rPr lang="en-US" baseline="0" dirty="0" err="1" smtClean="0"/>
              <a:t>www.great-at.com</a:t>
            </a:r>
            <a:r>
              <a:rPr lang="en-US" baseline="0" dirty="0" smtClean="0"/>
              <a:t>/great-games/icebreaker-game-spider-web-game/)</a:t>
            </a:r>
          </a:p>
          <a:p>
            <a:endParaRPr lang="en-US" baseline="0" dirty="0" smtClean="0"/>
          </a:p>
          <a:p>
            <a:r>
              <a:rPr lang="en-US" baseline="0" dirty="0" smtClean="0"/>
              <a:t>Place emphasis the scale of Key Club</a:t>
            </a:r>
          </a:p>
          <a:p>
            <a:r>
              <a:rPr lang="en-US" baseline="0" dirty="0" smtClean="0"/>
              <a:t>On the map above, the b</a:t>
            </a:r>
            <a:r>
              <a:rPr lang="en-US" sz="1200" kern="1200" dirty="0" smtClean="0">
                <a:solidFill>
                  <a:schemeClr val="tx1"/>
                </a:solidFill>
                <a:latin typeface="+mn-lt"/>
                <a:ea typeface="+mn-ea"/>
                <a:cs typeface="+mn-cs"/>
              </a:rPr>
              <a:t>lue denotes fully districted countries, green denotes partially districted countries and/or districts-in-formation, and red denotes countries with non-districted Key Clubs.</a:t>
            </a:r>
          </a:p>
          <a:p>
            <a:r>
              <a:rPr lang="en-US" sz="1200" kern="1200" dirty="0" smtClean="0">
                <a:solidFill>
                  <a:schemeClr val="tx1"/>
                </a:solidFill>
                <a:latin typeface="+mn-lt"/>
                <a:ea typeface="+mn-ea"/>
                <a:cs typeface="+mn-cs"/>
              </a:rPr>
              <a:t>As you</a:t>
            </a:r>
            <a:r>
              <a:rPr lang="en-US" sz="1200" kern="1200" baseline="0" dirty="0" smtClean="0">
                <a:solidFill>
                  <a:schemeClr val="tx1"/>
                </a:solidFill>
                <a:latin typeface="+mn-lt"/>
                <a:ea typeface="+mn-ea"/>
                <a:cs typeface="+mn-cs"/>
              </a:rPr>
              <a:t> can see, Key Club is a GLOBAL organization, which means that collectively, we can create a huge impact on the world.</a:t>
            </a:r>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1</a:t>
            </a:fld>
            <a:endParaRPr lang="en-US"/>
          </a:p>
        </p:txBody>
      </p:sp>
    </p:spTree>
    <p:extLst>
      <p:ext uri="{BB962C8B-B14F-4D97-AF65-F5344CB8AC3E}">
        <p14:creationId xmlns:p14="http://schemas.microsoft.com/office/powerpoint/2010/main" xmlns="" val="252915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people hear “Key Club,” they immediately think “service.”</a:t>
            </a:r>
          </a:p>
          <a:p>
            <a:r>
              <a:rPr lang="en-US" baseline="0" dirty="0" smtClean="0"/>
              <a:t>Everyone knows Key Club is a service organization. </a:t>
            </a:r>
          </a:p>
          <a:p>
            <a:r>
              <a:rPr lang="en-US" baseline="0" dirty="0" smtClean="0"/>
              <a:t>	 -3 out of 4 Core Values are service oriented (Inclusiveness, Character Building, Caring) </a:t>
            </a:r>
          </a:p>
          <a:p>
            <a:r>
              <a:rPr lang="en-US" baseline="0" dirty="0" smtClean="0"/>
              <a:t>	-The one that people fail to recall is LEADERSHIP. </a:t>
            </a:r>
          </a:p>
          <a:p>
            <a:r>
              <a:rPr lang="en-US" baseline="0" dirty="0" smtClean="0"/>
              <a:t>	-Key club aims to instill leadership to every single one of its members</a:t>
            </a:r>
          </a:p>
        </p:txBody>
      </p:sp>
      <p:sp>
        <p:nvSpPr>
          <p:cNvPr id="4" name="Slide Number Placeholder 3"/>
          <p:cNvSpPr>
            <a:spLocks noGrp="1"/>
          </p:cNvSpPr>
          <p:nvPr>
            <p:ph type="sldNum" sz="quarter" idx="10"/>
          </p:nvPr>
        </p:nvSpPr>
        <p:spPr/>
        <p:txBody>
          <a:bodyPr/>
          <a:lstStyle/>
          <a:p>
            <a:fld id="{794C280A-6940-FC43-A73B-A0613801A384}" type="slidenum">
              <a:rPr lang="en-US" smtClean="0"/>
              <a:pPr/>
              <a:t>11</a:t>
            </a:fld>
            <a:endParaRPr lang="en-US"/>
          </a:p>
        </p:txBody>
      </p:sp>
    </p:spTree>
    <p:extLst>
      <p:ext uri="{BB962C8B-B14F-4D97-AF65-F5344CB8AC3E}">
        <p14:creationId xmlns:p14="http://schemas.microsoft.com/office/powerpoint/2010/main" xmlns="" val="196226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Running for Higher Office” workshop.</a:t>
            </a:r>
          </a:p>
          <a:p>
            <a:endParaRPr lang="en-US" dirty="0" smtClean="0"/>
          </a:p>
          <a:p>
            <a:r>
              <a:rPr lang="en-US" dirty="0" smtClean="0"/>
              <a:t>Why</a:t>
            </a:r>
            <a:r>
              <a:rPr lang="en-US" baseline="0" dirty="0" smtClean="0"/>
              <a:t> do you need leadership?</a:t>
            </a:r>
          </a:p>
          <a:p>
            <a:pPr marL="171450" indent="-171450">
              <a:buFontTx/>
              <a:buChar char="-"/>
            </a:pPr>
            <a:r>
              <a:rPr lang="en-US" baseline="0" dirty="0" smtClean="0"/>
              <a:t>looks good for colleges. They aren’t just looking for grades anymore. It</a:t>
            </a:r>
            <a:r>
              <a:rPr lang="fr-FR" baseline="0" dirty="0" smtClean="0"/>
              <a:t>’</a:t>
            </a:r>
            <a:r>
              <a:rPr lang="en-US" baseline="0" dirty="0" smtClean="0"/>
              <a:t>s the trifecta of scholarship, community service, and leadership. Key Club is 2/3 of that!</a:t>
            </a:r>
          </a:p>
          <a:p>
            <a:pPr marL="171450" indent="-171450">
              <a:buFontTx/>
              <a:buChar char="-"/>
            </a:pPr>
            <a:r>
              <a:rPr lang="en-US" baseline="0" dirty="0" smtClean="0"/>
              <a:t>For future life tasks. Skills are used all the time. Group projects. Planning events. Etc.</a:t>
            </a:r>
          </a:p>
          <a:p>
            <a:pPr marL="171450" indent="-171450">
              <a:buFontTx/>
              <a:buChar char="-"/>
            </a:pPr>
            <a:r>
              <a:rPr lang="en-US" baseline="0" dirty="0" smtClean="0"/>
              <a:t>Because it keeps you one step above the rest. No group can accomplish anything if there isn’t someone to lead and organize</a:t>
            </a:r>
          </a:p>
          <a:p>
            <a:pPr marL="171450" indent="-171450">
              <a:buFontTx/>
              <a:buChar char="-"/>
            </a:pPr>
            <a:r>
              <a:rPr lang="en-US" baseline="0" dirty="0" smtClean="0"/>
              <a:t>In Key Club, there are many ways to get involved in higher office, (Whether it is on the club, the district, or international level) and the earlier you start, the better!</a:t>
            </a:r>
          </a:p>
          <a:p>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12</a:t>
            </a:fld>
            <a:endParaRPr lang="en-US"/>
          </a:p>
        </p:txBody>
      </p:sp>
    </p:spTree>
    <p:extLst>
      <p:ext uri="{BB962C8B-B14F-4D97-AF65-F5344CB8AC3E}">
        <p14:creationId xmlns:p14="http://schemas.microsoft.com/office/powerpoint/2010/main" xmlns="" val="379982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Key Club member,</a:t>
            </a:r>
            <a:r>
              <a:rPr lang="en-US" baseline="0" dirty="0" smtClean="0"/>
              <a:t> you will come in contact with many different people as you all come together for the same purpose, service. For example, when you meet m</a:t>
            </a:r>
            <a:r>
              <a:rPr lang="en-US" dirty="0" smtClean="0"/>
              <a:t>embers</a:t>
            </a:r>
            <a:r>
              <a:rPr lang="en-US" baseline="0" dirty="0" smtClean="0"/>
              <a:t> from other clubs  you will get new service project ideas, be able to participate in joint projects, and maybe even make great new friends</a:t>
            </a:r>
          </a:p>
          <a:p>
            <a:endParaRPr lang="en-US" baseline="0" dirty="0" smtClean="0"/>
          </a:p>
          <a:p>
            <a:r>
              <a:rPr lang="en-US" baseline="0" dirty="0" smtClean="0"/>
              <a:t>Larger Projects – The Eliminate Project. Make a global impact in many countries</a:t>
            </a:r>
          </a:p>
          <a:p>
            <a:endParaRPr lang="en-US" baseline="0" dirty="0" smtClean="0"/>
          </a:p>
          <a:p>
            <a:r>
              <a:rPr lang="en-US" baseline="0" dirty="0" smtClean="0"/>
              <a:t>Recognition – Key Club is known by every college because Kiwanis is a world-renowned organization</a:t>
            </a:r>
          </a:p>
          <a:p>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13</a:t>
            </a:fld>
            <a:endParaRPr lang="en-US"/>
          </a:p>
        </p:txBody>
      </p:sp>
    </p:spTree>
    <p:extLst>
      <p:ext uri="{BB962C8B-B14F-4D97-AF65-F5344CB8AC3E}">
        <p14:creationId xmlns:p14="http://schemas.microsoft.com/office/powerpoint/2010/main" xmlns="" val="4200541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14</a:t>
            </a:fld>
            <a:endParaRPr lang="en-US"/>
          </a:p>
        </p:txBody>
      </p:sp>
    </p:spTree>
    <p:extLst>
      <p:ext uri="{BB962C8B-B14F-4D97-AF65-F5344CB8AC3E}">
        <p14:creationId xmlns:p14="http://schemas.microsoft.com/office/powerpoint/2010/main" xmlns="" val="152367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members</a:t>
            </a:r>
            <a:r>
              <a:rPr lang="en-US" baseline="0" dirty="0" smtClean="0"/>
              <a:t> if they know the answers to these questions.</a:t>
            </a:r>
          </a:p>
          <a:p>
            <a:r>
              <a:rPr lang="en-US" baseline="0" dirty="0" smtClean="0"/>
              <a:t>Give out small prizes such as candy if they get it right. </a:t>
            </a:r>
            <a:endParaRPr lang="en-US" dirty="0" smtClean="0"/>
          </a:p>
          <a:p>
            <a:endParaRPr lang="en-US" dirty="0" smtClean="0"/>
          </a:p>
          <a:p>
            <a:r>
              <a:rPr lang="en-US" dirty="0" smtClean="0"/>
              <a:t>(Answers</a:t>
            </a:r>
            <a:r>
              <a:rPr lang="en-US" baseline="0" dirty="0" smtClean="0"/>
              <a:t> are on the next slide)</a:t>
            </a:r>
            <a:endParaRPr lang="en-US" dirty="0" smtClean="0"/>
          </a:p>
        </p:txBody>
      </p:sp>
      <p:sp>
        <p:nvSpPr>
          <p:cNvPr id="4" name="Slide Number Placeholder 3"/>
          <p:cNvSpPr>
            <a:spLocks noGrp="1"/>
          </p:cNvSpPr>
          <p:nvPr>
            <p:ph type="sldNum" sz="quarter" idx="10"/>
          </p:nvPr>
        </p:nvSpPr>
        <p:spPr/>
        <p:txBody>
          <a:bodyPr/>
          <a:lstStyle/>
          <a:p>
            <a:fld id="{794C280A-6940-FC43-A73B-A0613801A384}" type="slidenum">
              <a:rPr lang="en-US" smtClean="0"/>
              <a:pPr/>
              <a:t>2</a:t>
            </a:fld>
            <a:endParaRPr lang="en-US"/>
          </a:p>
        </p:txBody>
      </p:sp>
    </p:spTree>
    <p:extLst>
      <p:ext uri="{BB962C8B-B14F-4D97-AF65-F5344CB8AC3E}">
        <p14:creationId xmlns:p14="http://schemas.microsoft.com/office/powerpoint/2010/main" xmlns="" val="80821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members</a:t>
            </a:r>
            <a:r>
              <a:rPr lang="en-US" baseline="0" dirty="0" smtClean="0"/>
              <a:t> if they know the answers to these </a:t>
            </a:r>
            <a:r>
              <a:rPr lang="en-US" baseline="0" smtClean="0"/>
              <a:t>quesions</a:t>
            </a:r>
            <a:endParaRPr lang="en-US" dirty="0" smtClean="0"/>
          </a:p>
          <a:p>
            <a:endParaRPr lang="en-US" dirty="0" smtClean="0"/>
          </a:p>
          <a:p>
            <a:r>
              <a:rPr lang="en-US" dirty="0" smtClean="0"/>
              <a:t>Emphasis the</a:t>
            </a:r>
            <a:r>
              <a:rPr lang="en-US" baseline="0" dirty="0" smtClean="0"/>
              <a:t> size and age  of Key Club international</a:t>
            </a:r>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3</a:t>
            </a:fld>
            <a:endParaRPr lang="en-US"/>
          </a:p>
        </p:txBody>
      </p:sp>
    </p:spTree>
    <p:extLst>
      <p:ext uri="{BB962C8B-B14F-4D97-AF65-F5344CB8AC3E}">
        <p14:creationId xmlns:p14="http://schemas.microsoft.com/office/powerpoint/2010/main" xmlns="" val="80821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a:t>
            </a:r>
            <a:r>
              <a:rPr lang="en-US" baseline="0" dirty="0" smtClean="0"/>
              <a:t> An</a:t>
            </a:r>
            <a:r>
              <a:rPr lang="en-US" dirty="0" smtClean="0"/>
              <a:t> individual who pays dues </a:t>
            </a:r>
          </a:p>
          <a:p>
            <a:r>
              <a:rPr lang="en-US" dirty="0" smtClean="0"/>
              <a:t>Club:</a:t>
            </a:r>
            <a:r>
              <a:rPr lang="en-US" baseline="0" dirty="0" smtClean="0"/>
              <a:t> Your home club is the club you are registered with, usually your school’s name. </a:t>
            </a:r>
          </a:p>
          <a:p>
            <a:endParaRPr lang="en-US" baseline="0" dirty="0" smtClean="0"/>
          </a:p>
          <a:p>
            <a:r>
              <a:rPr lang="en-US" baseline="0" dirty="0" smtClean="0"/>
              <a:t>Give a short description of each club officer position (See below)</a:t>
            </a:r>
          </a:p>
          <a:p>
            <a:endParaRPr lang="en-US" baseline="0" dirty="0" smtClean="0"/>
          </a:p>
          <a:p>
            <a:r>
              <a:rPr lang="en-US" baseline="0" dirty="0" smtClean="0"/>
              <a:t>The Home Clubs officers Include:</a:t>
            </a:r>
          </a:p>
          <a:p>
            <a:r>
              <a:rPr lang="en-US" baseline="0" dirty="0" smtClean="0"/>
              <a:t>-President:</a:t>
            </a:r>
          </a:p>
          <a:p>
            <a:r>
              <a:rPr lang="en-US" baseline="0" dirty="0" smtClean="0"/>
              <a:t>	-</a:t>
            </a:r>
            <a:r>
              <a:rPr lang="en-US" sz="1200" kern="1200" dirty="0" smtClean="0">
                <a:solidFill>
                  <a:schemeClr val="tx1"/>
                </a:solidFill>
                <a:latin typeface="+mn-lt"/>
                <a:ea typeface="+mn-ea"/>
                <a:cs typeface="+mn-cs"/>
              </a:rPr>
              <a:t>Responsible for setting and monitoring the goals of the club, running club meetings, appointing committee chairs and delegating tasks as necessary, recruiting, training and retaining members</a:t>
            </a:r>
          </a:p>
          <a:p>
            <a:r>
              <a:rPr lang="en-US" sz="1200" kern="1200" dirty="0" smtClean="0">
                <a:solidFill>
                  <a:schemeClr val="tx1"/>
                </a:solidFill>
                <a:latin typeface="+mn-lt"/>
                <a:ea typeface="+mn-ea"/>
                <a:cs typeface="+mn-cs"/>
              </a:rPr>
              <a:t>	-Responsible</a:t>
            </a:r>
            <a:r>
              <a:rPr lang="en-US" sz="1200" kern="1200" baseline="0" dirty="0" smtClean="0">
                <a:solidFill>
                  <a:schemeClr val="tx1"/>
                </a:solidFill>
                <a:latin typeface="+mn-lt"/>
                <a:ea typeface="+mn-ea"/>
                <a:cs typeface="+mn-cs"/>
              </a:rPr>
              <a:t> for </a:t>
            </a:r>
            <a:r>
              <a:rPr lang="en-US" sz="1200" kern="1200" dirty="0" smtClean="0">
                <a:solidFill>
                  <a:schemeClr val="tx1"/>
                </a:solidFill>
                <a:latin typeface="+mn-lt"/>
                <a:ea typeface="+mn-ea"/>
                <a:cs typeface="+mn-cs"/>
              </a:rPr>
              <a:t>maintaining regular communication with the Lieutenant Governor of his or her division</a:t>
            </a:r>
          </a:p>
          <a:p>
            <a:r>
              <a:rPr lang="en-US" sz="1200" kern="1200" dirty="0" smtClean="0">
                <a:solidFill>
                  <a:schemeClr val="tx1"/>
                </a:solidFill>
                <a:latin typeface="+mn-lt"/>
                <a:ea typeface="+mn-ea"/>
                <a:cs typeface="+mn-cs"/>
              </a:rPr>
              <a:t>-Vice</a:t>
            </a:r>
            <a:r>
              <a:rPr lang="en-US" baseline="0" dirty="0" smtClean="0"/>
              <a:t> President: </a:t>
            </a:r>
          </a:p>
          <a:p>
            <a:r>
              <a:rPr lang="en-US" sz="1200" kern="1200" baseline="0" dirty="0" smtClean="0">
                <a:solidFill>
                  <a:schemeClr val="tx1"/>
                </a:solidFill>
                <a:latin typeface="+mn-lt"/>
                <a:ea typeface="+mn-ea"/>
                <a:cs typeface="+mn-cs"/>
              </a:rPr>
              <a:t>	-They </a:t>
            </a:r>
            <a:r>
              <a:rPr lang="en-US" sz="1200" kern="1200" dirty="0" smtClean="0">
                <a:solidFill>
                  <a:schemeClr val="tx1"/>
                </a:solidFill>
                <a:latin typeface="+mn-lt"/>
                <a:ea typeface="+mn-ea"/>
                <a:cs typeface="+mn-cs"/>
              </a:rPr>
              <a:t>serve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president, other club officers, committees and the general membership.</a:t>
            </a:r>
            <a:endParaRPr lang="en-US" baseline="0" dirty="0" smtClean="0"/>
          </a:p>
          <a:p>
            <a:r>
              <a:rPr lang="en-US" baseline="0" dirty="0" smtClean="0"/>
              <a:t>-Secretary:</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	-R</a:t>
            </a:r>
            <a:r>
              <a:rPr lang="en-US" sz="1200" kern="1200" dirty="0" smtClean="0">
                <a:solidFill>
                  <a:schemeClr val="tx1"/>
                </a:solidFill>
                <a:latin typeface="+mn-lt"/>
                <a:ea typeface="+mn-ea"/>
                <a:cs typeface="+mn-cs"/>
              </a:rPr>
              <a:t>esponsible for taking minutes, keeping records and maintaining all important files for the club</a:t>
            </a:r>
          </a:p>
          <a:p>
            <a:r>
              <a:rPr lang="en-US" baseline="0" dirty="0" smtClean="0"/>
              <a:t>-Treasurer:</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Controls the club’s money, both its collection and disbursement.</a:t>
            </a:r>
          </a:p>
          <a:p>
            <a:r>
              <a:rPr lang="en-US" sz="1200" kern="1200" dirty="0" smtClean="0">
                <a:solidFill>
                  <a:schemeClr val="tx1"/>
                </a:solidFill>
                <a:latin typeface="+mn-lt"/>
                <a:ea typeface="+mn-ea"/>
                <a:cs typeface="+mn-cs"/>
              </a:rPr>
              <a:t>	-He or she collects member dues, prepares and monitors the budget and maintains accurate financial records.</a:t>
            </a:r>
            <a:endParaRPr lang="en-US" baseline="0" dirty="0" smtClean="0"/>
          </a:p>
          <a:p>
            <a:r>
              <a:rPr lang="en-US" baseline="0" dirty="0" smtClean="0"/>
              <a:t>-Editor: </a:t>
            </a:r>
          </a:p>
          <a:p>
            <a:r>
              <a:rPr lang="en-US" sz="1200" kern="1200" baseline="0" dirty="0" smtClean="0">
                <a:solidFill>
                  <a:schemeClr val="tx1"/>
                </a:solidFill>
                <a:latin typeface="+mn-lt"/>
                <a:ea typeface="+mn-ea"/>
                <a:cs typeface="+mn-cs"/>
              </a:rPr>
              <a:t>	-R</a:t>
            </a:r>
            <a:r>
              <a:rPr lang="en-US" sz="1200" kern="1200" dirty="0" smtClean="0">
                <a:solidFill>
                  <a:schemeClr val="tx1"/>
                </a:solidFill>
                <a:latin typeface="+mn-lt"/>
                <a:ea typeface="+mn-ea"/>
                <a:cs typeface="+mn-cs"/>
              </a:rPr>
              <a:t>esponsible for keeping the membership informed about important activities, opportunities and deadlines at the club, district and international level.</a:t>
            </a:r>
          </a:p>
          <a:p>
            <a:r>
              <a:rPr lang="en-US" sz="1200" kern="1200" baseline="0" dirty="0" smtClean="0">
                <a:solidFill>
                  <a:schemeClr val="tx1"/>
                </a:solidFill>
                <a:latin typeface="+mn-lt"/>
                <a:ea typeface="+mn-ea"/>
                <a:cs typeface="+mn-cs"/>
              </a:rPr>
              <a:t>	-Should publish a newsletter</a:t>
            </a:r>
          </a:p>
          <a:p>
            <a:r>
              <a:rPr lang="en-US" baseline="0" dirty="0" smtClean="0"/>
              <a:t>-Class Directors: </a:t>
            </a:r>
          </a:p>
          <a:p>
            <a:r>
              <a:rPr lang="en-US" baseline="0" dirty="0" smtClean="0"/>
              <a:t>	-Responsible for transmitting information from their class members to the club officers.</a:t>
            </a:r>
          </a:p>
          <a:p>
            <a:r>
              <a:rPr lang="en-US" baseline="0" dirty="0" smtClean="0"/>
              <a:t>	-There is one class representative for every grade in Key Club.</a:t>
            </a:r>
          </a:p>
          <a:p>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5</a:t>
            </a:fld>
            <a:endParaRPr lang="en-US"/>
          </a:p>
        </p:txBody>
      </p:sp>
    </p:spTree>
    <p:extLst>
      <p:ext uri="{BB962C8B-B14F-4D97-AF65-F5344CB8AC3E}">
        <p14:creationId xmlns:p14="http://schemas.microsoft.com/office/powerpoint/2010/main" xmlns="" val="278482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 Lieutenant Governor (LTG)</a:t>
            </a:r>
            <a:r>
              <a:rPr lang="en-US" baseline="0" dirty="0" smtClean="0"/>
              <a:t> oversees the clubs in his or her assigned division. </a:t>
            </a:r>
          </a:p>
          <a:p>
            <a:pPr marL="171450" indent="-171450">
              <a:buFontTx/>
              <a:buChar char="-"/>
            </a:pPr>
            <a:r>
              <a:rPr lang="en-US" baseline="0" dirty="0" smtClean="0"/>
              <a:t>Their duties include attending all the trainings and board meetings, sending out monthly newsletters, completing monthly reports about their clubs in the division.</a:t>
            </a:r>
          </a:p>
          <a:p>
            <a:pPr marL="171450" indent="-171450">
              <a:buFontTx/>
              <a:buChar char="-"/>
            </a:pPr>
            <a:r>
              <a:rPr lang="en-US" baseline="0" dirty="0" smtClean="0"/>
              <a:t>Hold at least 6 Divisional Council Meetings throughout the year</a:t>
            </a:r>
          </a:p>
          <a:p>
            <a:pPr marL="171450" indent="-171450">
              <a:buFontTx/>
              <a:buChar char="-"/>
            </a:pPr>
            <a:r>
              <a:rPr lang="en-US" baseline="0" dirty="0" smtClean="0"/>
              <a:t>They act as a liaison between the District Board and their assigned clubs.</a:t>
            </a:r>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6</a:t>
            </a:fld>
            <a:endParaRPr lang="en-US"/>
          </a:p>
        </p:txBody>
      </p:sp>
    </p:spTree>
    <p:extLst>
      <p:ext uri="{BB962C8B-B14F-4D97-AF65-F5344CB8AC3E}">
        <p14:creationId xmlns:p14="http://schemas.microsoft.com/office/powerpoint/2010/main" xmlns="" val="265972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Explain significance of a Zone</a:t>
            </a:r>
            <a:r>
              <a:rPr lang="en-US" baseline="0" dirty="0" smtClean="0"/>
              <a:t> c</a:t>
            </a:r>
            <a:r>
              <a:rPr lang="en-US" dirty="0" smtClean="0"/>
              <a:t>oming together: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KCKCs-</a:t>
            </a:r>
            <a:r>
              <a:rPr lang="en-US" baseline="0" dirty="0" smtClean="0"/>
              <a:t> </a:t>
            </a:r>
            <a:r>
              <a:rPr lang="en-US" dirty="0" smtClean="0"/>
              <a:t>Key Club Kick-off</a:t>
            </a:r>
            <a:r>
              <a:rPr lang="en-US" baseline="0" dirty="0" smtClean="0"/>
              <a:t> Conference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Held in the Fall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Training for officers to start their year off, and for members to get informed with higher office opportunities and the significance of Key Club.</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Usually where the theme of DCON is announced.</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SZR-</a:t>
            </a:r>
            <a:r>
              <a:rPr lang="en-US" baseline="0" dirty="0" smtClean="0"/>
              <a:t> Spring Zone Rally-</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 Held in the spring.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Where the new Lieutenant Governor is elected.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Where incoming officers are trained for the next  year. </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smtClean="0"/>
          </a:p>
        </p:txBody>
      </p:sp>
      <p:sp>
        <p:nvSpPr>
          <p:cNvPr id="4" name="Slide Number Placeholder 3"/>
          <p:cNvSpPr>
            <a:spLocks noGrp="1"/>
          </p:cNvSpPr>
          <p:nvPr>
            <p:ph type="sldNum" sz="quarter" idx="10"/>
          </p:nvPr>
        </p:nvSpPr>
        <p:spPr/>
        <p:txBody>
          <a:bodyPr/>
          <a:lstStyle/>
          <a:p>
            <a:fld id="{794C280A-6940-FC43-A73B-A0613801A384}" type="slidenum">
              <a:rPr lang="en-US" smtClean="0"/>
              <a:pPr/>
              <a:t>7</a:t>
            </a:fld>
            <a:endParaRPr lang="en-US"/>
          </a:p>
        </p:txBody>
      </p:sp>
    </p:spTree>
    <p:extLst>
      <p:ext uri="{BB962C8B-B14F-4D97-AF65-F5344CB8AC3E}">
        <p14:creationId xmlns:p14="http://schemas.microsoft.com/office/powerpoint/2010/main" xmlns="" val="105869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rolls of Executive Board:</a:t>
            </a:r>
          </a:p>
          <a:p>
            <a:endParaRPr lang="en-US" dirty="0" smtClean="0"/>
          </a:p>
          <a:p>
            <a:r>
              <a:rPr lang="en-US" dirty="0" smtClean="0"/>
              <a:t>-Secretary,</a:t>
            </a:r>
            <a:r>
              <a:rPr lang="en-US" baseline="0" dirty="0" smtClean="0"/>
              <a:t> Treasurer, Editor – Same as in clubs, but on a bigger scale</a:t>
            </a:r>
          </a:p>
          <a:p>
            <a:r>
              <a:rPr lang="en-US" baseline="0" dirty="0" smtClean="0"/>
              <a:t>-Webmaster – all technical help including Website maintenance, Editing Method, etc.</a:t>
            </a:r>
          </a:p>
          <a:p>
            <a:r>
              <a:rPr lang="en-US" baseline="0" dirty="0" smtClean="0"/>
              <a:t>-Executive Assistant – assists the governor and tracks each LTG’s progress</a:t>
            </a:r>
          </a:p>
          <a:p>
            <a:r>
              <a:rPr lang="en-US" baseline="0" dirty="0" smtClean="0"/>
              <a:t>-Governor – Make executive decisions about the district as a whole, Run Board meetings, Lead DCON, etc. </a:t>
            </a:r>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8</a:t>
            </a:fld>
            <a:endParaRPr lang="en-US"/>
          </a:p>
        </p:txBody>
      </p:sp>
    </p:spTree>
    <p:extLst>
      <p:ext uri="{BB962C8B-B14F-4D97-AF65-F5344CB8AC3E}">
        <p14:creationId xmlns:p14="http://schemas.microsoft.com/office/powerpoint/2010/main" xmlns="" val="331830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International Board: </a:t>
            </a:r>
          </a:p>
          <a:p>
            <a:endParaRPr lang="en-US" baseline="0" dirty="0" smtClean="0"/>
          </a:p>
          <a:p>
            <a:r>
              <a:rPr lang="en-US" baseline="0" dirty="0" smtClean="0"/>
              <a:t>The International Board consists of 11 trustees,  one Vice President, and one President</a:t>
            </a:r>
          </a:p>
          <a:p>
            <a:endParaRPr lang="en-US" baseline="0" dirty="0" smtClean="0"/>
          </a:p>
          <a:p>
            <a:r>
              <a:rPr lang="en-US" baseline="0" dirty="0" smtClean="0"/>
              <a:t>Please ask them if they know who the current IP and IVP are, along with who Florida’s Trustee and Sister District are.</a:t>
            </a:r>
          </a:p>
          <a:p>
            <a:endParaRPr lang="en-US" baseline="0" dirty="0" smtClean="0"/>
          </a:p>
          <a:p>
            <a:r>
              <a:rPr lang="en-US" baseline="0" dirty="0" smtClean="0"/>
              <a:t>Roles: </a:t>
            </a:r>
          </a:p>
          <a:p>
            <a:r>
              <a:rPr lang="en-US" baseline="0" dirty="0" smtClean="0"/>
              <a:t>-International Trustees: A Trustee is assigned to sister districts, in which he maintains consistent contact with. </a:t>
            </a:r>
            <a:r>
              <a:rPr lang="en-US" sz="1200" kern="1200" dirty="0" smtClean="0">
                <a:solidFill>
                  <a:schemeClr val="tx1"/>
                </a:solidFill>
                <a:latin typeface="+mn-lt"/>
                <a:ea typeface="+mn-ea"/>
                <a:cs typeface="+mn-cs"/>
              </a:rPr>
              <a:t>He or she also interprets the scope and meaning of the bylaws, and carries out committee.</a:t>
            </a:r>
          </a:p>
          <a:p>
            <a:r>
              <a:rPr lang="en-US" sz="1200" kern="1200" baseline="0" dirty="0" smtClean="0">
                <a:solidFill>
                  <a:schemeClr val="tx1"/>
                </a:solidFill>
                <a:latin typeface="+mn-lt"/>
                <a:ea typeface="+mn-ea"/>
                <a:cs typeface="+mn-cs"/>
              </a:rPr>
              <a:t>	-Florida’s International Trustee is </a:t>
            </a:r>
            <a:r>
              <a:rPr lang="en-US" sz="1200" u="sng" kern="1200" baseline="0" dirty="0" smtClean="0">
                <a:solidFill>
                  <a:schemeClr val="tx1"/>
                </a:solidFill>
                <a:latin typeface="+mn-lt"/>
                <a:ea typeface="+mn-ea"/>
                <a:cs typeface="+mn-cs"/>
              </a:rPr>
              <a:t>Amy Jiang</a:t>
            </a:r>
            <a:r>
              <a:rPr lang="en-US" sz="1200" kern="1200" baseline="0" dirty="0" smtClean="0">
                <a:solidFill>
                  <a:schemeClr val="tx1"/>
                </a:solidFill>
                <a:latin typeface="+mn-lt"/>
                <a:ea typeface="+mn-ea"/>
                <a:cs typeface="+mn-cs"/>
              </a:rPr>
              <a:t>. Our sister Districts are </a:t>
            </a:r>
            <a:r>
              <a:rPr lang="en-US" sz="1200" u="sng" kern="1200" baseline="0" dirty="0" smtClean="0">
                <a:solidFill>
                  <a:schemeClr val="tx1"/>
                </a:solidFill>
                <a:latin typeface="+mn-lt"/>
                <a:ea typeface="+mn-ea"/>
                <a:cs typeface="+mn-cs"/>
              </a:rPr>
              <a:t>Illinois Eastern Iowa</a:t>
            </a:r>
            <a:r>
              <a:rPr lang="en-US" sz="1200" kern="1200" baseline="0" dirty="0" smtClean="0">
                <a:solidFill>
                  <a:schemeClr val="tx1"/>
                </a:solidFill>
                <a:latin typeface="+mn-lt"/>
                <a:ea typeface="+mn-ea"/>
                <a:cs typeface="+mn-cs"/>
              </a:rPr>
              <a:t>, and </a:t>
            </a:r>
            <a:r>
              <a:rPr lang="en-US" sz="1200" b="0" u="sng" kern="1200" baseline="0" dirty="0" smtClean="0">
                <a:solidFill>
                  <a:schemeClr val="tx1"/>
                </a:solidFill>
                <a:latin typeface="+mn-lt"/>
                <a:ea typeface="+mn-ea"/>
                <a:cs typeface="+mn-cs"/>
              </a:rPr>
              <a:t>Eastern Canada</a:t>
            </a:r>
            <a:endParaRPr lang="en-US" b="0" u="sng" baseline="0" dirty="0" smtClean="0"/>
          </a:p>
          <a:p>
            <a:endParaRPr lang="en-US" baseline="0" dirty="0" smtClean="0"/>
          </a:p>
          <a:p>
            <a:r>
              <a:rPr lang="en-US" baseline="0" dirty="0" smtClean="0"/>
              <a:t>-International Vice President: </a:t>
            </a:r>
            <a:r>
              <a:rPr lang="en-US" sz="1200" kern="1200" dirty="0" smtClean="0">
                <a:solidFill>
                  <a:schemeClr val="tx1"/>
                </a:solidFill>
                <a:latin typeface="+mn-lt"/>
                <a:ea typeface="+mn-ea"/>
                <a:cs typeface="+mn-cs"/>
              </a:rPr>
              <a:t>Performs the duties of the president in the event the president is unable to do so. He or she chairs at least one international committee, supports all other committee chairmen and performs duties/attends events as deemed necessary by the International President and/or board of trustees.</a:t>
            </a:r>
          </a:p>
          <a:p>
            <a:r>
              <a:rPr lang="en-US" sz="1200" kern="1200" baseline="0" dirty="0" smtClean="0">
                <a:solidFill>
                  <a:schemeClr val="tx1"/>
                </a:solidFill>
                <a:latin typeface="+mn-lt"/>
                <a:ea typeface="+mn-ea"/>
                <a:cs typeface="+mn-cs"/>
              </a:rPr>
              <a:t>	-The Key Club international Vice President is </a:t>
            </a:r>
            <a:r>
              <a:rPr lang="en-US" sz="1200" u="sng" kern="1200" baseline="0" dirty="0" smtClean="0">
                <a:solidFill>
                  <a:schemeClr val="tx1"/>
                </a:solidFill>
                <a:latin typeface="+mn-lt"/>
                <a:ea typeface="+mn-ea"/>
                <a:cs typeface="+mn-cs"/>
              </a:rPr>
              <a:t>Addison </a:t>
            </a:r>
            <a:r>
              <a:rPr lang="en-US" sz="1200" u="sng" kern="1200" baseline="0" dirty="0" err="1" smtClean="0">
                <a:solidFill>
                  <a:schemeClr val="tx1"/>
                </a:solidFill>
                <a:latin typeface="+mn-lt"/>
                <a:ea typeface="+mn-ea"/>
                <a:cs typeface="+mn-cs"/>
              </a:rPr>
              <a:t>Clipffel</a:t>
            </a:r>
            <a:endParaRPr lang="en-US" u="sng" baseline="0" dirty="0" smtClean="0"/>
          </a:p>
          <a:p>
            <a:endParaRPr lang="en-US" baseline="0" dirty="0" smtClean="0"/>
          </a:p>
          <a:p>
            <a:r>
              <a:rPr lang="en-US" baseline="0" dirty="0" smtClean="0"/>
              <a:t>-International President: </a:t>
            </a:r>
            <a:r>
              <a:rPr lang="en-US" sz="1200" kern="1200" dirty="0" smtClean="0">
                <a:solidFill>
                  <a:schemeClr val="tx1"/>
                </a:solidFill>
                <a:latin typeface="+mn-lt"/>
                <a:ea typeface="+mn-ea"/>
                <a:cs typeface="+mn-cs"/>
              </a:rPr>
              <a:t>Exercises general supervision over the work and activities of Key Club International. He or she presides over the international convention and all meetings of the Board of Trustees and the International Council. The president is the official representative of Key Club International with Kiwanis-family leadership and external agencies.</a:t>
            </a:r>
            <a:endParaRPr lang="en-US" baseline="0" dirty="0" smtClean="0"/>
          </a:p>
          <a:p>
            <a:r>
              <a:rPr lang="en-US" dirty="0" smtClean="0"/>
              <a:t>	-The Key</a:t>
            </a:r>
            <a:r>
              <a:rPr lang="en-US" baseline="0" dirty="0" smtClean="0"/>
              <a:t> Club International Presidents is </a:t>
            </a:r>
            <a:r>
              <a:rPr lang="en-US" u="sng" baseline="0" dirty="0" smtClean="0"/>
              <a:t>Rip Livingston</a:t>
            </a:r>
            <a:endParaRPr lang="en-US" u="sng"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9</a:t>
            </a:fld>
            <a:endParaRPr lang="en-US"/>
          </a:p>
        </p:txBody>
      </p:sp>
    </p:spTree>
    <p:extLst>
      <p:ext uri="{BB962C8B-B14F-4D97-AF65-F5344CB8AC3E}">
        <p14:creationId xmlns:p14="http://schemas.microsoft.com/office/powerpoint/2010/main" xmlns="" val="150769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Service</a:t>
            </a:r>
          </a:p>
          <a:p>
            <a:pPr marL="171450" indent="-171450">
              <a:buFontTx/>
              <a:buChar char="-"/>
            </a:pPr>
            <a:r>
              <a:rPr lang="en-US" dirty="0" smtClean="0"/>
              <a:t>You are part</a:t>
            </a:r>
            <a:r>
              <a:rPr lang="en-US" baseline="0" dirty="0" smtClean="0"/>
              <a:t> of the LARGEST high school service organization in the world</a:t>
            </a:r>
          </a:p>
          <a:p>
            <a:pPr marL="171450" indent="-171450">
              <a:buFontTx/>
              <a:buChar char="-"/>
            </a:pPr>
            <a:r>
              <a:rPr lang="en-US" baseline="0" dirty="0" smtClean="0"/>
              <a:t>You are not alone, but instead, part of something much bigger</a:t>
            </a:r>
          </a:p>
          <a:p>
            <a:pPr marL="171450" indent="-171450">
              <a:buFontTx/>
              <a:buChar char="-"/>
            </a:pPr>
            <a:r>
              <a:rPr lang="en-US" baseline="0" dirty="0" smtClean="0"/>
              <a:t>You. Can. Change. The. Course. Of. History.</a:t>
            </a:r>
          </a:p>
          <a:p>
            <a:pPr marL="171450" indent="-171450">
              <a:buFontTx/>
              <a:buChar char="-"/>
            </a:pPr>
            <a:r>
              <a:rPr lang="en-US" baseline="0" dirty="0" smtClean="0"/>
              <a:t>With a club this size, every little thing we do, comes together to create something much larger. </a:t>
            </a:r>
          </a:p>
          <a:p>
            <a:pPr marL="171450" indent="-171450">
              <a:buFontTx/>
              <a:buChar char="-"/>
            </a:pPr>
            <a:endParaRPr lang="en-US" baseline="0" dirty="0" smtClean="0"/>
          </a:p>
          <a:p>
            <a:pPr marL="0" indent="0">
              <a:buFontTx/>
              <a:buNone/>
            </a:pPr>
            <a:r>
              <a:rPr lang="en-US" baseline="0" dirty="0" smtClean="0"/>
              <a:t>(Make this dramatic, emphasize the significance of Key Club) </a:t>
            </a:r>
            <a:endParaRPr lang="en-US" dirty="0" smtClean="0"/>
          </a:p>
          <a:p>
            <a:endParaRPr lang="en-US" dirty="0"/>
          </a:p>
        </p:txBody>
      </p:sp>
      <p:sp>
        <p:nvSpPr>
          <p:cNvPr id="4" name="Slide Number Placeholder 3"/>
          <p:cNvSpPr>
            <a:spLocks noGrp="1"/>
          </p:cNvSpPr>
          <p:nvPr>
            <p:ph type="sldNum" sz="quarter" idx="10"/>
          </p:nvPr>
        </p:nvSpPr>
        <p:spPr/>
        <p:txBody>
          <a:bodyPr/>
          <a:lstStyle/>
          <a:p>
            <a:fld id="{794C280A-6940-FC43-A73B-A0613801A384}" type="slidenum">
              <a:rPr lang="en-US" smtClean="0"/>
              <a:pPr/>
              <a:t>10</a:t>
            </a:fld>
            <a:endParaRPr lang="en-US"/>
          </a:p>
        </p:txBody>
      </p:sp>
    </p:spTree>
    <p:extLst>
      <p:ext uri="{BB962C8B-B14F-4D97-AF65-F5344CB8AC3E}">
        <p14:creationId xmlns:p14="http://schemas.microsoft.com/office/powerpoint/2010/main" xmlns="" val="196226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4F141-2D56-5242-9942-DA1B8ACA840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67015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4F141-2D56-5242-9942-DA1B8ACA840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97624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4F141-2D56-5242-9942-DA1B8ACA840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7431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4F141-2D56-5242-9942-DA1B8ACA840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49884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4F141-2D56-5242-9942-DA1B8ACA8407}"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157756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4F141-2D56-5242-9942-DA1B8ACA840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406769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4F141-2D56-5242-9942-DA1B8ACA8407}"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89578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4F141-2D56-5242-9942-DA1B8ACA8407}"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92801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4F141-2D56-5242-9942-DA1B8ACA8407}"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15450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4F141-2D56-5242-9942-DA1B8ACA840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272166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4F141-2D56-5242-9942-DA1B8ACA8407}"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146991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4F141-2D56-5242-9942-DA1B8ACA8407}" type="datetimeFigureOut">
              <a:rPr lang="en-US" smtClean="0"/>
              <a:pPr/>
              <a:t>8/25/2015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2938A-FD27-4748-B0BE-884799E69F2C}" type="slidenum">
              <a:rPr lang="en-US" smtClean="0"/>
              <a:pPr/>
              <a:t>‹#›</a:t>
            </a:fld>
            <a:endParaRPr lang="en-US"/>
          </a:p>
        </p:txBody>
      </p:sp>
    </p:spTree>
    <p:extLst>
      <p:ext uri="{BB962C8B-B14F-4D97-AF65-F5344CB8AC3E}">
        <p14:creationId xmlns:p14="http://schemas.microsoft.com/office/powerpoint/2010/main" xmlns="" val="319344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5867"/>
          <a:stretch/>
        </p:blipFill>
        <p:spPr>
          <a:xfrm>
            <a:off x="0" y="141128"/>
            <a:ext cx="9144000" cy="4528753"/>
          </a:xfrm>
          <a:prstGeom prst="rect">
            <a:avLst/>
          </a:prstGeom>
        </p:spPr>
      </p:pic>
      <p:sp>
        <p:nvSpPr>
          <p:cNvPr id="7" name="Rectangle 6"/>
          <p:cNvSpPr/>
          <p:nvPr/>
        </p:nvSpPr>
        <p:spPr>
          <a:xfrm>
            <a:off x="5959" y="4392648"/>
            <a:ext cx="9144000" cy="2465352"/>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4154646" y="5757508"/>
            <a:ext cx="996159" cy="991215"/>
          </a:xfrm>
          <a:prstGeom prst="rect">
            <a:avLst/>
          </a:prstGeom>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4126956"/>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4049348"/>
            <a:ext cx="9191286" cy="1708160"/>
          </a:xfrm>
          <a:prstGeom prst="rect">
            <a:avLst/>
          </a:prstGeom>
          <a:noFill/>
        </p:spPr>
        <p:txBody>
          <a:bodyPr wrap="square" rtlCol="0">
            <a:spAutoFit/>
          </a:bodyPr>
          <a:lstStyle/>
          <a:p>
            <a:pPr algn="ctr"/>
            <a:r>
              <a:rPr lang="en-US" sz="3500" b="1" u="sng" dirty="0" smtClean="0">
                <a:solidFill>
                  <a:srgbClr val="022453"/>
                </a:solidFill>
                <a:latin typeface="Garamond"/>
                <a:cs typeface="Garamond"/>
              </a:rPr>
              <a:t>Bigger Than You:</a:t>
            </a:r>
          </a:p>
          <a:p>
            <a:pPr algn="ctr"/>
            <a:r>
              <a:rPr lang="en-US" sz="3500" b="1" dirty="0" smtClean="0">
                <a:solidFill>
                  <a:srgbClr val="022453"/>
                </a:solidFill>
                <a:latin typeface="Garamond"/>
                <a:cs typeface="Garamond"/>
              </a:rPr>
              <a:t> The Impact of </a:t>
            </a:r>
          </a:p>
          <a:p>
            <a:pPr algn="ctr"/>
            <a:r>
              <a:rPr lang="en-US" sz="3500" b="1" dirty="0" smtClean="0">
                <a:solidFill>
                  <a:srgbClr val="022453"/>
                </a:solidFill>
                <a:latin typeface="Garamond"/>
                <a:cs typeface="Garamond"/>
              </a:rPr>
              <a:t>Key Club International</a:t>
            </a:r>
            <a:endParaRPr lang="en-US" sz="3500" b="1" dirty="0">
              <a:solidFill>
                <a:srgbClr val="022453"/>
              </a:solidFill>
              <a:latin typeface="Garamond"/>
              <a:cs typeface="Garamond"/>
            </a:endParaRPr>
          </a:p>
        </p:txBody>
      </p:sp>
      <p:pic>
        <p:nvPicPr>
          <p:cNvPr id="10" name="Picture 9"/>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526703" y="370466"/>
            <a:ext cx="2193287" cy="321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2196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17" y="-141129"/>
            <a:ext cx="9754776" cy="7127027"/>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b="-1556"/>
          <a:stretch/>
        </p:blipFill>
        <p:spPr>
          <a:xfrm>
            <a:off x="-229317" y="1893988"/>
            <a:ext cx="9754776" cy="3152909"/>
          </a:xfrm>
          <a:prstGeom prst="rect">
            <a:avLst/>
          </a:prstGeom>
        </p:spPr>
      </p:pic>
      <p:sp>
        <p:nvSpPr>
          <p:cNvPr id="7" name="TextBox 6"/>
          <p:cNvSpPr txBox="1"/>
          <p:nvPr/>
        </p:nvSpPr>
        <p:spPr>
          <a:xfrm>
            <a:off x="0" y="2246130"/>
            <a:ext cx="9143999" cy="2554545"/>
          </a:xfrm>
          <a:prstGeom prst="rect">
            <a:avLst/>
          </a:prstGeom>
          <a:noFill/>
        </p:spPr>
        <p:txBody>
          <a:bodyPr wrap="square" rtlCol="0">
            <a:spAutoFit/>
          </a:bodyPr>
          <a:lstStyle/>
          <a:p>
            <a:pPr algn="ctr"/>
            <a:r>
              <a:rPr lang="en-US" sz="8000" dirty="0" smtClean="0">
                <a:solidFill>
                  <a:srgbClr val="1F497D"/>
                </a:solidFill>
                <a:latin typeface="Century Gothic"/>
                <a:cs typeface="Century Gothic"/>
              </a:rPr>
              <a:t>What does this mean for you?</a:t>
            </a:r>
            <a:endParaRPr lang="en-US" sz="8000" dirty="0">
              <a:solidFill>
                <a:srgbClr val="1F497D"/>
              </a:solidFill>
              <a:latin typeface="Century Gothic"/>
              <a:cs typeface="Century Gothic"/>
            </a:endParaRP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9317" y="1622525"/>
            <a:ext cx="975477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9317" y="4740152"/>
            <a:ext cx="973713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8948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17" y="-141129"/>
            <a:ext cx="9754776" cy="7127027"/>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b="-1556"/>
          <a:stretch/>
        </p:blipFill>
        <p:spPr>
          <a:xfrm>
            <a:off x="-229317" y="1347112"/>
            <a:ext cx="9754776" cy="4333341"/>
          </a:xfrm>
          <a:prstGeom prst="rect">
            <a:avLst/>
          </a:prstGeom>
        </p:spPr>
      </p:pic>
      <p:sp>
        <p:nvSpPr>
          <p:cNvPr id="7" name="TextBox 6"/>
          <p:cNvSpPr txBox="1"/>
          <p:nvPr/>
        </p:nvSpPr>
        <p:spPr>
          <a:xfrm>
            <a:off x="52923" y="1607217"/>
            <a:ext cx="9143999" cy="3785652"/>
          </a:xfrm>
          <a:prstGeom prst="rect">
            <a:avLst/>
          </a:prstGeom>
          <a:noFill/>
        </p:spPr>
        <p:txBody>
          <a:bodyPr wrap="square" rtlCol="0">
            <a:spAutoFit/>
          </a:bodyPr>
          <a:lstStyle/>
          <a:p>
            <a:pPr algn="ctr"/>
            <a:r>
              <a:rPr lang="en-US" sz="8000" dirty="0" smtClean="0">
                <a:solidFill>
                  <a:srgbClr val="1F497D"/>
                </a:solidFill>
                <a:latin typeface="Century Gothic"/>
                <a:cs typeface="Century Gothic"/>
              </a:rPr>
              <a:t>Leadership</a:t>
            </a:r>
          </a:p>
          <a:p>
            <a:pPr algn="ctr"/>
            <a:r>
              <a:rPr lang="en-US" sz="8000" dirty="0" smtClean="0">
                <a:solidFill>
                  <a:srgbClr val="1F497D"/>
                </a:solidFill>
                <a:latin typeface="Century Gothic"/>
                <a:cs typeface="Century Gothic"/>
              </a:rPr>
              <a:t> in </a:t>
            </a:r>
          </a:p>
          <a:p>
            <a:pPr algn="ctr"/>
            <a:r>
              <a:rPr lang="en-US" sz="8000" dirty="0" smtClean="0">
                <a:solidFill>
                  <a:srgbClr val="1F497D"/>
                </a:solidFill>
                <a:latin typeface="Century Gothic"/>
                <a:cs typeface="Century Gothic"/>
              </a:rPr>
              <a:t>Key Club</a:t>
            </a:r>
            <a:endParaRPr lang="en-US" sz="8000" dirty="0">
              <a:solidFill>
                <a:srgbClr val="1F497D"/>
              </a:solidFill>
              <a:latin typeface="Century Gothic"/>
              <a:cs typeface="Century Gothic"/>
            </a:endParaRPr>
          </a:p>
        </p:txBody>
      </p:sp>
      <p:pic>
        <p:nvPicPr>
          <p:cNvPr id="8" name="Picture 7"/>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9317" y="1040372"/>
            <a:ext cx="975477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9317" y="5339946"/>
            <a:ext cx="973713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7324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0719" y="1499498"/>
            <a:ext cx="5990145" cy="4031873"/>
          </a:xfrm>
          <a:prstGeom prst="rect">
            <a:avLst/>
          </a:prstGeom>
          <a:noFill/>
        </p:spPr>
        <p:txBody>
          <a:bodyPr wrap="square" rtlCol="0">
            <a:spAutoFit/>
          </a:bodyPr>
          <a:lstStyle/>
          <a:p>
            <a:endParaRPr lang="en-US" sz="3200" dirty="0" smtClean="0">
              <a:solidFill>
                <a:schemeClr val="tx2">
                  <a:lumMod val="50000"/>
                </a:schemeClr>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Committee Chairs</a:t>
            </a:r>
          </a:p>
          <a:p>
            <a:pPr marL="342900" indent="-342900">
              <a:buFont typeface="Arial"/>
              <a:buChar char="•"/>
            </a:pPr>
            <a:endParaRPr lang="en-US" sz="3200" dirty="0" smtClean="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Class Directors</a:t>
            </a:r>
          </a:p>
          <a:p>
            <a:pPr marL="342900" indent="-342900">
              <a:buFont typeface="Arial"/>
              <a:buChar char="•"/>
            </a:pPr>
            <a:endParaRPr lang="en-US" sz="3200" dirty="0" smtClean="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Club Executive Board</a:t>
            </a:r>
          </a:p>
          <a:p>
            <a:pPr marL="342900" indent="-342900">
              <a:buFont typeface="Arial"/>
              <a:buChar char="•"/>
            </a:pPr>
            <a:endParaRPr lang="en-US" sz="3200" dirty="0" smtClean="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Higher Office</a:t>
            </a:r>
            <a:endParaRPr lang="en-US" sz="3200" dirty="0">
              <a:solidFill>
                <a:schemeClr val="tx2"/>
              </a:solidFill>
              <a:latin typeface="Century Gothic"/>
              <a:cs typeface="Century Gothic"/>
            </a:endParaRPr>
          </a:p>
        </p:txBody>
      </p:sp>
      <p:sp>
        <p:nvSpPr>
          <p:cNvPr id="7" name="Rectangle 6"/>
          <p:cNvSpPr/>
          <p:nvPr/>
        </p:nvSpPr>
        <p:spPr>
          <a:xfrm>
            <a:off x="-1" y="0"/>
            <a:ext cx="9144001" cy="1675909"/>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latin typeface="Century Gothic"/>
                <a:cs typeface="Century Gothic"/>
              </a:rPr>
              <a:t>Higher Office Opportunities</a:t>
            </a:r>
            <a:endParaRPr lang="en-US" sz="4000" dirty="0">
              <a:latin typeface="Century Gothic"/>
              <a:cs typeface="Century Gothic"/>
            </a:endParaRPr>
          </a:p>
        </p:txBody>
      </p:sp>
      <p:sp>
        <p:nvSpPr>
          <p:cNvPr id="8" name="TextBox 7"/>
          <p:cNvSpPr txBox="1"/>
          <p:nvPr/>
        </p:nvSpPr>
        <p:spPr>
          <a:xfrm>
            <a:off x="-881987" y="1499498"/>
            <a:ext cx="184666" cy="369332"/>
          </a:xfrm>
          <a:prstGeom prst="rect">
            <a:avLst/>
          </a:prstGeom>
          <a:noFill/>
        </p:spPr>
        <p:txBody>
          <a:bodyPr wrap="none" rtlCol="0">
            <a:spAutoFit/>
          </a:bodyPr>
          <a:lstStyle/>
          <a:p>
            <a:endParaRPr lang="en-US" dirty="0"/>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143973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567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14" y="1922886"/>
            <a:ext cx="8325957" cy="3970318"/>
          </a:xfrm>
          <a:prstGeom prst="rect">
            <a:avLst/>
          </a:prstGeom>
          <a:noFill/>
        </p:spPr>
        <p:txBody>
          <a:bodyPr wrap="square" rtlCol="0">
            <a:spAutoFit/>
          </a:bodyPr>
          <a:lstStyle/>
          <a:p>
            <a:pPr marL="342900" indent="-342900">
              <a:buFont typeface="Arial"/>
              <a:buChar char="•"/>
            </a:pPr>
            <a:endParaRPr lang="en-US" sz="3200" dirty="0" smtClean="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Interact with members from other clubs</a:t>
            </a:r>
          </a:p>
          <a:p>
            <a:pPr marL="342900" indent="-342900">
              <a:buFont typeface="Arial"/>
              <a:buChar char="•"/>
            </a:pPr>
            <a:endParaRPr lang="en-US" sz="3200" dirty="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Larger Projects</a:t>
            </a:r>
          </a:p>
          <a:p>
            <a:pPr marL="342900" indent="-342900">
              <a:buFont typeface="Arial"/>
              <a:buChar char="•"/>
            </a:pPr>
            <a:endParaRPr lang="en-US" sz="3200" dirty="0" smtClean="0">
              <a:solidFill>
                <a:schemeClr val="tx2"/>
              </a:solidFill>
              <a:latin typeface="Century Gothic"/>
              <a:cs typeface="Century Gothic"/>
            </a:endParaRPr>
          </a:p>
          <a:p>
            <a:pPr marL="342900" indent="-342900">
              <a:buFont typeface="Arial"/>
              <a:buChar char="•"/>
            </a:pPr>
            <a:r>
              <a:rPr lang="en-US" sz="3200" dirty="0" smtClean="0">
                <a:solidFill>
                  <a:schemeClr val="tx2"/>
                </a:solidFill>
                <a:latin typeface="Century Gothic"/>
                <a:cs typeface="Century Gothic"/>
              </a:rPr>
              <a:t>Recognition</a:t>
            </a:r>
            <a:endParaRPr lang="en-US" sz="3200" dirty="0">
              <a:solidFill>
                <a:schemeClr val="tx2"/>
              </a:solidFill>
              <a:latin typeface="Century Gothic"/>
              <a:cs typeface="Century Gothic"/>
            </a:endParaRPr>
          </a:p>
          <a:p>
            <a:pPr marL="342900" indent="-342900">
              <a:buFont typeface="Arial"/>
              <a:buChar char="•"/>
            </a:pPr>
            <a:endParaRPr lang="en-US" sz="3000" dirty="0" smtClean="0">
              <a:solidFill>
                <a:schemeClr val="tx2"/>
              </a:solidFill>
              <a:latin typeface="Century Gothic"/>
              <a:cs typeface="Century Gothic"/>
            </a:endParaRPr>
          </a:p>
          <a:p>
            <a:pPr marL="342900" indent="-342900">
              <a:buFont typeface="Arial"/>
              <a:buChar char="•"/>
            </a:pPr>
            <a:endParaRPr lang="en-US" sz="3000" dirty="0" smtClean="0">
              <a:solidFill>
                <a:schemeClr val="tx2"/>
              </a:solidFill>
              <a:latin typeface="Century Gothic"/>
              <a:cs typeface="Century Gothic"/>
            </a:endParaRPr>
          </a:p>
        </p:txBody>
      </p:sp>
      <p:sp>
        <p:nvSpPr>
          <p:cNvPr id="7" name="Rectangle 6"/>
          <p:cNvSpPr/>
          <p:nvPr/>
        </p:nvSpPr>
        <p:spPr>
          <a:xfrm>
            <a:off x="-56226" y="-123488"/>
            <a:ext cx="9200226" cy="1852321"/>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Century Gothic"/>
                <a:cs typeface="Century Gothic"/>
              </a:rPr>
              <a:t>Key Club Service </a:t>
            </a:r>
            <a:endParaRPr lang="en-US" sz="4400" dirty="0">
              <a:latin typeface="Century Gothic"/>
              <a:cs typeface="Century Gothic"/>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6226" y="1492655"/>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0614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pt key club templates.pd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3150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1393149"/>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1143000"/>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4800" dirty="0" smtClean="0">
                <a:solidFill>
                  <a:srgbClr val="FFFFFF"/>
                </a:solidFill>
                <a:latin typeface="Century Gothic"/>
                <a:cs typeface="Century Gothic"/>
              </a:rPr>
              <a:t>Just the Facts</a:t>
            </a:r>
            <a:endParaRPr lang="en-US" sz="4800" dirty="0">
              <a:solidFill>
                <a:srgbClr val="FFFFFF"/>
              </a:solidFill>
              <a:latin typeface="Century Gothic"/>
              <a:cs typeface="Century Gothic"/>
            </a:endParaRPr>
          </a:p>
        </p:txBody>
      </p:sp>
      <p:sp>
        <p:nvSpPr>
          <p:cNvPr id="3" name="Content Placeholder 2"/>
          <p:cNvSpPr>
            <a:spLocks noGrp="1"/>
          </p:cNvSpPr>
          <p:nvPr>
            <p:ph idx="1"/>
          </p:nvPr>
        </p:nvSpPr>
        <p:spPr>
          <a:xfrm>
            <a:off x="457200" y="1685925"/>
            <a:ext cx="8229600" cy="3973942"/>
          </a:xfrm>
        </p:spPr>
        <p:txBody>
          <a:bodyPr>
            <a:normAutofit lnSpcReduction="10000"/>
          </a:bodyPr>
          <a:lstStyle/>
          <a:p>
            <a:r>
              <a:rPr lang="en-US" dirty="0">
                <a:solidFill>
                  <a:srgbClr val="022453"/>
                </a:solidFill>
                <a:latin typeface="Verdana"/>
                <a:cs typeface="Verdana"/>
              </a:rPr>
              <a:t>	Key Club is the </a:t>
            </a:r>
            <a:r>
              <a:rPr lang="en-US" dirty="0" smtClean="0">
                <a:solidFill>
                  <a:srgbClr val="022453"/>
                </a:solidFill>
                <a:latin typeface="Verdana"/>
                <a:cs typeface="Verdana"/>
              </a:rPr>
              <a:t>______ </a:t>
            </a:r>
            <a:r>
              <a:rPr lang="en-US" dirty="0">
                <a:solidFill>
                  <a:srgbClr val="022453"/>
                </a:solidFill>
                <a:latin typeface="Verdana"/>
                <a:cs typeface="Verdana"/>
              </a:rPr>
              <a:t>and </a:t>
            </a:r>
            <a:r>
              <a:rPr lang="en-US" dirty="0" smtClean="0">
                <a:solidFill>
                  <a:srgbClr val="022453"/>
                </a:solidFill>
                <a:latin typeface="Verdana"/>
                <a:cs typeface="Verdana"/>
              </a:rPr>
              <a:t>______ </a:t>
            </a:r>
            <a:r>
              <a:rPr lang="en-US" dirty="0">
                <a:solidFill>
                  <a:srgbClr val="022453"/>
                </a:solidFill>
                <a:latin typeface="Verdana"/>
                <a:cs typeface="Verdana"/>
              </a:rPr>
              <a:t>service program for high school </a:t>
            </a:r>
            <a:r>
              <a:rPr lang="en-US" dirty="0" smtClean="0">
                <a:solidFill>
                  <a:srgbClr val="022453"/>
                </a:solidFill>
                <a:latin typeface="Verdana"/>
                <a:cs typeface="Verdana"/>
              </a:rPr>
              <a:t>students, started in _(Year)_.</a:t>
            </a:r>
          </a:p>
          <a:p>
            <a:r>
              <a:rPr lang="en-US" dirty="0" smtClean="0">
                <a:solidFill>
                  <a:srgbClr val="022453"/>
                </a:solidFill>
                <a:latin typeface="Verdana"/>
                <a:cs typeface="Verdana"/>
              </a:rPr>
              <a:t>Key Club was started in what city?</a:t>
            </a:r>
            <a:endParaRPr lang="en-US" dirty="0">
              <a:solidFill>
                <a:srgbClr val="022453"/>
              </a:solidFill>
              <a:latin typeface="Verdana"/>
              <a:cs typeface="Verdana"/>
            </a:endParaRPr>
          </a:p>
          <a:p>
            <a:r>
              <a:rPr lang="en-US" dirty="0" smtClean="0">
                <a:solidFill>
                  <a:srgbClr val="022453"/>
                </a:solidFill>
                <a:latin typeface="Verdana"/>
                <a:cs typeface="Verdana"/>
              </a:rPr>
              <a:t>How many clubs are in Key Club International?</a:t>
            </a:r>
            <a:endParaRPr lang="en-US" dirty="0">
              <a:solidFill>
                <a:srgbClr val="022453"/>
              </a:solidFill>
              <a:latin typeface="Verdana"/>
              <a:cs typeface="Verdana"/>
            </a:endParaRPr>
          </a:p>
          <a:p>
            <a:r>
              <a:rPr lang="en-US" dirty="0" smtClean="0">
                <a:solidFill>
                  <a:srgbClr val="022453"/>
                </a:solidFill>
                <a:latin typeface="Verdana"/>
                <a:cs typeface="Verdana"/>
              </a:rPr>
              <a:t>Key </a:t>
            </a:r>
            <a:r>
              <a:rPr lang="en-US" dirty="0">
                <a:solidFill>
                  <a:srgbClr val="022453"/>
                </a:solidFill>
                <a:latin typeface="Verdana"/>
                <a:cs typeface="Verdana"/>
              </a:rPr>
              <a:t>Club is represented </a:t>
            </a:r>
            <a:r>
              <a:rPr lang="en-US" dirty="0" smtClean="0">
                <a:solidFill>
                  <a:srgbClr val="022453"/>
                </a:solidFill>
                <a:latin typeface="Verdana"/>
                <a:cs typeface="Verdana"/>
              </a:rPr>
              <a:t>in how many nations?</a:t>
            </a:r>
            <a:endParaRPr lang="en-US" dirty="0">
              <a:solidFill>
                <a:srgbClr val="022453"/>
              </a:solidFill>
              <a:latin typeface="Verdana"/>
              <a:cs typeface="Verdana"/>
            </a:endParaRPr>
          </a:p>
        </p:txBody>
      </p:sp>
    </p:spTree>
    <p:extLst>
      <p:ext uri="{BB962C8B-B14F-4D97-AF65-F5344CB8AC3E}">
        <p14:creationId xmlns:p14="http://schemas.microsoft.com/office/powerpoint/2010/main" xmlns="" val="166605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1347537"/>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1097703"/>
            <a:ext cx="9102101"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5400" dirty="0" smtClean="0">
                <a:solidFill>
                  <a:srgbClr val="FFFFFF"/>
                </a:solidFill>
                <a:latin typeface="Century Gothic"/>
                <a:cs typeface="Century Gothic"/>
              </a:rPr>
              <a:t>Just the Facts</a:t>
            </a:r>
            <a:endParaRPr lang="en-US" sz="5400" dirty="0">
              <a:solidFill>
                <a:srgbClr val="FFFFFF"/>
              </a:solidFill>
              <a:latin typeface="Century Gothic"/>
              <a:cs typeface="Century Gothic"/>
            </a:endParaRPr>
          </a:p>
        </p:txBody>
      </p:sp>
      <p:sp>
        <p:nvSpPr>
          <p:cNvPr id="3" name="Content Placeholder 2"/>
          <p:cNvSpPr>
            <a:spLocks noGrp="1"/>
          </p:cNvSpPr>
          <p:nvPr>
            <p:ph idx="1"/>
          </p:nvPr>
        </p:nvSpPr>
        <p:spPr>
          <a:xfrm>
            <a:off x="457200" y="1640628"/>
            <a:ext cx="8229600" cy="3973942"/>
          </a:xfrm>
        </p:spPr>
        <p:txBody>
          <a:bodyPr>
            <a:normAutofit fontScale="92500" lnSpcReduction="10000"/>
          </a:bodyPr>
          <a:lstStyle/>
          <a:p>
            <a:r>
              <a:rPr lang="en-US" dirty="0">
                <a:latin typeface="Verdana"/>
                <a:cs typeface="Verdana"/>
              </a:rPr>
              <a:t>	</a:t>
            </a:r>
            <a:r>
              <a:rPr lang="en-US" dirty="0">
                <a:solidFill>
                  <a:srgbClr val="022453"/>
                </a:solidFill>
                <a:latin typeface="Verdana"/>
                <a:cs typeface="Verdana"/>
              </a:rPr>
              <a:t>Key Club is the </a:t>
            </a:r>
            <a:r>
              <a:rPr lang="en-US" u="sng" dirty="0">
                <a:solidFill>
                  <a:srgbClr val="0092D2"/>
                </a:solidFill>
                <a:latin typeface="Verdana"/>
                <a:cs typeface="Verdana"/>
              </a:rPr>
              <a:t>oldest</a:t>
            </a:r>
            <a:r>
              <a:rPr lang="en-US" dirty="0">
                <a:solidFill>
                  <a:srgbClr val="022453"/>
                </a:solidFill>
                <a:latin typeface="Verdana"/>
                <a:cs typeface="Verdana"/>
              </a:rPr>
              <a:t> and </a:t>
            </a:r>
            <a:r>
              <a:rPr lang="en-US" u="sng" dirty="0">
                <a:solidFill>
                  <a:srgbClr val="0092D2"/>
                </a:solidFill>
                <a:latin typeface="Verdana"/>
                <a:cs typeface="Verdana"/>
              </a:rPr>
              <a:t>largest</a:t>
            </a:r>
            <a:r>
              <a:rPr lang="en-US" dirty="0">
                <a:latin typeface="Verdana"/>
                <a:cs typeface="Verdana"/>
              </a:rPr>
              <a:t> </a:t>
            </a:r>
            <a:r>
              <a:rPr lang="en-US" dirty="0">
                <a:solidFill>
                  <a:srgbClr val="022453"/>
                </a:solidFill>
                <a:latin typeface="Verdana"/>
                <a:cs typeface="Verdana"/>
              </a:rPr>
              <a:t>service program for high school </a:t>
            </a:r>
            <a:r>
              <a:rPr lang="en-US" dirty="0" smtClean="0">
                <a:solidFill>
                  <a:srgbClr val="022453"/>
                </a:solidFill>
                <a:latin typeface="Verdana"/>
                <a:cs typeface="Verdana"/>
              </a:rPr>
              <a:t>students, started in </a:t>
            </a:r>
            <a:r>
              <a:rPr lang="en-US" u="sng" dirty="0" smtClean="0">
                <a:solidFill>
                  <a:srgbClr val="0092D2"/>
                </a:solidFill>
                <a:latin typeface="Verdana"/>
                <a:cs typeface="Verdana"/>
              </a:rPr>
              <a:t>1925</a:t>
            </a:r>
          </a:p>
          <a:p>
            <a:r>
              <a:rPr lang="en-US" dirty="0" smtClean="0">
                <a:solidFill>
                  <a:srgbClr val="022453"/>
                </a:solidFill>
                <a:latin typeface="Verdana"/>
                <a:cs typeface="Verdana"/>
              </a:rPr>
              <a:t>Key Club was started in </a:t>
            </a:r>
            <a:r>
              <a:rPr lang="en-US" u="sng" dirty="0" smtClean="0">
                <a:solidFill>
                  <a:srgbClr val="0092D2"/>
                </a:solidFill>
                <a:latin typeface="Verdana"/>
                <a:cs typeface="Verdana"/>
              </a:rPr>
              <a:t>Sacramento, California</a:t>
            </a:r>
          </a:p>
          <a:p>
            <a:r>
              <a:rPr lang="en-US" dirty="0" smtClean="0">
                <a:solidFill>
                  <a:srgbClr val="022453"/>
                </a:solidFill>
                <a:latin typeface="Verdana"/>
                <a:cs typeface="Verdana"/>
              </a:rPr>
              <a:t>Key Club </a:t>
            </a:r>
            <a:r>
              <a:rPr lang="en-US" dirty="0">
                <a:solidFill>
                  <a:srgbClr val="022453"/>
                </a:solidFill>
                <a:latin typeface="Verdana"/>
                <a:cs typeface="Verdana"/>
              </a:rPr>
              <a:t>has over </a:t>
            </a:r>
            <a:r>
              <a:rPr lang="en-US" u="sng" dirty="0">
                <a:solidFill>
                  <a:srgbClr val="0092D2"/>
                </a:solidFill>
                <a:latin typeface="Verdana"/>
                <a:cs typeface="Verdana"/>
              </a:rPr>
              <a:t>260,000 members</a:t>
            </a:r>
          </a:p>
          <a:p>
            <a:r>
              <a:rPr lang="en-US" dirty="0" smtClean="0">
                <a:solidFill>
                  <a:srgbClr val="022453"/>
                </a:solidFill>
                <a:latin typeface="Verdana"/>
                <a:cs typeface="Verdana"/>
              </a:rPr>
              <a:t>There </a:t>
            </a:r>
            <a:r>
              <a:rPr lang="en-US" dirty="0">
                <a:solidFill>
                  <a:srgbClr val="022453"/>
                </a:solidFill>
                <a:latin typeface="Verdana"/>
                <a:cs typeface="Verdana"/>
              </a:rPr>
              <a:t>are</a:t>
            </a:r>
            <a:r>
              <a:rPr lang="en-US" dirty="0">
                <a:latin typeface="Verdana"/>
                <a:cs typeface="Verdana"/>
              </a:rPr>
              <a:t> </a:t>
            </a:r>
            <a:r>
              <a:rPr lang="en-US" u="sng" dirty="0">
                <a:solidFill>
                  <a:srgbClr val="0092D2"/>
                </a:solidFill>
                <a:latin typeface="Verdana"/>
                <a:cs typeface="Verdana"/>
              </a:rPr>
              <a:t>more than 5,000 clubs</a:t>
            </a:r>
          </a:p>
          <a:p>
            <a:r>
              <a:rPr lang="en-US" dirty="0" smtClean="0">
                <a:solidFill>
                  <a:srgbClr val="022453"/>
                </a:solidFill>
                <a:latin typeface="Verdana"/>
                <a:cs typeface="Verdana"/>
              </a:rPr>
              <a:t>Key </a:t>
            </a:r>
            <a:r>
              <a:rPr lang="en-US" dirty="0">
                <a:solidFill>
                  <a:srgbClr val="022453"/>
                </a:solidFill>
                <a:latin typeface="Verdana"/>
                <a:cs typeface="Verdana"/>
              </a:rPr>
              <a:t>Club is represented in </a:t>
            </a:r>
            <a:r>
              <a:rPr lang="en-US" u="sng" dirty="0" smtClean="0">
                <a:solidFill>
                  <a:srgbClr val="0092D2"/>
                </a:solidFill>
                <a:latin typeface="Verdana"/>
                <a:cs typeface="Verdana"/>
              </a:rPr>
              <a:t>34 nations</a:t>
            </a:r>
            <a:endParaRPr lang="en-US" u="sng" dirty="0">
              <a:solidFill>
                <a:srgbClr val="0092D2"/>
              </a:solidFill>
              <a:latin typeface="Verdana"/>
              <a:cs typeface="Verdana"/>
            </a:endParaRPr>
          </a:p>
        </p:txBody>
      </p:sp>
    </p:spTree>
    <p:extLst>
      <p:ext uri="{BB962C8B-B14F-4D97-AF65-F5344CB8AC3E}">
        <p14:creationId xmlns:p14="http://schemas.microsoft.com/office/powerpoint/2010/main" xmlns="" val="78561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317" y="-141129"/>
            <a:ext cx="9754776" cy="7127027"/>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b="-1556"/>
          <a:stretch/>
        </p:blipFill>
        <p:spPr>
          <a:xfrm>
            <a:off x="-229317" y="1823424"/>
            <a:ext cx="9754776" cy="3152909"/>
          </a:xfrm>
          <a:prstGeom prst="rect">
            <a:avLst/>
          </a:prstGeom>
        </p:spPr>
      </p:pic>
      <p:sp>
        <p:nvSpPr>
          <p:cNvPr id="7" name="TextBox 6"/>
          <p:cNvSpPr txBox="1"/>
          <p:nvPr/>
        </p:nvSpPr>
        <p:spPr>
          <a:xfrm>
            <a:off x="-229316" y="2681459"/>
            <a:ext cx="9754775" cy="1446550"/>
          </a:xfrm>
          <a:prstGeom prst="rect">
            <a:avLst/>
          </a:prstGeom>
          <a:noFill/>
        </p:spPr>
        <p:txBody>
          <a:bodyPr wrap="square" rtlCol="0">
            <a:spAutoFit/>
          </a:bodyPr>
          <a:lstStyle/>
          <a:p>
            <a:pPr algn="ctr"/>
            <a:r>
              <a:rPr lang="en-US" sz="8800" dirty="0" smtClean="0">
                <a:solidFill>
                  <a:srgbClr val="1F497D"/>
                </a:solidFill>
                <a:latin typeface="Century Gothic"/>
                <a:cs typeface="Century Gothic"/>
              </a:rPr>
              <a:t>The Structure</a:t>
            </a:r>
            <a:endParaRPr lang="en-US" sz="8800" dirty="0">
              <a:solidFill>
                <a:srgbClr val="1F497D"/>
              </a:solidFill>
              <a:latin typeface="Century Gothic"/>
              <a:cs typeface="Century Gothic"/>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9317" y="1622525"/>
            <a:ext cx="975477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9317" y="4740152"/>
            <a:ext cx="9737136"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958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281" y="0"/>
            <a:ext cx="9179281" cy="1591986"/>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Century Gothic"/>
                <a:cs typeface="Century Gothic"/>
              </a:rPr>
              <a:t>Members</a:t>
            </a:r>
            <a:endParaRPr lang="en-US" sz="4400" dirty="0">
              <a:latin typeface="Century Gothic"/>
              <a:cs typeface="Century Gothic"/>
            </a:endParaRPr>
          </a:p>
        </p:txBody>
      </p:sp>
      <p:grpSp>
        <p:nvGrpSpPr>
          <p:cNvPr id="25" name="Group 24"/>
          <p:cNvGrpSpPr/>
          <p:nvPr/>
        </p:nvGrpSpPr>
        <p:grpSpPr>
          <a:xfrm>
            <a:off x="585552" y="2129641"/>
            <a:ext cx="1111250" cy="2968625"/>
            <a:chOff x="3651250" y="2349500"/>
            <a:chExt cx="1111250" cy="2968625"/>
          </a:xfrm>
        </p:grpSpPr>
        <p:sp>
          <p:nvSpPr>
            <p:cNvPr id="5" name="Oval 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3166443" y="2089771"/>
            <a:ext cx="6007843" cy="3010291"/>
            <a:chOff x="-93790" y="1892524"/>
            <a:chExt cx="9130499" cy="4438697"/>
          </a:xfrm>
        </p:grpSpPr>
        <p:grpSp>
          <p:nvGrpSpPr>
            <p:cNvPr id="159" name="Group 158"/>
            <p:cNvGrpSpPr/>
            <p:nvPr/>
          </p:nvGrpSpPr>
          <p:grpSpPr>
            <a:xfrm>
              <a:off x="1732945" y="2038395"/>
              <a:ext cx="1919889" cy="3128272"/>
              <a:chOff x="3428060" y="2039040"/>
              <a:chExt cx="1919889" cy="3128272"/>
            </a:xfrm>
          </p:grpSpPr>
          <p:sp>
            <p:nvSpPr>
              <p:cNvPr id="160" name="Freeform 159"/>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Freeform 160"/>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3" name="Straight Connector 162"/>
              <p:cNvCxnSpPr>
                <a:stCxn id="162"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68" name="Oval 167"/>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Freeform 169"/>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1429224" y="3105114"/>
              <a:ext cx="1111250" cy="2968625"/>
              <a:chOff x="3651250" y="2349500"/>
              <a:chExt cx="1111250" cy="2968625"/>
            </a:xfrm>
          </p:grpSpPr>
          <p:sp>
            <p:nvSpPr>
              <p:cNvPr id="62" name="Oval 6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a:stCxn id="6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71881" y="2001041"/>
              <a:ext cx="1111250" cy="2968625"/>
              <a:chOff x="3651250" y="2349500"/>
              <a:chExt cx="1111250" cy="2968625"/>
            </a:xfrm>
          </p:grpSpPr>
          <p:sp>
            <p:nvSpPr>
              <p:cNvPr id="72" name="Oval 7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Connector 72"/>
              <p:cNvCxnSpPr>
                <a:stCxn id="7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961815" y="2624360"/>
              <a:ext cx="1111250" cy="2968625"/>
              <a:chOff x="3651250" y="2349500"/>
              <a:chExt cx="1111250" cy="2968625"/>
            </a:xfrm>
          </p:grpSpPr>
          <p:sp>
            <p:nvSpPr>
              <p:cNvPr id="92" name="Oval 9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p:cNvCxnSpPr>
                <a:stCxn id="9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Freeform 9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93790" y="3202949"/>
              <a:ext cx="1919889" cy="3128272"/>
              <a:chOff x="3428060" y="2039040"/>
              <a:chExt cx="1919889" cy="3128272"/>
            </a:xfrm>
          </p:grpSpPr>
          <p:sp>
            <p:nvSpPr>
              <p:cNvPr id="172" name="Freeform 171"/>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Freeform 172"/>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5" name="Straight Connector 174"/>
              <p:cNvCxnSpPr>
                <a:stCxn id="174"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80" name="Oval 17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Freeform 181"/>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7" name="Group 236"/>
            <p:cNvGrpSpPr/>
            <p:nvPr/>
          </p:nvGrpSpPr>
          <p:grpSpPr>
            <a:xfrm flipH="1">
              <a:off x="4891630" y="1892524"/>
              <a:ext cx="4145079" cy="4330180"/>
              <a:chOff x="4636571" y="2077527"/>
              <a:chExt cx="4166855" cy="4330180"/>
            </a:xfrm>
          </p:grpSpPr>
          <p:grpSp>
            <p:nvGrpSpPr>
              <p:cNvPr id="183" name="Group 182"/>
              <p:cNvGrpSpPr/>
              <p:nvPr/>
            </p:nvGrpSpPr>
            <p:grpSpPr>
              <a:xfrm>
                <a:off x="6463306" y="2114881"/>
                <a:ext cx="1919889" cy="3128272"/>
                <a:chOff x="3428060" y="2039040"/>
                <a:chExt cx="1919889" cy="3128272"/>
              </a:xfrm>
            </p:grpSpPr>
            <p:sp>
              <p:nvSpPr>
                <p:cNvPr id="184" name="Freeform 183"/>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Freeform 184"/>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7" name="Straight Connector 186"/>
                <p:cNvCxnSpPr>
                  <a:stCxn id="186"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92" name="Oval 191"/>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Freeform 193"/>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6159585" y="3181600"/>
                <a:ext cx="1111250" cy="2968625"/>
                <a:chOff x="3651250" y="2349500"/>
                <a:chExt cx="1111250" cy="2968625"/>
              </a:xfrm>
            </p:grpSpPr>
            <p:sp>
              <p:nvSpPr>
                <p:cNvPr id="196" name="Oval 195"/>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7" name="Straight Connector 196"/>
                <p:cNvCxnSpPr>
                  <a:stCxn id="196"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02" name="Oval 20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Freeform 20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002242" y="2077527"/>
                <a:ext cx="1111250" cy="2968625"/>
                <a:chOff x="3651250" y="2349500"/>
                <a:chExt cx="1111250" cy="2968625"/>
              </a:xfrm>
            </p:grpSpPr>
            <p:sp>
              <p:nvSpPr>
                <p:cNvPr id="206" name="Oval 205"/>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7" name="Straight Connector 206"/>
                <p:cNvCxnSpPr>
                  <a:stCxn id="206"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12" name="Oval 21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Freeform 21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692176" y="2700846"/>
                <a:ext cx="1111250" cy="2968625"/>
                <a:chOff x="3651250" y="2349500"/>
                <a:chExt cx="1111250" cy="2968625"/>
              </a:xfrm>
            </p:grpSpPr>
            <p:sp>
              <p:nvSpPr>
                <p:cNvPr id="216" name="Oval 215"/>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Connector 216"/>
                <p:cNvCxnSpPr>
                  <a:stCxn id="216"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22" name="Oval 22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Freeform 22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4636571" y="3279435"/>
                <a:ext cx="1919889" cy="3128272"/>
                <a:chOff x="3428060" y="2039040"/>
                <a:chExt cx="1919889" cy="3128272"/>
              </a:xfrm>
            </p:grpSpPr>
            <p:sp>
              <p:nvSpPr>
                <p:cNvPr id="226" name="Freeform 225"/>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Freeform 226"/>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9" name="Straight Connector 228"/>
                <p:cNvCxnSpPr>
                  <a:stCxn id="228"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234" name="Oval 233"/>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Freeform 235"/>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39" name="TextBox 238"/>
          <p:cNvSpPr txBox="1"/>
          <p:nvPr/>
        </p:nvSpPr>
        <p:spPr>
          <a:xfrm>
            <a:off x="4544627" y="5251440"/>
            <a:ext cx="2917192" cy="553998"/>
          </a:xfrm>
          <a:prstGeom prst="rect">
            <a:avLst/>
          </a:prstGeom>
          <a:noFill/>
        </p:spPr>
        <p:txBody>
          <a:bodyPr wrap="square" rtlCol="0">
            <a:spAutoFit/>
          </a:bodyPr>
          <a:lstStyle/>
          <a:p>
            <a:pPr algn="ctr"/>
            <a:r>
              <a:rPr lang="en-US" sz="3000" dirty="0" smtClean="0">
                <a:solidFill>
                  <a:srgbClr val="9FBA27"/>
                </a:solidFill>
                <a:latin typeface="Century Gothic"/>
                <a:cs typeface="Century Gothic"/>
              </a:rPr>
              <a:t>Home Club</a:t>
            </a:r>
            <a:endParaRPr lang="en-US" sz="3000" dirty="0">
              <a:solidFill>
                <a:srgbClr val="9FBA27"/>
              </a:solidFill>
              <a:latin typeface="Century Gothic"/>
              <a:cs typeface="Century Gothic"/>
            </a:endParaRPr>
          </a:p>
        </p:txBody>
      </p:sp>
      <p:sp>
        <p:nvSpPr>
          <p:cNvPr id="6" name="TextBox 5"/>
          <p:cNvSpPr txBox="1"/>
          <p:nvPr/>
        </p:nvSpPr>
        <p:spPr>
          <a:xfrm>
            <a:off x="244253" y="5282218"/>
            <a:ext cx="1793847" cy="523220"/>
          </a:xfrm>
          <a:prstGeom prst="rect">
            <a:avLst/>
          </a:prstGeom>
          <a:noFill/>
        </p:spPr>
        <p:txBody>
          <a:bodyPr wrap="square" rtlCol="0">
            <a:spAutoFit/>
          </a:bodyPr>
          <a:lstStyle/>
          <a:p>
            <a:pPr algn="ctr"/>
            <a:r>
              <a:rPr lang="en-US" sz="2800" dirty="0" smtClean="0">
                <a:solidFill>
                  <a:srgbClr val="9FBA27"/>
                </a:solidFill>
                <a:latin typeface="Century Gothic"/>
                <a:cs typeface="Century Gothic"/>
              </a:rPr>
              <a:t>Member</a:t>
            </a:r>
            <a:endParaRPr lang="en-US" sz="2800" dirty="0">
              <a:solidFill>
                <a:srgbClr val="9FBA27"/>
              </a:solidFill>
              <a:latin typeface="Century Gothic"/>
              <a:cs typeface="Century Gothic"/>
            </a:endParaRPr>
          </a:p>
        </p:txBody>
      </p:sp>
      <p:pic>
        <p:nvPicPr>
          <p:cNvPr id="130" name="Picture 129"/>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0286" y="1320523"/>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ight Arrow 9"/>
          <p:cNvSpPr/>
          <p:nvPr/>
        </p:nvSpPr>
        <p:spPr>
          <a:xfrm>
            <a:off x="1834533" y="3246287"/>
            <a:ext cx="1040744" cy="427307"/>
          </a:xfrm>
          <a:prstGeom prst="rightArrow">
            <a:avLst/>
          </a:prstGeom>
          <a:solidFill>
            <a:srgbClr val="9FBA27"/>
          </a:solidFill>
          <a:ln>
            <a:solidFill>
              <a:srgbClr val="9FBA2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FBA27"/>
              </a:solidFill>
            </a:endParaRPr>
          </a:p>
        </p:txBody>
      </p:sp>
    </p:spTree>
    <p:extLst>
      <p:ext uri="{BB962C8B-B14F-4D97-AF65-F5344CB8AC3E}">
        <p14:creationId xmlns:p14="http://schemas.microsoft.com/office/powerpoint/2010/main" xmlns="" val="29974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800" fill="hold"/>
                                        <p:tgtEl>
                                          <p:spTgt spid="25"/>
                                        </p:tgtEl>
                                        <p:attrNameLst>
                                          <p:attrName>ppt_w</p:attrName>
                                        </p:attrNameLst>
                                      </p:cBhvr>
                                      <p:tavLst>
                                        <p:tav tm="0">
                                          <p:val>
                                            <p:fltVal val="0"/>
                                          </p:val>
                                        </p:tav>
                                        <p:tav tm="100000">
                                          <p:val>
                                            <p:strVal val="#ppt_w"/>
                                          </p:val>
                                        </p:tav>
                                      </p:tavLst>
                                    </p:anim>
                                    <p:anim calcmode="lin" valueType="num">
                                      <p:cBhvr>
                                        <p:cTn id="8" dur="800" fill="hold"/>
                                        <p:tgtEl>
                                          <p:spTgt spid="25"/>
                                        </p:tgtEl>
                                        <p:attrNameLst>
                                          <p:attrName>ppt_h</p:attrName>
                                        </p:attrNameLst>
                                      </p:cBhvr>
                                      <p:tavLst>
                                        <p:tav tm="0">
                                          <p:val>
                                            <p:fltVal val="0"/>
                                          </p:val>
                                        </p:tav>
                                        <p:tav tm="100000">
                                          <p:val>
                                            <p:strVal val="#ppt_h"/>
                                          </p:val>
                                        </p:tav>
                                      </p:tavLst>
                                    </p:anim>
                                    <p:animEffect transition="in" filter="fade">
                                      <p:cBhvr>
                                        <p:cTn id="9" dur="8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 calcmode="lin" valueType="num">
                                      <p:cBhvr>
                                        <p:cTn id="12" dur="500" fill="hold"/>
                                        <p:tgtEl>
                                          <p:spTgt spid="23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3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39">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8"/>
                                        </p:tgtEl>
                                        <p:attrNameLst>
                                          <p:attrName>style.visibility</p:attrName>
                                        </p:attrNameLst>
                                      </p:cBhvr>
                                      <p:to>
                                        <p:strVal val="visible"/>
                                      </p:to>
                                    </p:set>
                                    <p:animEffect transition="in" filter="fade">
                                      <p:cBhvr>
                                        <p:cTn id="17"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p:cNvGrpSpPr/>
          <p:nvPr/>
        </p:nvGrpSpPr>
        <p:grpSpPr>
          <a:xfrm>
            <a:off x="365808" y="5110031"/>
            <a:ext cx="1286266" cy="717896"/>
            <a:chOff x="-93790" y="1892524"/>
            <a:chExt cx="9130499" cy="4438697"/>
          </a:xfrm>
        </p:grpSpPr>
        <p:grpSp>
          <p:nvGrpSpPr>
            <p:cNvPr id="2" name="Group 1"/>
            <p:cNvGrpSpPr/>
            <p:nvPr/>
          </p:nvGrpSpPr>
          <p:grpSpPr>
            <a:xfrm>
              <a:off x="3970880" y="2350291"/>
              <a:ext cx="1111250" cy="2968625"/>
              <a:chOff x="3651247" y="2349500"/>
              <a:chExt cx="1111252" cy="2968625"/>
            </a:xfrm>
          </p:grpSpPr>
          <p:sp>
            <p:nvSpPr>
              <p:cNvPr id="3" name="Oval 2"/>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a:stCxn id="3"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3790" y="1892524"/>
              <a:ext cx="9130499" cy="4438697"/>
              <a:chOff x="-93790" y="1892524"/>
              <a:chExt cx="9130499" cy="4438697"/>
            </a:xfrm>
          </p:grpSpPr>
          <p:grpSp>
            <p:nvGrpSpPr>
              <p:cNvPr id="14" name="Group 13"/>
              <p:cNvGrpSpPr/>
              <p:nvPr/>
            </p:nvGrpSpPr>
            <p:grpSpPr>
              <a:xfrm>
                <a:off x="1732945" y="2038395"/>
                <a:ext cx="1919889" cy="3128272"/>
                <a:chOff x="3428060" y="2039040"/>
                <a:chExt cx="1919889" cy="3128272"/>
              </a:xfrm>
            </p:grpSpPr>
            <p:sp>
              <p:nvSpPr>
                <p:cNvPr id="112" name="Freeform 111"/>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112"/>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a:stCxn id="114"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20" name="Oval 11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Freeform 121"/>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429223" y="3105114"/>
                <a:ext cx="1111250" cy="2968625"/>
                <a:chOff x="3651250" y="2349500"/>
                <a:chExt cx="1111250" cy="2968625"/>
              </a:xfrm>
            </p:grpSpPr>
            <p:sp>
              <p:nvSpPr>
                <p:cNvPr id="103" name="Oval 10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a:stCxn id="10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09" name="Oval 10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Freeform 11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881" y="2001041"/>
                <a:ext cx="1111250" cy="2968625"/>
                <a:chOff x="3651250" y="2349500"/>
                <a:chExt cx="1111250" cy="2968625"/>
              </a:xfrm>
            </p:grpSpPr>
            <p:sp>
              <p:nvSpPr>
                <p:cNvPr id="94" name="Oval 9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961815" y="2624360"/>
                <a:ext cx="1111250" cy="2968625"/>
                <a:chOff x="3651250" y="2349500"/>
                <a:chExt cx="1111250" cy="2968625"/>
              </a:xfrm>
            </p:grpSpPr>
            <p:sp>
              <p:nvSpPr>
                <p:cNvPr id="85" name="Oval 8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p:cNvCxnSpPr>
                  <a:stCxn id="8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Freeform 92"/>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3790" y="3202949"/>
                <a:ext cx="1919889" cy="3128272"/>
                <a:chOff x="3428061" y="2039039"/>
                <a:chExt cx="1919890" cy="3128273"/>
              </a:xfrm>
            </p:grpSpPr>
            <p:sp>
              <p:nvSpPr>
                <p:cNvPr id="74" name="Freeform 73"/>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a:stCxn id="76"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Freeform 83"/>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flipH="1">
                <a:off x="4891631" y="1892524"/>
                <a:ext cx="4145078" cy="4330180"/>
                <a:chOff x="4636571" y="2077527"/>
                <a:chExt cx="4166855" cy="4330180"/>
              </a:xfrm>
            </p:grpSpPr>
            <p:grpSp>
              <p:nvGrpSpPr>
                <p:cNvPr id="20" name="Group 19"/>
                <p:cNvGrpSpPr/>
                <p:nvPr/>
              </p:nvGrpSpPr>
              <p:grpSpPr>
                <a:xfrm>
                  <a:off x="6463306" y="2114881"/>
                  <a:ext cx="1919889" cy="3128272"/>
                  <a:chOff x="3428060" y="2039040"/>
                  <a:chExt cx="1919889" cy="3128272"/>
                </a:xfrm>
              </p:grpSpPr>
              <p:sp>
                <p:nvSpPr>
                  <p:cNvPr id="63" name="Freeform 62"/>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reeform 63"/>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5"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159585" y="3181600"/>
                  <a:ext cx="1111250" cy="2968625"/>
                  <a:chOff x="3651250" y="2349500"/>
                  <a:chExt cx="1111250" cy="2968625"/>
                </a:xfrm>
              </p:grpSpPr>
              <p:sp>
                <p:nvSpPr>
                  <p:cNvPr id="54" name="Oval 5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a:stCxn id="5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6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002242" y="2077527"/>
                  <a:ext cx="1111250" cy="2968625"/>
                  <a:chOff x="3651250" y="2349500"/>
                  <a:chExt cx="1111250" cy="2968625"/>
                </a:xfrm>
              </p:grpSpPr>
              <p:sp>
                <p:nvSpPr>
                  <p:cNvPr id="45" name="Oval 4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a:stCxn id="4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92176" y="2700846"/>
                  <a:ext cx="1111250" cy="2968625"/>
                  <a:chOff x="3651250" y="2349500"/>
                  <a:chExt cx="1111250" cy="2968625"/>
                </a:xfrm>
              </p:grpSpPr>
              <p:sp>
                <p:nvSpPr>
                  <p:cNvPr id="36" name="Oval 35"/>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stCxn id="36"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Freeform 4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636571" y="3279435"/>
                  <a:ext cx="1919889" cy="3128272"/>
                  <a:chOff x="3428060" y="2039040"/>
                  <a:chExt cx="1919889" cy="3128272"/>
                </a:xfrm>
              </p:grpSpPr>
              <p:sp>
                <p:nvSpPr>
                  <p:cNvPr id="25" name="Freeform 24"/>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7"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34"/>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127" name="Group 126"/>
          <p:cNvGrpSpPr/>
          <p:nvPr/>
        </p:nvGrpSpPr>
        <p:grpSpPr>
          <a:xfrm>
            <a:off x="3120578" y="5208195"/>
            <a:ext cx="1286266" cy="717896"/>
            <a:chOff x="-93790" y="1892524"/>
            <a:chExt cx="9130499" cy="4438697"/>
          </a:xfrm>
        </p:grpSpPr>
        <p:grpSp>
          <p:nvGrpSpPr>
            <p:cNvPr id="128" name="Group 127"/>
            <p:cNvGrpSpPr/>
            <p:nvPr/>
          </p:nvGrpSpPr>
          <p:grpSpPr>
            <a:xfrm>
              <a:off x="3970880" y="2350291"/>
              <a:ext cx="1111250" cy="2968625"/>
              <a:chOff x="3651247" y="2349500"/>
              <a:chExt cx="1111252" cy="2968625"/>
            </a:xfrm>
          </p:grpSpPr>
          <p:sp>
            <p:nvSpPr>
              <p:cNvPr id="239" name="Oval 238"/>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0" name="Straight Connector 239"/>
              <p:cNvCxnSpPr>
                <a:stCxn id="239"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45" name="Oval 244"/>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Freeform 246"/>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93790" y="1892524"/>
              <a:ext cx="9130499" cy="4438697"/>
              <a:chOff x="-93790" y="1892524"/>
              <a:chExt cx="9130499" cy="4438697"/>
            </a:xfrm>
          </p:grpSpPr>
          <p:grpSp>
            <p:nvGrpSpPr>
              <p:cNvPr id="130" name="Group 129"/>
              <p:cNvGrpSpPr/>
              <p:nvPr/>
            </p:nvGrpSpPr>
            <p:grpSpPr>
              <a:xfrm>
                <a:off x="1732945" y="2038395"/>
                <a:ext cx="1919889" cy="3128272"/>
                <a:chOff x="3428060" y="2039040"/>
                <a:chExt cx="1919889" cy="3128272"/>
              </a:xfrm>
            </p:grpSpPr>
            <p:sp>
              <p:nvSpPr>
                <p:cNvPr id="228" name="Freeform 227"/>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Freeform 228"/>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1" name="Straight Connector 230"/>
                <p:cNvCxnSpPr>
                  <a:stCxn id="230"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236" name="Oval 235"/>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Freeform 237"/>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1429223" y="3105114"/>
                <a:ext cx="1111250" cy="2968625"/>
                <a:chOff x="3651250" y="2349500"/>
                <a:chExt cx="1111250" cy="2968625"/>
              </a:xfrm>
            </p:grpSpPr>
            <p:sp>
              <p:nvSpPr>
                <p:cNvPr id="219" name="Oval 218"/>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0" name="Straight Connector 219"/>
                <p:cNvCxnSpPr>
                  <a:stCxn id="219"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25" name="Oval 224"/>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Freeform 226"/>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271881" y="2001041"/>
                <a:ext cx="1111250" cy="2968625"/>
                <a:chOff x="3651250" y="2349500"/>
                <a:chExt cx="1111250" cy="2968625"/>
              </a:xfrm>
            </p:grpSpPr>
            <p:sp>
              <p:nvSpPr>
                <p:cNvPr id="210" name="Oval 209"/>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1" name="Straight Connector 210"/>
                <p:cNvCxnSpPr>
                  <a:stCxn id="210"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16" name="Oval 215"/>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Freeform 217"/>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961815" y="2624360"/>
                <a:ext cx="1111250" cy="2968625"/>
                <a:chOff x="3651250" y="2349500"/>
                <a:chExt cx="1111250" cy="2968625"/>
              </a:xfrm>
            </p:grpSpPr>
            <p:sp>
              <p:nvSpPr>
                <p:cNvPr id="201" name="Oval 200"/>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2" name="Straight Connector 201"/>
                <p:cNvCxnSpPr>
                  <a:stCxn id="201"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07" name="Oval 206"/>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Freeform 208"/>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93790" y="3202949"/>
                <a:ext cx="1919889" cy="3128272"/>
                <a:chOff x="3428061" y="2039039"/>
                <a:chExt cx="1919890" cy="3128273"/>
              </a:xfrm>
            </p:grpSpPr>
            <p:sp>
              <p:nvSpPr>
                <p:cNvPr id="190" name="Freeform 189"/>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Freeform 190"/>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3" name="Straight Connector 192"/>
                <p:cNvCxnSpPr>
                  <a:stCxn id="192"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Freeform 199"/>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 name="Group 134"/>
              <p:cNvGrpSpPr/>
              <p:nvPr/>
            </p:nvGrpSpPr>
            <p:grpSpPr>
              <a:xfrm flipH="1">
                <a:off x="4891631" y="1892524"/>
                <a:ext cx="4145078" cy="4330180"/>
                <a:chOff x="4636571" y="2077527"/>
                <a:chExt cx="4166855" cy="4330180"/>
              </a:xfrm>
            </p:grpSpPr>
            <p:grpSp>
              <p:nvGrpSpPr>
                <p:cNvPr id="136" name="Group 135"/>
                <p:cNvGrpSpPr/>
                <p:nvPr/>
              </p:nvGrpSpPr>
              <p:grpSpPr>
                <a:xfrm>
                  <a:off x="6463306" y="2114881"/>
                  <a:ext cx="1919889" cy="3128272"/>
                  <a:chOff x="3428060" y="2039040"/>
                  <a:chExt cx="1919889" cy="3128272"/>
                </a:xfrm>
              </p:grpSpPr>
              <p:sp>
                <p:nvSpPr>
                  <p:cNvPr id="179" name="Freeform 178"/>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Freeform 179"/>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2" name="Straight Connector 181"/>
                  <p:cNvCxnSpPr>
                    <a:stCxn id="181"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87" name="Oval 186"/>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Freeform 188"/>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159585" y="3181600"/>
                  <a:ext cx="1111250" cy="2968625"/>
                  <a:chOff x="3651250" y="2349500"/>
                  <a:chExt cx="1111250" cy="2968625"/>
                </a:xfrm>
              </p:grpSpPr>
              <p:sp>
                <p:nvSpPr>
                  <p:cNvPr id="170" name="Oval 169"/>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1" name="Straight Connector 170"/>
                  <p:cNvCxnSpPr>
                    <a:stCxn id="170"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76" name="Oval 175"/>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Freeform 177"/>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5002242" y="2077527"/>
                  <a:ext cx="1111250" cy="2968625"/>
                  <a:chOff x="3651250" y="2349500"/>
                  <a:chExt cx="1111250" cy="2968625"/>
                </a:xfrm>
              </p:grpSpPr>
              <p:sp>
                <p:nvSpPr>
                  <p:cNvPr id="161" name="Oval 160"/>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2" name="Straight Connector 161"/>
                  <p:cNvCxnSpPr>
                    <a:stCxn id="161"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Freeform 168"/>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7692176" y="2700846"/>
                  <a:ext cx="1111250" cy="2968625"/>
                  <a:chOff x="3651250" y="2349500"/>
                  <a:chExt cx="1111250" cy="2968625"/>
                </a:xfrm>
              </p:grpSpPr>
              <p:sp>
                <p:nvSpPr>
                  <p:cNvPr id="152" name="Oval 15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stCxn id="15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58" name="Oval 15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Freeform 15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4636571" y="3279435"/>
                  <a:ext cx="1919889" cy="3128272"/>
                  <a:chOff x="3428060" y="2039040"/>
                  <a:chExt cx="1919889" cy="3128272"/>
                </a:xfrm>
              </p:grpSpPr>
              <p:sp>
                <p:nvSpPr>
                  <p:cNvPr id="141" name="Freeform 140"/>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Freeform 141"/>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Connector 143"/>
                  <p:cNvCxnSpPr>
                    <a:stCxn id="143"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149" name="Oval 148"/>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Freeform 150"/>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248" name="Group 247"/>
          <p:cNvGrpSpPr/>
          <p:nvPr/>
        </p:nvGrpSpPr>
        <p:grpSpPr>
          <a:xfrm>
            <a:off x="4619478" y="5174729"/>
            <a:ext cx="1286266" cy="717896"/>
            <a:chOff x="-93790" y="1892524"/>
            <a:chExt cx="9130499" cy="4438697"/>
          </a:xfrm>
        </p:grpSpPr>
        <p:grpSp>
          <p:nvGrpSpPr>
            <p:cNvPr id="249" name="Group 248"/>
            <p:cNvGrpSpPr/>
            <p:nvPr/>
          </p:nvGrpSpPr>
          <p:grpSpPr>
            <a:xfrm>
              <a:off x="3970880" y="2350291"/>
              <a:ext cx="1111250" cy="2968625"/>
              <a:chOff x="3651247" y="2349500"/>
              <a:chExt cx="1111252" cy="2968625"/>
            </a:xfrm>
          </p:grpSpPr>
          <p:sp>
            <p:nvSpPr>
              <p:cNvPr id="360" name="Oval 359"/>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1" name="Straight Connector 360"/>
              <p:cNvCxnSpPr>
                <a:stCxn id="360"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66" name="Oval 365"/>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Freeform 367"/>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93790" y="1892524"/>
              <a:ext cx="9130499" cy="4438697"/>
              <a:chOff x="-93790" y="1892524"/>
              <a:chExt cx="9130499" cy="4438697"/>
            </a:xfrm>
          </p:grpSpPr>
          <p:grpSp>
            <p:nvGrpSpPr>
              <p:cNvPr id="251" name="Group 250"/>
              <p:cNvGrpSpPr/>
              <p:nvPr/>
            </p:nvGrpSpPr>
            <p:grpSpPr>
              <a:xfrm>
                <a:off x="1732945" y="2038395"/>
                <a:ext cx="1919889" cy="3128272"/>
                <a:chOff x="3428060" y="2039040"/>
                <a:chExt cx="1919889" cy="3128272"/>
              </a:xfrm>
            </p:grpSpPr>
            <p:sp>
              <p:nvSpPr>
                <p:cNvPr id="349" name="Freeform 348"/>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Freeform 349"/>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2" name="Straight Connector 351"/>
                <p:cNvCxnSpPr>
                  <a:stCxn id="351"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357" name="Oval 356"/>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Freeform 358"/>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1429223" y="3105114"/>
                <a:ext cx="1111250" cy="2968625"/>
                <a:chOff x="3651250" y="2349500"/>
                <a:chExt cx="1111250" cy="2968625"/>
              </a:xfrm>
            </p:grpSpPr>
            <p:sp>
              <p:nvSpPr>
                <p:cNvPr id="340" name="Oval 339"/>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1" name="Straight Connector 340"/>
                <p:cNvCxnSpPr>
                  <a:stCxn id="340"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46" name="Oval 345"/>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Freeform 347"/>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3" name="Group 252"/>
              <p:cNvGrpSpPr/>
              <p:nvPr/>
            </p:nvGrpSpPr>
            <p:grpSpPr>
              <a:xfrm>
                <a:off x="271881" y="2001041"/>
                <a:ext cx="1111250" cy="2968625"/>
                <a:chOff x="3651250" y="2349500"/>
                <a:chExt cx="1111250" cy="2968625"/>
              </a:xfrm>
            </p:grpSpPr>
            <p:sp>
              <p:nvSpPr>
                <p:cNvPr id="331" name="Oval 330"/>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2" name="Straight Connector 331"/>
                <p:cNvCxnSpPr>
                  <a:stCxn id="331"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37" name="Oval 336"/>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Freeform 338"/>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4" name="Group 253"/>
              <p:cNvGrpSpPr/>
              <p:nvPr/>
            </p:nvGrpSpPr>
            <p:grpSpPr>
              <a:xfrm>
                <a:off x="2961815" y="2624360"/>
                <a:ext cx="1111250" cy="2968625"/>
                <a:chOff x="3651250" y="2349500"/>
                <a:chExt cx="1111250" cy="2968625"/>
              </a:xfrm>
            </p:grpSpPr>
            <p:sp>
              <p:nvSpPr>
                <p:cNvPr id="322" name="Oval 32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28" name="Oval 32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Freeform 32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93790" y="3202949"/>
                <a:ext cx="1919889" cy="3128272"/>
                <a:chOff x="3428061" y="2039039"/>
                <a:chExt cx="1919890" cy="3128273"/>
              </a:xfrm>
            </p:grpSpPr>
            <p:sp>
              <p:nvSpPr>
                <p:cNvPr id="311" name="Freeform 310"/>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Freeform 311"/>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13"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319" name="Oval 318"/>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Freeform 320"/>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6" name="Group 255"/>
              <p:cNvGrpSpPr/>
              <p:nvPr/>
            </p:nvGrpSpPr>
            <p:grpSpPr>
              <a:xfrm flipH="1">
                <a:off x="4891631" y="1892524"/>
                <a:ext cx="4145078" cy="4330180"/>
                <a:chOff x="4636571" y="2077527"/>
                <a:chExt cx="4166855" cy="4330180"/>
              </a:xfrm>
            </p:grpSpPr>
            <p:grpSp>
              <p:nvGrpSpPr>
                <p:cNvPr id="257" name="Group 256"/>
                <p:cNvGrpSpPr/>
                <p:nvPr/>
              </p:nvGrpSpPr>
              <p:grpSpPr>
                <a:xfrm>
                  <a:off x="6463306" y="2114881"/>
                  <a:ext cx="1919889" cy="3128272"/>
                  <a:chOff x="3428060" y="2039040"/>
                  <a:chExt cx="1919889" cy="3128272"/>
                </a:xfrm>
              </p:grpSpPr>
              <p:sp>
                <p:nvSpPr>
                  <p:cNvPr id="300" name="Freeform 299"/>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Freeform 300"/>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3" name="Straight Connector 302"/>
                  <p:cNvCxnSpPr>
                    <a:stCxn id="302"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308" name="Oval 307"/>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Freeform 309"/>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8" name="Group 257"/>
                <p:cNvGrpSpPr/>
                <p:nvPr/>
              </p:nvGrpSpPr>
              <p:grpSpPr>
                <a:xfrm>
                  <a:off x="6159585" y="3181600"/>
                  <a:ext cx="1111250" cy="2968625"/>
                  <a:chOff x="3651250" y="2349500"/>
                  <a:chExt cx="1111250" cy="2968625"/>
                </a:xfrm>
              </p:grpSpPr>
              <p:sp>
                <p:nvSpPr>
                  <p:cNvPr id="291" name="Oval 290"/>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2" name="Straight Connector 291"/>
                  <p:cNvCxnSpPr>
                    <a:stCxn id="291"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97" name="Oval 296"/>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Freeform 298"/>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9" name="Group 258"/>
                <p:cNvGrpSpPr/>
                <p:nvPr/>
              </p:nvGrpSpPr>
              <p:grpSpPr>
                <a:xfrm>
                  <a:off x="5002242" y="2077527"/>
                  <a:ext cx="1111250" cy="2968625"/>
                  <a:chOff x="3651250" y="2349500"/>
                  <a:chExt cx="1111250" cy="2968625"/>
                </a:xfrm>
              </p:grpSpPr>
              <p:sp>
                <p:nvSpPr>
                  <p:cNvPr id="282" name="Oval 28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3" name="Straight Connector 282"/>
                  <p:cNvCxnSpPr>
                    <a:stCxn id="28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88" name="Oval 28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Freeform 28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0" name="Group 259"/>
                <p:cNvGrpSpPr/>
                <p:nvPr/>
              </p:nvGrpSpPr>
              <p:grpSpPr>
                <a:xfrm>
                  <a:off x="7692176" y="2700846"/>
                  <a:ext cx="1111250" cy="2968625"/>
                  <a:chOff x="3651250" y="2349500"/>
                  <a:chExt cx="1111250" cy="2968625"/>
                </a:xfrm>
              </p:grpSpPr>
              <p:sp>
                <p:nvSpPr>
                  <p:cNvPr id="273" name="Oval 27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4" name="Straight Connector 273"/>
                  <p:cNvCxnSpPr>
                    <a:stCxn id="27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79" name="Oval 27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Freeform 28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1" name="Group 260"/>
                <p:cNvGrpSpPr/>
                <p:nvPr/>
              </p:nvGrpSpPr>
              <p:grpSpPr>
                <a:xfrm>
                  <a:off x="4636571" y="3279435"/>
                  <a:ext cx="1919889" cy="3128272"/>
                  <a:chOff x="3428060" y="2039040"/>
                  <a:chExt cx="1919889" cy="3128272"/>
                </a:xfrm>
              </p:grpSpPr>
              <p:sp>
                <p:nvSpPr>
                  <p:cNvPr id="262" name="Freeform 261"/>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Freeform 262"/>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5" name="Straight Connector 264"/>
                  <p:cNvCxnSpPr>
                    <a:stCxn id="264"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270" name="Oval 26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Freeform 271"/>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369" name="Group 368"/>
          <p:cNvGrpSpPr/>
          <p:nvPr/>
        </p:nvGrpSpPr>
        <p:grpSpPr>
          <a:xfrm>
            <a:off x="6015076" y="5135830"/>
            <a:ext cx="1286266" cy="717896"/>
            <a:chOff x="-93790" y="1892524"/>
            <a:chExt cx="9130499" cy="4438697"/>
          </a:xfrm>
        </p:grpSpPr>
        <p:grpSp>
          <p:nvGrpSpPr>
            <p:cNvPr id="370" name="Group 369"/>
            <p:cNvGrpSpPr/>
            <p:nvPr/>
          </p:nvGrpSpPr>
          <p:grpSpPr>
            <a:xfrm>
              <a:off x="3970880" y="2350291"/>
              <a:ext cx="1111250" cy="2968625"/>
              <a:chOff x="3651247" y="2349500"/>
              <a:chExt cx="1111252" cy="2968625"/>
            </a:xfrm>
          </p:grpSpPr>
          <p:sp>
            <p:nvSpPr>
              <p:cNvPr id="481" name="Oval 480"/>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2" name="Straight Connector 481"/>
              <p:cNvCxnSpPr>
                <a:stCxn id="481"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85" name="Straight Connector 484"/>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87" name="Oval 486"/>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Freeform 488"/>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93790" y="1892524"/>
              <a:ext cx="9130499" cy="4438697"/>
              <a:chOff x="-93790" y="1892524"/>
              <a:chExt cx="9130499" cy="4438697"/>
            </a:xfrm>
          </p:grpSpPr>
          <p:grpSp>
            <p:nvGrpSpPr>
              <p:cNvPr id="372" name="Group 371"/>
              <p:cNvGrpSpPr/>
              <p:nvPr/>
            </p:nvGrpSpPr>
            <p:grpSpPr>
              <a:xfrm>
                <a:off x="1732945" y="2038395"/>
                <a:ext cx="1919889" cy="3128272"/>
                <a:chOff x="3428060" y="2039040"/>
                <a:chExt cx="1919889" cy="3128272"/>
              </a:xfrm>
            </p:grpSpPr>
            <p:sp>
              <p:nvSpPr>
                <p:cNvPr id="470" name="Freeform 469"/>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Freeform 470"/>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3" name="Straight Connector 472"/>
                <p:cNvCxnSpPr>
                  <a:stCxn id="472"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478" name="Oval 477"/>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Freeform 479"/>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3" name="Group 372"/>
              <p:cNvGrpSpPr/>
              <p:nvPr/>
            </p:nvGrpSpPr>
            <p:grpSpPr>
              <a:xfrm>
                <a:off x="1429223" y="3105114"/>
                <a:ext cx="1111250" cy="2968625"/>
                <a:chOff x="3651250" y="2349500"/>
                <a:chExt cx="1111250" cy="2968625"/>
              </a:xfrm>
            </p:grpSpPr>
            <p:sp>
              <p:nvSpPr>
                <p:cNvPr id="461" name="Oval 460"/>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2" name="Straight Connector 461"/>
                <p:cNvCxnSpPr>
                  <a:stCxn id="461"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67" name="Oval 466"/>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Freeform 468"/>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4" name="Group 373"/>
              <p:cNvGrpSpPr/>
              <p:nvPr/>
            </p:nvGrpSpPr>
            <p:grpSpPr>
              <a:xfrm>
                <a:off x="271881" y="2001041"/>
                <a:ext cx="1111250" cy="2968625"/>
                <a:chOff x="3651250" y="2349500"/>
                <a:chExt cx="1111250" cy="2968625"/>
              </a:xfrm>
            </p:grpSpPr>
            <p:sp>
              <p:nvSpPr>
                <p:cNvPr id="452" name="Oval 45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3" name="Straight Connector 452"/>
                <p:cNvCxnSpPr>
                  <a:stCxn id="45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54" name="Straight Connector 45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58" name="Oval 45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Freeform 45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2961815" y="2624360"/>
                <a:ext cx="1111250" cy="2968625"/>
                <a:chOff x="3651250" y="2349500"/>
                <a:chExt cx="1111250" cy="2968625"/>
              </a:xfrm>
            </p:grpSpPr>
            <p:sp>
              <p:nvSpPr>
                <p:cNvPr id="443" name="Oval 44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4" name="Straight Connector 443"/>
                <p:cNvCxnSpPr>
                  <a:stCxn id="44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49" name="Oval 44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Freeform 45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93790" y="3202949"/>
                <a:ext cx="1919889" cy="3128272"/>
                <a:chOff x="3428061" y="2039039"/>
                <a:chExt cx="1919890" cy="3128273"/>
              </a:xfrm>
            </p:grpSpPr>
            <p:sp>
              <p:nvSpPr>
                <p:cNvPr id="432" name="Freeform 431"/>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Freeform 432"/>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5" name="Straight Connector 434"/>
                <p:cNvCxnSpPr>
                  <a:stCxn id="434"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440" name="Oval 43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Freeform 441"/>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7" name="Group 376"/>
              <p:cNvGrpSpPr/>
              <p:nvPr/>
            </p:nvGrpSpPr>
            <p:grpSpPr>
              <a:xfrm flipH="1">
                <a:off x="4891631" y="1892524"/>
                <a:ext cx="4145078" cy="4330180"/>
                <a:chOff x="4636571" y="2077527"/>
                <a:chExt cx="4166855" cy="4330180"/>
              </a:xfrm>
            </p:grpSpPr>
            <p:grpSp>
              <p:nvGrpSpPr>
                <p:cNvPr id="378" name="Group 377"/>
                <p:cNvGrpSpPr/>
                <p:nvPr/>
              </p:nvGrpSpPr>
              <p:grpSpPr>
                <a:xfrm>
                  <a:off x="6463306" y="2114881"/>
                  <a:ext cx="1919889" cy="3128272"/>
                  <a:chOff x="3428060" y="2039040"/>
                  <a:chExt cx="1919889" cy="3128272"/>
                </a:xfrm>
              </p:grpSpPr>
              <p:sp>
                <p:nvSpPr>
                  <p:cNvPr id="421" name="Freeform 420"/>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Freeform 421"/>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423"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26" name="Straight Connector 425"/>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27" name="Straight Connector 426"/>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428" name="Straight Connector 427"/>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429" name="Oval 428"/>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Freeform 430"/>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6159585" y="3181600"/>
                  <a:ext cx="1111250" cy="2968625"/>
                  <a:chOff x="3651250" y="2349500"/>
                  <a:chExt cx="1111250" cy="2968625"/>
                </a:xfrm>
              </p:grpSpPr>
              <p:sp>
                <p:nvSpPr>
                  <p:cNvPr id="412" name="Oval 41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3" name="Straight Connector 412"/>
                  <p:cNvCxnSpPr>
                    <a:stCxn id="41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18" name="Oval 41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Freeform 41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5002242" y="2077527"/>
                  <a:ext cx="1111250" cy="2968625"/>
                  <a:chOff x="3651250" y="2349500"/>
                  <a:chExt cx="1111250" cy="2968625"/>
                </a:xfrm>
              </p:grpSpPr>
              <p:sp>
                <p:nvSpPr>
                  <p:cNvPr id="403" name="Oval 40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40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09" name="Oval 40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Freeform 41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1" name="Group 380"/>
                <p:cNvGrpSpPr/>
                <p:nvPr/>
              </p:nvGrpSpPr>
              <p:grpSpPr>
                <a:xfrm>
                  <a:off x="7692176" y="2700846"/>
                  <a:ext cx="1111250" cy="2968625"/>
                  <a:chOff x="3651250" y="2349500"/>
                  <a:chExt cx="1111250" cy="2968625"/>
                </a:xfrm>
              </p:grpSpPr>
              <p:sp>
                <p:nvSpPr>
                  <p:cNvPr id="394" name="Oval 39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5" name="Straight Connector 394"/>
                  <p:cNvCxnSpPr>
                    <a:stCxn id="39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400" name="Oval 39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Freeform 40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2" name="Group 381"/>
                <p:cNvGrpSpPr/>
                <p:nvPr/>
              </p:nvGrpSpPr>
              <p:grpSpPr>
                <a:xfrm>
                  <a:off x="4636571" y="3279435"/>
                  <a:ext cx="1919889" cy="3128272"/>
                  <a:chOff x="3428060" y="2039040"/>
                  <a:chExt cx="1919889" cy="3128272"/>
                </a:xfrm>
              </p:grpSpPr>
              <p:sp>
                <p:nvSpPr>
                  <p:cNvPr id="383" name="Freeform 382"/>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Freeform 383"/>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85"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391" name="Oval 390"/>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Freeform 392"/>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490" name="Group 489"/>
          <p:cNvGrpSpPr/>
          <p:nvPr/>
        </p:nvGrpSpPr>
        <p:grpSpPr>
          <a:xfrm>
            <a:off x="7319703" y="5097404"/>
            <a:ext cx="1286266" cy="717896"/>
            <a:chOff x="-93790" y="1892524"/>
            <a:chExt cx="9130499" cy="4438697"/>
          </a:xfrm>
        </p:grpSpPr>
        <p:grpSp>
          <p:nvGrpSpPr>
            <p:cNvPr id="491" name="Group 490"/>
            <p:cNvGrpSpPr/>
            <p:nvPr/>
          </p:nvGrpSpPr>
          <p:grpSpPr>
            <a:xfrm>
              <a:off x="3970880" y="2350291"/>
              <a:ext cx="1111250" cy="2968625"/>
              <a:chOff x="3651247" y="2349500"/>
              <a:chExt cx="1111252" cy="2968625"/>
            </a:xfrm>
          </p:grpSpPr>
          <p:sp>
            <p:nvSpPr>
              <p:cNvPr id="602" name="Oval 601"/>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3" name="Straight Connector 602"/>
              <p:cNvCxnSpPr>
                <a:stCxn id="602"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04" name="Straight Connector 603"/>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06" name="Straight Connector 605"/>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07" name="Straight Connector 606"/>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08" name="Oval 607"/>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Freeform 609"/>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93790" y="1892524"/>
              <a:ext cx="9130499" cy="4438697"/>
              <a:chOff x="-93790" y="1892524"/>
              <a:chExt cx="9130499" cy="4438697"/>
            </a:xfrm>
          </p:grpSpPr>
          <p:grpSp>
            <p:nvGrpSpPr>
              <p:cNvPr id="493" name="Group 492"/>
              <p:cNvGrpSpPr/>
              <p:nvPr/>
            </p:nvGrpSpPr>
            <p:grpSpPr>
              <a:xfrm>
                <a:off x="1732945" y="2038395"/>
                <a:ext cx="1919889" cy="3128272"/>
                <a:chOff x="3428060" y="2039040"/>
                <a:chExt cx="1919889" cy="3128272"/>
              </a:xfrm>
            </p:grpSpPr>
            <p:sp>
              <p:nvSpPr>
                <p:cNvPr id="591" name="Freeform 590"/>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Freeform 591"/>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4" name="Straight Connector 593"/>
                <p:cNvCxnSpPr>
                  <a:stCxn id="593"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95" name="Straight Connector 594"/>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97" name="Straight Connector 596"/>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98" name="Straight Connector 597"/>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599" name="Oval 598"/>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Freeform 600"/>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4" name="Group 493"/>
              <p:cNvGrpSpPr/>
              <p:nvPr/>
            </p:nvGrpSpPr>
            <p:grpSpPr>
              <a:xfrm>
                <a:off x="1429223" y="3105114"/>
                <a:ext cx="1111250" cy="2968625"/>
                <a:chOff x="3651250" y="2349500"/>
                <a:chExt cx="1111250" cy="2968625"/>
              </a:xfrm>
            </p:grpSpPr>
            <p:sp>
              <p:nvSpPr>
                <p:cNvPr id="582" name="Oval 581"/>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3" name="Straight Connector 582"/>
                <p:cNvCxnSpPr>
                  <a:stCxn id="582"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88" name="Oval 587"/>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Freeform 589"/>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5" name="Group 494"/>
              <p:cNvGrpSpPr/>
              <p:nvPr/>
            </p:nvGrpSpPr>
            <p:grpSpPr>
              <a:xfrm>
                <a:off x="271881" y="2001041"/>
                <a:ext cx="1111250" cy="2968625"/>
                <a:chOff x="3651250" y="2349500"/>
                <a:chExt cx="1111250" cy="2968625"/>
              </a:xfrm>
            </p:grpSpPr>
            <p:sp>
              <p:nvSpPr>
                <p:cNvPr id="573" name="Oval 57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4" name="Straight Connector 573"/>
                <p:cNvCxnSpPr>
                  <a:stCxn id="57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77" name="Straight Connector 57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78" name="Straight Connector 57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79" name="Oval 57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Freeform 58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6" name="Group 495"/>
              <p:cNvGrpSpPr/>
              <p:nvPr/>
            </p:nvGrpSpPr>
            <p:grpSpPr>
              <a:xfrm>
                <a:off x="2961815" y="2624360"/>
                <a:ext cx="1111250" cy="2968625"/>
                <a:chOff x="3651250" y="2349500"/>
                <a:chExt cx="1111250" cy="2968625"/>
              </a:xfrm>
            </p:grpSpPr>
            <p:sp>
              <p:nvSpPr>
                <p:cNvPr id="564" name="Oval 56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5" name="Straight Connector 564"/>
                <p:cNvCxnSpPr>
                  <a:stCxn id="56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67" name="Straight Connector 56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70" name="Oval 56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Freeform 57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7" name="Group 496"/>
              <p:cNvGrpSpPr/>
              <p:nvPr/>
            </p:nvGrpSpPr>
            <p:grpSpPr>
              <a:xfrm>
                <a:off x="-93790" y="3202949"/>
                <a:ext cx="1919889" cy="3128272"/>
                <a:chOff x="3428061" y="2039039"/>
                <a:chExt cx="1919890" cy="3128273"/>
              </a:xfrm>
            </p:grpSpPr>
            <p:sp>
              <p:nvSpPr>
                <p:cNvPr id="553" name="Freeform 552"/>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Freeform 553"/>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6" name="Straight Connector 555"/>
                <p:cNvCxnSpPr>
                  <a:stCxn id="555"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57" name="Straight Connector 556"/>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58" name="Straight Connector 557"/>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59" name="Straight Connector 558"/>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561" name="Oval 560"/>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Freeform 562"/>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98" name="Group 497"/>
              <p:cNvGrpSpPr/>
              <p:nvPr/>
            </p:nvGrpSpPr>
            <p:grpSpPr>
              <a:xfrm flipH="1">
                <a:off x="4891631" y="1892524"/>
                <a:ext cx="4145078" cy="4330180"/>
                <a:chOff x="4636571" y="2077527"/>
                <a:chExt cx="4166855" cy="4330180"/>
              </a:xfrm>
            </p:grpSpPr>
            <p:grpSp>
              <p:nvGrpSpPr>
                <p:cNvPr id="499" name="Group 498"/>
                <p:cNvGrpSpPr/>
                <p:nvPr/>
              </p:nvGrpSpPr>
              <p:grpSpPr>
                <a:xfrm>
                  <a:off x="6463306" y="2114881"/>
                  <a:ext cx="1919889" cy="3128272"/>
                  <a:chOff x="3428060" y="2039040"/>
                  <a:chExt cx="1919889" cy="3128272"/>
                </a:xfrm>
              </p:grpSpPr>
              <p:sp>
                <p:nvSpPr>
                  <p:cNvPr id="542" name="Freeform 541"/>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Freeform 542"/>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5" name="Straight Connector 544"/>
                  <p:cNvCxnSpPr>
                    <a:stCxn id="544"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46" name="Straight Connector 545"/>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550" name="Oval 54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Freeform 551"/>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0" name="Group 499"/>
                <p:cNvGrpSpPr/>
                <p:nvPr/>
              </p:nvGrpSpPr>
              <p:grpSpPr>
                <a:xfrm>
                  <a:off x="6159585" y="3181600"/>
                  <a:ext cx="1111250" cy="2968625"/>
                  <a:chOff x="3651250" y="2349500"/>
                  <a:chExt cx="1111250" cy="2968625"/>
                </a:xfrm>
              </p:grpSpPr>
              <p:sp>
                <p:nvSpPr>
                  <p:cNvPr id="533" name="Oval 53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4" name="Straight Connector 533"/>
                  <p:cNvCxnSpPr>
                    <a:stCxn id="53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35" name="Straight Connector 53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39" name="Oval 53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Freeform 54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1" name="Group 500"/>
                <p:cNvGrpSpPr/>
                <p:nvPr/>
              </p:nvGrpSpPr>
              <p:grpSpPr>
                <a:xfrm>
                  <a:off x="5002242" y="2077527"/>
                  <a:ext cx="1111250" cy="2968625"/>
                  <a:chOff x="3651250" y="2349500"/>
                  <a:chExt cx="1111250" cy="2968625"/>
                </a:xfrm>
              </p:grpSpPr>
              <p:sp>
                <p:nvSpPr>
                  <p:cNvPr id="524" name="Oval 52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5" name="Straight Connector 524"/>
                  <p:cNvCxnSpPr>
                    <a:stCxn id="52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30" name="Oval 52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Freeform 53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2" name="Group 501"/>
                <p:cNvGrpSpPr/>
                <p:nvPr/>
              </p:nvGrpSpPr>
              <p:grpSpPr>
                <a:xfrm>
                  <a:off x="7692176" y="2700846"/>
                  <a:ext cx="1111250" cy="2968625"/>
                  <a:chOff x="3651250" y="2349500"/>
                  <a:chExt cx="1111250" cy="2968625"/>
                </a:xfrm>
              </p:grpSpPr>
              <p:sp>
                <p:nvSpPr>
                  <p:cNvPr id="515" name="Oval 51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6" name="Straight Connector 515"/>
                  <p:cNvCxnSpPr>
                    <a:stCxn id="51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17" name="Straight Connector 516"/>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18" name="Straight Connector 517"/>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520" name="Straight Connector 519"/>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21" name="Oval 520"/>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Freeform 522"/>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3" name="Group 502"/>
                <p:cNvGrpSpPr/>
                <p:nvPr/>
              </p:nvGrpSpPr>
              <p:grpSpPr>
                <a:xfrm>
                  <a:off x="4636571" y="3279435"/>
                  <a:ext cx="1919889" cy="3128272"/>
                  <a:chOff x="3428060" y="2039040"/>
                  <a:chExt cx="1919889" cy="3128272"/>
                </a:xfrm>
              </p:grpSpPr>
              <p:sp>
                <p:nvSpPr>
                  <p:cNvPr id="504" name="Freeform 503"/>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Freeform 504"/>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7" name="Straight Connector 506"/>
                  <p:cNvCxnSpPr>
                    <a:stCxn id="506"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512" name="Oval 511"/>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Freeform 513"/>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grpSp>
        <p:nvGrpSpPr>
          <p:cNvPr id="611" name="Group 610"/>
          <p:cNvGrpSpPr/>
          <p:nvPr/>
        </p:nvGrpSpPr>
        <p:grpSpPr>
          <a:xfrm>
            <a:off x="1769179" y="5295914"/>
            <a:ext cx="1286266" cy="717896"/>
            <a:chOff x="-93790" y="1892524"/>
            <a:chExt cx="9130499" cy="4438697"/>
          </a:xfrm>
        </p:grpSpPr>
        <p:grpSp>
          <p:nvGrpSpPr>
            <p:cNvPr id="612" name="Group 611"/>
            <p:cNvGrpSpPr/>
            <p:nvPr/>
          </p:nvGrpSpPr>
          <p:grpSpPr>
            <a:xfrm>
              <a:off x="3970880" y="2350291"/>
              <a:ext cx="1111250" cy="2968625"/>
              <a:chOff x="3651247" y="2349500"/>
              <a:chExt cx="1111252" cy="2968625"/>
            </a:xfrm>
          </p:grpSpPr>
          <p:sp>
            <p:nvSpPr>
              <p:cNvPr id="723" name="Oval 722"/>
              <p:cNvSpPr/>
              <p:nvPr/>
            </p:nvSpPr>
            <p:spPr>
              <a:xfrm>
                <a:off x="3651247" y="2349500"/>
                <a:ext cx="1111249"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4" name="Straight Connector 723"/>
              <p:cNvCxnSpPr>
                <a:stCxn id="723" idx="4"/>
              </p:cNvCxnSpPr>
              <p:nvPr/>
            </p:nvCxnSpPr>
            <p:spPr>
              <a:xfrm>
                <a:off x="4206873" y="3444874"/>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25" name="Straight Connector 724"/>
              <p:cNvCxnSpPr/>
              <p:nvPr/>
            </p:nvCxnSpPr>
            <p:spPr>
              <a:xfrm flipH="1">
                <a:off x="4206873"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26" name="Straight Connector 725"/>
              <p:cNvCxnSpPr/>
              <p:nvPr/>
            </p:nvCxnSpPr>
            <p:spPr>
              <a:xfrm>
                <a:off x="3778247" y="3683000"/>
                <a:ext cx="428624"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27" name="Straight Connector 726"/>
              <p:cNvCxnSpPr/>
              <p:nvPr/>
            </p:nvCxnSpPr>
            <p:spPr>
              <a:xfrm flipH="1">
                <a:off x="3778247"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28" name="Straight Connector 727"/>
              <p:cNvCxnSpPr/>
              <p:nvPr/>
            </p:nvCxnSpPr>
            <p:spPr>
              <a:xfrm>
                <a:off x="4222749"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729" name="Oval 728"/>
              <p:cNvSpPr/>
              <p:nvPr/>
            </p:nvSpPr>
            <p:spPr>
              <a:xfrm>
                <a:off x="3905253"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4316945" y="269874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Freeform 730"/>
              <p:cNvSpPr/>
              <p:nvPr/>
            </p:nvSpPr>
            <p:spPr>
              <a:xfrm>
                <a:off x="3951059"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3" name="Group 612"/>
            <p:cNvGrpSpPr/>
            <p:nvPr/>
          </p:nvGrpSpPr>
          <p:grpSpPr>
            <a:xfrm>
              <a:off x="-93790" y="1892524"/>
              <a:ext cx="9130499" cy="4438697"/>
              <a:chOff x="-93790" y="1892524"/>
              <a:chExt cx="9130499" cy="4438697"/>
            </a:xfrm>
          </p:grpSpPr>
          <p:grpSp>
            <p:nvGrpSpPr>
              <p:cNvPr id="614" name="Group 613"/>
              <p:cNvGrpSpPr/>
              <p:nvPr/>
            </p:nvGrpSpPr>
            <p:grpSpPr>
              <a:xfrm>
                <a:off x="1732945" y="2038395"/>
                <a:ext cx="1919889" cy="3128272"/>
                <a:chOff x="3428060" y="2039040"/>
                <a:chExt cx="1919889" cy="3128272"/>
              </a:xfrm>
            </p:grpSpPr>
            <p:sp>
              <p:nvSpPr>
                <p:cNvPr id="712" name="Freeform 711"/>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Freeform 712"/>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5" name="Straight Connector 714"/>
                <p:cNvCxnSpPr>
                  <a:stCxn id="714"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16" name="Straight Connector 715"/>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17" name="Straight Connector 716"/>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18" name="Straight Connector 717"/>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719" name="Straight Connector 718"/>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720" name="Oval 719"/>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Freeform 721"/>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5" name="Group 614"/>
              <p:cNvGrpSpPr/>
              <p:nvPr/>
            </p:nvGrpSpPr>
            <p:grpSpPr>
              <a:xfrm>
                <a:off x="1429223" y="3105114"/>
                <a:ext cx="1111250" cy="2968625"/>
                <a:chOff x="3651250" y="2349500"/>
                <a:chExt cx="1111250" cy="2968625"/>
              </a:xfrm>
            </p:grpSpPr>
            <p:sp>
              <p:nvSpPr>
                <p:cNvPr id="703" name="Oval 702"/>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4" name="Straight Connector 703"/>
                <p:cNvCxnSpPr>
                  <a:stCxn id="703"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05" name="Straight Connector 704"/>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06" name="Straight Connector 705"/>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07" name="Straight Connector 706"/>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708" name="Straight Connector 707"/>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709" name="Oval 708"/>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Freeform 710"/>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6" name="Group 615"/>
              <p:cNvGrpSpPr/>
              <p:nvPr/>
            </p:nvGrpSpPr>
            <p:grpSpPr>
              <a:xfrm>
                <a:off x="271881" y="2001041"/>
                <a:ext cx="1111250" cy="2968625"/>
                <a:chOff x="3651250" y="2349500"/>
                <a:chExt cx="1111250" cy="2968625"/>
              </a:xfrm>
            </p:grpSpPr>
            <p:sp>
              <p:nvSpPr>
                <p:cNvPr id="694" name="Oval 69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5" name="Straight Connector 694"/>
                <p:cNvCxnSpPr>
                  <a:stCxn id="69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96" name="Straight Connector 69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97" name="Straight Connector 69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98" name="Straight Connector 69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99" name="Straight Connector 69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700" name="Oval 69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Freeform 70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7" name="Group 616"/>
              <p:cNvGrpSpPr/>
              <p:nvPr/>
            </p:nvGrpSpPr>
            <p:grpSpPr>
              <a:xfrm>
                <a:off x="2961815" y="2624360"/>
                <a:ext cx="1111250" cy="2968625"/>
                <a:chOff x="3651250" y="2349500"/>
                <a:chExt cx="1111250" cy="2968625"/>
              </a:xfrm>
            </p:grpSpPr>
            <p:sp>
              <p:nvSpPr>
                <p:cNvPr id="685" name="Oval 68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6" name="Straight Connector 685"/>
                <p:cNvCxnSpPr>
                  <a:stCxn id="68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87" name="Straight Connector 686"/>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88" name="Straight Connector 687"/>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89" name="Straight Connector 688"/>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90" name="Straight Connector 689"/>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91" name="Oval 690"/>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Freeform 692"/>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8" name="Group 617"/>
              <p:cNvGrpSpPr/>
              <p:nvPr/>
            </p:nvGrpSpPr>
            <p:grpSpPr>
              <a:xfrm>
                <a:off x="-93790" y="3202949"/>
                <a:ext cx="1919889" cy="3128272"/>
                <a:chOff x="3428061" y="2039039"/>
                <a:chExt cx="1919890" cy="3128273"/>
              </a:xfrm>
            </p:grpSpPr>
            <p:sp>
              <p:nvSpPr>
                <p:cNvPr id="674" name="Freeform 673"/>
                <p:cNvSpPr/>
                <p:nvPr/>
              </p:nvSpPr>
              <p:spPr>
                <a:xfrm flipH="1">
                  <a:off x="4345751" y="2039039"/>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Freeform 674"/>
                <p:cNvSpPr/>
                <p:nvPr/>
              </p:nvSpPr>
              <p:spPr>
                <a:xfrm>
                  <a:off x="3428061" y="2039039"/>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3839137" y="2198687"/>
                  <a:ext cx="1111249"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7" name="Straight Connector 676"/>
                <p:cNvCxnSpPr>
                  <a:stCxn id="676" idx="4"/>
                </p:cNvCxnSpPr>
                <p:nvPr/>
              </p:nvCxnSpPr>
              <p:spPr>
                <a:xfrm>
                  <a:off x="4394762" y="3294061"/>
                  <a:ext cx="15875" cy="1222376"/>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78" name="Straight Connector 677"/>
                <p:cNvCxnSpPr/>
                <p:nvPr/>
              </p:nvCxnSpPr>
              <p:spPr>
                <a:xfrm flipH="1">
                  <a:off x="4394762"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79" name="Straight Connector 678"/>
                <p:cNvCxnSpPr/>
                <p:nvPr/>
              </p:nvCxnSpPr>
              <p:spPr>
                <a:xfrm>
                  <a:off x="3966138" y="3532187"/>
                  <a:ext cx="428626"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80" name="Straight Connector 679"/>
                <p:cNvCxnSpPr/>
                <p:nvPr/>
              </p:nvCxnSpPr>
              <p:spPr>
                <a:xfrm flipH="1">
                  <a:off x="3966139"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81" name="Straight Connector 680"/>
                <p:cNvCxnSpPr/>
                <p:nvPr/>
              </p:nvCxnSpPr>
              <p:spPr>
                <a:xfrm>
                  <a:off x="4410640"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682" name="Oval 681"/>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4504823" y="2547935"/>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Freeform 683"/>
                <p:cNvSpPr/>
                <p:nvPr/>
              </p:nvSpPr>
              <p:spPr>
                <a:xfrm>
                  <a:off x="4138944" y="2902120"/>
                  <a:ext cx="444406"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9" name="Group 618"/>
              <p:cNvGrpSpPr/>
              <p:nvPr/>
            </p:nvGrpSpPr>
            <p:grpSpPr>
              <a:xfrm flipH="1">
                <a:off x="4891631" y="1892524"/>
                <a:ext cx="4145078" cy="4330180"/>
                <a:chOff x="4636571" y="2077527"/>
                <a:chExt cx="4166855" cy="4330180"/>
              </a:xfrm>
            </p:grpSpPr>
            <p:grpSp>
              <p:nvGrpSpPr>
                <p:cNvPr id="620" name="Group 619"/>
                <p:cNvGrpSpPr/>
                <p:nvPr/>
              </p:nvGrpSpPr>
              <p:grpSpPr>
                <a:xfrm>
                  <a:off x="6463306" y="2114881"/>
                  <a:ext cx="1919889" cy="3128272"/>
                  <a:chOff x="3428060" y="2039040"/>
                  <a:chExt cx="1919889" cy="3128272"/>
                </a:xfrm>
              </p:grpSpPr>
              <p:sp>
                <p:nvSpPr>
                  <p:cNvPr id="663" name="Freeform 662"/>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Freeform 663"/>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6" name="Straight Connector 665"/>
                  <p:cNvCxnSpPr>
                    <a:stCxn id="665"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67" name="Straight Connector 666"/>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68" name="Straight Connector 667"/>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69" name="Straight Connector 668"/>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70" name="Straight Connector 669"/>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671" name="Oval 670"/>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Freeform 672"/>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1" name="Group 620"/>
                <p:cNvGrpSpPr/>
                <p:nvPr/>
              </p:nvGrpSpPr>
              <p:grpSpPr>
                <a:xfrm>
                  <a:off x="6159585" y="3181600"/>
                  <a:ext cx="1111250" cy="2968625"/>
                  <a:chOff x="3651250" y="2349500"/>
                  <a:chExt cx="1111250" cy="2968625"/>
                </a:xfrm>
              </p:grpSpPr>
              <p:sp>
                <p:nvSpPr>
                  <p:cNvPr id="654" name="Oval 653"/>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5" name="Straight Connector 654"/>
                  <p:cNvCxnSpPr>
                    <a:stCxn id="654"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6" name="Straight Connector 655"/>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7" name="Straight Connector 656"/>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8" name="Straight Connector 657"/>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9" name="Straight Connector 658"/>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60" name="Oval 659"/>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Freeform 661"/>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2" name="Group 621"/>
                <p:cNvGrpSpPr/>
                <p:nvPr/>
              </p:nvGrpSpPr>
              <p:grpSpPr>
                <a:xfrm>
                  <a:off x="5002242" y="2077527"/>
                  <a:ext cx="1111250" cy="2968625"/>
                  <a:chOff x="3651250" y="2349500"/>
                  <a:chExt cx="1111250" cy="2968625"/>
                </a:xfrm>
              </p:grpSpPr>
              <p:sp>
                <p:nvSpPr>
                  <p:cNvPr id="645" name="Oval 644"/>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6" name="Straight Connector 645"/>
                  <p:cNvCxnSpPr>
                    <a:stCxn id="645"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50" name="Straight Connector 649"/>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51" name="Oval 650"/>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Freeform 652"/>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3" name="Group 622"/>
                <p:cNvGrpSpPr/>
                <p:nvPr/>
              </p:nvGrpSpPr>
              <p:grpSpPr>
                <a:xfrm>
                  <a:off x="7692176" y="2700846"/>
                  <a:ext cx="1111250" cy="2968625"/>
                  <a:chOff x="3651250" y="2349500"/>
                  <a:chExt cx="1111250" cy="2968625"/>
                </a:xfrm>
              </p:grpSpPr>
              <p:sp>
                <p:nvSpPr>
                  <p:cNvPr id="636" name="Oval 635"/>
                  <p:cNvSpPr/>
                  <p:nvPr/>
                </p:nvSpPr>
                <p:spPr>
                  <a:xfrm>
                    <a:off x="3651250" y="2349500"/>
                    <a:ext cx="1111250" cy="1095375"/>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7" name="Straight Connector 636"/>
                  <p:cNvCxnSpPr>
                    <a:stCxn id="636" idx="4"/>
                  </p:cNvCxnSpPr>
                  <p:nvPr/>
                </p:nvCxnSpPr>
                <p:spPr>
                  <a:xfrm>
                    <a:off x="4206875" y="3444875"/>
                    <a:ext cx="15875" cy="1222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38" name="Straight Connector 637"/>
                  <p:cNvCxnSpPr/>
                  <p:nvPr/>
                </p:nvCxnSpPr>
                <p:spPr>
                  <a:xfrm flipH="1">
                    <a:off x="4206875" y="3683000"/>
                    <a:ext cx="3651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39" name="Straight Connector 638"/>
                  <p:cNvCxnSpPr/>
                  <p:nvPr/>
                </p:nvCxnSpPr>
                <p:spPr>
                  <a:xfrm>
                    <a:off x="3778250" y="3683000"/>
                    <a:ext cx="428625" cy="4603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0" name="Straight Connector 639"/>
                  <p:cNvCxnSpPr/>
                  <p:nvPr/>
                </p:nvCxnSpPr>
                <p:spPr>
                  <a:xfrm flipH="1">
                    <a:off x="3778250" y="4667250"/>
                    <a:ext cx="444501" cy="65087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641" name="Straight Connector 640"/>
                  <p:cNvCxnSpPr/>
                  <p:nvPr/>
                </p:nvCxnSpPr>
                <p:spPr>
                  <a:xfrm>
                    <a:off x="4222750" y="4667250"/>
                    <a:ext cx="539750" cy="65087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642" name="Oval 641"/>
                  <p:cNvSpPr/>
                  <p:nvPr/>
                </p:nvSpPr>
                <p:spPr>
                  <a:xfrm>
                    <a:off x="3905250"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4316941" y="2698750"/>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Freeform 643"/>
                  <p:cNvSpPr/>
                  <p:nvPr/>
                </p:nvSpPr>
                <p:spPr>
                  <a:xfrm>
                    <a:off x="3951058" y="3052933"/>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4" name="Group 623"/>
                <p:cNvGrpSpPr/>
                <p:nvPr/>
              </p:nvGrpSpPr>
              <p:grpSpPr>
                <a:xfrm>
                  <a:off x="4636571" y="3279435"/>
                  <a:ext cx="1919889" cy="3128272"/>
                  <a:chOff x="3428060" y="2039040"/>
                  <a:chExt cx="1919889" cy="3128272"/>
                </a:xfrm>
              </p:grpSpPr>
              <p:sp>
                <p:nvSpPr>
                  <p:cNvPr id="625" name="Freeform 624"/>
                  <p:cNvSpPr/>
                  <p:nvPr/>
                </p:nvSpPr>
                <p:spPr>
                  <a:xfrm flipH="1">
                    <a:off x="4345749" y="2039040"/>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Freeform 625"/>
                  <p:cNvSpPr/>
                  <p:nvPr/>
                </p:nvSpPr>
                <p:spPr>
                  <a:xfrm>
                    <a:off x="3428060" y="2039040"/>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F89DCA"/>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3839136" y="2198687"/>
                    <a:ext cx="1111250" cy="1095375"/>
                  </a:xfrm>
                  <a:prstGeom prst="ellipse">
                    <a:avLst/>
                  </a:prstGeom>
                  <a:solidFill>
                    <a:srgbClr val="F89DC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7" idx="4"/>
                  </p:cNvCxnSpPr>
                  <p:nvPr/>
                </p:nvCxnSpPr>
                <p:spPr>
                  <a:xfrm>
                    <a:off x="4394761" y="3294062"/>
                    <a:ext cx="15875" cy="1222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p:nvCxnSpPr>
                <p:spPr>
                  <a:xfrm flipH="1">
                    <a:off x="4394761" y="3532187"/>
                    <a:ext cx="3651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a:off x="3966136" y="3532187"/>
                    <a:ext cx="428625" cy="4603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31" name="Straight Connector 630"/>
                  <p:cNvCxnSpPr/>
                  <p:nvPr/>
                </p:nvCxnSpPr>
                <p:spPr>
                  <a:xfrm flipH="1">
                    <a:off x="3966136" y="4516437"/>
                    <a:ext cx="444501"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a:xfrm>
                    <a:off x="4410636" y="4516437"/>
                    <a:ext cx="539750" cy="650875"/>
                  </a:xfrm>
                  <a:prstGeom prst="line">
                    <a:avLst/>
                  </a:prstGeom>
                  <a:ln w="76200" cmpd="sng">
                    <a:solidFill>
                      <a:srgbClr val="F89DCA"/>
                    </a:solidFill>
                  </a:ln>
                </p:spPr>
                <p:style>
                  <a:lnRef idx="2">
                    <a:schemeClr val="accent1"/>
                  </a:lnRef>
                  <a:fillRef idx="0">
                    <a:schemeClr val="accent1"/>
                  </a:fillRef>
                  <a:effectRef idx="1">
                    <a:schemeClr val="accent1"/>
                  </a:effectRef>
                  <a:fontRef idx="minor">
                    <a:schemeClr val="tx1"/>
                  </a:fontRef>
                </p:style>
              </p:cxnSp>
              <p:sp>
                <p:nvSpPr>
                  <p:cNvPr id="633" name="Oval 632"/>
                  <p:cNvSpPr/>
                  <p:nvPr/>
                </p:nvSpPr>
                <p:spPr>
                  <a:xfrm>
                    <a:off x="4093136"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4504827" y="2547937"/>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Freeform 634"/>
                  <p:cNvSpPr/>
                  <p:nvPr/>
                </p:nvSpPr>
                <p:spPr>
                  <a:xfrm>
                    <a:off x="4138944" y="2902120"/>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sp>
        <p:nvSpPr>
          <p:cNvPr id="758" name="Right Brace 757"/>
          <p:cNvSpPr/>
          <p:nvPr/>
        </p:nvSpPr>
        <p:spPr>
          <a:xfrm rot="16200000">
            <a:off x="4188412" y="512939"/>
            <a:ext cx="602823" cy="8531411"/>
          </a:xfrm>
          <a:prstGeom prst="rightBrace">
            <a:avLst>
              <a:gd name="adj1" fmla="val 23005"/>
              <a:gd name="adj2" fmla="val 774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62" name="Group 761"/>
          <p:cNvGrpSpPr/>
          <p:nvPr/>
        </p:nvGrpSpPr>
        <p:grpSpPr>
          <a:xfrm>
            <a:off x="6307906" y="2128843"/>
            <a:ext cx="867607" cy="2317750"/>
            <a:chOff x="6307906" y="2128842"/>
            <a:chExt cx="1111250" cy="2968625"/>
          </a:xfrm>
        </p:grpSpPr>
        <p:grpSp>
          <p:nvGrpSpPr>
            <p:cNvPr id="743" name="Group 742"/>
            <p:cNvGrpSpPr/>
            <p:nvPr/>
          </p:nvGrpSpPr>
          <p:grpSpPr>
            <a:xfrm>
              <a:off x="6307906" y="2128842"/>
              <a:ext cx="1111250" cy="2968625"/>
              <a:chOff x="4165759" y="1967703"/>
              <a:chExt cx="1111250" cy="2968625"/>
            </a:xfrm>
          </p:grpSpPr>
          <p:sp>
            <p:nvSpPr>
              <p:cNvPr id="733" name="Oval 732"/>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4" name="Straight Connector 733"/>
              <p:cNvCxnSpPr>
                <a:stCxn id="733"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35" name="Straight Connector 734"/>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36" name="Straight Connector 735"/>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7" name="Straight Connector 736"/>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38" name="Straight Connector 737"/>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739" name="Oval 738"/>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Freeform 740"/>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60" name="TextBox 759"/>
            <p:cNvSpPr txBox="1"/>
            <p:nvPr/>
          </p:nvSpPr>
          <p:spPr>
            <a:xfrm>
              <a:off x="6546897" y="3738051"/>
              <a:ext cx="705536" cy="394208"/>
            </a:xfrm>
            <a:prstGeom prst="rect">
              <a:avLst/>
            </a:prstGeom>
            <a:solidFill>
              <a:schemeClr val="tx2"/>
            </a:solidFill>
          </p:spPr>
          <p:txBody>
            <a:bodyPr wrap="square" rtlCol="0">
              <a:spAutoFit/>
            </a:bodyPr>
            <a:lstStyle/>
            <a:p>
              <a:pPr algn="ctr"/>
              <a:r>
                <a:rPr lang="en-US" sz="1400" b="1" dirty="0" smtClean="0">
                  <a:solidFill>
                    <a:schemeClr val="bg1"/>
                  </a:solidFill>
                  <a:latin typeface="Century Gothic"/>
                  <a:cs typeface="Century Gothic"/>
                </a:rPr>
                <a:t>LTG</a:t>
              </a:r>
              <a:endParaRPr lang="en-US" b="1" dirty="0">
                <a:solidFill>
                  <a:schemeClr val="bg1"/>
                </a:solidFill>
                <a:latin typeface="Century Gothic"/>
                <a:cs typeface="Century Gothic"/>
              </a:endParaRPr>
            </a:p>
          </p:txBody>
        </p:sp>
      </p:grpSp>
      <p:sp>
        <p:nvSpPr>
          <p:cNvPr id="761" name="TextBox 760"/>
          <p:cNvSpPr txBox="1"/>
          <p:nvPr/>
        </p:nvSpPr>
        <p:spPr>
          <a:xfrm>
            <a:off x="445350" y="2153657"/>
            <a:ext cx="4833064" cy="2292935"/>
          </a:xfrm>
          <a:prstGeom prst="rect">
            <a:avLst/>
          </a:prstGeom>
          <a:noFill/>
        </p:spPr>
        <p:txBody>
          <a:bodyPr wrap="square" rtlCol="0">
            <a:spAutoFit/>
          </a:bodyPr>
          <a:lstStyle/>
          <a:p>
            <a:r>
              <a:rPr lang="en-US" sz="4500" dirty="0" smtClean="0">
                <a:solidFill>
                  <a:schemeClr val="tx2">
                    <a:lumMod val="50000"/>
                  </a:schemeClr>
                </a:solidFill>
                <a:latin typeface="Verdana"/>
                <a:cs typeface="Verdana"/>
              </a:rPr>
              <a:t>Division:</a:t>
            </a:r>
          </a:p>
          <a:p>
            <a:endParaRPr lang="en-US" sz="2000" dirty="0" smtClean="0">
              <a:solidFill>
                <a:schemeClr val="tx2"/>
              </a:solidFill>
              <a:latin typeface="Verdana"/>
              <a:cs typeface="Verdana"/>
            </a:endParaRPr>
          </a:p>
          <a:p>
            <a:r>
              <a:rPr lang="en-US" sz="2000" dirty="0" smtClean="0">
                <a:solidFill>
                  <a:schemeClr val="tx2"/>
                </a:solidFill>
                <a:latin typeface="Verdana"/>
                <a:cs typeface="Verdana"/>
              </a:rPr>
              <a:t>A Division is made up of several clubs and is assisted by a Lieutenant Governor (LTG).</a:t>
            </a:r>
          </a:p>
          <a:p>
            <a:endParaRPr lang="en-US" dirty="0">
              <a:solidFill>
                <a:schemeClr val="tx2"/>
              </a:solidFill>
              <a:latin typeface="Century Gothic"/>
              <a:cs typeface="Century Gothic"/>
            </a:endParaRPr>
          </a:p>
        </p:txBody>
      </p:sp>
      <p:sp>
        <p:nvSpPr>
          <p:cNvPr id="12" name="TextBox 11"/>
          <p:cNvSpPr txBox="1"/>
          <p:nvPr/>
        </p:nvSpPr>
        <p:spPr>
          <a:xfrm>
            <a:off x="721498" y="5875074"/>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747" name="TextBox 746"/>
          <p:cNvSpPr txBox="1"/>
          <p:nvPr/>
        </p:nvSpPr>
        <p:spPr>
          <a:xfrm>
            <a:off x="2109444" y="6052461"/>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748" name="TextBox 747"/>
          <p:cNvSpPr txBox="1"/>
          <p:nvPr/>
        </p:nvSpPr>
        <p:spPr>
          <a:xfrm>
            <a:off x="3536335" y="6013810"/>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749" name="TextBox 748"/>
          <p:cNvSpPr txBox="1"/>
          <p:nvPr/>
        </p:nvSpPr>
        <p:spPr>
          <a:xfrm>
            <a:off x="5064443" y="5972166"/>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750" name="TextBox 749"/>
          <p:cNvSpPr txBox="1"/>
          <p:nvPr/>
        </p:nvSpPr>
        <p:spPr>
          <a:xfrm>
            <a:off x="6401699" y="5996259"/>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751" name="TextBox 750"/>
          <p:cNvSpPr txBox="1"/>
          <p:nvPr/>
        </p:nvSpPr>
        <p:spPr>
          <a:xfrm>
            <a:off x="7753258" y="5926091"/>
            <a:ext cx="539105" cy="276999"/>
          </a:xfrm>
          <a:prstGeom prst="rect">
            <a:avLst/>
          </a:prstGeom>
          <a:noFill/>
        </p:spPr>
        <p:txBody>
          <a:bodyPr wrap="none" rtlCol="0">
            <a:spAutoFit/>
          </a:bodyPr>
          <a:lstStyle/>
          <a:p>
            <a:r>
              <a:rPr lang="en-US" sz="1200" dirty="0" smtClean="0">
                <a:latin typeface="Century Gothic"/>
                <a:cs typeface="Century Gothic"/>
              </a:rPr>
              <a:t>Club</a:t>
            </a:r>
            <a:endParaRPr lang="en-US" sz="1200" dirty="0">
              <a:latin typeface="Century Gothic"/>
              <a:cs typeface="Century Gothic"/>
            </a:endParaRPr>
          </a:p>
        </p:txBody>
      </p:sp>
      <p:sp>
        <p:nvSpPr>
          <p:cNvPr id="123" name="Rectangle 122"/>
          <p:cNvSpPr/>
          <p:nvPr/>
        </p:nvSpPr>
        <p:spPr>
          <a:xfrm>
            <a:off x="0" y="-158770"/>
            <a:ext cx="9144000" cy="1746474"/>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latin typeface="Century Gothic"/>
                <a:cs typeface="Century Gothic"/>
              </a:rPr>
              <a:t>Divisions</a:t>
            </a:r>
            <a:endParaRPr lang="en-US" sz="4400" dirty="0">
              <a:solidFill>
                <a:schemeClr val="bg1"/>
              </a:solidFill>
              <a:latin typeface="Century Gothic"/>
              <a:cs typeface="Century Gothic"/>
            </a:endParaRPr>
          </a:p>
        </p:txBody>
      </p:sp>
      <p:pic>
        <p:nvPicPr>
          <p:cNvPr id="753" name="Picture 75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3478" y="1316241"/>
            <a:ext cx="9267833"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9840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114" y="2149325"/>
            <a:ext cx="4066886" cy="3277821"/>
          </a:xfrm>
          <a:prstGeom prst="rect">
            <a:avLst/>
          </a:prstGeom>
          <a:noFill/>
        </p:spPr>
        <p:txBody>
          <a:bodyPr wrap="square" rtlCol="0">
            <a:spAutoFit/>
          </a:bodyPr>
          <a:lstStyle/>
          <a:p>
            <a:r>
              <a:rPr lang="en-US" sz="4500" dirty="0" smtClean="0">
                <a:solidFill>
                  <a:schemeClr val="tx2">
                    <a:lumMod val="50000"/>
                  </a:schemeClr>
                </a:solidFill>
                <a:latin typeface="Verdana"/>
                <a:cs typeface="Verdana"/>
              </a:rPr>
              <a:t>Zone:</a:t>
            </a:r>
          </a:p>
          <a:p>
            <a:endParaRPr lang="en-US" sz="1600" dirty="0" smtClean="0">
              <a:solidFill>
                <a:schemeClr val="tx2">
                  <a:lumMod val="50000"/>
                </a:schemeClr>
              </a:solidFill>
              <a:latin typeface="Verdana"/>
              <a:cs typeface="Verdana"/>
            </a:endParaRPr>
          </a:p>
          <a:p>
            <a:pPr marL="285750" indent="-285750">
              <a:buBlip>
                <a:blip r:embed="rId3"/>
              </a:buBlip>
            </a:pPr>
            <a:r>
              <a:rPr lang="en-US" dirty="0" smtClean="0">
                <a:solidFill>
                  <a:schemeClr val="tx2"/>
                </a:solidFill>
                <a:latin typeface="Verdana"/>
                <a:cs typeface="Verdana"/>
              </a:rPr>
              <a:t>A zone consists of all divisions within the zone set by </a:t>
            </a:r>
            <a:r>
              <a:rPr lang="en-US" dirty="0">
                <a:solidFill>
                  <a:schemeClr val="tx2"/>
                </a:solidFill>
                <a:latin typeface="Verdana"/>
                <a:cs typeface="Verdana"/>
              </a:rPr>
              <a:t>K</a:t>
            </a:r>
            <a:r>
              <a:rPr lang="en-US" dirty="0" smtClean="0">
                <a:solidFill>
                  <a:schemeClr val="tx2"/>
                </a:solidFill>
                <a:latin typeface="Verdana"/>
                <a:cs typeface="Verdana"/>
              </a:rPr>
              <a:t>iwanis. </a:t>
            </a:r>
          </a:p>
          <a:p>
            <a:endParaRPr lang="en-US" dirty="0">
              <a:solidFill>
                <a:schemeClr val="tx2"/>
              </a:solidFill>
              <a:latin typeface="Verdana"/>
              <a:cs typeface="Verdana"/>
            </a:endParaRPr>
          </a:p>
          <a:p>
            <a:pPr marL="285750" indent="-285750">
              <a:buBlip>
                <a:blip r:embed="rId3"/>
              </a:buBlip>
            </a:pPr>
            <a:r>
              <a:rPr lang="en-US" dirty="0" smtClean="0">
                <a:solidFill>
                  <a:schemeClr val="tx2"/>
                </a:solidFill>
                <a:latin typeface="Verdana"/>
                <a:cs typeface="Verdana"/>
              </a:rPr>
              <a:t>Zones are assisted by their districts’ respective Lieutenant Governor</a:t>
            </a:r>
            <a:r>
              <a:rPr lang="en-US" dirty="0">
                <a:solidFill>
                  <a:schemeClr val="tx2"/>
                </a:solidFill>
                <a:latin typeface="Verdana"/>
                <a:cs typeface="Verdana"/>
              </a:rPr>
              <a:t> </a:t>
            </a:r>
            <a:r>
              <a:rPr lang="en-US" dirty="0" smtClean="0">
                <a:solidFill>
                  <a:schemeClr val="tx2"/>
                </a:solidFill>
                <a:latin typeface="Verdana"/>
                <a:cs typeface="Verdana"/>
              </a:rPr>
              <a:t>and are over seen by an Adult Zone Administrator. </a:t>
            </a:r>
            <a:endParaRPr lang="en-US" dirty="0">
              <a:solidFill>
                <a:schemeClr val="tx2"/>
              </a:solidFill>
              <a:latin typeface="Verdana"/>
              <a:cs typeface="Verdana"/>
            </a:endParaRPr>
          </a:p>
          <a:p>
            <a:endParaRPr lang="en-US" sz="2000" dirty="0" smtClean="0">
              <a:solidFill>
                <a:schemeClr val="tx2"/>
              </a:solidFill>
              <a:latin typeface="Century Gothic"/>
              <a:cs typeface="Century Gothic"/>
            </a:endParaRPr>
          </a:p>
        </p:txBody>
      </p:sp>
      <p:grpSp>
        <p:nvGrpSpPr>
          <p:cNvPr id="7" name="Group 6"/>
          <p:cNvGrpSpPr/>
          <p:nvPr/>
        </p:nvGrpSpPr>
        <p:grpSpPr>
          <a:xfrm>
            <a:off x="4991867" y="3421347"/>
            <a:ext cx="872259" cy="2169082"/>
            <a:chOff x="6307906" y="2128842"/>
            <a:chExt cx="1111250" cy="2968625"/>
          </a:xfrm>
        </p:grpSpPr>
        <p:grpSp>
          <p:nvGrpSpPr>
            <p:cNvPr id="8" name="Group 7"/>
            <p:cNvGrpSpPr/>
            <p:nvPr/>
          </p:nvGrpSpPr>
          <p:grpSpPr>
            <a:xfrm>
              <a:off x="6307906" y="2128842"/>
              <a:ext cx="1111250" cy="2968625"/>
              <a:chOff x="4165759" y="1967703"/>
              <a:chExt cx="1111250" cy="2968625"/>
            </a:xfrm>
          </p:grpSpPr>
          <p:sp>
            <p:nvSpPr>
              <p:cNvPr id="10" name="Oval 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1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6434906" y="3738051"/>
              <a:ext cx="727254" cy="421226"/>
            </a:xfrm>
            <a:prstGeom prst="rect">
              <a:avLst/>
            </a:prstGeom>
            <a:solidFill>
              <a:schemeClr val="tx2"/>
            </a:solidFill>
          </p:spPr>
          <p:txBody>
            <a:bodyPr wrap="square" rtlCol="0">
              <a:spAutoFit/>
            </a:bodyPr>
            <a:lstStyle/>
            <a:p>
              <a:pPr algn="ctr"/>
              <a:r>
                <a:rPr lang="en-US" sz="1400" b="1" dirty="0" smtClean="0">
                  <a:solidFill>
                    <a:schemeClr val="bg1"/>
                  </a:solidFill>
                  <a:latin typeface="Century Gothic"/>
                  <a:cs typeface="Century Gothic"/>
                </a:rPr>
                <a:t>LTG</a:t>
              </a:r>
              <a:endParaRPr lang="en-US" sz="1400" b="1" dirty="0">
                <a:solidFill>
                  <a:schemeClr val="bg1"/>
                </a:solidFill>
                <a:latin typeface="Century Gothic"/>
                <a:cs typeface="Century Gothic"/>
              </a:endParaRPr>
            </a:p>
          </p:txBody>
        </p:sp>
      </p:grpSp>
      <p:grpSp>
        <p:nvGrpSpPr>
          <p:cNvPr id="19" name="Group 18"/>
          <p:cNvGrpSpPr/>
          <p:nvPr/>
        </p:nvGrpSpPr>
        <p:grpSpPr>
          <a:xfrm>
            <a:off x="5954935" y="3421347"/>
            <a:ext cx="872259" cy="2169082"/>
            <a:chOff x="6307906" y="2128842"/>
            <a:chExt cx="1111250" cy="2968625"/>
          </a:xfrm>
        </p:grpSpPr>
        <p:grpSp>
          <p:nvGrpSpPr>
            <p:cNvPr id="20" name="Group 19"/>
            <p:cNvGrpSpPr/>
            <p:nvPr/>
          </p:nvGrpSpPr>
          <p:grpSpPr>
            <a:xfrm>
              <a:off x="6307906" y="2128842"/>
              <a:ext cx="1111250" cy="2968625"/>
              <a:chOff x="4165759" y="1967703"/>
              <a:chExt cx="1111250" cy="2968625"/>
            </a:xfrm>
          </p:grpSpPr>
          <p:sp>
            <p:nvSpPr>
              <p:cNvPr id="22" name="Oval 2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6434906" y="3738051"/>
              <a:ext cx="727254" cy="421226"/>
            </a:xfrm>
            <a:prstGeom prst="rect">
              <a:avLst/>
            </a:prstGeom>
            <a:solidFill>
              <a:schemeClr val="tx2"/>
            </a:solidFill>
          </p:spPr>
          <p:txBody>
            <a:bodyPr wrap="square" rtlCol="0">
              <a:spAutoFit/>
            </a:bodyPr>
            <a:lstStyle/>
            <a:p>
              <a:pPr algn="ctr"/>
              <a:r>
                <a:rPr lang="en-US" sz="1400" b="1" dirty="0" smtClean="0">
                  <a:solidFill>
                    <a:schemeClr val="bg1"/>
                  </a:solidFill>
                  <a:latin typeface="Century Gothic"/>
                  <a:cs typeface="Century Gothic"/>
                </a:rPr>
                <a:t>LTG</a:t>
              </a:r>
              <a:endParaRPr lang="en-US" sz="1400" b="1" dirty="0">
                <a:solidFill>
                  <a:schemeClr val="bg1"/>
                </a:solidFill>
                <a:latin typeface="Century Gothic"/>
                <a:cs typeface="Century Gothic"/>
              </a:endParaRPr>
            </a:p>
          </p:txBody>
        </p:sp>
      </p:grpSp>
      <p:grpSp>
        <p:nvGrpSpPr>
          <p:cNvPr id="31" name="Group 30"/>
          <p:cNvGrpSpPr/>
          <p:nvPr/>
        </p:nvGrpSpPr>
        <p:grpSpPr>
          <a:xfrm>
            <a:off x="6922150" y="3421347"/>
            <a:ext cx="872259" cy="2169082"/>
            <a:chOff x="6307906" y="2128842"/>
            <a:chExt cx="1111250" cy="2968625"/>
          </a:xfrm>
        </p:grpSpPr>
        <p:grpSp>
          <p:nvGrpSpPr>
            <p:cNvPr id="32" name="Group 31"/>
            <p:cNvGrpSpPr/>
            <p:nvPr/>
          </p:nvGrpSpPr>
          <p:grpSpPr>
            <a:xfrm>
              <a:off x="6307906" y="2128842"/>
              <a:ext cx="1111250" cy="2968625"/>
              <a:chOff x="4165759" y="1967703"/>
              <a:chExt cx="1111250" cy="2968625"/>
            </a:xfrm>
          </p:grpSpPr>
          <p:sp>
            <p:nvSpPr>
              <p:cNvPr id="34" name="Oval 3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stCxn id="3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6307906" y="3738051"/>
              <a:ext cx="854254" cy="421226"/>
            </a:xfrm>
            <a:prstGeom prst="rect">
              <a:avLst/>
            </a:prstGeom>
            <a:solidFill>
              <a:schemeClr val="tx2"/>
            </a:solidFill>
          </p:spPr>
          <p:txBody>
            <a:bodyPr wrap="square" rtlCol="0">
              <a:spAutoFit/>
            </a:bodyPr>
            <a:lstStyle/>
            <a:p>
              <a:pPr algn="ctr"/>
              <a:r>
                <a:rPr lang="en-US" sz="1400" b="1" dirty="0" smtClean="0">
                  <a:solidFill>
                    <a:schemeClr val="bg1"/>
                  </a:solidFill>
                  <a:latin typeface="Century Gothic"/>
                  <a:cs typeface="Century Gothic"/>
                </a:rPr>
                <a:t>LTG</a:t>
              </a:r>
              <a:endParaRPr lang="en-US" sz="1400" b="1" dirty="0">
                <a:solidFill>
                  <a:schemeClr val="bg1"/>
                </a:solidFill>
                <a:latin typeface="Century Gothic"/>
                <a:cs typeface="Century Gothic"/>
              </a:endParaRPr>
            </a:p>
          </p:txBody>
        </p:sp>
      </p:grpSp>
      <p:grpSp>
        <p:nvGrpSpPr>
          <p:cNvPr id="44" name="Group 43"/>
          <p:cNvGrpSpPr/>
          <p:nvPr/>
        </p:nvGrpSpPr>
        <p:grpSpPr>
          <a:xfrm>
            <a:off x="7919662" y="3421347"/>
            <a:ext cx="872259" cy="2169082"/>
            <a:chOff x="6307906" y="2128842"/>
            <a:chExt cx="1111250" cy="2968625"/>
          </a:xfrm>
        </p:grpSpPr>
        <p:grpSp>
          <p:nvGrpSpPr>
            <p:cNvPr id="45" name="Group 44"/>
            <p:cNvGrpSpPr/>
            <p:nvPr/>
          </p:nvGrpSpPr>
          <p:grpSpPr>
            <a:xfrm>
              <a:off x="6307906" y="2128842"/>
              <a:ext cx="1111250" cy="2968625"/>
              <a:chOff x="4165759" y="1967703"/>
              <a:chExt cx="1111250" cy="2968625"/>
            </a:xfrm>
          </p:grpSpPr>
          <p:sp>
            <p:nvSpPr>
              <p:cNvPr id="47" name="Oval 46"/>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Connector 47"/>
              <p:cNvCxnSpPr>
                <a:stCxn id="47"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Freeform 54"/>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TextBox 45"/>
            <p:cNvSpPr txBox="1"/>
            <p:nvPr/>
          </p:nvSpPr>
          <p:spPr>
            <a:xfrm>
              <a:off x="6561905" y="3738051"/>
              <a:ext cx="758139" cy="421226"/>
            </a:xfrm>
            <a:prstGeom prst="rect">
              <a:avLst/>
            </a:prstGeom>
            <a:solidFill>
              <a:schemeClr val="tx2"/>
            </a:solidFill>
          </p:spPr>
          <p:txBody>
            <a:bodyPr wrap="square" rtlCol="0">
              <a:spAutoFit/>
            </a:bodyPr>
            <a:lstStyle/>
            <a:p>
              <a:pPr algn="ctr"/>
              <a:r>
                <a:rPr lang="en-US" sz="1400" b="1" dirty="0" smtClean="0">
                  <a:solidFill>
                    <a:schemeClr val="bg1"/>
                  </a:solidFill>
                  <a:latin typeface="Century Gothic"/>
                  <a:cs typeface="Century Gothic"/>
                </a:rPr>
                <a:t>LTG</a:t>
              </a:r>
              <a:endParaRPr lang="en-US" sz="1400" b="1" dirty="0">
                <a:solidFill>
                  <a:schemeClr val="bg1"/>
                </a:solidFill>
                <a:latin typeface="Century Gothic"/>
                <a:cs typeface="Century Gothic"/>
              </a:endParaRPr>
            </a:p>
          </p:txBody>
        </p:sp>
      </p:grpSp>
      <p:sp>
        <p:nvSpPr>
          <p:cNvPr id="56" name="Left Brace 55"/>
          <p:cNvSpPr/>
          <p:nvPr/>
        </p:nvSpPr>
        <p:spPr>
          <a:xfrm rot="16200000" flipH="1">
            <a:off x="6593782" y="1157003"/>
            <a:ext cx="534948" cy="3836409"/>
          </a:xfrm>
          <a:prstGeom prst="leftBrace">
            <a:avLst>
              <a:gd name="adj1" fmla="val 12953"/>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855822" y="2438400"/>
            <a:ext cx="1942744" cy="369332"/>
          </a:xfrm>
          <a:prstGeom prst="rect">
            <a:avLst/>
          </a:prstGeom>
          <a:noFill/>
        </p:spPr>
        <p:txBody>
          <a:bodyPr wrap="square" rtlCol="0">
            <a:spAutoFit/>
          </a:bodyPr>
          <a:lstStyle/>
          <a:p>
            <a:pPr algn="ctr"/>
            <a:r>
              <a:rPr lang="en-US" dirty="0" smtClean="0">
                <a:latin typeface="Century Gothic"/>
                <a:cs typeface="Century Gothic"/>
              </a:rPr>
              <a:t>Zone</a:t>
            </a:r>
            <a:endParaRPr lang="en-US" dirty="0">
              <a:latin typeface="Century Gothic"/>
              <a:cs typeface="Century Gothic"/>
            </a:endParaRPr>
          </a:p>
        </p:txBody>
      </p:sp>
      <p:sp>
        <p:nvSpPr>
          <p:cNvPr id="43" name="Rectangle 42"/>
          <p:cNvSpPr/>
          <p:nvPr/>
        </p:nvSpPr>
        <p:spPr>
          <a:xfrm>
            <a:off x="0" y="-229335"/>
            <a:ext cx="9172667" cy="1817039"/>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Century Gothic"/>
                <a:cs typeface="Century Gothic"/>
              </a:rPr>
              <a:t>Zones</a:t>
            </a:r>
            <a:endParaRPr lang="en-US" sz="4400" dirty="0">
              <a:latin typeface="Century Gothic"/>
              <a:cs typeface="Century Gothic"/>
            </a:endParaRPr>
          </a:p>
        </p:txBody>
      </p:sp>
      <p:pic>
        <p:nvPicPr>
          <p:cNvPr id="59" name="Picture 58"/>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1333883"/>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113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7567259" y="5461624"/>
            <a:ext cx="299808" cy="680099"/>
            <a:chOff x="6307906" y="2128842"/>
            <a:chExt cx="1111250" cy="2968625"/>
          </a:xfrm>
        </p:grpSpPr>
        <p:grpSp>
          <p:nvGrpSpPr>
            <p:cNvPr id="44" name="Group 43"/>
            <p:cNvGrpSpPr/>
            <p:nvPr/>
          </p:nvGrpSpPr>
          <p:grpSpPr>
            <a:xfrm>
              <a:off x="6307906" y="2128842"/>
              <a:ext cx="1111250" cy="2968625"/>
              <a:chOff x="4165759" y="1967703"/>
              <a:chExt cx="1111250" cy="2968625"/>
            </a:xfrm>
          </p:grpSpPr>
          <p:sp>
            <p:nvSpPr>
              <p:cNvPr id="46" name="Oval 4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a:stCxn id="4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Freeform 5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extBox 4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55" name="Group 54"/>
          <p:cNvGrpSpPr/>
          <p:nvPr/>
        </p:nvGrpSpPr>
        <p:grpSpPr>
          <a:xfrm>
            <a:off x="7267451" y="5450433"/>
            <a:ext cx="299808" cy="680099"/>
            <a:chOff x="6307906" y="2128842"/>
            <a:chExt cx="1111250" cy="2968625"/>
          </a:xfrm>
        </p:grpSpPr>
        <p:grpSp>
          <p:nvGrpSpPr>
            <p:cNvPr id="56" name="Group 55"/>
            <p:cNvGrpSpPr/>
            <p:nvPr/>
          </p:nvGrpSpPr>
          <p:grpSpPr>
            <a:xfrm>
              <a:off x="6307906" y="2128842"/>
              <a:ext cx="1111250" cy="2968625"/>
              <a:chOff x="4165759" y="1967703"/>
              <a:chExt cx="1111250" cy="2968625"/>
            </a:xfrm>
          </p:grpSpPr>
          <p:sp>
            <p:nvSpPr>
              <p:cNvPr id="58" name="Oval 5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a:stCxn id="5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reeform 6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TextBox 5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67" name="Group 66"/>
          <p:cNvGrpSpPr/>
          <p:nvPr/>
        </p:nvGrpSpPr>
        <p:grpSpPr>
          <a:xfrm>
            <a:off x="7876345" y="5453230"/>
            <a:ext cx="299808" cy="680099"/>
            <a:chOff x="6307906" y="2128842"/>
            <a:chExt cx="1111250" cy="2968625"/>
          </a:xfrm>
        </p:grpSpPr>
        <p:grpSp>
          <p:nvGrpSpPr>
            <p:cNvPr id="68" name="Group 67"/>
            <p:cNvGrpSpPr/>
            <p:nvPr/>
          </p:nvGrpSpPr>
          <p:grpSpPr>
            <a:xfrm>
              <a:off x="6307906" y="2128842"/>
              <a:ext cx="1111250" cy="2968625"/>
              <a:chOff x="4165759" y="1967703"/>
              <a:chExt cx="1111250" cy="2968625"/>
            </a:xfrm>
          </p:grpSpPr>
          <p:sp>
            <p:nvSpPr>
              <p:cNvPr id="70" name="Oval 6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stCxn id="7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Freeform 7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9" name="TextBox 68"/>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79" name="Group 78"/>
          <p:cNvGrpSpPr/>
          <p:nvPr/>
        </p:nvGrpSpPr>
        <p:grpSpPr>
          <a:xfrm>
            <a:off x="8186124" y="5455399"/>
            <a:ext cx="299808" cy="680099"/>
            <a:chOff x="6307906" y="2128842"/>
            <a:chExt cx="1111250" cy="2968625"/>
          </a:xfrm>
        </p:grpSpPr>
        <p:grpSp>
          <p:nvGrpSpPr>
            <p:cNvPr id="80" name="Group 79"/>
            <p:cNvGrpSpPr/>
            <p:nvPr/>
          </p:nvGrpSpPr>
          <p:grpSpPr>
            <a:xfrm>
              <a:off x="6307906" y="2128842"/>
              <a:ext cx="1111250" cy="2968625"/>
              <a:chOff x="4165759" y="1967703"/>
              <a:chExt cx="1111250" cy="2968625"/>
            </a:xfrm>
          </p:grpSpPr>
          <p:sp>
            <p:nvSpPr>
              <p:cNvPr id="82" name="Oval 8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a:stCxn id="8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88" name="Oval 8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reeform 8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1" name="TextBox 8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91" name="Group 90"/>
          <p:cNvGrpSpPr/>
          <p:nvPr/>
        </p:nvGrpSpPr>
        <p:grpSpPr>
          <a:xfrm>
            <a:off x="8474754" y="5461624"/>
            <a:ext cx="299808" cy="680099"/>
            <a:chOff x="6307906" y="2128842"/>
            <a:chExt cx="1111250" cy="2968625"/>
          </a:xfrm>
        </p:grpSpPr>
        <p:grpSp>
          <p:nvGrpSpPr>
            <p:cNvPr id="92" name="Group 91"/>
            <p:cNvGrpSpPr/>
            <p:nvPr/>
          </p:nvGrpSpPr>
          <p:grpSpPr>
            <a:xfrm>
              <a:off x="6307906" y="2128842"/>
              <a:ext cx="1111250" cy="2968625"/>
              <a:chOff x="4165759" y="1967703"/>
              <a:chExt cx="1111250" cy="2968625"/>
            </a:xfrm>
          </p:grpSpPr>
          <p:sp>
            <p:nvSpPr>
              <p:cNvPr id="94" name="Oval 9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p:cNvCxnSpPr>
                <a:stCxn id="9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3" name="TextBox 9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103" name="Group 102"/>
          <p:cNvGrpSpPr/>
          <p:nvPr/>
        </p:nvGrpSpPr>
        <p:grpSpPr>
          <a:xfrm>
            <a:off x="8774562" y="5461624"/>
            <a:ext cx="299808" cy="680099"/>
            <a:chOff x="6307906" y="2128842"/>
            <a:chExt cx="1111250" cy="2968625"/>
          </a:xfrm>
        </p:grpSpPr>
        <p:grpSp>
          <p:nvGrpSpPr>
            <p:cNvPr id="104" name="Group 103"/>
            <p:cNvGrpSpPr/>
            <p:nvPr/>
          </p:nvGrpSpPr>
          <p:grpSpPr>
            <a:xfrm>
              <a:off x="6307906" y="2128842"/>
              <a:ext cx="1111250" cy="2968625"/>
              <a:chOff x="4165759" y="1967703"/>
              <a:chExt cx="1111250" cy="2968625"/>
            </a:xfrm>
          </p:grpSpPr>
          <p:sp>
            <p:nvSpPr>
              <p:cNvPr id="106" name="Oval 10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p:cNvCxnSpPr>
                <a:stCxn id="10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Freeform 11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5" name="TextBox 10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175" name="Group 174"/>
          <p:cNvGrpSpPr/>
          <p:nvPr/>
        </p:nvGrpSpPr>
        <p:grpSpPr>
          <a:xfrm>
            <a:off x="5742696" y="5466002"/>
            <a:ext cx="299808" cy="680099"/>
            <a:chOff x="6307906" y="2128842"/>
            <a:chExt cx="1111250" cy="2968625"/>
          </a:xfrm>
        </p:grpSpPr>
        <p:grpSp>
          <p:nvGrpSpPr>
            <p:cNvPr id="176" name="Group 175"/>
            <p:cNvGrpSpPr/>
            <p:nvPr/>
          </p:nvGrpSpPr>
          <p:grpSpPr>
            <a:xfrm>
              <a:off x="6307906" y="2128842"/>
              <a:ext cx="1111250" cy="2968625"/>
              <a:chOff x="4165759" y="1967703"/>
              <a:chExt cx="1111250" cy="2968625"/>
            </a:xfrm>
          </p:grpSpPr>
          <p:sp>
            <p:nvSpPr>
              <p:cNvPr id="178" name="Oval 17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9" name="Straight Connector 178"/>
              <p:cNvCxnSpPr>
                <a:stCxn id="17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Freeform 18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7" name="TextBox 17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187" name="Group 186"/>
          <p:cNvGrpSpPr/>
          <p:nvPr/>
        </p:nvGrpSpPr>
        <p:grpSpPr>
          <a:xfrm>
            <a:off x="5442888" y="5454811"/>
            <a:ext cx="299808" cy="680099"/>
            <a:chOff x="6307906" y="2128842"/>
            <a:chExt cx="1111250" cy="2968625"/>
          </a:xfrm>
        </p:grpSpPr>
        <p:grpSp>
          <p:nvGrpSpPr>
            <p:cNvPr id="188" name="Group 187"/>
            <p:cNvGrpSpPr/>
            <p:nvPr/>
          </p:nvGrpSpPr>
          <p:grpSpPr>
            <a:xfrm>
              <a:off x="6307906" y="2128842"/>
              <a:ext cx="1111250" cy="2968625"/>
              <a:chOff x="4165759" y="1967703"/>
              <a:chExt cx="1111250" cy="2968625"/>
            </a:xfrm>
          </p:grpSpPr>
          <p:sp>
            <p:nvSpPr>
              <p:cNvPr id="190" name="Oval 18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1" name="Straight Connector 190"/>
              <p:cNvCxnSpPr>
                <a:stCxn id="19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196" name="Oval 19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Freeform 19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9" name="TextBox 188"/>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199" name="Group 198"/>
          <p:cNvGrpSpPr/>
          <p:nvPr/>
        </p:nvGrpSpPr>
        <p:grpSpPr>
          <a:xfrm>
            <a:off x="6051782" y="5457608"/>
            <a:ext cx="299808" cy="680099"/>
            <a:chOff x="6307906" y="2128842"/>
            <a:chExt cx="1111250" cy="2968625"/>
          </a:xfrm>
        </p:grpSpPr>
        <p:grpSp>
          <p:nvGrpSpPr>
            <p:cNvPr id="200" name="Group 199"/>
            <p:cNvGrpSpPr/>
            <p:nvPr/>
          </p:nvGrpSpPr>
          <p:grpSpPr>
            <a:xfrm>
              <a:off x="6307906" y="2128842"/>
              <a:ext cx="1111250" cy="2968625"/>
              <a:chOff x="4165759" y="1967703"/>
              <a:chExt cx="1111250" cy="2968625"/>
            </a:xfrm>
          </p:grpSpPr>
          <p:sp>
            <p:nvSpPr>
              <p:cNvPr id="202" name="Oval 20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3" name="Straight Connector 202"/>
              <p:cNvCxnSpPr>
                <a:stCxn id="20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208" name="Oval 20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Freeform 20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1" name="TextBox 20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211" name="Group 210"/>
          <p:cNvGrpSpPr/>
          <p:nvPr/>
        </p:nvGrpSpPr>
        <p:grpSpPr>
          <a:xfrm>
            <a:off x="6361561" y="5459777"/>
            <a:ext cx="299808" cy="680099"/>
            <a:chOff x="6307906" y="2128842"/>
            <a:chExt cx="1111250" cy="2968625"/>
          </a:xfrm>
        </p:grpSpPr>
        <p:grpSp>
          <p:nvGrpSpPr>
            <p:cNvPr id="212" name="Group 211"/>
            <p:cNvGrpSpPr/>
            <p:nvPr/>
          </p:nvGrpSpPr>
          <p:grpSpPr>
            <a:xfrm>
              <a:off x="6307906" y="2128842"/>
              <a:ext cx="1111250" cy="2968625"/>
              <a:chOff x="4165759" y="1967703"/>
              <a:chExt cx="1111250" cy="2968625"/>
            </a:xfrm>
          </p:grpSpPr>
          <p:sp>
            <p:nvSpPr>
              <p:cNvPr id="214" name="Oval 21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5" name="Straight Connector 214"/>
              <p:cNvCxnSpPr>
                <a:stCxn id="21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220" name="Oval 21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Freeform 22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3" name="TextBox 21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223" name="Group 222"/>
          <p:cNvGrpSpPr/>
          <p:nvPr/>
        </p:nvGrpSpPr>
        <p:grpSpPr>
          <a:xfrm>
            <a:off x="6650191" y="5466002"/>
            <a:ext cx="299808" cy="680099"/>
            <a:chOff x="6307906" y="2128842"/>
            <a:chExt cx="1111250" cy="2968625"/>
          </a:xfrm>
        </p:grpSpPr>
        <p:grpSp>
          <p:nvGrpSpPr>
            <p:cNvPr id="224" name="Group 223"/>
            <p:cNvGrpSpPr/>
            <p:nvPr/>
          </p:nvGrpSpPr>
          <p:grpSpPr>
            <a:xfrm>
              <a:off x="6307906" y="2128842"/>
              <a:ext cx="1111250" cy="2968625"/>
              <a:chOff x="4165759" y="1967703"/>
              <a:chExt cx="1111250" cy="2968625"/>
            </a:xfrm>
          </p:grpSpPr>
          <p:sp>
            <p:nvSpPr>
              <p:cNvPr id="226" name="Oval 22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7" name="Straight Connector 226"/>
              <p:cNvCxnSpPr>
                <a:stCxn id="22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232" name="Oval 23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Freeform 23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5" name="TextBox 22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235" name="Group 234"/>
          <p:cNvGrpSpPr/>
          <p:nvPr/>
        </p:nvGrpSpPr>
        <p:grpSpPr>
          <a:xfrm>
            <a:off x="6949999" y="5466002"/>
            <a:ext cx="299808" cy="680099"/>
            <a:chOff x="6307906" y="2128842"/>
            <a:chExt cx="1111250" cy="2968625"/>
          </a:xfrm>
        </p:grpSpPr>
        <p:grpSp>
          <p:nvGrpSpPr>
            <p:cNvPr id="236" name="Group 235"/>
            <p:cNvGrpSpPr/>
            <p:nvPr/>
          </p:nvGrpSpPr>
          <p:grpSpPr>
            <a:xfrm>
              <a:off x="6307906" y="2128842"/>
              <a:ext cx="1111250" cy="2968625"/>
              <a:chOff x="4165759" y="1967703"/>
              <a:chExt cx="1111250" cy="2968625"/>
            </a:xfrm>
          </p:grpSpPr>
          <p:sp>
            <p:nvSpPr>
              <p:cNvPr id="238" name="Oval 23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9" name="Straight Connector 238"/>
              <p:cNvCxnSpPr>
                <a:stCxn id="23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244" name="Oval 24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Freeform 24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7" name="TextBox 23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19" name="Group 318"/>
          <p:cNvGrpSpPr/>
          <p:nvPr/>
        </p:nvGrpSpPr>
        <p:grpSpPr>
          <a:xfrm>
            <a:off x="3934823" y="5471144"/>
            <a:ext cx="299808" cy="680099"/>
            <a:chOff x="6307906" y="2128842"/>
            <a:chExt cx="1111250" cy="2968625"/>
          </a:xfrm>
        </p:grpSpPr>
        <p:grpSp>
          <p:nvGrpSpPr>
            <p:cNvPr id="320" name="Group 319"/>
            <p:cNvGrpSpPr/>
            <p:nvPr/>
          </p:nvGrpSpPr>
          <p:grpSpPr>
            <a:xfrm>
              <a:off x="6307906" y="2128842"/>
              <a:ext cx="1111250" cy="2968625"/>
              <a:chOff x="4165759" y="1967703"/>
              <a:chExt cx="1111250" cy="2968625"/>
            </a:xfrm>
          </p:grpSpPr>
          <p:sp>
            <p:nvSpPr>
              <p:cNvPr id="322" name="Oval 32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32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28" name="Oval 32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Freeform 32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1" name="TextBox 32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31" name="Group 330"/>
          <p:cNvGrpSpPr/>
          <p:nvPr/>
        </p:nvGrpSpPr>
        <p:grpSpPr>
          <a:xfrm>
            <a:off x="3635015" y="5459953"/>
            <a:ext cx="299808" cy="680099"/>
            <a:chOff x="6307906" y="2128842"/>
            <a:chExt cx="1111250" cy="2968625"/>
          </a:xfrm>
        </p:grpSpPr>
        <p:grpSp>
          <p:nvGrpSpPr>
            <p:cNvPr id="332" name="Group 331"/>
            <p:cNvGrpSpPr/>
            <p:nvPr/>
          </p:nvGrpSpPr>
          <p:grpSpPr>
            <a:xfrm>
              <a:off x="6307906" y="2128842"/>
              <a:ext cx="1111250" cy="2968625"/>
              <a:chOff x="4165759" y="1967703"/>
              <a:chExt cx="1111250" cy="2968625"/>
            </a:xfrm>
          </p:grpSpPr>
          <p:sp>
            <p:nvSpPr>
              <p:cNvPr id="334" name="Oval 33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3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40" name="Oval 33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Freeform 34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3" name="TextBox 33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43" name="Group 342"/>
          <p:cNvGrpSpPr/>
          <p:nvPr/>
        </p:nvGrpSpPr>
        <p:grpSpPr>
          <a:xfrm>
            <a:off x="4243909" y="5462750"/>
            <a:ext cx="299808" cy="680099"/>
            <a:chOff x="6307906" y="2128842"/>
            <a:chExt cx="1111250" cy="2968625"/>
          </a:xfrm>
        </p:grpSpPr>
        <p:grpSp>
          <p:nvGrpSpPr>
            <p:cNvPr id="344" name="Group 343"/>
            <p:cNvGrpSpPr/>
            <p:nvPr/>
          </p:nvGrpSpPr>
          <p:grpSpPr>
            <a:xfrm>
              <a:off x="6307906" y="2128842"/>
              <a:ext cx="1111250" cy="2968625"/>
              <a:chOff x="4165759" y="1967703"/>
              <a:chExt cx="1111250" cy="2968625"/>
            </a:xfrm>
          </p:grpSpPr>
          <p:sp>
            <p:nvSpPr>
              <p:cNvPr id="346" name="Oval 34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4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52" name="Oval 35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Freeform 35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5" name="TextBox 34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55" name="Group 354"/>
          <p:cNvGrpSpPr/>
          <p:nvPr/>
        </p:nvGrpSpPr>
        <p:grpSpPr>
          <a:xfrm>
            <a:off x="4553688" y="5464919"/>
            <a:ext cx="299808" cy="680099"/>
            <a:chOff x="6307906" y="2128842"/>
            <a:chExt cx="1111250" cy="2968625"/>
          </a:xfrm>
        </p:grpSpPr>
        <p:grpSp>
          <p:nvGrpSpPr>
            <p:cNvPr id="356" name="Group 355"/>
            <p:cNvGrpSpPr/>
            <p:nvPr/>
          </p:nvGrpSpPr>
          <p:grpSpPr>
            <a:xfrm>
              <a:off x="6307906" y="2128842"/>
              <a:ext cx="1111250" cy="2968625"/>
              <a:chOff x="4165759" y="1967703"/>
              <a:chExt cx="1111250" cy="2968625"/>
            </a:xfrm>
          </p:grpSpPr>
          <p:sp>
            <p:nvSpPr>
              <p:cNvPr id="358" name="Oval 35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62" name="Straight Connector 36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64" name="Oval 36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Freeform 36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7" name="TextBox 35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67" name="Group 366"/>
          <p:cNvGrpSpPr/>
          <p:nvPr/>
        </p:nvGrpSpPr>
        <p:grpSpPr>
          <a:xfrm>
            <a:off x="4842318" y="5471144"/>
            <a:ext cx="299808" cy="680099"/>
            <a:chOff x="6307906" y="2128842"/>
            <a:chExt cx="1111250" cy="2968625"/>
          </a:xfrm>
        </p:grpSpPr>
        <p:grpSp>
          <p:nvGrpSpPr>
            <p:cNvPr id="368" name="Group 367"/>
            <p:cNvGrpSpPr/>
            <p:nvPr/>
          </p:nvGrpSpPr>
          <p:grpSpPr>
            <a:xfrm>
              <a:off x="6307906" y="2128842"/>
              <a:ext cx="1111250" cy="2968625"/>
              <a:chOff x="4165759" y="1967703"/>
              <a:chExt cx="1111250" cy="2968625"/>
            </a:xfrm>
          </p:grpSpPr>
          <p:sp>
            <p:nvSpPr>
              <p:cNvPr id="370" name="Oval 36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1" name="Straight Connector 370"/>
              <p:cNvCxnSpPr>
                <a:stCxn id="37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76" name="Oval 37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Freeform 37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9" name="TextBox 368"/>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79" name="Group 378"/>
          <p:cNvGrpSpPr/>
          <p:nvPr/>
        </p:nvGrpSpPr>
        <p:grpSpPr>
          <a:xfrm>
            <a:off x="5142126" y="5471144"/>
            <a:ext cx="299808" cy="680099"/>
            <a:chOff x="6307906" y="2128842"/>
            <a:chExt cx="1111250" cy="2968625"/>
          </a:xfrm>
        </p:grpSpPr>
        <p:grpSp>
          <p:nvGrpSpPr>
            <p:cNvPr id="380" name="Group 379"/>
            <p:cNvGrpSpPr/>
            <p:nvPr/>
          </p:nvGrpSpPr>
          <p:grpSpPr>
            <a:xfrm>
              <a:off x="6307906" y="2128842"/>
              <a:ext cx="1111250" cy="2968625"/>
              <a:chOff x="4165759" y="1967703"/>
              <a:chExt cx="1111250" cy="2968625"/>
            </a:xfrm>
          </p:grpSpPr>
          <p:sp>
            <p:nvSpPr>
              <p:cNvPr id="382" name="Oval 38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3" name="Straight Connector 382"/>
              <p:cNvCxnSpPr>
                <a:stCxn id="38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388" name="Oval 38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Freeform 38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1" name="TextBox 38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391" name="Group 390"/>
          <p:cNvGrpSpPr/>
          <p:nvPr/>
        </p:nvGrpSpPr>
        <p:grpSpPr>
          <a:xfrm>
            <a:off x="2118467" y="5471493"/>
            <a:ext cx="299808" cy="680099"/>
            <a:chOff x="6307906" y="2128842"/>
            <a:chExt cx="1111250" cy="2968625"/>
          </a:xfrm>
        </p:grpSpPr>
        <p:grpSp>
          <p:nvGrpSpPr>
            <p:cNvPr id="392" name="Group 391"/>
            <p:cNvGrpSpPr/>
            <p:nvPr/>
          </p:nvGrpSpPr>
          <p:grpSpPr>
            <a:xfrm>
              <a:off x="6307906" y="2128842"/>
              <a:ext cx="1111250" cy="2968625"/>
              <a:chOff x="4165759" y="1967703"/>
              <a:chExt cx="1111250" cy="2968625"/>
            </a:xfrm>
          </p:grpSpPr>
          <p:sp>
            <p:nvSpPr>
              <p:cNvPr id="394" name="Oval 39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5" name="Straight Connector 394"/>
              <p:cNvCxnSpPr>
                <a:stCxn id="39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00" name="Oval 39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Freeform 40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3" name="TextBox 39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03" name="Group 402"/>
          <p:cNvGrpSpPr/>
          <p:nvPr/>
        </p:nvGrpSpPr>
        <p:grpSpPr>
          <a:xfrm>
            <a:off x="1818659" y="5460302"/>
            <a:ext cx="299808" cy="680099"/>
            <a:chOff x="6307906" y="2128842"/>
            <a:chExt cx="1111250" cy="2968625"/>
          </a:xfrm>
        </p:grpSpPr>
        <p:grpSp>
          <p:nvGrpSpPr>
            <p:cNvPr id="404" name="Group 403"/>
            <p:cNvGrpSpPr/>
            <p:nvPr/>
          </p:nvGrpSpPr>
          <p:grpSpPr>
            <a:xfrm>
              <a:off x="6307906" y="2128842"/>
              <a:ext cx="1111250" cy="2968625"/>
              <a:chOff x="4165759" y="1967703"/>
              <a:chExt cx="1111250" cy="2968625"/>
            </a:xfrm>
          </p:grpSpPr>
          <p:sp>
            <p:nvSpPr>
              <p:cNvPr id="406" name="Oval 40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7" name="Straight Connector 406"/>
              <p:cNvCxnSpPr>
                <a:stCxn id="40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12" name="Oval 41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Freeform 41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5" name="TextBox 40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15" name="Group 414"/>
          <p:cNvGrpSpPr/>
          <p:nvPr/>
        </p:nvGrpSpPr>
        <p:grpSpPr>
          <a:xfrm>
            <a:off x="2427553" y="5463099"/>
            <a:ext cx="299808" cy="680099"/>
            <a:chOff x="6307906" y="2128842"/>
            <a:chExt cx="1111250" cy="2968625"/>
          </a:xfrm>
        </p:grpSpPr>
        <p:grpSp>
          <p:nvGrpSpPr>
            <p:cNvPr id="416" name="Group 415"/>
            <p:cNvGrpSpPr/>
            <p:nvPr/>
          </p:nvGrpSpPr>
          <p:grpSpPr>
            <a:xfrm>
              <a:off x="6307906" y="2128842"/>
              <a:ext cx="1111250" cy="2968625"/>
              <a:chOff x="4165759" y="1967703"/>
              <a:chExt cx="1111250" cy="2968625"/>
            </a:xfrm>
          </p:grpSpPr>
          <p:sp>
            <p:nvSpPr>
              <p:cNvPr id="418" name="Oval 41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9" name="Straight Connector 418"/>
              <p:cNvCxnSpPr>
                <a:stCxn id="41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20" name="Straight Connector 41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21" name="Straight Connector 42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24" name="Oval 42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Freeform 42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7" name="TextBox 41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27" name="Group 426"/>
          <p:cNvGrpSpPr/>
          <p:nvPr/>
        </p:nvGrpSpPr>
        <p:grpSpPr>
          <a:xfrm>
            <a:off x="2737332" y="5465268"/>
            <a:ext cx="299808" cy="680099"/>
            <a:chOff x="6307906" y="2128842"/>
            <a:chExt cx="1111250" cy="2968625"/>
          </a:xfrm>
        </p:grpSpPr>
        <p:grpSp>
          <p:nvGrpSpPr>
            <p:cNvPr id="428" name="Group 427"/>
            <p:cNvGrpSpPr/>
            <p:nvPr/>
          </p:nvGrpSpPr>
          <p:grpSpPr>
            <a:xfrm>
              <a:off x="6307906" y="2128842"/>
              <a:ext cx="1111250" cy="2968625"/>
              <a:chOff x="4165759" y="1967703"/>
              <a:chExt cx="1111250" cy="2968625"/>
            </a:xfrm>
          </p:grpSpPr>
          <p:sp>
            <p:nvSpPr>
              <p:cNvPr id="430" name="Oval 42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1" name="Straight Connector 430"/>
              <p:cNvCxnSpPr>
                <a:stCxn id="43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34" name="Straight Connector 43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35" name="Straight Connector 43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36" name="Oval 43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Freeform 43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9" name="TextBox 428"/>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39" name="Group 438"/>
          <p:cNvGrpSpPr/>
          <p:nvPr/>
        </p:nvGrpSpPr>
        <p:grpSpPr>
          <a:xfrm>
            <a:off x="3025962" y="5471493"/>
            <a:ext cx="299808" cy="680099"/>
            <a:chOff x="6307906" y="2128842"/>
            <a:chExt cx="1111250" cy="2968625"/>
          </a:xfrm>
        </p:grpSpPr>
        <p:grpSp>
          <p:nvGrpSpPr>
            <p:cNvPr id="440" name="Group 439"/>
            <p:cNvGrpSpPr/>
            <p:nvPr/>
          </p:nvGrpSpPr>
          <p:grpSpPr>
            <a:xfrm>
              <a:off x="6307906" y="2128842"/>
              <a:ext cx="1111250" cy="2968625"/>
              <a:chOff x="4165759" y="1967703"/>
              <a:chExt cx="1111250" cy="2968625"/>
            </a:xfrm>
          </p:grpSpPr>
          <p:sp>
            <p:nvSpPr>
              <p:cNvPr id="442" name="Oval 44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3" name="Straight Connector 442"/>
              <p:cNvCxnSpPr>
                <a:stCxn id="44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48" name="Oval 44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Freeform 44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1" name="TextBox 44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51" name="Group 450"/>
          <p:cNvGrpSpPr/>
          <p:nvPr/>
        </p:nvGrpSpPr>
        <p:grpSpPr>
          <a:xfrm>
            <a:off x="3325770" y="5471493"/>
            <a:ext cx="299808" cy="680099"/>
            <a:chOff x="6307906" y="2128842"/>
            <a:chExt cx="1111250" cy="2968625"/>
          </a:xfrm>
        </p:grpSpPr>
        <p:grpSp>
          <p:nvGrpSpPr>
            <p:cNvPr id="452" name="Group 451"/>
            <p:cNvGrpSpPr/>
            <p:nvPr/>
          </p:nvGrpSpPr>
          <p:grpSpPr>
            <a:xfrm>
              <a:off x="6307906" y="2128842"/>
              <a:ext cx="1111250" cy="2968625"/>
              <a:chOff x="4165759" y="1967703"/>
              <a:chExt cx="1111250" cy="2968625"/>
            </a:xfrm>
          </p:grpSpPr>
          <p:sp>
            <p:nvSpPr>
              <p:cNvPr id="454" name="Oval 45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5" name="Straight Connector 454"/>
              <p:cNvCxnSpPr>
                <a:stCxn id="45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60" name="Oval 45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Freeform 46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3" name="TextBox 45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63" name="Group 462"/>
          <p:cNvGrpSpPr/>
          <p:nvPr/>
        </p:nvGrpSpPr>
        <p:grpSpPr>
          <a:xfrm>
            <a:off x="339891" y="5471982"/>
            <a:ext cx="299808" cy="680099"/>
            <a:chOff x="6307906" y="2128842"/>
            <a:chExt cx="1111250" cy="2968625"/>
          </a:xfrm>
        </p:grpSpPr>
        <p:grpSp>
          <p:nvGrpSpPr>
            <p:cNvPr id="464" name="Group 463"/>
            <p:cNvGrpSpPr/>
            <p:nvPr/>
          </p:nvGrpSpPr>
          <p:grpSpPr>
            <a:xfrm>
              <a:off x="6307906" y="2128842"/>
              <a:ext cx="1111250" cy="2968625"/>
              <a:chOff x="4165759" y="1967703"/>
              <a:chExt cx="1111250" cy="2968625"/>
            </a:xfrm>
          </p:grpSpPr>
          <p:sp>
            <p:nvSpPr>
              <p:cNvPr id="466" name="Oval 46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7" name="Straight Connector 466"/>
              <p:cNvCxnSpPr>
                <a:stCxn id="46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72" name="Oval 47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Freeform 47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5" name="TextBox 46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75" name="Group 474"/>
          <p:cNvGrpSpPr/>
          <p:nvPr/>
        </p:nvGrpSpPr>
        <p:grpSpPr>
          <a:xfrm>
            <a:off x="40083" y="5460791"/>
            <a:ext cx="299808" cy="680099"/>
            <a:chOff x="6307906" y="2128842"/>
            <a:chExt cx="1111250" cy="2968625"/>
          </a:xfrm>
        </p:grpSpPr>
        <p:grpSp>
          <p:nvGrpSpPr>
            <p:cNvPr id="476" name="Group 475"/>
            <p:cNvGrpSpPr/>
            <p:nvPr/>
          </p:nvGrpSpPr>
          <p:grpSpPr>
            <a:xfrm>
              <a:off x="6307906" y="2128842"/>
              <a:ext cx="1111250" cy="2968625"/>
              <a:chOff x="4165759" y="1967703"/>
              <a:chExt cx="1111250" cy="2968625"/>
            </a:xfrm>
          </p:grpSpPr>
          <p:sp>
            <p:nvSpPr>
              <p:cNvPr id="478" name="Oval 477"/>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9" name="Straight Connector 478"/>
              <p:cNvCxnSpPr>
                <a:stCxn id="478"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80" name="Straight Connector 479"/>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82" name="Straight Connector 481"/>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83" name="Straight Connector 482"/>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84" name="Oval 483"/>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Freeform 485"/>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7" name="TextBox 476"/>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87" name="Group 486"/>
          <p:cNvGrpSpPr/>
          <p:nvPr/>
        </p:nvGrpSpPr>
        <p:grpSpPr>
          <a:xfrm>
            <a:off x="648977" y="5463588"/>
            <a:ext cx="299808" cy="680099"/>
            <a:chOff x="6307906" y="2128842"/>
            <a:chExt cx="1111250" cy="2968625"/>
          </a:xfrm>
        </p:grpSpPr>
        <p:grpSp>
          <p:nvGrpSpPr>
            <p:cNvPr id="488" name="Group 487"/>
            <p:cNvGrpSpPr/>
            <p:nvPr/>
          </p:nvGrpSpPr>
          <p:grpSpPr>
            <a:xfrm>
              <a:off x="6307906" y="2128842"/>
              <a:ext cx="1111250" cy="2968625"/>
              <a:chOff x="4165759" y="1967703"/>
              <a:chExt cx="1111250" cy="2968625"/>
            </a:xfrm>
          </p:grpSpPr>
          <p:sp>
            <p:nvSpPr>
              <p:cNvPr id="490" name="Oval 489"/>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1" name="Straight Connector 490"/>
              <p:cNvCxnSpPr>
                <a:stCxn id="490"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92" name="Straight Connector 491"/>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93" name="Straight Connector 492"/>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4" name="Straight Connector 493"/>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496" name="Oval 495"/>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Freeform 497"/>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9" name="TextBox 488"/>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499" name="Group 498"/>
          <p:cNvGrpSpPr/>
          <p:nvPr/>
        </p:nvGrpSpPr>
        <p:grpSpPr>
          <a:xfrm>
            <a:off x="958756" y="5465757"/>
            <a:ext cx="299808" cy="680099"/>
            <a:chOff x="6307906" y="2128842"/>
            <a:chExt cx="1111250" cy="2968625"/>
          </a:xfrm>
        </p:grpSpPr>
        <p:grpSp>
          <p:nvGrpSpPr>
            <p:cNvPr id="500" name="Group 499"/>
            <p:cNvGrpSpPr/>
            <p:nvPr/>
          </p:nvGrpSpPr>
          <p:grpSpPr>
            <a:xfrm>
              <a:off x="6307906" y="2128842"/>
              <a:ext cx="1111250" cy="2968625"/>
              <a:chOff x="4165759" y="1967703"/>
              <a:chExt cx="1111250" cy="2968625"/>
            </a:xfrm>
          </p:grpSpPr>
          <p:sp>
            <p:nvSpPr>
              <p:cNvPr id="502" name="Oval 501"/>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3" name="Straight Connector 502"/>
              <p:cNvCxnSpPr>
                <a:stCxn id="502"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508" name="Oval 507"/>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Freeform 509"/>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01" name="TextBox 500"/>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511" name="Group 510"/>
          <p:cNvGrpSpPr/>
          <p:nvPr/>
        </p:nvGrpSpPr>
        <p:grpSpPr>
          <a:xfrm>
            <a:off x="1247386" y="5471982"/>
            <a:ext cx="299808" cy="680099"/>
            <a:chOff x="6307906" y="2128842"/>
            <a:chExt cx="1111250" cy="2968625"/>
          </a:xfrm>
        </p:grpSpPr>
        <p:grpSp>
          <p:nvGrpSpPr>
            <p:cNvPr id="512" name="Group 511"/>
            <p:cNvGrpSpPr/>
            <p:nvPr/>
          </p:nvGrpSpPr>
          <p:grpSpPr>
            <a:xfrm>
              <a:off x="6307906" y="2128842"/>
              <a:ext cx="1111250" cy="2968625"/>
              <a:chOff x="4165759" y="1967703"/>
              <a:chExt cx="1111250" cy="2968625"/>
            </a:xfrm>
          </p:grpSpPr>
          <p:sp>
            <p:nvSpPr>
              <p:cNvPr id="514" name="Oval 513"/>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5" name="Straight Connector 514"/>
              <p:cNvCxnSpPr>
                <a:stCxn id="514"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16" name="Straight Connector 515"/>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17" name="Straight Connector 516"/>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8" name="Straight Connector 517"/>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520" name="Oval 519"/>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Freeform 521"/>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3" name="TextBox 512"/>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grpSp>
        <p:nvGrpSpPr>
          <p:cNvPr id="523" name="Group 522"/>
          <p:cNvGrpSpPr/>
          <p:nvPr/>
        </p:nvGrpSpPr>
        <p:grpSpPr>
          <a:xfrm>
            <a:off x="1547194" y="5471982"/>
            <a:ext cx="299808" cy="680099"/>
            <a:chOff x="6307906" y="2128842"/>
            <a:chExt cx="1111250" cy="2968625"/>
          </a:xfrm>
        </p:grpSpPr>
        <p:grpSp>
          <p:nvGrpSpPr>
            <p:cNvPr id="524" name="Group 523"/>
            <p:cNvGrpSpPr/>
            <p:nvPr/>
          </p:nvGrpSpPr>
          <p:grpSpPr>
            <a:xfrm>
              <a:off x="6307906" y="2128842"/>
              <a:ext cx="1111250" cy="2968625"/>
              <a:chOff x="4165759" y="1967703"/>
              <a:chExt cx="1111250" cy="2968625"/>
            </a:xfrm>
          </p:grpSpPr>
          <p:sp>
            <p:nvSpPr>
              <p:cNvPr id="526" name="Oval 525"/>
              <p:cNvSpPr/>
              <p:nvPr/>
            </p:nvSpPr>
            <p:spPr>
              <a:xfrm>
                <a:off x="4165759" y="1967703"/>
                <a:ext cx="1111250" cy="1095375"/>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7" name="Straight Connector 526"/>
              <p:cNvCxnSpPr>
                <a:stCxn id="526" idx="4"/>
              </p:cNvCxnSpPr>
              <p:nvPr/>
            </p:nvCxnSpPr>
            <p:spPr>
              <a:xfrm>
                <a:off x="4721384" y="3063078"/>
                <a:ext cx="15875" cy="1222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flipH="1">
                <a:off x="4721384" y="3301203"/>
                <a:ext cx="365125" cy="4603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a:off x="4292759" y="3301203"/>
                <a:ext cx="428625" cy="460375"/>
              </a:xfrm>
              <a:prstGeom prst="line">
                <a:avLst/>
              </a:prstGeom>
              <a:ln w="76200" cmpd="sng">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30" name="Straight Connector 529"/>
              <p:cNvCxnSpPr/>
              <p:nvPr/>
            </p:nvCxnSpPr>
            <p:spPr>
              <a:xfrm flipH="1">
                <a:off x="4292759" y="4285453"/>
                <a:ext cx="444501"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a:off x="4737259" y="4285453"/>
                <a:ext cx="539750" cy="650875"/>
              </a:xfrm>
              <a:prstGeom prst="line">
                <a:avLst/>
              </a:prstGeom>
              <a:ln w="7620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532" name="Oval 531"/>
              <p:cNvSpPr/>
              <p:nvPr/>
            </p:nvSpPr>
            <p:spPr>
              <a:xfrm>
                <a:off x="4419759"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4831450" y="231695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Freeform 533"/>
              <p:cNvSpPr/>
              <p:nvPr/>
            </p:nvSpPr>
            <p:spPr>
              <a:xfrm>
                <a:off x="4465567" y="267113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5" name="TextBox 524"/>
            <p:cNvSpPr txBox="1"/>
            <p:nvPr/>
          </p:nvSpPr>
          <p:spPr>
            <a:xfrm>
              <a:off x="6546897" y="3738051"/>
              <a:ext cx="615264" cy="369332"/>
            </a:xfrm>
            <a:prstGeom prst="rect">
              <a:avLst/>
            </a:prstGeom>
            <a:solidFill>
              <a:schemeClr val="tx2"/>
            </a:solidFill>
          </p:spPr>
          <p:txBody>
            <a:bodyPr wrap="square" rtlCol="0">
              <a:spAutoFit/>
            </a:bodyPr>
            <a:lstStyle/>
            <a:p>
              <a:pPr algn="ctr"/>
              <a:endParaRPr lang="en-US" dirty="0">
                <a:solidFill>
                  <a:schemeClr val="bg1"/>
                </a:solidFill>
                <a:latin typeface="Century Gothic"/>
                <a:cs typeface="Century Gothic"/>
              </a:endParaRPr>
            </a:p>
          </p:txBody>
        </p:sp>
      </p:grpSp>
      <p:sp>
        <p:nvSpPr>
          <p:cNvPr id="535" name="Right Brace 534"/>
          <p:cNvSpPr/>
          <p:nvPr/>
        </p:nvSpPr>
        <p:spPr>
          <a:xfrm rot="16200000">
            <a:off x="4349355" y="680279"/>
            <a:ext cx="484271" cy="9034287"/>
          </a:xfrm>
          <a:prstGeom prst="rightBrace">
            <a:avLst>
              <a:gd name="adj1" fmla="val 8333"/>
              <a:gd name="adj2" fmla="val 6091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6" name="TextBox 535"/>
          <p:cNvSpPr txBox="1"/>
          <p:nvPr/>
        </p:nvSpPr>
        <p:spPr>
          <a:xfrm>
            <a:off x="147159" y="2065285"/>
            <a:ext cx="3127216" cy="2508379"/>
          </a:xfrm>
          <a:prstGeom prst="rect">
            <a:avLst/>
          </a:prstGeom>
          <a:noFill/>
        </p:spPr>
        <p:txBody>
          <a:bodyPr wrap="square" rtlCol="0">
            <a:spAutoFit/>
          </a:bodyPr>
          <a:lstStyle/>
          <a:p>
            <a:r>
              <a:rPr lang="en-US" sz="4500" dirty="0" smtClean="0">
                <a:solidFill>
                  <a:schemeClr val="tx2">
                    <a:lumMod val="50000"/>
                  </a:schemeClr>
                </a:solidFill>
                <a:latin typeface="Verdana"/>
                <a:cs typeface="Verdana"/>
              </a:rPr>
              <a:t>District:</a:t>
            </a:r>
          </a:p>
          <a:p>
            <a:r>
              <a:rPr lang="en-US" sz="1600" dirty="0" smtClean="0">
                <a:solidFill>
                  <a:schemeClr val="tx2"/>
                </a:solidFill>
                <a:latin typeface="Verdana"/>
                <a:cs typeface="Verdana"/>
              </a:rPr>
              <a:t> </a:t>
            </a:r>
          </a:p>
          <a:p>
            <a:pPr marL="285750" indent="-285750">
              <a:buBlip>
                <a:blip r:embed="rId3"/>
              </a:buBlip>
            </a:pPr>
            <a:r>
              <a:rPr lang="en-US" sz="1600" dirty="0" smtClean="0">
                <a:solidFill>
                  <a:schemeClr val="tx2"/>
                </a:solidFill>
                <a:latin typeface="Verdana"/>
                <a:cs typeface="Verdana"/>
              </a:rPr>
              <a:t> Consists of all zones.</a:t>
            </a:r>
          </a:p>
          <a:p>
            <a:pPr marL="285750" indent="-285750">
              <a:buBlip>
                <a:blip r:embed="rId3"/>
              </a:buBlip>
            </a:pPr>
            <a:r>
              <a:rPr lang="en-US" sz="1600" dirty="0" smtClean="0">
                <a:solidFill>
                  <a:schemeClr val="tx2"/>
                </a:solidFill>
                <a:latin typeface="Verdana"/>
                <a:cs typeface="Verdana"/>
              </a:rPr>
              <a:t> Assisted and lead by Executive Board and, ultimately, by the Governor.</a:t>
            </a:r>
          </a:p>
          <a:p>
            <a:endParaRPr lang="en-US" sz="1600" dirty="0" smtClean="0">
              <a:solidFill>
                <a:schemeClr val="tx2"/>
              </a:solidFill>
              <a:latin typeface="Century Gothic"/>
              <a:cs typeface="Century Gothic"/>
            </a:endParaRPr>
          </a:p>
        </p:txBody>
      </p:sp>
      <p:grpSp>
        <p:nvGrpSpPr>
          <p:cNvPr id="537" name="Group 536"/>
          <p:cNvGrpSpPr/>
          <p:nvPr/>
        </p:nvGrpSpPr>
        <p:grpSpPr>
          <a:xfrm>
            <a:off x="5090730" y="1943197"/>
            <a:ext cx="759041" cy="1182480"/>
            <a:chOff x="3845745" y="1674016"/>
            <a:chExt cx="1919889" cy="3128272"/>
          </a:xfrm>
        </p:grpSpPr>
        <p:sp>
          <p:nvSpPr>
            <p:cNvPr id="538" name="Freeform 537"/>
            <p:cNvSpPr/>
            <p:nvPr/>
          </p:nvSpPr>
          <p:spPr>
            <a:xfrm flipH="1">
              <a:off x="4763434" y="1674016"/>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Freeform 538"/>
            <p:cNvSpPr/>
            <p:nvPr/>
          </p:nvSpPr>
          <p:spPr>
            <a:xfrm>
              <a:off x="3845745" y="1674016"/>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4256821" y="1833663"/>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40" idx="4"/>
            </p:cNvCxnSpPr>
            <p:nvPr/>
          </p:nvCxnSpPr>
          <p:spPr>
            <a:xfrm>
              <a:off x="4812446" y="2929038"/>
              <a:ext cx="15875" cy="1222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flipH="1">
              <a:off x="4812446" y="3167163"/>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383821" y="3167163"/>
              <a:ext cx="4286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44" name="Straight Connector 543"/>
            <p:cNvCxnSpPr/>
            <p:nvPr/>
          </p:nvCxnSpPr>
          <p:spPr>
            <a:xfrm flipH="1">
              <a:off x="4383821" y="4151413"/>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45" name="Straight Connector 544"/>
            <p:cNvCxnSpPr/>
            <p:nvPr/>
          </p:nvCxnSpPr>
          <p:spPr>
            <a:xfrm>
              <a:off x="4828321" y="4151413"/>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546" name="Oval 545"/>
            <p:cNvSpPr/>
            <p:nvPr/>
          </p:nvSpPr>
          <p:spPr>
            <a:xfrm>
              <a:off x="4510821"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4922512"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Freeform 547"/>
            <p:cNvSpPr/>
            <p:nvPr/>
          </p:nvSpPr>
          <p:spPr>
            <a:xfrm>
              <a:off x="4556629" y="253709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9" name="Group 548"/>
          <p:cNvGrpSpPr/>
          <p:nvPr/>
        </p:nvGrpSpPr>
        <p:grpSpPr>
          <a:xfrm>
            <a:off x="3562299" y="3827859"/>
            <a:ext cx="422140" cy="927750"/>
            <a:chOff x="6732179" y="2063402"/>
            <a:chExt cx="1111250" cy="2968625"/>
          </a:xfrm>
        </p:grpSpPr>
        <p:sp>
          <p:nvSpPr>
            <p:cNvPr id="550" name="Oval 549"/>
            <p:cNvSpPr/>
            <p:nvPr/>
          </p:nvSpPr>
          <p:spPr>
            <a:xfrm>
              <a:off x="6732179" y="2063402"/>
              <a:ext cx="1111250" cy="1095375"/>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1" name="Straight Connector 550"/>
            <p:cNvCxnSpPr>
              <a:stCxn id="550" idx="4"/>
            </p:cNvCxnSpPr>
            <p:nvPr/>
          </p:nvCxnSpPr>
          <p:spPr>
            <a:xfrm>
              <a:off x="7287804" y="3158777"/>
              <a:ext cx="15875" cy="1222375"/>
            </a:xfrm>
            <a:prstGeom prst="line">
              <a:avLst/>
            </a:prstGeom>
            <a:ln w="762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2" name="Straight Connector 551"/>
            <p:cNvCxnSpPr/>
            <p:nvPr/>
          </p:nvCxnSpPr>
          <p:spPr>
            <a:xfrm flipH="1">
              <a:off x="7287804" y="3396902"/>
              <a:ext cx="3651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p:nvCxnSpPr>
          <p:spPr>
            <a:xfrm>
              <a:off x="6859179" y="3396902"/>
              <a:ext cx="4286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54" name="Straight Connector 553"/>
            <p:cNvCxnSpPr/>
            <p:nvPr/>
          </p:nvCxnSpPr>
          <p:spPr>
            <a:xfrm flipH="1">
              <a:off x="6859179" y="4381152"/>
              <a:ext cx="444501"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p:nvCxnSpPr>
          <p:spPr>
            <a:xfrm>
              <a:off x="7303679" y="4381152"/>
              <a:ext cx="539750"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sp>
          <p:nvSpPr>
            <p:cNvPr id="556" name="Oval 555"/>
            <p:cNvSpPr/>
            <p:nvPr/>
          </p:nvSpPr>
          <p:spPr>
            <a:xfrm>
              <a:off x="6986179"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397870"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Freeform 557"/>
            <p:cNvSpPr/>
            <p:nvPr/>
          </p:nvSpPr>
          <p:spPr>
            <a:xfrm>
              <a:off x="7031987" y="2766835"/>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9" name="Group 558"/>
          <p:cNvGrpSpPr/>
          <p:nvPr/>
        </p:nvGrpSpPr>
        <p:grpSpPr>
          <a:xfrm>
            <a:off x="5086153" y="3710292"/>
            <a:ext cx="642994" cy="930072"/>
            <a:chOff x="6229238" y="2484907"/>
            <a:chExt cx="1919889" cy="3128272"/>
          </a:xfrm>
        </p:grpSpPr>
        <p:sp>
          <p:nvSpPr>
            <p:cNvPr id="560" name="Freeform 559"/>
            <p:cNvSpPr/>
            <p:nvPr/>
          </p:nvSpPr>
          <p:spPr>
            <a:xfrm flipH="1">
              <a:off x="7146927" y="2484907"/>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953735"/>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Freeform 560"/>
            <p:cNvSpPr/>
            <p:nvPr/>
          </p:nvSpPr>
          <p:spPr>
            <a:xfrm>
              <a:off x="6229238" y="2484907"/>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953735"/>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6640314" y="2644554"/>
              <a:ext cx="1111250" cy="1095375"/>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3" name="Straight Connector 562"/>
            <p:cNvCxnSpPr>
              <a:stCxn id="562" idx="4"/>
            </p:cNvCxnSpPr>
            <p:nvPr/>
          </p:nvCxnSpPr>
          <p:spPr>
            <a:xfrm>
              <a:off x="7195939" y="3739929"/>
              <a:ext cx="15875" cy="1222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flipH="1">
              <a:off x="7195939" y="3978054"/>
              <a:ext cx="3651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a:off x="6767314" y="3978054"/>
              <a:ext cx="4286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flipH="1">
              <a:off x="6767314" y="4962304"/>
              <a:ext cx="444501"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67" name="Straight Connector 566"/>
            <p:cNvCxnSpPr/>
            <p:nvPr/>
          </p:nvCxnSpPr>
          <p:spPr>
            <a:xfrm>
              <a:off x="7211814" y="4962304"/>
              <a:ext cx="539750"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sp>
          <p:nvSpPr>
            <p:cNvPr id="568" name="Oval 567"/>
            <p:cNvSpPr/>
            <p:nvPr/>
          </p:nvSpPr>
          <p:spPr>
            <a:xfrm>
              <a:off x="6894314" y="2993804"/>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7306005" y="2993804"/>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Freeform 569"/>
            <p:cNvSpPr/>
            <p:nvPr/>
          </p:nvSpPr>
          <p:spPr>
            <a:xfrm>
              <a:off x="6940122" y="3347987"/>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3159676" y="4739134"/>
            <a:ext cx="1280114" cy="323165"/>
          </a:xfrm>
          <a:prstGeom prst="rect">
            <a:avLst/>
          </a:prstGeom>
          <a:noFill/>
        </p:spPr>
        <p:txBody>
          <a:bodyPr wrap="square" rtlCol="0">
            <a:spAutoFit/>
          </a:bodyPr>
          <a:lstStyle/>
          <a:p>
            <a:r>
              <a:rPr lang="en-US" sz="1500" dirty="0" smtClean="0">
                <a:solidFill>
                  <a:schemeClr val="tx2"/>
                </a:solidFill>
                <a:latin typeface="Century Gothic"/>
                <a:cs typeface="Century Gothic"/>
              </a:rPr>
              <a:t>Webmaster</a:t>
            </a:r>
            <a:endParaRPr lang="en-US" sz="1500" dirty="0">
              <a:solidFill>
                <a:schemeClr val="tx2"/>
              </a:solidFill>
              <a:latin typeface="Century Gothic"/>
              <a:cs typeface="Century Gothic"/>
            </a:endParaRPr>
          </a:p>
        </p:txBody>
      </p:sp>
      <p:sp>
        <p:nvSpPr>
          <p:cNvPr id="593" name="TextBox 592"/>
          <p:cNvSpPr txBox="1"/>
          <p:nvPr/>
        </p:nvSpPr>
        <p:spPr>
          <a:xfrm>
            <a:off x="4753798" y="4683656"/>
            <a:ext cx="1280114" cy="323165"/>
          </a:xfrm>
          <a:prstGeom prst="rect">
            <a:avLst/>
          </a:prstGeom>
          <a:noFill/>
        </p:spPr>
        <p:txBody>
          <a:bodyPr wrap="square" rtlCol="0">
            <a:spAutoFit/>
          </a:bodyPr>
          <a:lstStyle/>
          <a:p>
            <a:pPr algn="ctr"/>
            <a:r>
              <a:rPr lang="en-US" sz="1500" dirty="0" smtClean="0">
                <a:solidFill>
                  <a:schemeClr val="tx2"/>
                </a:solidFill>
                <a:latin typeface="Century Gothic"/>
                <a:cs typeface="Century Gothic"/>
              </a:rPr>
              <a:t>Secretary</a:t>
            </a:r>
            <a:endParaRPr lang="en-US" sz="1500" dirty="0">
              <a:solidFill>
                <a:schemeClr val="tx2"/>
              </a:solidFill>
              <a:latin typeface="Century Gothic"/>
              <a:cs typeface="Century Gothic"/>
            </a:endParaRPr>
          </a:p>
        </p:txBody>
      </p:sp>
      <p:sp>
        <p:nvSpPr>
          <p:cNvPr id="594" name="TextBox 593"/>
          <p:cNvSpPr txBox="1"/>
          <p:nvPr/>
        </p:nvSpPr>
        <p:spPr>
          <a:xfrm>
            <a:off x="5622487" y="4452958"/>
            <a:ext cx="1280114" cy="323165"/>
          </a:xfrm>
          <a:prstGeom prst="rect">
            <a:avLst/>
          </a:prstGeom>
          <a:noFill/>
        </p:spPr>
        <p:txBody>
          <a:bodyPr wrap="square" rtlCol="0">
            <a:spAutoFit/>
          </a:bodyPr>
          <a:lstStyle/>
          <a:p>
            <a:pPr algn="ctr"/>
            <a:r>
              <a:rPr lang="en-US" sz="1500" dirty="0" smtClean="0">
                <a:solidFill>
                  <a:schemeClr val="tx2"/>
                </a:solidFill>
                <a:latin typeface="Century Gothic"/>
                <a:cs typeface="Century Gothic"/>
              </a:rPr>
              <a:t>Treasurer</a:t>
            </a:r>
            <a:endParaRPr lang="en-US" sz="1500" dirty="0">
              <a:solidFill>
                <a:schemeClr val="tx2"/>
              </a:solidFill>
              <a:latin typeface="Century Gothic"/>
              <a:cs typeface="Century Gothic"/>
            </a:endParaRPr>
          </a:p>
        </p:txBody>
      </p:sp>
      <p:sp>
        <p:nvSpPr>
          <p:cNvPr id="595" name="TextBox 594"/>
          <p:cNvSpPr txBox="1"/>
          <p:nvPr/>
        </p:nvSpPr>
        <p:spPr>
          <a:xfrm>
            <a:off x="3980553" y="4522073"/>
            <a:ext cx="1280114" cy="323165"/>
          </a:xfrm>
          <a:prstGeom prst="rect">
            <a:avLst/>
          </a:prstGeom>
          <a:noFill/>
        </p:spPr>
        <p:txBody>
          <a:bodyPr wrap="square" rtlCol="0">
            <a:spAutoFit/>
          </a:bodyPr>
          <a:lstStyle/>
          <a:p>
            <a:pPr algn="ctr"/>
            <a:r>
              <a:rPr lang="en-US" sz="1500" dirty="0" smtClean="0">
                <a:solidFill>
                  <a:schemeClr val="tx2"/>
                </a:solidFill>
                <a:latin typeface="Century Gothic"/>
                <a:cs typeface="Century Gothic"/>
              </a:rPr>
              <a:t>Editor</a:t>
            </a:r>
            <a:endParaRPr lang="en-US" sz="1500" dirty="0">
              <a:solidFill>
                <a:schemeClr val="tx2"/>
              </a:solidFill>
              <a:latin typeface="Century Gothic"/>
              <a:cs typeface="Century Gothic"/>
            </a:endParaRPr>
          </a:p>
        </p:txBody>
      </p:sp>
      <p:sp>
        <p:nvSpPr>
          <p:cNvPr id="7" name="TextBox 6"/>
          <p:cNvSpPr txBox="1"/>
          <p:nvPr/>
        </p:nvSpPr>
        <p:spPr>
          <a:xfrm>
            <a:off x="4792783" y="3065589"/>
            <a:ext cx="1395267" cy="369332"/>
          </a:xfrm>
          <a:prstGeom prst="rect">
            <a:avLst/>
          </a:prstGeom>
          <a:noFill/>
        </p:spPr>
        <p:txBody>
          <a:bodyPr wrap="square" rtlCol="0">
            <a:spAutoFit/>
          </a:bodyPr>
          <a:lstStyle/>
          <a:p>
            <a:pPr algn="ctr"/>
            <a:r>
              <a:rPr lang="en-US" dirty="0" smtClean="0">
                <a:solidFill>
                  <a:srgbClr val="1F497D"/>
                </a:solidFill>
                <a:latin typeface="Century Gothic"/>
                <a:cs typeface="Century Gothic"/>
              </a:rPr>
              <a:t>Governor</a:t>
            </a:r>
            <a:endParaRPr lang="en-US" dirty="0">
              <a:solidFill>
                <a:srgbClr val="1F497D"/>
              </a:solidFill>
              <a:latin typeface="Century Gothic"/>
              <a:cs typeface="Century Gothic"/>
            </a:endParaRPr>
          </a:p>
        </p:txBody>
      </p:sp>
      <p:sp>
        <p:nvSpPr>
          <p:cNvPr id="8" name="Left Brace 7"/>
          <p:cNvSpPr/>
          <p:nvPr/>
        </p:nvSpPr>
        <p:spPr>
          <a:xfrm flipH="1">
            <a:off x="7541228" y="2067500"/>
            <a:ext cx="534948" cy="2887787"/>
          </a:xfrm>
          <a:prstGeom prst="leftBrace">
            <a:avLst>
              <a:gd name="adj1" fmla="val 63227"/>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962795" y="3616881"/>
            <a:ext cx="1189363" cy="553998"/>
          </a:xfrm>
          <a:prstGeom prst="rect">
            <a:avLst/>
          </a:prstGeom>
          <a:noFill/>
        </p:spPr>
        <p:txBody>
          <a:bodyPr wrap="square" rtlCol="0">
            <a:spAutoFit/>
          </a:bodyPr>
          <a:lstStyle/>
          <a:p>
            <a:pPr algn="ctr"/>
            <a:r>
              <a:rPr lang="en-US" sz="1500" dirty="0" smtClean="0">
                <a:solidFill>
                  <a:srgbClr val="1F497D"/>
                </a:solidFill>
                <a:latin typeface="Century Gothic"/>
                <a:cs typeface="Century Gothic"/>
              </a:rPr>
              <a:t>Executive</a:t>
            </a:r>
          </a:p>
          <a:p>
            <a:pPr algn="ctr"/>
            <a:r>
              <a:rPr lang="en-US" sz="1500" dirty="0" smtClean="0">
                <a:solidFill>
                  <a:srgbClr val="1F497D"/>
                </a:solidFill>
                <a:latin typeface="Century Gothic"/>
                <a:cs typeface="Century Gothic"/>
              </a:rPr>
              <a:t>Board</a:t>
            </a:r>
            <a:endParaRPr lang="en-US" sz="1500" dirty="0">
              <a:solidFill>
                <a:srgbClr val="1F497D"/>
              </a:solidFill>
              <a:latin typeface="Century Gothic"/>
              <a:cs typeface="Century Gothic"/>
            </a:endParaRPr>
          </a:p>
        </p:txBody>
      </p:sp>
      <p:grpSp>
        <p:nvGrpSpPr>
          <p:cNvPr id="597" name="Group 596"/>
          <p:cNvGrpSpPr/>
          <p:nvPr/>
        </p:nvGrpSpPr>
        <p:grpSpPr>
          <a:xfrm>
            <a:off x="6743425" y="3796371"/>
            <a:ext cx="642994" cy="930072"/>
            <a:chOff x="6229238" y="2484907"/>
            <a:chExt cx="1919889" cy="3128272"/>
          </a:xfrm>
        </p:grpSpPr>
        <p:sp>
          <p:nvSpPr>
            <p:cNvPr id="598" name="Freeform 597"/>
            <p:cNvSpPr/>
            <p:nvPr/>
          </p:nvSpPr>
          <p:spPr>
            <a:xfrm flipH="1">
              <a:off x="7146927" y="2484907"/>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953735"/>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Freeform 598"/>
            <p:cNvSpPr/>
            <p:nvPr/>
          </p:nvSpPr>
          <p:spPr>
            <a:xfrm>
              <a:off x="6229238" y="2484907"/>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953735"/>
            </a:solidFill>
            <a:ln>
              <a:solidFill>
                <a:srgbClr val="F89DC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640314" y="2644554"/>
              <a:ext cx="1111250" cy="1095375"/>
            </a:xfrm>
            <a:prstGeom prst="ellipse">
              <a:avLst/>
            </a:prstGeom>
            <a:solidFill>
              <a:srgbClr val="9537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1" name="Straight Connector 600"/>
            <p:cNvCxnSpPr>
              <a:stCxn id="600" idx="4"/>
            </p:cNvCxnSpPr>
            <p:nvPr/>
          </p:nvCxnSpPr>
          <p:spPr>
            <a:xfrm>
              <a:off x="7195939" y="3739929"/>
              <a:ext cx="15875" cy="1222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02" name="Straight Connector 601"/>
            <p:cNvCxnSpPr/>
            <p:nvPr/>
          </p:nvCxnSpPr>
          <p:spPr>
            <a:xfrm flipH="1">
              <a:off x="7195939" y="3978054"/>
              <a:ext cx="3651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03" name="Straight Connector 602"/>
            <p:cNvCxnSpPr/>
            <p:nvPr/>
          </p:nvCxnSpPr>
          <p:spPr>
            <a:xfrm>
              <a:off x="6767314" y="3978054"/>
              <a:ext cx="4286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04" name="Straight Connector 603"/>
            <p:cNvCxnSpPr/>
            <p:nvPr/>
          </p:nvCxnSpPr>
          <p:spPr>
            <a:xfrm flipH="1">
              <a:off x="6767314" y="4962304"/>
              <a:ext cx="444501"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05" name="Straight Connector 604"/>
            <p:cNvCxnSpPr/>
            <p:nvPr/>
          </p:nvCxnSpPr>
          <p:spPr>
            <a:xfrm>
              <a:off x="7211814" y="4962304"/>
              <a:ext cx="539750"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sp>
          <p:nvSpPr>
            <p:cNvPr id="606" name="Oval 605"/>
            <p:cNvSpPr/>
            <p:nvPr/>
          </p:nvSpPr>
          <p:spPr>
            <a:xfrm>
              <a:off x="6894314" y="2993804"/>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306005" y="2993804"/>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Freeform 607"/>
            <p:cNvSpPr/>
            <p:nvPr/>
          </p:nvSpPr>
          <p:spPr>
            <a:xfrm>
              <a:off x="6940122" y="3347987"/>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9" name="Group 608"/>
          <p:cNvGrpSpPr/>
          <p:nvPr/>
        </p:nvGrpSpPr>
        <p:grpSpPr>
          <a:xfrm>
            <a:off x="4331093" y="3511578"/>
            <a:ext cx="422140" cy="927750"/>
            <a:chOff x="6732179" y="2063402"/>
            <a:chExt cx="1111250" cy="2968625"/>
          </a:xfrm>
        </p:grpSpPr>
        <p:sp>
          <p:nvSpPr>
            <p:cNvPr id="610" name="Oval 609"/>
            <p:cNvSpPr/>
            <p:nvPr/>
          </p:nvSpPr>
          <p:spPr>
            <a:xfrm>
              <a:off x="6732179" y="2063402"/>
              <a:ext cx="1111250" cy="1095375"/>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1" name="Straight Connector 610"/>
            <p:cNvCxnSpPr>
              <a:stCxn id="610" idx="4"/>
            </p:cNvCxnSpPr>
            <p:nvPr/>
          </p:nvCxnSpPr>
          <p:spPr>
            <a:xfrm>
              <a:off x="7287804" y="3158777"/>
              <a:ext cx="15875" cy="1222375"/>
            </a:xfrm>
            <a:prstGeom prst="line">
              <a:avLst/>
            </a:prstGeom>
            <a:ln w="762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flipH="1">
              <a:off x="7287804" y="3396902"/>
              <a:ext cx="3651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13" name="Straight Connector 612"/>
            <p:cNvCxnSpPr/>
            <p:nvPr/>
          </p:nvCxnSpPr>
          <p:spPr>
            <a:xfrm>
              <a:off x="6859179" y="3396902"/>
              <a:ext cx="4286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14" name="Straight Connector 613"/>
            <p:cNvCxnSpPr/>
            <p:nvPr/>
          </p:nvCxnSpPr>
          <p:spPr>
            <a:xfrm flipH="1">
              <a:off x="6859179" y="4381152"/>
              <a:ext cx="444501"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a:off x="7303679" y="4381152"/>
              <a:ext cx="539750"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sp>
          <p:nvSpPr>
            <p:cNvPr id="616" name="Oval 615"/>
            <p:cNvSpPr/>
            <p:nvPr/>
          </p:nvSpPr>
          <p:spPr>
            <a:xfrm>
              <a:off x="6986179"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7397870"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Freeform 617"/>
            <p:cNvSpPr/>
            <p:nvPr/>
          </p:nvSpPr>
          <p:spPr>
            <a:xfrm>
              <a:off x="7031987" y="2766835"/>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3169024" y="6176073"/>
            <a:ext cx="2593078" cy="369332"/>
          </a:xfrm>
          <a:prstGeom prst="rect">
            <a:avLst/>
          </a:prstGeom>
          <a:noFill/>
        </p:spPr>
        <p:txBody>
          <a:bodyPr wrap="none" rtlCol="0">
            <a:spAutoFit/>
          </a:bodyPr>
          <a:lstStyle/>
          <a:p>
            <a:r>
              <a:rPr lang="en-US" dirty="0" smtClean="0">
                <a:latin typeface="Century Gothic"/>
                <a:cs typeface="Century Gothic"/>
              </a:rPr>
              <a:t>Lieutenant Governors</a:t>
            </a:r>
            <a:endParaRPr lang="en-US" dirty="0">
              <a:latin typeface="Century Gothic"/>
              <a:cs typeface="Century Gothic"/>
            </a:endParaRPr>
          </a:p>
        </p:txBody>
      </p:sp>
      <p:grpSp>
        <p:nvGrpSpPr>
          <p:cNvPr id="571" name="Group 570"/>
          <p:cNvGrpSpPr/>
          <p:nvPr/>
        </p:nvGrpSpPr>
        <p:grpSpPr>
          <a:xfrm>
            <a:off x="5992762" y="3534357"/>
            <a:ext cx="422140" cy="927750"/>
            <a:chOff x="6732179" y="2063402"/>
            <a:chExt cx="1111250" cy="2968625"/>
          </a:xfrm>
        </p:grpSpPr>
        <p:sp>
          <p:nvSpPr>
            <p:cNvPr id="572" name="Oval 571"/>
            <p:cNvSpPr/>
            <p:nvPr/>
          </p:nvSpPr>
          <p:spPr>
            <a:xfrm>
              <a:off x="6732179" y="2063402"/>
              <a:ext cx="1111250" cy="1095375"/>
            </a:xfrm>
            <a:prstGeom prst="ellipse">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3" name="Straight Connector 572"/>
            <p:cNvCxnSpPr>
              <a:stCxn id="572" idx="4"/>
            </p:cNvCxnSpPr>
            <p:nvPr/>
          </p:nvCxnSpPr>
          <p:spPr>
            <a:xfrm>
              <a:off x="7287804" y="3158777"/>
              <a:ext cx="15875" cy="1222375"/>
            </a:xfrm>
            <a:prstGeom prst="line">
              <a:avLst/>
            </a:prstGeom>
            <a:ln w="762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flipH="1">
              <a:off x="7287804" y="3396902"/>
              <a:ext cx="3651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6859179" y="3396902"/>
              <a:ext cx="428625" cy="4603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flipH="1">
              <a:off x="6859179" y="4381152"/>
              <a:ext cx="444501"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cxnSp>
          <p:nvCxnSpPr>
            <p:cNvPr id="577" name="Straight Connector 576"/>
            <p:cNvCxnSpPr/>
            <p:nvPr/>
          </p:nvCxnSpPr>
          <p:spPr>
            <a:xfrm>
              <a:off x="7303679" y="4381152"/>
              <a:ext cx="539750" cy="650875"/>
            </a:xfrm>
            <a:prstGeom prst="line">
              <a:avLst/>
            </a:prstGeom>
            <a:ln w="76200" cmpd="sng">
              <a:solidFill>
                <a:srgbClr val="953735"/>
              </a:solidFill>
            </a:ln>
          </p:spPr>
          <p:style>
            <a:lnRef idx="2">
              <a:schemeClr val="accent1"/>
            </a:lnRef>
            <a:fillRef idx="0">
              <a:schemeClr val="accent1"/>
            </a:fillRef>
            <a:effectRef idx="1">
              <a:schemeClr val="accent1"/>
            </a:effectRef>
            <a:fontRef idx="minor">
              <a:schemeClr val="tx1"/>
            </a:fontRef>
          </p:style>
        </p:cxnSp>
        <p:sp>
          <p:nvSpPr>
            <p:cNvPr id="578" name="Oval 577"/>
            <p:cNvSpPr/>
            <p:nvPr/>
          </p:nvSpPr>
          <p:spPr>
            <a:xfrm>
              <a:off x="6986179"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7397870" y="2412652"/>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Freeform 579"/>
            <p:cNvSpPr/>
            <p:nvPr/>
          </p:nvSpPr>
          <p:spPr>
            <a:xfrm>
              <a:off x="7031987" y="2766835"/>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1" name="TextBox 580"/>
          <p:cNvSpPr txBox="1"/>
          <p:nvPr/>
        </p:nvSpPr>
        <p:spPr>
          <a:xfrm>
            <a:off x="6098210" y="4809957"/>
            <a:ext cx="1600785" cy="323165"/>
          </a:xfrm>
          <a:prstGeom prst="rect">
            <a:avLst/>
          </a:prstGeom>
          <a:noFill/>
        </p:spPr>
        <p:txBody>
          <a:bodyPr wrap="square" rtlCol="0">
            <a:spAutoFit/>
          </a:bodyPr>
          <a:lstStyle/>
          <a:p>
            <a:r>
              <a:rPr lang="en-US" sz="1500" dirty="0" smtClean="0">
                <a:solidFill>
                  <a:schemeClr val="tx2"/>
                </a:solidFill>
                <a:latin typeface="Century Gothic"/>
                <a:cs typeface="Century Gothic"/>
              </a:rPr>
              <a:t>Exec. Assistant</a:t>
            </a:r>
            <a:endParaRPr lang="en-US" sz="1500" dirty="0">
              <a:solidFill>
                <a:schemeClr val="tx2"/>
              </a:solidFill>
              <a:latin typeface="Century Gothic"/>
              <a:cs typeface="Century Gothic"/>
            </a:endParaRPr>
          </a:p>
        </p:txBody>
      </p:sp>
      <p:sp>
        <p:nvSpPr>
          <p:cNvPr id="11" name="Rectangle 10"/>
          <p:cNvSpPr/>
          <p:nvPr/>
        </p:nvSpPr>
        <p:spPr>
          <a:xfrm>
            <a:off x="-27886" y="-141129"/>
            <a:ext cx="9152159" cy="1658269"/>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Century Gothic"/>
                <a:cs typeface="Century Gothic"/>
              </a:rPr>
              <a:t>Districts</a:t>
            </a:r>
            <a:endParaRPr lang="en-US" sz="4400" dirty="0">
              <a:latin typeface="Century Gothic"/>
              <a:cs typeface="Century Gothic"/>
            </a:endParaRPr>
          </a:p>
        </p:txBody>
      </p:sp>
      <p:pic>
        <p:nvPicPr>
          <p:cNvPr id="582" name="Picture 581"/>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303" y="1263317"/>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4" name="Picture 583" descr="stamp logo no background.png"/>
          <p:cNvPicPr>
            <a:picLocks noChangeAspect="1"/>
          </p:cNvPicPr>
          <p:nvPr/>
        </p:nvPicPr>
        <p:blipFill>
          <a:blip r:embed="rId5"/>
          <a:stretch>
            <a:fillRect/>
          </a:stretch>
        </p:blipFill>
        <p:spPr>
          <a:xfrm>
            <a:off x="2569179" y="2003543"/>
            <a:ext cx="1513182" cy="934613"/>
          </a:xfrm>
          <a:prstGeom prst="rect">
            <a:avLst/>
          </a:prstGeom>
        </p:spPr>
      </p:pic>
    </p:spTree>
    <p:extLst>
      <p:ext uri="{BB962C8B-B14F-4D97-AF65-F5344CB8AC3E}">
        <p14:creationId xmlns:p14="http://schemas.microsoft.com/office/powerpoint/2010/main" xmlns="" val="3887251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561875" y="5926253"/>
            <a:ext cx="235333" cy="556340"/>
            <a:chOff x="4750953" y="3839308"/>
            <a:chExt cx="1111250" cy="2968625"/>
          </a:xfrm>
        </p:grpSpPr>
        <p:sp>
          <p:nvSpPr>
            <p:cNvPr id="39" name="Oval 38"/>
            <p:cNvSpPr/>
            <p:nvPr/>
          </p:nvSpPr>
          <p:spPr>
            <a:xfrm>
              <a:off x="4750953" y="3839308"/>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4"/>
            </p:cNvCxnSpPr>
            <p:nvPr/>
          </p:nvCxnSpPr>
          <p:spPr>
            <a:xfrm>
              <a:off x="5306578" y="4934683"/>
              <a:ext cx="15875" cy="1222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5306578" y="5172808"/>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877953" y="5172808"/>
              <a:ext cx="428625" cy="460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4877953" y="6157058"/>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322453" y="6157058"/>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5004953"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416644"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p:cNvSpPr/>
            <p:nvPr/>
          </p:nvSpPr>
          <p:spPr>
            <a:xfrm>
              <a:off x="5050761" y="4542741"/>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4817724" y="5912491"/>
            <a:ext cx="357827" cy="606425"/>
            <a:chOff x="3845745" y="1674016"/>
            <a:chExt cx="1919889" cy="3128272"/>
          </a:xfrm>
        </p:grpSpPr>
        <p:sp>
          <p:nvSpPr>
            <p:cNvPr id="69" name="Freeform 68"/>
            <p:cNvSpPr/>
            <p:nvPr/>
          </p:nvSpPr>
          <p:spPr>
            <a:xfrm flipH="1">
              <a:off x="4763434" y="1674016"/>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p:cNvSpPr/>
            <p:nvPr/>
          </p:nvSpPr>
          <p:spPr>
            <a:xfrm>
              <a:off x="3845745" y="1674016"/>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4256821" y="1833663"/>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a:stCxn id="71" idx="4"/>
            </p:cNvCxnSpPr>
            <p:nvPr/>
          </p:nvCxnSpPr>
          <p:spPr>
            <a:xfrm>
              <a:off x="4812446" y="2929038"/>
              <a:ext cx="15875" cy="1222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812446" y="3167163"/>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383821" y="3167163"/>
              <a:ext cx="4286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4383821" y="4151413"/>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828321" y="4151413"/>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4510821"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922512"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Freeform 78"/>
            <p:cNvSpPr/>
            <p:nvPr/>
          </p:nvSpPr>
          <p:spPr>
            <a:xfrm>
              <a:off x="4556629" y="253709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430720" y="2030549"/>
            <a:ext cx="4194646" cy="3554820"/>
          </a:xfrm>
          <a:prstGeom prst="rect">
            <a:avLst/>
          </a:prstGeom>
          <a:noFill/>
        </p:spPr>
        <p:txBody>
          <a:bodyPr wrap="square" rtlCol="0">
            <a:spAutoFit/>
          </a:bodyPr>
          <a:lstStyle/>
          <a:p>
            <a:r>
              <a:rPr lang="en-US" sz="4500" dirty="0" smtClean="0">
                <a:solidFill>
                  <a:schemeClr val="tx2">
                    <a:lumMod val="50000"/>
                  </a:schemeClr>
                </a:solidFill>
                <a:latin typeface="Verdana"/>
                <a:cs typeface="Verdana"/>
              </a:rPr>
              <a:t>International:</a:t>
            </a:r>
          </a:p>
          <a:p>
            <a:endParaRPr lang="en-US" sz="1600" dirty="0" smtClean="0">
              <a:solidFill>
                <a:schemeClr val="tx2">
                  <a:lumMod val="50000"/>
                </a:schemeClr>
              </a:solidFill>
              <a:latin typeface="Verdana"/>
              <a:cs typeface="Verdana"/>
            </a:endParaRPr>
          </a:p>
          <a:p>
            <a:pPr marL="285750" indent="-285750">
              <a:buBlip>
                <a:blip r:embed="rId3"/>
              </a:buBlip>
            </a:pPr>
            <a:r>
              <a:rPr lang="en-US" dirty="0" smtClean="0">
                <a:solidFill>
                  <a:schemeClr val="tx2"/>
                </a:solidFill>
                <a:latin typeface="Verdana"/>
                <a:cs typeface="Verdana"/>
              </a:rPr>
              <a:t>Three Sister Districts are assisted by an International Trustee.</a:t>
            </a:r>
          </a:p>
          <a:p>
            <a:pPr marL="285750" indent="-285750">
              <a:buBlip>
                <a:blip r:embed="rId3"/>
              </a:buBlip>
            </a:pPr>
            <a:endParaRPr lang="en-US" dirty="0">
              <a:solidFill>
                <a:schemeClr val="tx2"/>
              </a:solidFill>
              <a:latin typeface="Verdana"/>
              <a:cs typeface="Verdana"/>
            </a:endParaRPr>
          </a:p>
          <a:p>
            <a:pPr marL="285750" indent="-285750">
              <a:buBlip>
                <a:blip r:embed="rId3"/>
              </a:buBlip>
            </a:pPr>
            <a:r>
              <a:rPr lang="en-US" dirty="0" smtClean="0">
                <a:solidFill>
                  <a:schemeClr val="tx2"/>
                </a:solidFill>
                <a:latin typeface="Verdana"/>
                <a:cs typeface="Verdana"/>
              </a:rPr>
              <a:t>All Trustees are lead by the International Vice-President (</a:t>
            </a:r>
            <a:r>
              <a:rPr lang="en-US" b="1" dirty="0" smtClean="0">
                <a:solidFill>
                  <a:schemeClr val="tx2"/>
                </a:solidFill>
                <a:latin typeface="Verdana"/>
                <a:cs typeface="Verdana"/>
              </a:rPr>
              <a:t>IVP</a:t>
            </a:r>
            <a:r>
              <a:rPr lang="en-US" dirty="0" smtClean="0">
                <a:solidFill>
                  <a:schemeClr val="tx2"/>
                </a:solidFill>
                <a:latin typeface="Verdana"/>
                <a:cs typeface="Verdana"/>
              </a:rPr>
              <a:t>) and President (</a:t>
            </a:r>
            <a:r>
              <a:rPr lang="en-US" b="1" dirty="0" smtClean="0">
                <a:solidFill>
                  <a:schemeClr val="tx2"/>
                </a:solidFill>
                <a:latin typeface="Verdana"/>
                <a:cs typeface="Verdana"/>
              </a:rPr>
              <a:t>IP</a:t>
            </a:r>
            <a:r>
              <a:rPr lang="en-US" dirty="0" smtClean="0">
                <a:solidFill>
                  <a:schemeClr val="tx2"/>
                </a:solidFill>
                <a:latin typeface="Verdana"/>
                <a:cs typeface="Verdana"/>
              </a:rPr>
              <a:t>).</a:t>
            </a:r>
          </a:p>
          <a:p>
            <a:endParaRPr lang="en-US" dirty="0">
              <a:solidFill>
                <a:schemeClr val="tx2"/>
              </a:solidFill>
              <a:latin typeface="Century Gothic"/>
              <a:cs typeface="Century Gothic"/>
            </a:endParaRPr>
          </a:p>
          <a:p>
            <a:endParaRPr lang="en-US" sz="2000" dirty="0" smtClean="0">
              <a:solidFill>
                <a:schemeClr val="tx2"/>
              </a:solidFill>
              <a:latin typeface="Century Gothic"/>
              <a:cs typeface="Century Gothic"/>
            </a:endParaRPr>
          </a:p>
        </p:txBody>
      </p:sp>
      <p:sp>
        <p:nvSpPr>
          <p:cNvPr id="81" name="Left Brace 80"/>
          <p:cNvSpPr/>
          <p:nvPr/>
        </p:nvSpPr>
        <p:spPr>
          <a:xfrm rot="16200000" flipH="1">
            <a:off x="5914963" y="3266859"/>
            <a:ext cx="285919" cy="2578875"/>
          </a:xfrm>
          <a:prstGeom prst="leftBrace">
            <a:avLst>
              <a:gd name="adj1" fmla="val 48096"/>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5" name="Group 84"/>
          <p:cNvGrpSpPr/>
          <p:nvPr/>
        </p:nvGrpSpPr>
        <p:grpSpPr>
          <a:xfrm>
            <a:off x="4814294" y="4870803"/>
            <a:ext cx="342408" cy="787332"/>
            <a:chOff x="3285095" y="3980459"/>
            <a:chExt cx="690453" cy="1933035"/>
          </a:xfrm>
        </p:grpSpPr>
        <p:sp>
          <p:nvSpPr>
            <p:cNvPr id="86" name="Oval 85"/>
            <p:cNvSpPr/>
            <p:nvPr/>
          </p:nvSpPr>
          <p:spPr>
            <a:xfrm>
              <a:off x="3285095" y="3980459"/>
              <a:ext cx="690453" cy="713259"/>
            </a:xfrm>
            <a:prstGeom prst="ellipse">
              <a:avLst/>
            </a:prstGeom>
            <a:solidFill>
              <a:srgbClr val="FFE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D84"/>
                </a:solidFill>
              </a:endParaRPr>
            </a:p>
          </p:txBody>
        </p:sp>
        <p:cxnSp>
          <p:nvCxnSpPr>
            <p:cNvPr id="87" name="Straight Connector 86"/>
            <p:cNvCxnSpPr>
              <a:stCxn id="86" idx="4"/>
            </p:cNvCxnSpPr>
            <p:nvPr/>
          </p:nvCxnSpPr>
          <p:spPr>
            <a:xfrm>
              <a:off x="3630322" y="4693718"/>
              <a:ext cx="9864" cy="795956"/>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3630322" y="4848774"/>
              <a:ext cx="226863"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364004" y="4848774"/>
              <a:ext cx="266318"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3364004" y="5489673"/>
              <a:ext cx="276182"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40185" y="5489673"/>
              <a:ext cx="335363"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3442913"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698709"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Freeform 93"/>
            <p:cNvSpPr/>
            <p:nvPr/>
          </p:nvSpPr>
          <p:spPr>
            <a:xfrm>
              <a:off x="3471375" y="4438503"/>
              <a:ext cx="276123" cy="162181"/>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5" name="TextBox 94"/>
          <p:cNvSpPr txBox="1"/>
          <p:nvPr/>
        </p:nvSpPr>
        <p:spPr>
          <a:xfrm>
            <a:off x="4614908" y="4547638"/>
            <a:ext cx="2704553" cy="323165"/>
          </a:xfrm>
          <a:prstGeom prst="rect">
            <a:avLst/>
          </a:prstGeom>
          <a:noFill/>
        </p:spPr>
        <p:txBody>
          <a:bodyPr wrap="square" rtlCol="0">
            <a:spAutoFit/>
          </a:bodyPr>
          <a:lstStyle/>
          <a:p>
            <a:pPr algn="ctr"/>
            <a:r>
              <a:rPr lang="en-US" sz="1500" dirty="0" smtClean="0">
                <a:solidFill>
                  <a:srgbClr val="1F497D"/>
                </a:solidFill>
                <a:latin typeface="Century Gothic"/>
                <a:cs typeface="Century Gothic"/>
              </a:rPr>
              <a:t>International Trustees</a:t>
            </a:r>
            <a:endParaRPr lang="en-US" sz="1500" dirty="0">
              <a:solidFill>
                <a:srgbClr val="1F497D"/>
              </a:solidFill>
              <a:latin typeface="Century Gothic"/>
              <a:cs typeface="Century Gothic"/>
            </a:endParaRPr>
          </a:p>
        </p:txBody>
      </p:sp>
      <p:grpSp>
        <p:nvGrpSpPr>
          <p:cNvPr id="48" name="Group 47"/>
          <p:cNvGrpSpPr/>
          <p:nvPr/>
        </p:nvGrpSpPr>
        <p:grpSpPr>
          <a:xfrm>
            <a:off x="5638262" y="5942994"/>
            <a:ext cx="235333" cy="556340"/>
            <a:chOff x="4750953" y="3839308"/>
            <a:chExt cx="1111250" cy="2968625"/>
          </a:xfrm>
        </p:grpSpPr>
        <p:sp>
          <p:nvSpPr>
            <p:cNvPr id="49" name="Oval 48"/>
            <p:cNvSpPr/>
            <p:nvPr/>
          </p:nvSpPr>
          <p:spPr>
            <a:xfrm>
              <a:off x="4750953" y="3839308"/>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a:stCxn id="49" idx="4"/>
            </p:cNvCxnSpPr>
            <p:nvPr/>
          </p:nvCxnSpPr>
          <p:spPr>
            <a:xfrm>
              <a:off x="5306578" y="4934683"/>
              <a:ext cx="15875" cy="1222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5306578" y="5172808"/>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877953" y="5172808"/>
              <a:ext cx="428625" cy="460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877953" y="6157058"/>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322453" y="6157058"/>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5004953"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16644"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Freeform 56"/>
            <p:cNvSpPr/>
            <p:nvPr/>
          </p:nvSpPr>
          <p:spPr>
            <a:xfrm>
              <a:off x="5050761" y="4542741"/>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875113" y="5942994"/>
            <a:ext cx="235333" cy="556340"/>
            <a:chOff x="4750953" y="3839308"/>
            <a:chExt cx="1111250" cy="2968625"/>
          </a:xfrm>
        </p:grpSpPr>
        <p:sp>
          <p:nvSpPr>
            <p:cNvPr id="59" name="Oval 58"/>
            <p:cNvSpPr/>
            <p:nvPr/>
          </p:nvSpPr>
          <p:spPr>
            <a:xfrm>
              <a:off x="4750953" y="3839308"/>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a:stCxn id="59" idx="4"/>
            </p:cNvCxnSpPr>
            <p:nvPr/>
          </p:nvCxnSpPr>
          <p:spPr>
            <a:xfrm>
              <a:off x="5306578" y="4934683"/>
              <a:ext cx="15875" cy="1222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5306578" y="5172808"/>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877953" y="5172808"/>
              <a:ext cx="428625" cy="460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4877953" y="6157058"/>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322453" y="6157058"/>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5004953"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416644"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reeform 66"/>
            <p:cNvSpPr/>
            <p:nvPr/>
          </p:nvSpPr>
          <p:spPr>
            <a:xfrm>
              <a:off x="5050761" y="4542741"/>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170086" y="5937534"/>
            <a:ext cx="235333" cy="556340"/>
            <a:chOff x="4750953" y="3839308"/>
            <a:chExt cx="1111250" cy="2968625"/>
          </a:xfrm>
        </p:grpSpPr>
        <p:sp>
          <p:nvSpPr>
            <p:cNvPr id="83" name="Oval 82"/>
            <p:cNvSpPr/>
            <p:nvPr/>
          </p:nvSpPr>
          <p:spPr>
            <a:xfrm>
              <a:off x="4750953" y="3839308"/>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Connector 83"/>
            <p:cNvCxnSpPr>
              <a:stCxn id="83" idx="4"/>
            </p:cNvCxnSpPr>
            <p:nvPr/>
          </p:nvCxnSpPr>
          <p:spPr>
            <a:xfrm>
              <a:off x="5306578" y="4934683"/>
              <a:ext cx="15875" cy="1222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a:off x="5306578" y="5172808"/>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877953" y="5172808"/>
              <a:ext cx="428625" cy="460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4877953" y="6157058"/>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5322453" y="6157058"/>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5004953"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416644"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Freeform 101"/>
            <p:cNvSpPr/>
            <p:nvPr/>
          </p:nvSpPr>
          <p:spPr>
            <a:xfrm>
              <a:off x="5050761" y="4542741"/>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110446" y="5911870"/>
            <a:ext cx="357827" cy="606425"/>
            <a:chOff x="3845745" y="1674016"/>
            <a:chExt cx="1919889" cy="3128272"/>
          </a:xfrm>
        </p:grpSpPr>
        <p:sp>
          <p:nvSpPr>
            <p:cNvPr id="104" name="Freeform 103"/>
            <p:cNvSpPr/>
            <p:nvPr/>
          </p:nvSpPr>
          <p:spPr>
            <a:xfrm flipH="1">
              <a:off x="4763434" y="1674016"/>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Freeform 104"/>
            <p:cNvSpPr/>
            <p:nvPr/>
          </p:nvSpPr>
          <p:spPr>
            <a:xfrm>
              <a:off x="3845745" y="1674016"/>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4256821" y="1833663"/>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p:cNvCxnSpPr>
              <a:stCxn id="106" idx="4"/>
            </p:cNvCxnSpPr>
            <p:nvPr/>
          </p:nvCxnSpPr>
          <p:spPr>
            <a:xfrm>
              <a:off x="4812446" y="2929038"/>
              <a:ext cx="15875" cy="1222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4812446" y="3167163"/>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383821" y="3167163"/>
              <a:ext cx="4286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a:off x="4383821" y="4151413"/>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828321" y="4151413"/>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4510821"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4922512"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Freeform 113"/>
            <p:cNvSpPr/>
            <p:nvPr/>
          </p:nvSpPr>
          <p:spPr>
            <a:xfrm>
              <a:off x="4556629" y="253709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205437" y="5912046"/>
            <a:ext cx="357827" cy="606425"/>
            <a:chOff x="3845745" y="1674016"/>
            <a:chExt cx="1919889" cy="3128272"/>
          </a:xfrm>
        </p:grpSpPr>
        <p:sp>
          <p:nvSpPr>
            <p:cNvPr id="116" name="Freeform 115"/>
            <p:cNvSpPr/>
            <p:nvPr/>
          </p:nvSpPr>
          <p:spPr>
            <a:xfrm flipH="1">
              <a:off x="4763434" y="1674016"/>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Freeform 116"/>
            <p:cNvSpPr/>
            <p:nvPr/>
          </p:nvSpPr>
          <p:spPr>
            <a:xfrm>
              <a:off x="3845745" y="1674016"/>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4256821" y="1833663"/>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a:stCxn id="118" idx="4"/>
            </p:cNvCxnSpPr>
            <p:nvPr/>
          </p:nvCxnSpPr>
          <p:spPr>
            <a:xfrm>
              <a:off x="4812446" y="2929038"/>
              <a:ext cx="15875" cy="1222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4812446" y="3167163"/>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4383821" y="3167163"/>
              <a:ext cx="4286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4383821" y="4151413"/>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4828321" y="4151413"/>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124" name="Oval 123"/>
            <p:cNvSpPr/>
            <p:nvPr/>
          </p:nvSpPr>
          <p:spPr>
            <a:xfrm>
              <a:off x="4510821"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4922512"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Freeform 125"/>
            <p:cNvSpPr/>
            <p:nvPr/>
          </p:nvSpPr>
          <p:spPr>
            <a:xfrm>
              <a:off x="4556629" y="253709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6626732" y="5905030"/>
            <a:ext cx="357827" cy="606425"/>
            <a:chOff x="3845745" y="1674016"/>
            <a:chExt cx="1919889" cy="3128272"/>
          </a:xfrm>
        </p:grpSpPr>
        <p:sp>
          <p:nvSpPr>
            <p:cNvPr id="128" name="Freeform 127"/>
            <p:cNvSpPr/>
            <p:nvPr/>
          </p:nvSpPr>
          <p:spPr>
            <a:xfrm flipH="1">
              <a:off x="4763434" y="1674016"/>
              <a:ext cx="1002200"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Freeform 128"/>
            <p:cNvSpPr/>
            <p:nvPr/>
          </p:nvSpPr>
          <p:spPr>
            <a:xfrm>
              <a:off x="3845745" y="1674016"/>
              <a:ext cx="917689" cy="1088640"/>
            </a:xfrm>
            <a:custGeom>
              <a:avLst/>
              <a:gdLst>
                <a:gd name="connsiteX0" fmla="*/ 917689 w 917689"/>
                <a:gd name="connsiteY0" fmla="*/ 155520 h 1088640"/>
                <a:gd name="connsiteX1" fmla="*/ 865851 w 917689"/>
                <a:gd name="connsiteY1" fmla="*/ 51840 h 1088640"/>
                <a:gd name="connsiteX2" fmla="*/ 814013 w 917689"/>
                <a:gd name="connsiteY2" fmla="*/ 17280 h 1088640"/>
                <a:gd name="connsiteX3" fmla="*/ 788094 w 917689"/>
                <a:gd name="connsiteY3" fmla="*/ 0 h 1088640"/>
                <a:gd name="connsiteX4" fmla="*/ 632580 w 917689"/>
                <a:gd name="connsiteY4" fmla="*/ 8640 h 1088640"/>
                <a:gd name="connsiteX5" fmla="*/ 606661 w 917689"/>
                <a:gd name="connsiteY5" fmla="*/ 25920 h 1088640"/>
                <a:gd name="connsiteX6" fmla="*/ 572103 w 917689"/>
                <a:gd name="connsiteY6" fmla="*/ 34560 h 1088640"/>
                <a:gd name="connsiteX7" fmla="*/ 554823 w 917689"/>
                <a:gd name="connsiteY7" fmla="*/ 51840 h 1088640"/>
                <a:gd name="connsiteX8" fmla="*/ 528904 w 917689"/>
                <a:gd name="connsiteY8" fmla="*/ 60480 h 1088640"/>
                <a:gd name="connsiteX9" fmla="*/ 502985 w 917689"/>
                <a:gd name="connsiteY9" fmla="*/ 77760 h 1088640"/>
                <a:gd name="connsiteX10" fmla="*/ 485706 w 917689"/>
                <a:gd name="connsiteY10" fmla="*/ 103680 h 1088640"/>
                <a:gd name="connsiteX11" fmla="*/ 433868 w 917689"/>
                <a:gd name="connsiteY11" fmla="*/ 146880 h 1088640"/>
                <a:gd name="connsiteX12" fmla="*/ 382030 w 917689"/>
                <a:gd name="connsiteY12" fmla="*/ 224640 h 1088640"/>
                <a:gd name="connsiteX13" fmla="*/ 364751 w 917689"/>
                <a:gd name="connsiteY13" fmla="*/ 250560 h 1088640"/>
                <a:gd name="connsiteX14" fmla="*/ 338832 w 917689"/>
                <a:gd name="connsiteY14" fmla="*/ 336960 h 1088640"/>
                <a:gd name="connsiteX15" fmla="*/ 312913 w 917689"/>
                <a:gd name="connsiteY15" fmla="*/ 527040 h 1088640"/>
                <a:gd name="connsiteX16" fmla="*/ 304273 w 917689"/>
                <a:gd name="connsiteY16" fmla="*/ 570240 h 1088640"/>
                <a:gd name="connsiteX17" fmla="*/ 286994 w 917689"/>
                <a:gd name="connsiteY17" fmla="*/ 665280 h 1088640"/>
                <a:gd name="connsiteX18" fmla="*/ 269714 w 917689"/>
                <a:gd name="connsiteY18" fmla="*/ 717120 h 1088640"/>
                <a:gd name="connsiteX19" fmla="*/ 261075 w 917689"/>
                <a:gd name="connsiteY19" fmla="*/ 743040 h 1088640"/>
                <a:gd name="connsiteX20" fmla="*/ 235156 w 917689"/>
                <a:gd name="connsiteY20" fmla="*/ 820800 h 1088640"/>
                <a:gd name="connsiteX21" fmla="*/ 226516 w 917689"/>
                <a:gd name="connsiteY21" fmla="*/ 846720 h 1088640"/>
                <a:gd name="connsiteX22" fmla="*/ 191957 w 917689"/>
                <a:gd name="connsiteY22" fmla="*/ 889920 h 1088640"/>
                <a:gd name="connsiteX23" fmla="*/ 166039 w 917689"/>
                <a:gd name="connsiteY23" fmla="*/ 941760 h 1088640"/>
                <a:gd name="connsiteX24" fmla="*/ 148759 w 917689"/>
                <a:gd name="connsiteY24" fmla="*/ 959040 h 1088640"/>
                <a:gd name="connsiteX25" fmla="*/ 122840 w 917689"/>
                <a:gd name="connsiteY25" fmla="*/ 993600 h 1088640"/>
                <a:gd name="connsiteX26" fmla="*/ 96921 w 917689"/>
                <a:gd name="connsiteY26" fmla="*/ 1019520 h 1088640"/>
                <a:gd name="connsiteX27" fmla="*/ 79642 w 917689"/>
                <a:gd name="connsiteY27" fmla="*/ 1045440 h 1088640"/>
                <a:gd name="connsiteX28" fmla="*/ 27804 w 917689"/>
                <a:gd name="connsiteY28" fmla="*/ 1080000 h 1088640"/>
                <a:gd name="connsiteX29" fmla="*/ 1885 w 917689"/>
                <a:gd name="connsiteY29" fmla="*/ 1088640 h 1088640"/>
                <a:gd name="connsiteX30" fmla="*/ 580742 w 917689"/>
                <a:gd name="connsiteY30" fmla="*/ 1080000 h 1088640"/>
                <a:gd name="connsiteX31" fmla="*/ 589382 w 917689"/>
                <a:gd name="connsiteY31" fmla="*/ 872640 h 1088640"/>
                <a:gd name="connsiteX32" fmla="*/ 606661 w 917689"/>
                <a:gd name="connsiteY32" fmla="*/ 777600 h 1088640"/>
                <a:gd name="connsiteX33" fmla="*/ 623940 w 917689"/>
                <a:gd name="connsiteY33" fmla="*/ 751680 h 1088640"/>
                <a:gd name="connsiteX34" fmla="*/ 641220 w 917689"/>
                <a:gd name="connsiteY34" fmla="*/ 734400 h 1088640"/>
                <a:gd name="connsiteX35" fmla="*/ 649859 w 917689"/>
                <a:gd name="connsiteY35" fmla="*/ 708480 h 1088640"/>
                <a:gd name="connsiteX36" fmla="*/ 667139 w 917689"/>
                <a:gd name="connsiteY36" fmla="*/ 691200 h 1088640"/>
                <a:gd name="connsiteX37" fmla="*/ 684418 w 917689"/>
                <a:gd name="connsiteY37" fmla="*/ 639360 h 1088640"/>
                <a:gd name="connsiteX38" fmla="*/ 693058 w 917689"/>
                <a:gd name="connsiteY38" fmla="*/ 613440 h 1088640"/>
                <a:gd name="connsiteX39" fmla="*/ 710337 w 917689"/>
                <a:gd name="connsiteY39" fmla="*/ 587520 h 1088640"/>
                <a:gd name="connsiteX40" fmla="*/ 727616 w 917689"/>
                <a:gd name="connsiteY40" fmla="*/ 552960 h 1088640"/>
                <a:gd name="connsiteX41" fmla="*/ 762175 w 917689"/>
                <a:gd name="connsiteY41" fmla="*/ 509760 h 1088640"/>
                <a:gd name="connsiteX42" fmla="*/ 770815 w 917689"/>
                <a:gd name="connsiteY42" fmla="*/ 483840 h 1088640"/>
                <a:gd name="connsiteX43" fmla="*/ 788094 w 917689"/>
                <a:gd name="connsiteY43" fmla="*/ 457920 h 1088640"/>
                <a:gd name="connsiteX44" fmla="*/ 814013 w 917689"/>
                <a:gd name="connsiteY44" fmla="*/ 406080 h 1088640"/>
                <a:gd name="connsiteX45" fmla="*/ 839932 w 917689"/>
                <a:gd name="connsiteY45" fmla="*/ 345600 h 1088640"/>
                <a:gd name="connsiteX46" fmla="*/ 857211 w 917689"/>
                <a:gd name="connsiteY46" fmla="*/ 293760 h 1088640"/>
                <a:gd name="connsiteX47" fmla="*/ 865851 w 917689"/>
                <a:gd name="connsiteY47" fmla="*/ 267840 h 1088640"/>
                <a:gd name="connsiteX48" fmla="*/ 883130 w 917689"/>
                <a:gd name="connsiteY48" fmla="*/ 216000 h 1088640"/>
                <a:gd name="connsiteX49" fmla="*/ 891770 w 917689"/>
                <a:gd name="connsiteY49" fmla="*/ 181440 h 1088640"/>
                <a:gd name="connsiteX50" fmla="*/ 900410 w 917689"/>
                <a:gd name="connsiteY50" fmla="*/ 155520 h 1088640"/>
                <a:gd name="connsiteX51" fmla="*/ 917689 w 917689"/>
                <a:gd name="connsiteY51" fmla="*/ 155520 h 108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7689" h="1088640">
                  <a:moveTo>
                    <a:pt x="917689" y="155520"/>
                  </a:moveTo>
                  <a:cubicBezTo>
                    <a:pt x="907832" y="125948"/>
                    <a:pt x="894563" y="70982"/>
                    <a:pt x="865851" y="51840"/>
                  </a:cubicBezTo>
                  <a:lnTo>
                    <a:pt x="814013" y="17280"/>
                  </a:lnTo>
                  <a:lnTo>
                    <a:pt x="788094" y="0"/>
                  </a:lnTo>
                  <a:cubicBezTo>
                    <a:pt x="736256" y="2880"/>
                    <a:pt x="683976" y="1297"/>
                    <a:pt x="632580" y="8640"/>
                  </a:cubicBezTo>
                  <a:cubicBezTo>
                    <a:pt x="622301" y="10109"/>
                    <a:pt x="616205" y="21829"/>
                    <a:pt x="606661" y="25920"/>
                  </a:cubicBezTo>
                  <a:cubicBezTo>
                    <a:pt x="595747" y="30598"/>
                    <a:pt x="583622" y="31680"/>
                    <a:pt x="572103" y="34560"/>
                  </a:cubicBezTo>
                  <a:cubicBezTo>
                    <a:pt x="566343" y="40320"/>
                    <a:pt x="561808" y="47649"/>
                    <a:pt x="554823" y="51840"/>
                  </a:cubicBezTo>
                  <a:cubicBezTo>
                    <a:pt x="547014" y="56526"/>
                    <a:pt x="537050" y="56407"/>
                    <a:pt x="528904" y="60480"/>
                  </a:cubicBezTo>
                  <a:cubicBezTo>
                    <a:pt x="519617" y="65124"/>
                    <a:pt x="511625" y="72000"/>
                    <a:pt x="502985" y="77760"/>
                  </a:cubicBezTo>
                  <a:cubicBezTo>
                    <a:pt x="497225" y="86400"/>
                    <a:pt x="493048" y="96337"/>
                    <a:pt x="485706" y="103680"/>
                  </a:cubicBezTo>
                  <a:cubicBezTo>
                    <a:pt x="435785" y="153603"/>
                    <a:pt x="483410" y="83182"/>
                    <a:pt x="433868" y="146880"/>
                  </a:cubicBezTo>
                  <a:cubicBezTo>
                    <a:pt x="433860" y="146890"/>
                    <a:pt x="390673" y="211674"/>
                    <a:pt x="382030" y="224640"/>
                  </a:cubicBezTo>
                  <a:cubicBezTo>
                    <a:pt x="376270" y="233280"/>
                    <a:pt x="368035" y="240709"/>
                    <a:pt x="364751" y="250560"/>
                  </a:cubicBezTo>
                  <a:cubicBezTo>
                    <a:pt x="355157" y="279342"/>
                    <a:pt x="344430" y="307105"/>
                    <a:pt x="338832" y="336960"/>
                  </a:cubicBezTo>
                  <a:cubicBezTo>
                    <a:pt x="306633" y="508693"/>
                    <a:pt x="333431" y="373144"/>
                    <a:pt x="312913" y="527040"/>
                  </a:cubicBezTo>
                  <a:cubicBezTo>
                    <a:pt x="310972" y="541596"/>
                    <a:pt x="306900" y="555792"/>
                    <a:pt x="304273" y="570240"/>
                  </a:cubicBezTo>
                  <a:cubicBezTo>
                    <a:pt x="300683" y="589982"/>
                    <a:pt x="292811" y="643951"/>
                    <a:pt x="286994" y="665280"/>
                  </a:cubicBezTo>
                  <a:cubicBezTo>
                    <a:pt x="282202" y="682853"/>
                    <a:pt x="275474" y="699840"/>
                    <a:pt x="269714" y="717120"/>
                  </a:cubicBezTo>
                  <a:lnTo>
                    <a:pt x="261075" y="743040"/>
                  </a:lnTo>
                  <a:lnTo>
                    <a:pt x="235156" y="820800"/>
                  </a:lnTo>
                  <a:cubicBezTo>
                    <a:pt x="232276" y="829440"/>
                    <a:pt x="231568" y="839142"/>
                    <a:pt x="226516" y="846720"/>
                  </a:cubicBezTo>
                  <a:cubicBezTo>
                    <a:pt x="204719" y="879418"/>
                    <a:pt x="216579" y="865298"/>
                    <a:pt x="191957" y="889920"/>
                  </a:cubicBezTo>
                  <a:cubicBezTo>
                    <a:pt x="182833" y="917296"/>
                    <a:pt x="185179" y="917834"/>
                    <a:pt x="166039" y="941760"/>
                  </a:cubicBezTo>
                  <a:cubicBezTo>
                    <a:pt x="160950" y="948121"/>
                    <a:pt x="153974" y="952782"/>
                    <a:pt x="148759" y="959040"/>
                  </a:cubicBezTo>
                  <a:cubicBezTo>
                    <a:pt x="139541" y="970102"/>
                    <a:pt x="132211" y="982667"/>
                    <a:pt x="122840" y="993600"/>
                  </a:cubicBezTo>
                  <a:cubicBezTo>
                    <a:pt x="114888" y="1002877"/>
                    <a:pt x="104743" y="1010133"/>
                    <a:pt x="96921" y="1019520"/>
                  </a:cubicBezTo>
                  <a:cubicBezTo>
                    <a:pt x="90274" y="1027497"/>
                    <a:pt x="87456" y="1038602"/>
                    <a:pt x="79642" y="1045440"/>
                  </a:cubicBezTo>
                  <a:cubicBezTo>
                    <a:pt x="64013" y="1059116"/>
                    <a:pt x="47506" y="1073433"/>
                    <a:pt x="27804" y="1080000"/>
                  </a:cubicBezTo>
                  <a:cubicBezTo>
                    <a:pt x="19164" y="1082880"/>
                    <a:pt x="-7222" y="1088640"/>
                    <a:pt x="1885" y="1088640"/>
                  </a:cubicBezTo>
                  <a:cubicBezTo>
                    <a:pt x="194859" y="1088640"/>
                    <a:pt x="387790" y="1082880"/>
                    <a:pt x="580742" y="1080000"/>
                  </a:cubicBezTo>
                  <a:cubicBezTo>
                    <a:pt x="583622" y="1010880"/>
                    <a:pt x="585067" y="941685"/>
                    <a:pt x="589382" y="872640"/>
                  </a:cubicBezTo>
                  <a:cubicBezTo>
                    <a:pt x="590659" y="852212"/>
                    <a:pt x="594009" y="802905"/>
                    <a:pt x="606661" y="777600"/>
                  </a:cubicBezTo>
                  <a:cubicBezTo>
                    <a:pt x="611305" y="768312"/>
                    <a:pt x="617453" y="759788"/>
                    <a:pt x="623940" y="751680"/>
                  </a:cubicBezTo>
                  <a:cubicBezTo>
                    <a:pt x="629029" y="745319"/>
                    <a:pt x="635460" y="740160"/>
                    <a:pt x="641220" y="734400"/>
                  </a:cubicBezTo>
                  <a:cubicBezTo>
                    <a:pt x="644100" y="725760"/>
                    <a:pt x="645173" y="716289"/>
                    <a:pt x="649859" y="708480"/>
                  </a:cubicBezTo>
                  <a:cubicBezTo>
                    <a:pt x="654050" y="701495"/>
                    <a:pt x="663496" y="698486"/>
                    <a:pt x="667139" y="691200"/>
                  </a:cubicBezTo>
                  <a:cubicBezTo>
                    <a:pt x="675285" y="674908"/>
                    <a:pt x="678658" y="656640"/>
                    <a:pt x="684418" y="639360"/>
                  </a:cubicBezTo>
                  <a:cubicBezTo>
                    <a:pt x="687298" y="630720"/>
                    <a:pt x="688006" y="621018"/>
                    <a:pt x="693058" y="613440"/>
                  </a:cubicBezTo>
                  <a:cubicBezTo>
                    <a:pt x="698818" y="604800"/>
                    <a:pt x="705185" y="596536"/>
                    <a:pt x="710337" y="587520"/>
                  </a:cubicBezTo>
                  <a:cubicBezTo>
                    <a:pt x="716727" y="576337"/>
                    <a:pt x="720472" y="563677"/>
                    <a:pt x="727616" y="552960"/>
                  </a:cubicBezTo>
                  <a:cubicBezTo>
                    <a:pt x="759763" y="504738"/>
                    <a:pt x="730785" y="572541"/>
                    <a:pt x="762175" y="509760"/>
                  </a:cubicBezTo>
                  <a:cubicBezTo>
                    <a:pt x="766248" y="501614"/>
                    <a:pt x="766742" y="491986"/>
                    <a:pt x="770815" y="483840"/>
                  </a:cubicBezTo>
                  <a:cubicBezTo>
                    <a:pt x="775459" y="474552"/>
                    <a:pt x="783450" y="467208"/>
                    <a:pt x="788094" y="457920"/>
                  </a:cubicBezTo>
                  <a:cubicBezTo>
                    <a:pt x="823864" y="386378"/>
                    <a:pt x="764494" y="480362"/>
                    <a:pt x="814013" y="406080"/>
                  </a:cubicBezTo>
                  <a:cubicBezTo>
                    <a:pt x="836869" y="314654"/>
                    <a:pt x="805837" y="422318"/>
                    <a:pt x="839932" y="345600"/>
                  </a:cubicBezTo>
                  <a:cubicBezTo>
                    <a:pt x="847329" y="328955"/>
                    <a:pt x="851451" y="311040"/>
                    <a:pt x="857211" y="293760"/>
                  </a:cubicBezTo>
                  <a:lnTo>
                    <a:pt x="865851" y="267840"/>
                  </a:lnTo>
                  <a:lnTo>
                    <a:pt x="883130" y="216000"/>
                  </a:lnTo>
                  <a:cubicBezTo>
                    <a:pt x="886010" y="204480"/>
                    <a:pt x="888508" y="192858"/>
                    <a:pt x="891770" y="181440"/>
                  </a:cubicBezTo>
                  <a:cubicBezTo>
                    <a:pt x="894272" y="172683"/>
                    <a:pt x="899280" y="164557"/>
                    <a:pt x="900410" y="155520"/>
                  </a:cubicBezTo>
                  <a:cubicBezTo>
                    <a:pt x="902196" y="141231"/>
                    <a:pt x="900410" y="126720"/>
                    <a:pt x="917689" y="155520"/>
                  </a:cubicBezTo>
                  <a:close/>
                </a:path>
              </a:pathLst>
            </a:cu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4256821" y="1833663"/>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1" name="Straight Connector 130"/>
            <p:cNvCxnSpPr>
              <a:stCxn id="130" idx="4"/>
            </p:cNvCxnSpPr>
            <p:nvPr/>
          </p:nvCxnSpPr>
          <p:spPr>
            <a:xfrm>
              <a:off x="4812446" y="2929038"/>
              <a:ext cx="15875" cy="1222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a:off x="4812446" y="3167163"/>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4383821" y="3167163"/>
              <a:ext cx="4286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a:off x="4383821" y="4151413"/>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4828321" y="4151413"/>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136" name="Oval 135"/>
            <p:cNvSpPr/>
            <p:nvPr/>
          </p:nvSpPr>
          <p:spPr>
            <a:xfrm>
              <a:off x="4510821"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4922512" y="2182913"/>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Freeform 137"/>
            <p:cNvSpPr/>
            <p:nvPr/>
          </p:nvSpPr>
          <p:spPr>
            <a:xfrm>
              <a:off x="4556629" y="2537096"/>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6983272" y="5916311"/>
            <a:ext cx="235333" cy="556340"/>
            <a:chOff x="4750953" y="3839308"/>
            <a:chExt cx="1111250" cy="2968625"/>
          </a:xfrm>
        </p:grpSpPr>
        <p:sp>
          <p:nvSpPr>
            <p:cNvPr id="140" name="Oval 139"/>
            <p:cNvSpPr/>
            <p:nvPr/>
          </p:nvSpPr>
          <p:spPr>
            <a:xfrm>
              <a:off x="4750953" y="3839308"/>
              <a:ext cx="1111250" cy="1095375"/>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p:cNvCxnSpPr>
              <a:stCxn id="140" idx="4"/>
            </p:cNvCxnSpPr>
            <p:nvPr/>
          </p:nvCxnSpPr>
          <p:spPr>
            <a:xfrm>
              <a:off x="5306578" y="4934683"/>
              <a:ext cx="15875" cy="1222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H="1">
              <a:off x="5306578" y="5172808"/>
              <a:ext cx="365125" cy="4603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877953" y="5172808"/>
              <a:ext cx="428625" cy="460375"/>
            </a:xfrm>
            <a:prstGeom prst="line">
              <a:avLst/>
            </a:prstGeom>
            <a:ln w="762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H="1">
              <a:off x="4877953" y="6157058"/>
              <a:ext cx="444501"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5322453" y="6157058"/>
              <a:ext cx="539750" cy="650875"/>
            </a:xfrm>
            <a:prstGeom prst="line">
              <a:avLst/>
            </a:prstGeom>
            <a:ln w="76200" cmpd="sng">
              <a:solidFill>
                <a:srgbClr val="B3A2C7"/>
              </a:solidFill>
            </a:ln>
          </p:spPr>
          <p:style>
            <a:lnRef idx="2">
              <a:schemeClr val="accent1"/>
            </a:lnRef>
            <a:fillRef idx="0">
              <a:schemeClr val="accent1"/>
            </a:fillRef>
            <a:effectRef idx="1">
              <a:schemeClr val="accent1"/>
            </a:effectRef>
            <a:fontRef idx="minor">
              <a:schemeClr val="tx1"/>
            </a:fontRef>
          </p:style>
        </p:cxnSp>
        <p:sp>
          <p:nvSpPr>
            <p:cNvPr id="146" name="Oval 145"/>
            <p:cNvSpPr/>
            <p:nvPr/>
          </p:nvSpPr>
          <p:spPr>
            <a:xfrm>
              <a:off x="5004953"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5416644" y="4188558"/>
              <a:ext cx="142875" cy="148167"/>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Freeform 147"/>
            <p:cNvSpPr/>
            <p:nvPr/>
          </p:nvSpPr>
          <p:spPr>
            <a:xfrm>
              <a:off x="5050761" y="4542741"/>
              <a:ext cx="444407" cy="249067"/>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9" name="Left Brace 148"/>
          <p:cNvSpPr/>
          <p:nvPr/>
        </p:nvSpPr>
        <p:spPr>
          <a:xfrm rot="16200000" flipH="1">
            <a:off x="4877364" y="5362664"/>
            <a:ext cx="181891" cy="902842"/>
          </a:xfrm>
          <a:prstGeom prst="leftBrace">
            <a:avLst>
              <a:gd name="adj1" fmla="val 48096"/>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Left Brace 149"/>
          <p:cNvSpPr/>
          <p:nvPr/>
        </p:nvSpPr>
        <p:spPr>
          <a:xfrm rot="16200000" flipH="1">
            <a:off x="5955401" y="5343669"/>
            <a:ext cx="181891" cy="902842"/>
          </a:xfrm>
          <a:prstGeom prst="leftBrace">
            <a:avLst>
              <a:gd name="adj1" fmla="val 48096"/>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Left Brace 150"/>
          <p:cNvSpPr/>
          <p:nvPr/>
        </p:nvSpPr>
        <p:spPr>
          <a:xfrm rot="16200000" flipH="1">
            <a:off x="7001614" y="5336559"/>
            <a:ext cx="181891" cy="902842"/>
          </a:xfrm>
          <a:prstGeom prst="leftBrace">
            <a:avLst>
              <a:gd name="adj1" fmla="val 48096"/>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2" name="Group 151"/>
          <p:cNvGrpSpPr/>
          <p:nvPr/>
        </p:nvGrpSpPr>
        <p:grpSpPr>
          <a:xfrm>
            <a:off x="5869264" y="4865763"/>
            <a:ext cx="342408" cy="787332"/>
            <a:chOff x="3285095" y="3980459"/>
            <a:chExt cx="690453" cy="1933035"/>
          </a:xfrm>
        </p:grpSpPr>
        <p:sp>
          <p:nvSpPr>
            <p:cNvPr id="153" name="Oval 152"/>
            <p:cNvSpPr/>
            <p:nvPr/>
          </p:nvSpPr>
          <p:spPr>
            <a:xfrm>
              <a:off x="3285095" y="3980459"/>
              <a:ext cx="690453" cy="713259"/>
            </a:xfrm>
            <a:prstGeom prst="ellipse">
              <a:avLst/>
            </a:prstGeom>
            <a:solidFill>
              <a:srgbClr val="FFE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D84"/>
                </a:solidFill>
              </a:endParaRPr>
            </a:p>
          </p:txBody>
        </p:sp>
        <p:cxnSp>
          <p:nvCxnSpPr>
            <p:cNvPr id="154" name="Straight Connector 153"/>
            <p:cNvCxnSpPr>
              <a:stCxn id="153" idx="4"/>
            </p:cNvCxnSpPr>
            <p:nvPr/>
          </p:nvCxnSpPr>
          <p:spPr>
            <a:xfrm>
              <a:off x="3630322" y="4693718"/>
              <a:ext cx="9864" cy="795956"/>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H="1">
              <a:off x="3630322" y="4848774"/>
              <a:ext cx="226863"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3364004" y="4848774"/>
              <a:ext cx="266318"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3364004" y="5489673"/>
              <a:ext cx="276182"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3640185" y="5489673"/>
              <a:ext cx="335363"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3442913"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3698709"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Freeform 160"/>
            <p:cNvSpPr/>
            <p:nvPr/>
          </p:nvSpPr>
          <p:spPr>
            <a:xfrm>
              <a:off x="3471375" y="4438503"/>
              <a:ext cx="276123" cy="162181"/>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913739" y="4860723"/>
            <a:ext cx="342408" cy="787332"/>
            <a:chOff x="3285095" y="3980459"/>
            <a:chExt cx="690453" cy="1933035"/>
          </a:xfrm>
        </p:grpSpPr>
        <p:sp>
          <p:nvSpPr>
            <p:cNvPr id="163" name="Oval 162"/>
            <p:cNvSpPr/>
            <p:nvPr/>
          </p:nvSpPr>
          <p:spPr>
            <a:xfrm>
              <a:off x="3285095" y="3980459"/>
              <a:ext cx="690453" cy="713259"/>
            </a:xfrm>
            <a:prstGeom prst="ellipse">
              <a:avLst/>
            </a:prstGeom>
            <a:solidFill>
              <a:srgbClr val="FFED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D84"/>
                </a:solidFill>
              </a:endParaRPr>
            </a:p>
          </p:txBody>
        </p:sp>
        <p:cxnSp>
          <p:nvCxnSpPr>
            <p:cNvPr id="164" name="Straight Connector 163"/>
            <p:cNvCxnSpPr>
              <a:stCxn id="163" idx="4"/>
            </p:cNvCxnSpPr>
            <p:nvPr/>
          </p:nvCxnSpPr>
          <p:spPr>
            <a:xfrm>
              <a:off x="3630322" y="4693718"/>
              <a:ext cx="9864" cy="795956"/>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H="1">
              <a:off x="3630322" y="4848774"/>
              <a:ext cx="226863"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3364004" y="4848774"/>
              <a:ext cx="266318" cy="299775"/>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3364004" y="5489673"/>
              <a:ext cx="276182"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640185" y="5489673"/>
              <a:ext cx="335363" cy="423821"/>
            </a:xfrm>
            <a:prstGeom prst="line">
              <a:avLst/>
            </a:prstGeom>
            <a:ln w="76200" cmpd="sng">
              <a:solidFill>
                <a:srgbClr val="FFED84"/>
              </a:solidFill>
            </a:ln>
          </p:spPr>
          <p:style>
            <a:lnRef idx="2">
              <a:schemeClr val="accent1"/>
            </a:lnRef>
            <a:fillRef idx="0">
              <a:schemeClr val="accent1"/>
            </a:fillRef>
            <a:effectRef idx="1">
              <a:schemeClr val="accent1"/>
            </a:effectRef>
            <a:fontRef idx="minor">
              <a:schemeClr val="tx1"/>
            </a:fontRef>
          </p:style>
        </p:cxnSp>
        <p:sp>
          <p:nvSpPr>
            <p:cNvPr id="169" name="Oval 168"/>
            <p:cNvSpPr/>
            <p:nvPr/>
          </p:nvSpPr>
          <p:spPr>
            <a:xfrm>
              <a:off x="3442913"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698709" y="4207875"/>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Freeform 170"/>
            <p:cNvSpPr/>
            <p:nvPr/>
          </p:nvSpPr>
          <p:spPr>
            <a:xfrm>
              <a:off x="3471375" y="4438503"/>
              <a:ext cx="276123" cy="162181"/>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303120" y="6499334"/>
            <a:ext cx="1534387" cy="276999"/>
          </a:xfrm>
          <a:prstGeom prst="rect">
            <a:avLst/>
          </a:prstGeom>
          <a:noFill/>
        </p:spPr>
        <p:txBody>
          <a:bodyPr wrap="square" rtlCol="0">
            <a:spAutoFit/>
          </a:bodyPr>
          <a:lstStyle/>
          <a:p>
            <a:pPr algn="ctr"/>
            <a:r>
              <a:rPr lang="en-US" sz="1200" dirty="0" smtClean="0">
                <a:solidFill>
                  <a:schemeClr val="tx2"/>
                </a:solidFill>
                <a:latin typeface="Century Gothic"/>
                <a:cs typeface="Century Gothic"/>
              </a:rPr>
              <a:t>Governors</a:t>
            </a:r>
            <a:endParaRPr lang="en-US" sz="1200" dirty="0">
              <a:solidFill>
                <a:schemeClr val="tx2"/>
              </a:solidFill>
              <a:latin typeface="Century Gothic"/>
              <a:cs typeface="Century Gothic"/>
            </a:endParaRPr>
          </a:p>
        </p:txBody>
      </p:sp>
      <p:sp>
        <p:nvSpPr>
          <p:cNvPr id="172" name="TextBox 171"/>
          <p:cNvSpPr txBox="1"/>
          <p:nvPr/>
        </p:nvSpPr>
        <p:spPr>
          <a:xfrm>
            <a:off x="5218516" y="6488049"/>
            <a:ext cx="1534387" cy="276999"/>
          </a:xfrm>
          <a:prstGeom prst="rect">
            <a:avLst/>
          </a:prstGeom>
          <a:noFill/>
        </p:spPr>
        <p:txBody>
          <a:bodyPr wrap="square" rtlCol="0">
            <a:spAutoFit/>
          </a:bodyPr>
          <a:lstStyle/>
          <a:p>
            <a:pPr algn="ctr"/>
            <a:r>
              <a:rPr lang="en-US" sz="1200" dirty="0" smtClean="0">
                <a:solidFill>
                  <a:schemeClr val="tx2"/>
                </a:solidFill>
                <a:latin typeface="Century Gothic"/>
                <a:cs typeface="Century Gothic"/>
              </a:rPr>
              <a:t>Governors</a:t>
            </a:r>
            <a:endParaRPr lang="en-US" sz="1200" dirty="0">
              <a:solidFill>
                <a:schemeClr val="tx2"/>
              </a:solidFill>
              <a:latin typeface="Century Gothic"/>
              <a:cs typeface="Century Gothic"/>
            </a:endParaRPr>
          </a:p>
        </p:txBody>
      </p:sp>
      <p:sp>
        <p:nvSpPr>
          <p:cNvPr id="173" name="TextBox 172"/>
          <p:cNvSpPr txBox="1"/>
          <p:nvPr/>
        </p:nvSpPr>
        <p:spPr>
          <a:xfrm>
            <a:off x="4174486" y="6483009"/>
            <a:ext cx="1534387" cy="276999"/>
          </a:xfrm>
          <a:prstGeom prst="rect">
            <a:avLst/>
          </a:prstGeom>
          <a:noFill/>
        </p:spPr>
        <p:txBody>
          <a:bodyPr wrap="square" rtlCol="0">
            <a:spAutoFit/>
          </a:bodyPr>
          <a:lstStyle/>
          <a:p>
            <a:pPr algn="ctr"/>
            <a:r>
              <a:rPr lang="en-US" sz="1200" dirty="0" smtClean="0">
                <a:solidFill>
                  <a:schemeClr val="tx2"/>
                </a:solidFill>
                <a:latin typeface="Century Gothic"/>
                <a:cs typeface="Century Gothic"/>
              </a:rPr>
              <a:t>Governors</a:t>
            </a:r>
            <a:endParaRPr lang="en-US" sz="1200" dirty="0">
              <a:solidFill>
                <a:schemeClr val="tx2"/>
              </a:solidFill>
              <a:latin typeface="Century Gothic"/>
              <a:cs typeface="Century Gothic"/>
            </a:endParaRPr>
          </a:p>
        </p:txBody>
      </p:sp>
      <p:grpSp>
        <p:nvGrpSpPr>
          <p:cNvPr id="174" name="Group 173"/>
          <p:cNvGrpSpPr/>
          <p:nvPr/>
        </p:nvGrpSpPr>
        <p:grpSpPr>
          <a:xfrm>
            <a:off x="5744846" y="1831064"/>
            <a:ext cx="575744" cy="1355118"/>
            <a:chOff x="5510155" y="3570861"/>
            <a:chExt cx="690453" cy="1933035"/>
          </a:xfrm>
        </p:grpSpPr>
        <p:sp>
          <p:nvSpPr>
            <p:cNvPr id="175" name="Oval 174"/>
            <p:cNvSpPr/>
            <p:nvPr/>
          </p:nvSpPr>
          <p:spPr>
            <a:xfrm>
              <a:off x="5510155" y="3570861"/>
              <a:ext cx="690453" cy="713259"/>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D84"/>
                </a:solidFill>
              </a:endParaRPr>
            </a:p>
          </p:txBody>
        </p:sp>
        <p:cxnSp>
          <p:nvCxnSpPr>
            <p:cNvPr id="176" name="Straight Connector 175"/>
            <p:cNvCxnSpPr>
              <a:stCxn id="175" idx="4"/>
            </p:cNvCxnSpPr>
            <p:nvPr/>
          </p:nvCxnSpPr>
          <p:spPr>
            <a:xfrm>
              <a:off x="5855382" y="4284120"/>
              <a:ext cx="9864" cy="795956"/>
            </a:xfrm>
            <a:prstGeom prst="line">
              <a:avLst/>
            </a:prstGeom>
            <a:ln w="7620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5855382" y="4439176"/>
              <a:ext cx="226863" cy="299775"/>
            </a:xfrm>
            <a:prstGeom prst="line">
              <a:avLst/>
            </a:prstGeom>
            <a:ln w="76200" cmpd="sng">
              <a:solidFill>
                <a:srgbClr val="4BACC6"/>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5589064" y="4439176"/>
              <a:ext cx="266318" cy="299775"/>
            </a:xfrm>
            <a:prstGeom prst="line">
              <a:avLst/>
            </a:prstGeom>
            <a:ln w="76200" cmpd="sng">
              <a:solidFill>
                <a:srgbClr val="4BACC6"/>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H="1">
              <a:off x="5589064" y="5080075"/>
              <a:ext cx="276182" cy="423821"/>
            </a:xfrm>
            <a:prstGeom prst="line">
              <a:avLst/>
            </a:prstGeom>
            <a:ln w="76200" cmpd="sng">
              <a:solidFill>
                <a:srgbClr val="4BACC6"/>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5865245" y="5080075"/>
              <a:ext cx="335363" cy="423821"/>
            </a:xfrm>
            <a:prstGeom prst="line">
              <a:avLst/>
            </a:prstGeom>
            <a:ln w="76200" cmpd="sng">
              <a:solidFill>
                <a:srgbClr val="4BACC6"/>
              </a:solidFill>
            </a:ln>
          </p:spPr>
          <p:style>
            <a:lnRef idx="2">
              <a:schemeClr val="accent1"/>
            </a:lnRef>
            <a:fillRef idx="0">
              <a:schemeClr val="accent1"/>
            </a:fillRef>
            <a:effectRef idx="1">
              <a:schemeClr val="accent1"/>
            </a:effectRef>
            <a:fontRef idx="minor">
              <a:schemeClr val="tx1"/>
            </a:fontRef>
          </p:style>
        </p:cxnSp>
        <p:sp>
          <p:nvSpPr>
            <p:cNvPr id="181" name="Oval 180"/>
            <p:cNvSpPr/>
            <p:nvPr/>
          </p:nvSpPr>
          <p:spPr>
            <a:xfrm>
              <a:off x="5667973" y="3798277"/>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5923769" y="3798277"/>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Freeform 182"/>
            <p:cNvSpPr/>
            <p:nvPr/>
          </p:nvSpPr>
          <p:spPr>
            <a:xfrm>
              <a:off x="5696435" y="4028905"/>
              <a:ext cx="276123" cy="162181"/>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5840364" y="3366257"/>
            <a:ext cx="417396" cy="1064720"/>
            <a:chOff x="6245647" y="3672897"/>
            <a:chExt cx="690453" cy="1933035"/>
          </a:xfrm>
        </p:grpSpPr>
        <p:sp>
          <p:nvSpPr>
            <p:cNvPr id="185" name="Oval 184"/>
            <p:cNvSpPr/>
            <p:nvPr/>
          </p:nvSpPr>
          <p:spPr>
            <a:xfrm>
              <a:off x="6245647" y="3672897"/>
              <a:ext cx="690453" cy="71325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ED84"/>
                </a:solidFill>
              </a:endParaRPr>
            </a:p>
          </p:txBody>
        </p:sp>
        <p:cxnSp>
          <p:nvCxnSpPr>
            <p:cNvPr id="186" name="Straight Connector 185"/>
            <p:cNvCxnSpPr>
              <a:stCxn id="185" idx="4"/>
            </p:cNvCxnSpPr>
            <p:nvPr/>
          </p:nvCxnSpPr>
          <p:spPr>
            <a:xfrm>
              <a:off x="6590874" y="4386156"/>
              <a:ext cx="9864" cy="795956"/>
            </a:xfrm>
            <a:prstGeom prst="line">
              <a:avLst/>
            </a:prstGeom>
            <a:ln w="7620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H="1">
              <a:off x="6590874" y="4541212"/>
              <a:ext cx="226863" cy="299775"/>
            </a:xfrm>
            <a:prstGeom prst="line">
              <a:avLst/>
            </a:prstGeom>
            <a:ln w="7620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6324556" y="4541212"/>
              <a:ext cx="266318" cy="299775"/>
            </a:xfrm>
            <a:prstGeom prst="line">
              <a:avLst/>
            </a:prstGeom>
            <a:ln w="76200" cmpd="sng">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flipH="1">
              <a:off x="6324556" y="5182111"/>
              <a:ext cx="276182" cy="423821"/>
            </a:xfrm>
            <a:prstGeom prst="line">
              <a:avLst/>
            </a:prstGeom>
            <a:ln w="76200" cmpd="sng">
              <a:solidFill>
                <a:srgbClr val="1F497D"/>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6600737" y="5182111"/>
              <a:ext cx="335363" cy="423821"/>
            </a:xfrm>
            <a:prstGeom prst="line">
              <a:avLst/>
            </a:prstGeom>
            <a:ln w="76200" cmpd="sng">
              <a:solidFill>
                <a:srgbClr val="1F497D"/>
              </a:solidFill>
            </a:ln>
          </p:spPr>
          <p:style>
            <a:lnRef idx="2">
              <a:schemeClr val="accent1"/>
            </a:lnRef>
            <a:fillRef idx="0">
              <a:schemeClr val="accent1"/>
            </a:fillRef>
            <a:effectRef idx="1">
              <a:schemeClr val="accent1"/>
            </a:effectRef>
            <a:fontRef idx="minor">
              <a:schemeClr val="tx1"/>
            </a:fontRef>
          </p:style>
        </p:cxnSp>
        <p:sp>
          <p:nvSpPr>
            <p:cNvPr id="191" name="Oval 190"/>
            <p:cNvSpPr/>
            <p:nvPr/>
          </p:nvSpPr>
          <p:spPr>
            <a:xfrm>
              <a:off x="6403465" y="3900313"/>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659261" y="3900313"/>
              <a:ext cx="88773" cy="96480"/>
            </a:xfrm>
            <a:prstGeom prst="ellipse">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Freeform 192"/>
            <p:cNvSpPr/>
            <p:nvPr/>
          </p:nvSpPr>
          <p:spPr>
            <a:xfrm>
              <a:off x="6431927" y="4130941"/>
              <a:ext cx="276123" cy="162181"/>
            </a:xfrm>
            <a:custGeom>
              <a:avLst/>
              <a:gdLst>
                <a:gd name="connsiteX0" fmla="*/ 17692 w 444407"/>
                <a:gd name="connsiteY0" fmla="*/ 5650 h 249067"/>
                <a:gd name="connsiteX1" fmla="*/ 28275 w 444407"/>
                <a:gd name="connsiteY1" fmla="*/ 53275 h 249067"/>
                <a:gd name="connsiteX2" fmla="*/ 38859 w 444407"/>
                <a:gd name="connsiteY2" fmla="*/ 69150 h 249067"/>
                <a:gd name="connsiteX3" fmla="*/ 44150 w 444407"/>
                <a:gd name="connsiteY3" fmla="*/ 85025 h 249067"/>
                <a:gd name="connsiteX4" fmla="*/ 54734 w 444407"/>
                <a:gd name="connsiteY4" fmla="*/ 100900 h 249067"/>
                <a:gd name="connsiteX5" fmla="*/ 75900 w 444407"/>
                <a:gd name="connsiteY5" fmla="*/ 143234 h 249067"/>
                <a:gd name="connsiteX6" fmla="*/ 91775 w 444407"/>
                <a:gd name="connsiteY6" fmla="*/ 174984 h 249067"/>
                <a:gd name="connsiteX7" fmla="*/ 97067 w 444407"/>
                <a:gd name="connsiteY7" fmla="*/ 190859 h 249067"/>
                <a:gd name="connsiteX8" fmla="*/ 118234 w 444407"/>
                <a:gd name="connsiteY8" fmla="*/ 217317 h 249067"/>
                <a:gd name="connsiteX9" fmla="*/ 139400 w 444407"/>
                <a:gd name="connsiteY9" fmla="*/ 227900 h 249067"/>
                <a:gd name="connsiteX10" fmla="*/ 149984 w 444407"/>
                <a:gd name="connsiteY10" fmla="*/ 238484 h 249067"/>
                <a:gd name="connsiteX11" fmla="*/ 181734 w 444407"/>
                <a:gd name="connsiteY11" fmla="*/ 249067 h 249067"/>
                <a:gd name="connsiteX12" fmla="*/ 324609 w 444407"/>
                <a:gd name="connsiteY12" fmla="*/ 243775 h 249067"/>
                <a:gd name="connsiteX13" fmla="*/ 340484 w 444407"/>
                <a:gd name="connsiteY13" fmla="*/ 233192 h 249067"/>
                <a:gd name="connsiteX14" fmla="*/ 372234 w 444407"/>
                <a:gd name="connsiteY14" fmla="*/ 206734 h 249067"/>
                <a:gd name="connsiteX15" fmla="*/ 403984 w 444407"/>
                <a:gd name="connsiteY15" fmla="*/ 164400 h 249067"/>
                <a:gd name="connsiteX16" fmla="*/ 414567 w 444407"/>
                <a:gd name="connsiteY16" fmla="*/ 132650 h 249067"/>
                <a:gd name="connsiteX17" fmla="*/ 425150 w 444407"/>
                <a:gd name="connsiteY17" fmla="*/ 95609 h 249067"/>
                <a:gd name="connsiteX18" fmla="*/ 435734 w 444407"/>
                <a:gd name="connsiteY18" fmla="*/ 85025 h 249067"/>
                <a:gd name="connsiteX19" fmla="*/ 435734 w 444407"/>
                <a:gd name="connsiteY19" fmla="*/ 359 h 249067"/>
                <a:gd name="connsiteX20" fmla="*/ 398692 w 444407"/>
                <a:gd name="connsiteY20" fmla="*/ 10942 h 249067"/>
                <a:gd name="connsiteX21" fmla="*/ 340484 w 444407"/>
                <a:gd name="connsiteY21" fmla="*/ 16234 h 249067"/>
                <a:gd name="connsiteX22" fmla="*/ 292859 w 444407"/>
                <a:gd name="connsiteY22" fmla="*/ 21525 h 249067"/>
                <a:gd name="connsiteX23" fmla="*/ 17692 w 444407"/>
                <a:gd name="connsiteY23" fmla="*/ 5650 h 24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407" h="249067">
                  <a:moveTo>
                    <a:pt x="17692" y="5650"/>
                  </a:moveTo>
                  <a:cubicBezTo>
                    <a:pt x="-26405" y="10942"/>
                    <a:pt x="25474" y="46740"/>
                    <a:pt x="28275" y="53275"/>
                  </a:cubicBezTo>
                  <a:cubicBezTo>
                    <a:pt x="30780" y="59121"/>
                    <a:pt x="35331" y="63858"/>
                    <a:pt x="38859" y="69150"/>
                  </a:cubicBezTo>
                  <a:cubicBezTo>
                    <a:pt x="40623" y="74442"/>
                    <a:pt x="41656" y="80036"/>
                    <a:pt x="44150" y="85025"/>
                  </a:cubicBezTo>
                  <a:cubicBezTo>
                    <a:pt x="46994" y="90713"/>
                    <a:pt x="52151" y="95088"/>
                    <a:pt x="54734" y="100900"/>
                  </a:cubicBezTo>
                  <a:cubicBezTo>
                    <a:pt x="74193" y="144682"/>
                    <a:pt x="54165" y="121497"/>
                    <a:pt x="75900" y="143234"/>
                  </a:cubicBezTo>
                  <a:cubicBezTo>
                    <a:pt x="89202" y="183136"/>
                    <a:pt x="71259" y="133952"/>
                    <a:pt x="91775" y="174984"/>
                  </a:cubicBezTo>
                  <a:cubicBezTo>
                    <a:pt x="94270" y="179973"/>
                    <a:pt x="94572" y="185870"/>
                    <a:pt x="97067" y="190859"/>
                  </a:cubicBezTo>
                  <a:cubicBezTo>
                    <a:pt x="100607" y="197938"/>
                    <a:pt x="110849" y="212394"/>
                    <a:pt x="118234" y="217317"/>
                  </a:cubicBezTo>
                  <a:cubicBezTo>
                    <a:pt x="124797" y="221692"/>
                    <a:pt x="132837" y="223524"/>
                    <a:pt x="139400" y="227900"/>
                  </a:cubicBezTo>
                  <a:cubicBezTo>
                    <a:pt x="143551" y="230668"/>
                    <a:pt x="145521" y="236253"/>
                    <a:pt x="149984" y="238484"/>
                  </a:cubicBezTo>
                  <a:cubicBezTo>
                    <a:pt x="159962" y="243473"/>
                    <a:pt x="181734" y="249067"/>
                    <a:pt x="181734" y="249067"/>
                  </a:cubicBezTo>
                  <a:cubicBezTo>
                    <a:pt x="229359" y="247303"/>
                    <a:pt x="277188" y="248517"/>
                    <a:pt x="324609" y="243775"/>
                  </a:cubicBezTo>
                  <a:cubicBezTo>
                    <a:pt x="330937" y="243142"/>
                    <a:pt x="335598" y="237263"/>
                    <a:pt x="340484" y="233192"/>
                  </a:cubicBezTo>
                  <a:cubicBezTo>
                    <a:pt x="381228" y="199239"/>
                    <a:pt x="332820" y="233009"/>
                    <a:pt x="372234" y="206734"/>
                  </a:cubicBezTo>
                  <a:cubicBezTo>
                    <a:pt x="396168" y="170833"/>
                    <a:pt x="384406" y="183978"/>
                    <a:pt x="403984" y="164400"/>
                  </a:cubicBezTo>
                  <a:cubicBezTo>
                    <a:pt x="407512" y="153817"/>
                    <a:pt x="411861" y="143473"/>
                    <a:pt x="414567" y="132650"/>
                  </a:cubicBezTo>
                  <a:cubicBezTo>
                    <a:pt x="415554" y="128701"/>
                    <a:pt x="421899" y="101028"/>
                    <a:pt x="425150" y="95609"/>
                  </a:cubicBezTo>
                  <a:cubicBezTo>
                    <a:pt x="427717" y="91331"/>
                    <a:pt x="432206" y="88553"/>
                    <a:pt x="435734" y="85025"/>
                  </a:cubicBezTo>
                  <a:cubicBezTo>
                    <a:pt x="442985" y="56017"/>
                    <a:pt x="450947" y="33829"/>
                    <a:pt x="435734" y="359"/>
                  </a:cubicBezTo>
                  <a:cubicBezTo>
                    <a:pt x="434535" y="-2280"/>
                    <a:pt x="402002" y="10469"/>
                    <a:pt x="398692" y="10942"/>
                  </a:cubicBezTo>
                  <a:cubicBezTo>
                    <a:pt x="379405" y="13697"/>
                    <a:pt x="359870" y="14295"/>
                    <a:pt x="340484" y="16234"/>
                  </a:cubicBezTo>
                  <a:cubicBezTo>
                    <a:pt x="324591" y="17823"/>
                    <a:pt x="308734" y="19761"/>
                    <a:pt x="292859" y="21525"/>
                  </a:cubicBezTo>
                  <a:cubicBezTo>
                    <a:pt x="29623" y="16154"/>
                    <a:pt x="61789" y="358"/>
                    <a:pt x="17692" y="5650"/>
                  </a:cubicBezTo>
                  <a:close/>
                </a:path>
              </a:pathLst>
            </a:cu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4" name="Left Brace 193"/>
          <p:cNvSpPr/>
          <p:nvPr/>
        </p:nvSpPr>
        <p:spPr>
          <a:xfrm rot="16200000" flipH="1">
            <a:off x="5894121" y="2839165"/>
            <a:ext cx="285919" cy="979955"/>
          </a:xfrm>
          <a:prstGeom prst="leftBrace">
            <a:avLst>
              <a:gd name="adj1" fmla="val 48096"/>
              <a:gd name="adj2" fmla="val 503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124632" y="2410640"/>
            <a:ext cx="446876" cy="477054"/>
          </a:xfrm>
          <a:prstGeom prst="rect">
            <a:avLst/>
          </a:prstGeom>
          <a:noFill/>
        </p:spPr>
        <p:txBody>
          <a:bodyPr wrap="none" rtlCol="0">
            <a:spAutoFit/>
          </a:bodyPr>
          <a:lstStyle/>
          <a:p>
            <a:r>
              <a:rPr lang="en-US" sz="2500" dirty="0" smtClean="0">
                <a:solidFill>
                  <a:srgbClr val="1F497D"/>
                </a:solidFill>
                <a:latin typeface="Century Gothic"/>
                <a:cs typeface="Century Gothic"/>
              </a:rPr>
              <a:t>IP</a:t>
            </a:r>
            <a:endParaRPr lang="en-US" sz="2500" dirty="0">
              <a:solidFill>
                <a:srgbClr val="1F497D"/>
              </a:solidFill>
              <a:latin typeface="Century Gothic"/>
              <a:cs typeface="Century Gothic"/>
            </a:endParaRPr>
          </a:p>
        </p:txBody>
      </p:sp>
      <p:sp>
        <p:nvSpPr>
          <p:cNvPr id="8" name="TextBox 7"/>
          <p:cNvSpPr txBox="1"/>
          <p:nvPr/>
        </p:nvSpPr>
        <p:spPr>
          <a:xfrm>
            <a:off x="5015294" y="3786506"/>
            <a:ext cx="633000" cy="446276"/>
          </a:xfrm>
          <a:prstGeom prst="rect">
            <a:avLst/>
          </a:prstGeom>
          <a:noFill/>
        </p:spPr>
        <p:txBody>
          <a:bodyPr wrap="none" rtlCol="0">
            <a:spAutoFit/>
          </a:bodyPr>
          <a:lstStyle/>
          <a:p>
            <a:r>
              <a:rPr lang="en-US" sz="2300" dirty="0" smtClean="0">
                <a:solidFill>
                  <a:srgbClr val="1F497D"/>
                </a:solidFill>
                <a:latin typeface="Century Gothic"/>
                <a:cs typeface="Century Gothic"/>
              </a:rPr>
              <a:t>IVP</a:t>
            </a:r>
            <a:endParaRPr lang="en-US" sz="2300" dirty="0">
              <a:solidFill>
                <a:srgbClr val="1F497D"/>
              </a:solidFill>
              <a:latin typeface="Century Gothic"/>
              <a:cs typeface="Century Gothic"/>
            </a:endParaRPr>
          </a:p>
        </p:txBody>
      </p:sp>
      <p:sp>
        <p:nvSpPr>
          <p:cNvPr id="9" name="Rectangle 8"/>
          <p:cNvSpPr/>
          <p:nvPr/>
        </p:nvSpPr>
        <p:spPr>
          <a:xfrm>
            <a:off x="1" y="0"/>
            <a:ext cx="9144000" cy="1499498"/>
          </a:xfrm>
          <a:prstGeom prst="rect">
            <a:avLst/>
          </a:prstGeom>
          <a:solidFill>
            <a:srgbClr val="0092D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rgbClr val="FFFFFF"/>
                </a:solidFill>
                <a:latin typeface="Walk Around the Block"/>
                <a:cs typeface="Walk Around the Block"/>
              </a:rPr>
              <a:t>International</a:t>
            </a:r>
            <a:endParaRPr lang="en-US" sz="4400" dirty="0">
              <a:solidFill>
                <a:srgbClr val="FFFFFF"/>
              </a:solidFill>
              <a:latin typeface="Walk Around the Block"/>
              <a:cs typeface="Walk Around the Block"/>
            </a:endParaRPr>
          </a:p>
        </p:txBody>
      </p:sp>
      <p:pic>
        <p:nvPicPr>
          <p:cNvPr id="195" name="Picture 19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5280" y="1245676"/>
            <a:ext cx="9144000" cy="54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6" name="Picture 195"/>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rot="2218474">
            <a:off x="6619477" y="2517103"/>
            <a:ext cx="1739380" cy="743936"/>
          </a:xfrm>
          <a:prstGeom prst="rect">
            <a:avLst/>
          </a:prstGeom>
        </p:spPr>
      </p:pic>
    </p:spTree>
    <p:extLst>
      <p:ext uri="{BB962C8B-B14F-4D97-AF65-F5344CB8AC3E}">
        <p14:creationId xmlns:p14="http://schemas.microsoft.com/office/powerpoint/2010/main" xmlns="" val="584411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1796</TotalTime>
  <Words>1023</Words>
  <Application>Microsoft Macintosh PowerPoint</Application>
  <PresentationFormat>On-screen Show (4:3)</PresentationFormat>
  <Paragraphs>191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Just the Facts</vt:lpstr>
      <vt:lpstr>Just the Facts</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Borgersen</dc:creator>
  <cp:lastModifiedBy>Katie Havemann</cp:lastModifiedBy>
  <cp:revision>85</cp:revision>
  <dcterms:created xsi:type="dcterms:W3CDTF">2013-07-30T04:43:42Z</dcterms:created>
  <dcterms:modified xsi:type="dcterms:W3CDTF">2015-08-25T21:13:27Z</dcterms:modified>
</cp:coreProperties>
</file>