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858000" cy="9144000"/>
  <p:embeddedFontLst>
    <p:embeddedFont>
      <p:font typeface="Palatino Linotype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alatinoLinotype-bold.fntdata"/><Relationship Id="rId12" Type="http://schemas.openxmlformats.org/officeDocument/2006/relationships/font" Target="fonts/PalatinoLinotyp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alatinoLinotype-boldItalic.fntdata"/><Relationship Id="rId14" Type="http://schemas.openxmlformats.org/officeDocument/2006/relationships/font" Target="fonts/PalatinoLinotyp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0102b3f2e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0102b3f2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60102b3f2e_0_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0102b3f2e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0102b3f2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60102b3f2e_0_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0102b3f2e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0102b3f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60102b3f2e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0102b3f2e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0102b3f2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60102b3f2e_0_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idx="1" type="body"/>
          </p:nvPr>
        </p:nvSpPr>
        <p:spPr>
          <a:xfrm>
            <a:off x="533400" y="2743200"/>
            <a:ext cx="7848600" cy="3382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1950" lvl="1" marL="9144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b="0" i="0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b="0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23850" lvl="3" marL="18288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type="title"/>
          </p:nvPr>
        </p:nvSpPr>
        <p:spPr>
          <a:xfrm>
            <a:off x="533400" y="1752600"/>
            <a:ext cx="6248400" cy="846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1879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Verdana"/>
              <a:buNone/>
              <a:defRPr b="1" i="0" sz="4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71600" y="3425825"/>
            <a:ext cx="6400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ctr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ctr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ctr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None/>
              <a:defRPr b="0" i="0" sz="20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ctr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2" type="body"/>
          </p:nvPr>
        </p:nvSpPr>
        <p:spPr>
          <a:xfrm>
            <a:off x="2628900" y="4876800"/>
            <a:ext cx="3886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1950" lvl="1" marL="9144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23850" lvl="3" marL="18288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09600" y="1752600"/>
            <a:ext cx="6172200" cy="846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37953" y="2819400"/>
            <a:ext cx="3810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8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4325" lvl="3" marL="18288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350"/>
              <a:buFont typeface="Courier New"/>
              <a:buChar char="o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800"/>
              <a:buFont typeface="Calibri"/>
              <a:buChar char="­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4876800" y="2819400"/>
            <a:ext cx="3657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8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4325" lvl="3" marL="18288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350"/>
              <a:buFont typeface="Courier New"/>
              <a:buChar char="o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800"/>
              <a:buFont typeface="Calibri"/>
              <a:buChar char="­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733800" y="609599"/>
            <a:ext cx="4953000" cy="556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1950" lvl="1" marL="9144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b="0" i="0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b="0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23850" lvl="3" marL="18288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3754821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5"/>
          <p:cNvSpPr txBox="1"/>
          <p:nvPr>
            <p:ph type="title"/>
          </p:nvPr>
        </p:nvSpPr>
        <p:spPr>
          <a:xfrm>
            <a:off x="439057" y="1524000"/>
            <a:ext cx="2539999" cy="706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  <a:defRPr b="1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31800" y="2477407"/>
            <a:ext cx="2539999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9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675"/>
              <a:buFont typeface="Courier New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ontent with Caption" showMasterSp="0">
  <p:cSld name="1_Content with Ca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idx="1" type="body"/>
          </p:nvPr>
        </p:nvSpPr>
        <p:spPr>
          <a:xfrm>
            <a:off x="3733800" y="609599"/>
            <a:ext cx="4953000" cy="556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1950" lvl="1" marL="9144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b="0" i="0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b="0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23850" lvl="3" marL="18288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3754821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>
  <p:cSld name="Picture with Ca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7"/>
          <p:cNvSpPr/>
          <p:nvPr>
            <p:ph idx="2" type="pic"/>
          </p:nvPr>
        </p:nvSpPr>
        <p:spPr>
          <a:xfrm>
            <a:off x="609600" y="1371600"/>
            <a:ext cx="7772400" cy="3508374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3429000" y="5030333"/>
            <a:ext cx="4114800" cy="913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1950" lvl="1" marL="9144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23850" lvl="3" marL="18288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s with Captions">
  <p:cSld name="Pictures with Captio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8"/>
          <p:cNvSpPr/>
          <p:nvPr>
            <p:ph idx="2" type="pic"/>
          </p:nvPr>
        </p:nvSpPr>
        <p:spPr>
          <a:xfrm>
            <a:off x="533400" y="1752600"/>
            <a:ext cx="3862053" cy="2898774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8"/>
          <p:cNvSpPr/>
          <p:nvPr>
            <p:ph idx="3" type="pic"/>
          </p:nvPr>
        </p:nvSpPr>
        <p:spPr>
          <a:xfrm>
            <a:off x="4724400" y="1752600"/>
            <a:ext cx="3862053" cy="2898774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4724400" y="4876800"/>
            <a:ext cx="3886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381000" lvl="2" marL="13716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23850" lvl="3" marL="18288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4" type="body"/>
          </p:nvPr>
        </p:nvSpPr>
        <p:spPr>
          <a:xfrm>
            <a:off x="533400" y="4876800"/>
            <a:ext cx="3886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1950" lvl="1" marL="9144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23850" lvl="3" marL="18288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slide" showMasterSp="0">
  <p:cSld name="Closing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 showMasterSp="0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ctrTitle"/>
          </p:nvPr>
        </p:nvSpPr>
        <p:spPr>
          <a:xfrm>
            <a:off x="685800" y="6858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Verdana"/>
              <a:buNone/>
              <a:defRPr b="1" i="0" sz="4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10"/>
          <p:cNvSpPr txBox="1"/>
          <p:nvPr>
            <p:ph idx="1" type="subTitle"/>
          </p:nvPr>
        </p:nvSpPr>
        <p:spPr>
          <a:xfrm>
            <a:off x="1371600" y="2232025"/>
            <a:ext cx="6400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ctr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ctr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ctr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None/>
              <a:defRPr b="0" i="0" sz="20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ctr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2628900" y="3683000"/>
            <a:ext cx="3886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1950" lvl="1" marL="9144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23850" lvl="3" marL="18288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457200" y="2667000"/>
            <a:ext cx="7772400" cy="3459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1950" lvl="1" marL="9144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23850" lvl="3" marL="18288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12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 txBox="1"/>
          <p:nvPr>
            <p:ph type="title"/>
          </p:nvPr>
        </p:nvSpPr>
        <p:spPr>
          <a:xfrm>
            <a:off x="457200" y="1752600"/>
            <a:ext cx="6324600" cy="846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b="0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ctrTitle"/>
          </p:nvPr>
        </p:nvSpPr>
        <p:spPr>
          <a:xfrm>
            <a:off x="685800" y="1879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Verdana"/>
              <a:buNone/>
            </a:pPr>
            <a:r>
              <a:rPr lang="en-US"/>
              <a:t>Benefits of Chartering a Key Club</a:t>
            </a:r>
            <a:endParaRPr/>
          </a:p>
        </p:txBody>
      </p:sp>
      <p:sp>
        <p:nvSpPr>
          <p:cNvPr id="61" name="Google Shape;61;p11"/>
          <p:cNvSpPr txBox="1"/>
          <p:nvPr>
            <p:ph idx="1" type="subTitle"/>
          </p:nvPr>
        </p:nvSpPr>
        <p:spPr>
          <a:xfrm>
            <a:off x="1371600" y="3425825"/>
            <a:ext cx="6400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3974"/>
              </a:buClr>
              <a:buSzPts val="3200"/>
              <a:buFont typeface="Arial"/>
              <a:buNone/>
            </a:pPr>
            <a:r>
              <a:rPr lang="en-US"/>
              <a:t>For Kiwanis Clubs</a:t>
            </a:r>
            <a:endParaRPr/>
          </a:p>
        </p:txBody>
      </p:sp>
      <p:sp>
        <p:nvSpPr>
          <p:cNvPr id="62" name="Google Shape;62;p11"/>
          <p:cNvSpPr txBox="1"/>
          <p:nvPr>
            <p:ph idx="2" type="body"/>
          </p:nvPr>
        </p:nvSpPr>
        <p:spPr>
          <a:xfrm>
            <a:off x="2628900" y="4876800"/>
            <a:ext cx="3886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Arial"/>
              <a:buNone/>
            </a:pPr>
            <a:r>
              <a:rPr lang="en-US"/>
              <a:t>By The Kiwanis Family Relations Committee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4547500" y="2743200"/>
            <a:ext cx="4316100" cy="3383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12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Act as a mentor and friend to Key Clubbers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Watch them grow and develop as leaders</a:t>
            </a:r>
            <a:endParaRPr/>
          </a:p>
        </p:txBody>
      </p:sp>
      <p:sp>
        <p:nvSpPr>
          <p:cNvPr id="69" name="Google Shape;69;p12"/>
          <p:cNvSpPr txBox="1"/>
          <p:nvPr>
            <p:ph type="title"/>
          </p:nvPr>
        </p:nvSpPr>
        <p:spPr>
          <a:xfrm>
            <a:off x="533400" y="1752600"/>
            <a:ext cx="7848600" cy="846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 &amp; Inspire Leaders</a:t>
            </a:r>
            <a:endParaRPr/>
          </a:p>
        </p:txBody>
      </p:sp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" name="Google Shape;7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2974676"/>
            <a:ext cx="4038600" cy="269240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533400" y="2743200"/>
            <a:ext cx="7848600" cy="3383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12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Send requests to LTG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US"/>
              <a:t>They will send it to all divisional club officers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Send requests to sponsored clubs’ officers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US"/>
              <a:t>They will send it to all members in their club</a:t>
            </a:r>
            <a:endParaRPr/>
          </a:p>
        </p:txBody>
      </p:sp>
      <p:sp>
        <p:nvSpPr>
          <p:cNvPr id="78" name="Google Shape;78;p13"/>
          <p:cNvSpPr txBox="1"/>
          <p:nvPr>
            <p:ph type="title"/>
          </p:nvPr>
        </p:nvSpPr>
        <p:spPr>
          <a:xfrm>
            <a:off x="533400" y="1752600"/>
            <a:ext cx="7848600" cy="846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Receive Assistance With Kiwanis Events</a:t>
            </a:r>
            <a:endParaRPr/>
          </a:p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idx="1" type="body"/>
          </p:nvPr>
        </p:nvSpPr>
        <p:spPr>
          <a:xfrm>
            <a:off x="533400" y="2743200"/>
            <a:ext cx="7848600" cy="3383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12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Help out </a:t>
            </a:r>
            <a:r>
              <a:rPr lang="en-US"/>
              <a:t>high schools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Attend Key Club service events</a:t>
            </a:r>
            <a:endParaRPr/>
          </a:p>
        </p:txBody>
      </p:sp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4"/>
          <p:cNvSpPr txBox="1"/>
          <p:nvPr>
            <p:ph type="title"/>
          </p:nvPr>
        </p:nvSpPr>
        <p:spPr>
          <a:xfrm>
            <a:off x="533400" y="1752600"/>
            <a:ext cx="7848600" cy="846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Increase Community Impact</a:t>
            </a:r>
            <a:endParaRPr/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2138" y="3596875"/>
            <a:ext cx="4059720" cy="338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533400" y="2743200"/>
            <a:ext cx="7848600" cy="3383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12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School Administration/Teachers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Parents of Key Club Members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Graduated Key Clubbers</a:t>
            </a:r>
            <a:endParaRPr/>
          </a:p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15"/>
          <p:cNvSpPr txBox="1"/>
          <p:nvPr>
            <p:ph type="title"/>
          </p:nvPr>
        </p:nvSpPr>
        <p:spPr>
          <a:xfrm>
            <a:off x="533400" y="1752600"/>
            <a:ext cx="7848600" cy="846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Increase Membership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idx="4294967295" type="sldNum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ublic Awareness opt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